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6" r:id="rId1"/>
    <p:sldMasterId id="2147483667" r:id="rId2"/>
  </p:sldMasterIdLst>
  <p:notesMasterIdLst>
    <p:notesMasterId r:id="rId13"/>
  </p:notesMasterIdLst>
  <p:sldIdLst>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embeddedFontLst>
    <p:embeddedFont>
      <p:font typeface="Calibri" pitchFamily="34" charset="0"/>
      <p:regular r:id="rId14"/>
      <p:bold r:id="rId15"/>
      <p:italic r:id="rId16"/>
      <p:boldItalic r:id="rId17"/>
    </p:embeddedFont>
    <p:embeddedFont>
      <p:font typeface="Century Gothic"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160">
          <p15:clr>
            <a:srgbClr val="000000"/>
          </p15:clr>
        </p15:guide>
        <p15:guide id="2" pos="384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6" d="100"/>
          <a:sy n="76" d="100"/>
        </p:scale>
        <p:origin x="-480" y="1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1.xml"/><Relationship Id="rId21" Type="http://schemas.openxmlformats.org/officeDocument/2006/relationships/font" Target="fonts/font8.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font" Target="fonts/font6.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8056652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0" name="Google Shape;29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9" name="Google Shape;3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S.W.O.T refers to strength, weakness, opportunities and Threats. It is a technique which is used for strategic planning which brings out a clear concept of one’s performance and capabilities. </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Benefits of S.W.O.T analysis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Health care system is a rapidly growing field with tremendous advancement and development with time. Therefore, using the S.W.O.T helps to analyze and evaluate an individual’s profile according to it and indicates the threats which must be considered it preparation of future. Furthermore, it reveals the highlights the opportunities and which can be used for progress and establishment in the field.</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four processes of S.W.O.T analysis</a:t>
            </a:r>
            <a:endParaRPr/>
          </a:p>
          <a:p>
            <a:pPr marL="0" lvl="0" indent="0" algn="l" rtl="0">
              <a:spcBef>
                <a:spcPts val="0"/>
              </a:spcBef>
              <a:spcAft>
                <a:spcPts val="0"/>
              </a:spcAft>
              <a:buNone/>
            </a:pPr>
            <a:endParaRPr/>
          </a:p>
        </p:txBody>
      </p:sp>
      <p:sp>
        <p:nvSpPr>
          <p:cNvPr id="310" name="Google Shape;3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0" name="Google Shape;33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a:solidFill>
                  <a:schemeClr val="dk1"/>
                </a:solidFill>
                <a:latin typeface="Calibri"/>
                <a:ea typeface="Calibri"/>
                <a:cs typeface="Calibri"/>
                <a:sym typeface="Calibri"/>
              </a:rPr>
              <a:t>Strengths</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first step for the implementation of S.W.O.T analysis is to evaluate the strengths which is based on highlighting the strong attributes.</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I have strong communication skills and I can tackle the most heated conversations without aggression and arguments. Furthermore, have amazing counselling skills which reflects sympathy and professionalism.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As a health care worker, the individual must be self-confident and outstanding with their actions, communications, and decisions. Under the hospital set-up there is always a high influx of different categories of people (Kalkis et al., 2019). Communication and dealing with them is an essential component to address their needs, counselling, explaining the procedures and as well as providing medical services. Therefore, as a health care professional, a confident and person with strong command is required who can efficiently fulfil the demands of the career and flourish (Chaudhary, 2018). Other components which plays as strength are, flexibility, empathy, professionalism, dedication and positivity.</a:t>
            </a:r>
            <a:endParaRPr/>
          </a:p>
          <a:p>
            <a:pPr marL="0" lvl="0" indent="0" algn="l" rtl="0">
              <a:spcBef>
                <a:spcPts val="0"/>
              </a:spcBef>
              <a:spcAft>
                <a:spcPts val="0"/>
              </a:spcAft>
              <a:buNone/>
            </a:pPr>
            <a:endParaRPr/>
          </a:p>
        </p:txBody>
      </p:sp>
      <p:sp>
        <p:nvSpPr>
          <p:cNvPr id="331" name="Google Shape;33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6" name="Google Shape;35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a:solidFill>
                  <a:schemeClr val="dk1"/>
                </a:solidFill>
                <a:latin typeface="Calibri"/>
                <a:ea typeface="Calibri"/>
                <a:cs typeface="Calibri"/>
                <a:sym typeface="Calibri"/>
              </a:rPr>
              <a:t>Weaknesses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following component of S.W.O.T analysis intends to highlight the short-comings and limitations which gives a clear insights to what can be done better and brings out the area of improvement.</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I often panic in short deadlines and face problems in chasing them. Furthermore, I am very sensitive towards emotional situations.</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A healthcare worker is often overloaded with work and have multiple situations to manage at the same time (Pertiwi et al., 2018). Therefore, one of the most important quality of a healthcare worker is to efficiently manage time and focus on each task (Shimizu, 2021). However, poor time management is a drawback which must be addressed on time.</a:t>
            </a:r>
            <a:endParaRPr/>
          </a:p>
          <a:p>
            <a:pPr marL="0" lvl="0" indent="0" algn="l" rtl="0">
              <a:spcBef>
                <a:spcPts val="0"/>
              </a:spcBef>
              <a:spcAft>
                <a:spcPts val="0"/>
              </a:spcAft>
              <a:buNone/>
            </a:pPr>
            <a:endParaRPr/>
          </a:p>
        </p:txBody>
      </p:sp>
      <p:sp>
        <p:nvSpPr>
          <p:cNvPr id="357" name="Google Shape;35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2" name="Google Shape;37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a:solidFill>
                  <a:schemeClr val="lt1"/>
                </a:solidFill>
                <a:latin typeface="Calibri"/>
                <a:ea typeface="Calibri"/>
                <a:cs typeface="Calibri"/>
                <a:sym typeface="Calibri"/>
              </a:rPr>
              <a:t>Opportunities </a:t>
            </a:r>
            <a:endParaRPr/>
          </a:p>
          <a:p>
            <a:pPr marL="0" lvl="0" indent="0" algn="l" rtl="0">
              <a:spcBef>
                <a:spcPts val="0"/>
              </a:spcBef>
              <a:spcAft>
                <a:spcPts val="0"/>
              </a:spcAft>
              <a:buNone/>
            </a:pPr>
            <a:r>
              <a:rPr lang="en-US" sz="1200">
                <a:solidFill>
                  <a:schemeClr val="lt1"/>
                </a:solidFill>
                <a:latin typeface="Calibri"/>
                <a:ea typeface="Calibri"/>
                <a:cs typeface="Calibri"/>
                <a:sym typeface="Calibri"/>
              </a:rPr>
              <a:t>In the field of healthcare, a worker does not stay restricted to the clinical practice and or single field. The advancement and development of the field has opened up many opportunities for individuals to explore and practice (Harrikari et al., 2021).</a:t>
            </a:r>
            <a:endParaRPr/>
          </a:p>
          <a:p>
            <a:pPr marL="0" lvl="0" indent="0" algn="l" rtl="0">
              <a:spcBef>
                <a:spcPts val="0"/>
              </a:spcBef>
              <a:spcAft>
                <a:spcPts val="0"/>
              </a:spcAft>
              <a:buNone/>
            </a:pPr>
            <a:r>
              <a:rPr lang="en-US" sz="1200">
                <a:solidFill>
                  <a:schemeClr val="lt1"/>
                </a:solidFill>
                <a:latin typeface="Calibri"/>
                <a:ea typeface="Calibri"/>
                <a:cs typeface="Calibri"/>
                <a:sym typeface="Calibri"/>
              </a:rPr>
              <a:t>It includes diverse clinical exposure, clinical trial units, researches, working with new technologies, and exploring new methods of treatment and management. </a:t>
            </a:r>
            <a:endParaRPr/>
          </a:p>
          <a:p>
            <a:pPr marL="0" lvl="0" indent="0" algn="l" rtl="0">
              <a:spcBef>
                <a:spcPts val="0"/>
              </a:spcBef>
              <a:spcAft>
                <a:spcPts val="0"/>
              </a:spcAft>
              <a:buNone/>
            </a:pPr>
            <a:endParaRPr/>
          </a:p>
        </p:txBody>
      </p:sp>
      <p:sp>
        <p:nvSpPr>
          <p:cNvPr id="373" name="Google Shape;37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6" name="Google Shape;39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lt1"/>
                </a:solidFill>
                <a:latin typeface="Calibri"/>
                <a:ea typeface="Calibri"/>
                <a:cs typeface="Calibri"/>
                <a:sym typeface="Calibri"/>
              </a:rPr>
              <a:t>There are multiple factors which plays as the threat to the healthcare workers, these factors are responsible for the limitation in growth and they act as hurdles for the workers in their progress and professional growth (Paramalingam et al., 2020).</a:t>
            </a:r>
            <a:endParaRPr/>
          </a:p>
          <a:p>
            <a:pPr marL="0" lvl="0" indent="0" algn="l" rtl="0">
              <a:spcBef>
                <a:spcPts val="0"/>
              </a:spcBef>
              <a:spcAft>
                <a:spcPts val="0"/>
              </a:spcAft>
              <a:buNone/>
            </a:pPr>
            <a:r>
              <a:rPr lang="en-US" sz="1200">
                <a:solidFill>
                  <a:schemeClr val="lt1"/>
                </a:solidFill>
                <a:latin typeface="Calibri"/>
                <a:ea typeface="Calibri"/>
                <a:cs typeface="Calibri"/>
                <a:sym typeface="Calibri"/>
              </a:rPr>
              <a:t>Overworking and extra hours of job contributes to burnout in the individuals which ultimately effects their mental and physical health and their performance. Moreover, witnessing pain and deaths have a negative impact on them and results in to hopelessness (Nightingale et al., 2018).</a:t>
            </a:r>
            <a:endParaRPr/>
          </a:p>
          <a:p>
            <a:pPr marL="0" lvl="0" indent="0" algn="l" rtl="0">
              <a:spcBef>
                <a:spcPts val="0"/>
              </a:spcBef>
              <a:spcAft>
                <a:spcPts val="0"/>
              </a:spcAft>
              <a:buNone/>
            </a:pPr>
            <a:r>
              <a:rPr lang="en-US" sz="1200">
                <a:solidFill>
                  <a:schemeClr val="lt1"/>
                </a:solidFill>
                <a:latin typeface="Calibri"/>
                <a:ea typeface="Calibri"/>
                <a:cs typeface="Calibri"/>
                <a:sym typeface="Calibri"/>
              </a:rPr>
              <a:t>Studies have reported that there is high saturation in the field of healthcare, therefore the job vacancies and opportunities are not enough which is giving rise to unemployment.</a:t>
            </a:r>
            <a:endParaRPr/>
          </a:p>
          <a:p>
            <a:pPr marL="0" lvl="0" indent="0" algn="l" rtl="0">
              <a:spcBef>
                <a:spcPts val="0"/>
              </a:spcBef>
              <a:spcAft>
                <a:spcPts val="0"/>
              </a:spcAft>
              <a:buNone/>
            </a:pPr>
            <a:endParaRPr/>
          </a:p>
        </p:txBody>
      </p:sp>
      <p:sp>
        <p:nvSpPr>
          <p:cNvPr id="397" name="Google Shape;39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6" name="Google Shape;41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Google Shape;427;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8" name="Google Shape;42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1" name="Google Shape;4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4" name="Google Shape;45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7"/>
        <p:cNvGrpSpPr/>
        <p:nvPr/>
      </p:nvGrpSpPr>
      <p:grpSpPr>
        <a:xfrm>
          <a:off x="0" y="0"/>
          <a:ext cx="0" cy="0"/>
          <a:chOff x="0" y="0"/>
          <a:chExt cx="0" cy="0"/>
        </a:xfrm>
      </p:grpSpPr>
      <p:grpSp>
        <p:nvGrpSpPr>
          <p:cNvPr id="28" name="Google Shape;28;p2"/>
          <p:cNvGrpSpPr/>
          <p:nvPr/>
        </p:nvGrpSpPr>
        <p:grpSpPr>
          <a:xfrm>
            <a:off x="0" y="0"/>
            <a:ext cx="12192000" cy="6858000"/>
            <a:chOff x="0" y="0"/>
            <a:chExt cx="12192000" cy="6858000"/>
          </a:xfrm>
        </p:grpSpPr>
        <p:sp>
          <p:nvSpPr>
            <p:cNvPr id="29" name="Google Shape;29;p2"/>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7" name="Google Shape;37;p2"/>
          <p:cNvSpPr txBox="1">
            <a:spLocks noGrp="1"/>
          </p:cNvSpPr>
          <p:nvPr>
            <p:ph type="ctrTitle"/>
          </p:nvPr>
        </p:nvSpPr>
        <p:spPr>
          <a:xfrm>
            <a:off x="1154955" y="2099733"/>
            <a:ext cx="8825658" cy="267764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440"/>
              <a:buNone/>
              <a:defRPr cap="none">
                <a:solidFill>
                  <a:schemeClr val="accent1"/>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a:endParaRPr/>
          </a:p>
        </p:txBody>
      </p:sp>
      <p:sp>
        <p:nvSpPr>
          <p:cNvPr id="39" name="Google Shape;39;p2"/>
          <p:cNvSpPr txBox="1">
            <a:spLocks noGrp="1"/>
          </p:cNvSpPr>
          <p:nvPr>
            <p:ph type="dt" idx="10"/>
          </p:nvPr>
        </p:nvSpPr>
        <p:spPr>
          <a:xfrm rot="5400000">
            <a:off x="10176279" y="1792223"/>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b="0" i="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
          <p:cNvSpPr txBox="1">
            <a:spLocks noGrp="1"/>
          </p:cNvSpPr>
          <p:nvPr>
            <p:ph type="ftr" idx="11"/>
          </p:nvPr>
        </p:nvSpPr>
        <p:spPr>
          <a:xfrm rot="5400000">
            <a:off x="8963575" y="3226820"/>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b="0" i="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txBox="1">
            <a:spLocks noGrp="1"/>
          </p:cNvSpPr>
          <p:nvPr>
            <p:ph type="sldNum" idx="12"/>
          </p:nvPr>
        </p:nvSpPr>
        <p:spPr>
          <a:xfrm>
            <a:off x="10351008" y="292608"/>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sz="2800" b="0" i="0" u="none" strike="noStrike" cap="none">
                <a:solidFill>
                  <a:schemeClr val="lt1"/>
                </a:solidFill>
                <a:latin typeface="Century Gothic"/>
                <a:ea typeface="Century Gothic"/>
                <a:cs typeface="Century Gothic"/>
                <a:sym typeface="Century Gothic"/>
              </a:defRPr>
            </a:lvl1pPr>
            <a:lvl2pPr marL="0" lvl="1" indent="0" algn="ctr">
              <a:spcBef>
                <a:spcPts val="0"/>
              </a:spcBef>
              <a:buNone/>
              <a:defRPr sz="2800" b="0" i="0" u="none" strike="noStrike" cap="none">
                <a:solidFill>
                  <a:schemeClr val="lt1"/>
                </a:solidFill>
                <a:latin typeface="Century Gothic"/>
                <a:ea typeface="Century Gothic"/>
                <a:cs typeface="Century Gothic"/>
                <a:sym typeface="Century Gothic"/>
              </a:defRPr>
            </a:lvl2pPr>
            <a:lvl3pPr marL="0" lvl="2" indent="0" algn="ctr">
              <a:spcBef>
                <a:spcPts val="0"/>
              </a:spcBef>
              <a:buNone/>
              <a:defRPr sz="2800" b="0" i="0" u="none" strike="noStrike" cap="none">
                <a:solidFill>
                  <a:schemeClr val="lt1"/>
                </a:solidFill>
                <a:latin typeface="Century Gothic"/>
                <a:ea typeface="Century Gothic"/>
                <a:cs typeface="Century Gothic"/>
                <a:sym typeface="Century Gothic"/>
              </a:defRPr>
            </a:lvl3pPr>
            <a:lvl4pPr marL="0" lvl="3" indent="0" algn="ctr">
              <a:spcBef>
                <a:spcPts val="0"/>
              </a:spcBef>
              <a:buNone/>
              <a:defRPr sz="2800" b="0" i="0" u="none" strike="noStrike" cap="none">
                <a:solidFill>
                  <a:schemeClr val="lt1"/>
                </a:solidFill>
                <a:latin typeface="Century Gothic"/>
                <a:ea typeface="Century Gothic"/>
                <a:cs typeface="Century Gothic"/>
                <a:sym typeface="Century Gothic"/>
              </a:defRPr>
            </a:lvl4pPr>
            <a:lvl5pPr marL="0" lvl="4" indent="0" algn="ctr">
              <a:spcBef>
                <a:spcPts val="0"/>
              </a:spcBef>
              <a:buNone/>
              <a:defRPr sz="2800" b="0" i="0" u="none" strike="noStrike" cap="none">
                <a:solidFill>
                  <a:schemeClr val="lt1"/>
                </a:solidFill>
                <a:latin typeface="Century Gothic"/>
                <a:ea typeface="Century Gothic"/>
                <a:cs typeface="Century Gothic"/>
                <a:sym typeface="Century Gothic"/>
              </a:defRPr>
            </a:lvl5pPr>
            <a:lvl6pPr marL="0" lvl="5" indent="0" algn="ctr">
              <a:spcBef>
                <a:spcPts val="0"/>
              </a:spcBef>
              <a:buNone/>
              <a:defRPr sz="2800" b="0" i="0" u="none" strike="noStrike" cap="none">
                <a:solidFill>
                  <a:schemeClr val="lt1"/>
                </a:solidFill>
                <a:latin typeface="Century Gothic"/>
                <a:ea typeface="Century Gothic"/>
                <a:cs typeface="Century Gothic"/>
                <a:sym typeface="Century Gothic"/>
              </a:defRPr>
            </a:lvl6pPr>
            <a:lvl7pPr marL="0" lvl="6" indent="0" algn="ctr">
              <a:spcBef>
                <a:spcPts val="0"/>
              </a:spcBef>
              <a:buNone/>
              <a:defRPr sz="2800" b="0" i="0" u="none" strike="noStrike" cap="none">
                <a:solidFill>
                  <a:schemeClr val="lt1"/>
                </a:solidFill>
                <a:latin typeface="Century Gothic"/>
                <a:ea typeface="Century Gothic"/>
                <a:cs typeface="Century Gothic"/>
                <a:sym typeface="Century Gothic"/>
              </a:defRPr>
            </a:lvl7pPr>
            <a:lvl8pPr marL="0" lvl="7" indent="0" algn="ctr">
              <a:spcBef>
                <a:spcPts val="0"/>
              </a:spcBef>
              <a:buNone/>
              <a:defRPr sz="2800" b="0" i="0" u="none" strike="noStrike" cap="none">
                <a:solidFill>
                  <a:schemeClr val="lt1"/>
                </a:solidFill>
                <a:latin typeface="Century Gothic"/>
                <a:ea typeface="Century Gothic"/>
                <a:cs typeface="Century Gothic"/>
                <a:sym typeface="Century Gothic"/>
              </a:defRPr>
            </a:lvl8pPr>
            <a:lvl9pPr marL="0" lvl="8" indent="0" algn="ctr">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3"/>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3"/>
          <p:cNvSpPr txBox="1">
            <a:spLocks noGrp="1"/>
          </p:cNvSpPr>
          <p:nvPr>
            <p:ph type="body" idx="1"/>
          </p:nvPr>
        </p:nvSpPr>
        <p:spPr>
          <a:xfrm>
            <a:off x="1154954" y="2603500"/>
            <a:ext cx="8761413" cy="341630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46" name="Google Shape;46;p3"/>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3"/>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49"/>
        <p:cNvGrpSpPr/>
        <p:nvPr/>
      </p:nvGrpSpPr>
      <p:grpSpPr>
        <a:xfrm>
          <a:off x="0" y="0"/>
          <a:ext cx="0" cy="0"/>
          <a:chOff x="0" y="0"/>
          <a:chExt cx="0" cy="0"/>
        </a:xfrm>
      </p:grpSpPr>
      <p:grpSp>
        <p:nvGrpSpPr>
          <p:cNvPr id="50" name="Google Shape;50;p4"/>
          <p:cNvGrpSpPr/>
          <p:nvPr/>
        </p:nvGrpSpPr>
        <p:grpSpPr>
          <a:xfrm>
            <a:off x="0" y="0"/>
            <a:ext cx="12192000" cy="6858000"/>
            <a:chOff x="0" y="0"/>
            <a:chExt cx="12192000" cy="6858000"/>
          </a:xfrm>
        </p:grpSpPr>
        <p:sp>
          <p:nvSpPr>
            <p:cNvPr id="51" name="Google Shape;51;p4"/>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4"/>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7289800" y="402165"/>
              <a:ext cx="4478865"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rot="-5400000">
              <a:off x="3787244"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60" name="Google Shape;60;p4"/>
            <p:cNvSpPr/>
            <p:nvPr/>
          </p:nvSpPr>
          <p:spPr>
            <a:xfrm rot="-5677511">
              <a:off x="4698352"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62" name="Google Shape;62;p4"/>
          <p:cNvSpPr txBox="1">
            <a:spLocks noGrp="1"/>
          </p:cNvSpPr>
          <p:nvPr>
            <p:ph type="title"/>
          </p:nvPr>
        </p:nvSpPr>
        <p:spPr>
          <a:xfrm>
            <a:off x="1154956" y="2677644"/>
            <a:ext cx="4351023" cy="2283823"/>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4"/>
          <p:cNvSpPr txBox="1">
            <a:spLocks noGrp="1"/>
          </p:cNvSpPr>
          <p:nvPr>
            <p:ph type="body" idx="1"/>
          </p:nvPr>
        </p:nvSpPr>
        <p:spPr>
          <a:xfrm>
            <a:off x="6895559" y="2677644"/>
            <a:ext cx="3757545" cy="228382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600"/>
              <a:buNone/>
              <a:defRPr sz="2000" cap="none">
                <a:solidFill>
                  <a:schemeClr val="accent1"/>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64" name="Google Shape;64;p4"/>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4"/>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4"/>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8"/>
        <p:cNvGrpSpPr/>
        <p:nvPr/>
      </p:nvGrpSpPr>
      <p:grpSpPr>
        <a:xfrm>
          <a:off x="0" y="0"/>
          <a:ext cx="0" cy="0"/>
          <a:chOff x="0" y="0"/>
          <a:chExt cx="0" cy="0"/>
        </a:xfrm>
      </p:grpSpPr>
      <p:sp>
        <p:nvSpPr>
          <p:cNvPr id="69" name="Google Shape;69;p5"/>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
          <p:cNvSpPr txBox="1">
            <a:spLocks noGrp="1"/>
          </p:cNvSpPr>
          <p:nvPr>
            <p:ph type="body" idx="1"/>
          </p:nvPr>
        </p:nvSpPr>
        <p:spPr>
          <a:xfrm>
            <a:off x="1151368" y="2603500"/>
            <a:ext cx="4828744" cy="341630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1" name="Google Shape;71;p5"/>
          <p:cNvSpPr txBox="1">
            <a:spLocks noGrp="1"/>
          </p:cNvSpPr>
          <p:nvPr>
            <p:ph type="body" idx="2"/>
          </p:nvPr>
        </p:nvSpPr>
        <p:spPr>
          <a:xfrm>
            <a:off x="6208711" y="2603500"/>
            <a:ext cx="4825159" cy="337770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2" name="Google Shape;72;p5"/>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5"/>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5"/>
        <p:cNvGrpSpPr/>
        <p:nvPr/>
      </p:nvGrpSpPr>
      <p:grpSpPr>
        <a:xfrm>
          <a:off x="0" y="0"/>
          <a:ext cx="0" cy="0"/>
          <a:chOff x="0" y="0"/>
          <a:chExt cx="0" cy="0"/>
        </a:xfrm>
      </p:grpSpPr>
      <p:sp>
        <p:nvSpPr>
          <p:cNvPr id="76" name="Google Shape;76;p6"/>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6"/>
          <p:cNvSpPr txBox="1">
            <a:spLocks noGrp="1"/>
          </p:cNvSpPr>
          <p:nvPr>
            <p:ph type="body" idx="1"/>
          </p:nvPr>
        </p:nvSpPr>
        <p:spPr>
          <a:xfrm>
            <a:off x="1154954" y="2636063"/>
            <a:ext cx="482515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78" name="Google Shape;78;p6"/>
          <p:cNvSpPr txBox="1">
            <a:spLocks noGrp="1"/>
          </p:cNvSpPr>
          <p:nvPr>
            <p:ph type="body" idx="2"/>
          </p:nvPr>
        </p:nvSpPr>
        <p:spPr>
          <a:xfrm>
            <a:off x="1154954" y="3212326"/>
            <a:ext cx="4825158" cy="2807476"/>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9" name="Google Shape;79;p6"/>
          <p:cNvSpPr txBox="1">
            <a:spLocks noGrp="1"/>
          </p:cNvSpPr>
          <p:nvPr>
            <p:ph type="body" idx="3"/>
          </p:nvPr>
        </p:nvSpPr>
        <p:spPr>
          <a:xfrm>
            <a:off x="6208711" y="2603499"/>
            <a:ext cx="4825160" cy="608825"/>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80" name="Google Shape;80;p6"/>
          <p:cNvSpPr txBox="1">
            <a:spLocks noGrp="1"/>
          </p:cNvSpPr>
          <p:nvPr>
            <p:ph type="body" idx="4"/>
          </p:nvPr>
        </p:nvSpPr>
        <p:spPr>
          <a:xfrm>
            <a:off x="6208712" y="3212327"/>
            <a:ext cx="4825159" cy="2807474"/>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81" name="Google Shape;81;p6"/>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6"/>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4"/>
        <p:cNvGrpSpPr/>
        <p:nvPr/>
      </p:nvGrpSpPr>
      <p:grpSpPr>
        <a:xfrm>
          <a:off x="0" y="0"/>
          <a:ext cx="0" cy="0"/>
          <a:chOff x="0" y="0"/>
          <a:chExt cx="0" cy="0"/>
        </a:xfrm>
      </p:grpSpPr>
      <p:sp>
        <p:nvSpPr>
          <p:cNvPr id="85" name="Google Shape;85;p7"/>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7"/>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7"/>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89"/>
        <p:cNvGrpSpPr/>
        <p:nvPr/>
      </p:nvGrpSpPr>
      <p:grpSpPr>
        <a:xfrm>
          <a:off x="0" y="0"/>
          <a:ext cx="0" cy="0"/>
          <a:chOff x="0" y="0"/>
          <a:chExt cx="0" cy="0"/>
        </a:xfrm>
      </p:grpSpPr>
      <p:sp>
        <p:nvSpPr>
          <p:cNvPr id="90" name="Google Shape;90;p8"/>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8"/>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8"/>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94"/>
        <p:cNvGrpSpPr/>
        <p:nvPr/>
      </p:nvGrpSpPr>
      <p:grpSpPr>
        <a:xfrm>
          <a:off x="0" y="0"/>
          <a:ext cx="0" cy="0"/>
          <a:chOff x="0" y="0"/>
          <a:chExt cx="0" cy="0"/>
        </a:xfrm>
      </p:grpSpPr>
      <p:grpSp>
        <p:nvGrpSpPr>
          <p:cNvPr id="95" name="Google Shape;95;p9"/>
          <p:cNvGrpSpPr/>
          <p:nvPr/>
        </p:nvGrpSpPr>
        <p:grpSpPr>
          <a:xfrm>
            <a:off x="0" y="0"/>
            <a:ext cx="12192000" cy="6858000"/>
            <a:chOff x="0" y="0"/>
            <a:chExt cx="12192000" cy="6858000"/>
          </a:xfrm>
        </p:grpSpPr>
        <p:sp>
          <p:nvSpPr>
            <p:cNvPr id="96" name="Google Shape;96;p9"/>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rot="-5400000">
              <a:off x="2229377"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04" name="Google Shape;104;p9"/>
            <p:cNvSpPr/>
            <p:nvPr/>
          </p:nvSpPr>
          <p:spPr>
            <a:xfrm rot="-5677511">
              <a:off x="3140485"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9"/>
            <p:cNvSpPr/>
            <p:nvPr/>
          </p:nvSpPr>
          <p:spPr>
            <a:xfrm>
              <a:off x="5713412" y="402165"/>
              <a:ext cx="6055253"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07" name="Google Shape;107;p9"/>
          <p:cNvSpPr txBox="1">
            <a:spLocks noGrp="1"/>
          </p:cNvSpPr>
          <p:nvPr>
            <p:ph type="title"/>
          </p:nvPr>
        </p:nvSpPr>
        <p:spPr>
          <a:xfrm>
            <a:off x="1154954" y="1295400"/>
            <a:ext cx="2793158" cy="16002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9"/>
          <p:cNvSpPr txBox="1">
            <a:spLocks noGrp="1"/>
          </p:cNvSpPr>
          <p:nvPr>
            <p:ph type="body" idx="1"/>
          </p:nvPr>
        </p:nvSpPr>
        <p:spPr>
          <a:xfrm>
            <a:off x="5781146" y="1447800"/>
            <a:ext cx="5190065" cy="4572000"/>
          </a:xfrm>
          <a:prstGeom prst="rect">
            <a:avLst/>
          </a:prstGeom>
          <a:noFill/>
          <a:ln>
            <a:noFill/>
          </a:ln>
        </p:spPr>
        <p:txBody>
          <a:bodyPr spcFirstLastPara="1" wrap="square" lIns="91425" tIns="45700" rIns="91425" bIns="45700" anchor="ctr"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09" name="Google Shape;109;p9"/>
          <p:cNvSpPr txBox="1">
            <a:spLocks noGrp="1"/>
          </p:cNvSpPr>
          <p:nvPr>
            <p:ph type="body" idx="2"/>
          </p:nvPr>
        </p:nvSpPr>
        <p:spPr>
          <a:xfrm>
            <a:off x="1154955" y="3129280"/>
            <a:ext cx="2793158"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solidFill>
                  <a:schemeClr val="accent1"/>
                </a:solidFill>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0" name="Google Shape;110;p9"/>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9"/>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9"/>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114"/>
        <p:cNvGrpSpPr/>
        <p:nvPr/>
      </p:nvGrpSpPr>
      <p:grpSpPr>
        <a:xfrm>
          <a:off x="0" y="0"/>
          <a:ext cx="0" cy="0"/>
          <a:chOff x="0" y="0"/>
          <a:chExt cx="0" cy="0"/>
        </a:xfrm>
      </p:grpSpPr>
      <p:grpSp>
        <p:nvGrpSpPr>
          <p:cNvPr id="115" name="Google Shape;115;p10"/>
          <p:cNvGrpSpPr/>
          <p:nvPr/>
        </p:nvGrpSpPr>
        <p:grpSpPr>
          <a:xfrm>
            <a:off x="0" y="0"/>
            <a:ext cx="12192000" cy="6858000"/>
            <a:chOff x="0" y="0"/>
            <a:chExt cx="12192000" cy="6858000"/>
          </a:xfrm>
        </p:grpSpPr>
        <p:sp>
          <p:nvSpPr>
            <p:cNvPr id="116" name="Google Shape;116;p10"/>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0"/>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0"/>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0"/>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0"/>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0"/>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0"/>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0"/>
            <p:cNvSpPr/>
            <p:nvPr/>
          </p:nvSpPr>
          <p:spPr>
            <a:xfrm rot="-5677511">
              <a:off x="4203594"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0"/>
            <p:cNvSpPr/>
            <p:nvPr/>
          </p:nvSpPr>
          <p:spPr>
            <a:xfrm rot="-5400000">
              <a:off x="3295432"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25" name="Google Shape;125;p10"/>
            <p:cNvSpPr/>
            <p:nvPr/>
          </p:nvSpPr>
          <p:spPr>
            <a:xfrm>
              <a:off x="6172200" y="402165"/>
              <a:ext cx="5596465"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0"/>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27" name="Google Shape;127;p10"/>
          <p:cNvSpPr txBox="1">
            <a:spLocks noGrp="1"/>
          </p:cNvSpPr>
          <p:nvPr>
            <p:ph type="title"/>
          </p:nvPr>
        </p:nvSpPr>
        <p:spPr>
          <a:xfrm>
            <a:off x="1153907" y="1693332"/>
            <a:ext cx="3860259" cy="173566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10"/>
          <p:cNvSpPr>
            <a:spLocks noGrp="1"/>
          </p:cNvSpPr>
          <p:nvPr>
            <p:ph type="pic" idx="2"/>
          </p:nvPr>
        </p:nvSpPr>
        <p:spPr>
          <a:xfrm>
            <a:off x="6547872" y="1143000"/>
            <a:ext cx="3227192"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9" name="Google Shape;129;p10"/>
          <p:cNvSpPr txBox="1">
            <a:spLocks noGrp="1"/>
          </p:cNvSpPr>
          <p:nvPr>
            <p:ph type="body" idx="1"/>
          </p:nvPr>
        </p:nvSpPr>
        <p:spPr>
          <a:xfrm>
            <a:off x="1154955" y="3657600"/>
            <a:ext cx="3859212"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solidFill>
                  <a:schemeClr val="accent1"/>
                </a:solidFill>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30" name="Google Shape;130;p10"/>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10"/>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10"/>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134"/>
        <p:cNvGrpSpPr/>
        <p:nvPr/>
      </p:nvGrpSpPr>
      <p:grpSpPr>
        <a:xfrm>
          <a:off x="0" y="0"/>
          <a:ext cx="0" cy="0"/>
          <a:chOff x="0" y="0"/>
          <a:chExt cx="0" cy="0"/>
        </a:xfrm>
      </p:grpSpPr>
      <p:grpSp>
        <p:nvGrpSpPr>
          <p:cNvPr id="135" name="Google Shape;135;p11"/>
          <p:cNvGrpSpPr/>
          <p:nvPr/>
        </p:nvGrpSpPr>
        <p:grpSpPr>
          <a:xfrm>
            <a:off x="0" y="0"/>
            <a:ext cx="12192000" cy="6858000"/>
            <a:chOff x="0" y="0"/>
            <a:chExt cx="12192000" cy="6858000"/>
          </a:xfrm>
        </p:grpSpPr>
        <p:sp>
          <p:nvSpPr>
            <p:cNvPr id="136" name="Google Shape;136;p11"/>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1"/>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1"/>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1"/>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1"/>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1"/>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1"/>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1"/>
            <p:cNvSpPr/>
            <p:nvPr/>
          </p:nvSpPr>
          <p:spPr>
            <a:xfrm rot="10800000">
              <a:off x="459506" y="321130"/>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44" name="Google Shape;144;p11"/>
            <p:cNvSpPr/>
            <p:nvPr/>
          </p:nvSpPr>
          <p:spPr>
            <a:xfrm rot="10371525">
              <a:off x="263767" y="4438254"/>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46" name="Google Shape;146;p11"/>
          <p:cNvSpPr txBox="1">
            <a:spLocks noGrp="1"/>
          </p:cNvSpPr>
          <p:nvPr>
            <p:ph type="title"/>
          </p:nvPr>
        </p:nvSpPr>
        <p:spPr>
          <a:xfrm>
            <a:off x="1154956" y="4965945"/>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11"/>
          <p:cNvSpPr>
            <a:spLocks noGrp="1"/>
          </p:cNvSpPr>
          <p:nvPr>
            <p:ph type="pic" idx="2"/>
          </p:nvPr>
        </p:nvSpPr>
        <p:spPr>
          <a:xfrm>
            <a:off x="1154955" y="685800"/>
            <a:ext cx="8825658" cy="3429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48" name="Google Shape;148;p11"/>
          <p:cNvSpPr txBox="1">
            <a:spLocks noGrp="1"/>
          </p:cNvSpPr>
          <p:nvPr>
            <p:ph type="body" idx="1"/>
          </p:nvPr>
        </p:nvSpPr>
        <p:spPr>
          <a:xfrm>
            <a:off x="1154956" y="5532683"/>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solidFill>
                  <a:schemeClr val="accent1"/>
                </a:solidFill>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49" name="Google Shape;149;p11"/>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 name="Google Shape;150;p11"/>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11"/>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53"/>
        <p:cNvGrpSpPr/>
        <p:nvPr/>
      </p:nvGrpSpPr>
      <p:grpSpPr>
        <a:xfrm>
          <a:off x="0" y="0"/>
          <a:ext cx="0" cy="0"/>
          <a:chOff x="0" y="0"/>
          <a:chExt cx="0" cy="0"/>
        </a:xfrm>
      </p:grpSpPr>
      <p:grpSp>
        <p:nvGrpSpPr>
          <p:cNvPr id="154" name="Google Shape;154;p12"/>
          <p:cNvGrpSpPr/>
          <p:nvPr/>
        </p:nvGrpSpPr>
        <p:grpSpPr>
          <a:xfrm>
            <a:off x="0" y="0"/>
            <a:ext cx="12192000" cy="6858000"/>
            <a:chOff x="0" y="0"/>
            <a:chExt cx="12192000" cy="6858000"/>
          </a:xfrm>
        </p:grpSpPr>
        <p:sp>
          <p:nvSpPr>
            <p:cNvPr id="155" name="Google Shape;155;p12"/>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2"/>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2"/>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2"/>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2"/>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2"/>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2"/>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2"/>
            <p:cNvSpPr/>
            <p:nvPr/>
          </p:nvSpPr>
          <p:spPr>
            <a:xfrm>
              <a:off x="455612" y="2801319"/>
              <a:ext cx="11277600" cy="3602637"/>
            </a:xfrm>
            <a:custGeom>
              <a:avLst/>
              <a:gdLst/>
              <a:ahLst/>
              <a:cxnLst/>
              <a:rect l="l" t="t" r="r" b="b"/>
              <a:pathLst>
                <a:path w="10000" h="7946" extrusionOk="0">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lt1"/>
            </a:solidFill>
            <a:ln>
              <a:noFill/>
            </a:ln>
          </p:spPr>
        </p:sp>
        <p:sp>
          <p:nvSpPr>
            <p:cNvPr id="163" name="Google Shape;163;p12"/>
            <p:cNvSpPr/>
            <p:nvPr/>
          </p:nvSpPr>
          <p:spPr>
            <a:xfrm rot="-589932">
              <a:off x="8490951" y="2714874"/>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2"/>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65" name="Google Shape;165;p12"/>
          <p:cNvSpPr txBox="1">
            <a:spLocks noGrp="1"/>
          </p:cNvSpPr>
          <p:nvPr>
            <p:ph type="title"/>
          </p:nvPr>
        </p:nvSpPr>
        <p:spPr>
          <a:xfrm>
            <a:off x="1154954" y="1063416"/>
            <a:ext cx="8825659" cy="137975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4000"/>
              <a:buFont typeface="Century Gothic"/>
              <a:buNone/>
              <a:defRPr sz="4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6" name="Google Shape;166;p12"/>
          <p:cNvSpPr txBox="1">
            <a:spLocks noGrp="1"/>
          </p:cNvSpPr>
          <p:nvPr>
            <p:ph type="body" idx="1"/>
          </p:nvPr>
        </p:nvSpPr>
        <p:spPr>
          <a:xfrm>
            <a:off x="1154954" y="3543300"/>
            <a:ext cx="8825659" cy="24765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67" name="Google Shape;167;p12"/>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8" name="Google Shape;168;p12"/>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12"/>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171"/>
        <p:cNvGrpSpPr/>
        <p:nvPr/>
      </p:nvGrpSpPr>
      <p:grpSpPr>
        <a:xfrm>
          <a:off x="0" y="0"/>
          <a:ext cx="0" cy="0"/>
          <a:chOff x="0" y="0"/>
          <a:chExt cx="0" cy="0"/>
        </a:xfrm>
      </p:grpSpPr>
      <p:grpSp>
        <p:nvGrpSpPr>
          <p:cNvPr id="172" name="Google Shape;172;p13"/>
          <p:cNvGrpSpPr/>
          <p:nvPr/>
        </p:nvGrpSpPr>
        <p:grpSpPr>
          <a:xfrm>
            <a:off x="0" y="0"/>
            <a:ext cx="12192000" cy="6858000"/>
            <a:chOff x="0" y="0"/>
            <a:chExt cx="12192000" cy="6858000"/>
          </a:xfrm>
        </p:grpSpPr>
        <p:sp>
          <p:nvSpPr>
            <p:cNvPr id="173" name="Google Shape;173;p13"/>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3"/>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3"/>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3"/>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3"/>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3"/>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3"/>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3"/>
            <p:cNvSpPr/>
            <p:nvPr/>
          </p:nvSpPr>
          <p:spPr>
            <a:xfrm rot="-589932">
              <a:off x="8490951" y="41851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3"/>
            <p:cNvSpPr/>
            <p:nvPr/>
          </p:nvSpPr>
          <p:spPr>
            <a:xfrm>
              <a:off x="455612" y="4241801"/>
              <a:ext cx="11277600" cy="2337161"/>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82" name="Google Shape;182;p13"/>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83" name="Google Shape;183;p13"/>
          <p:cNvSpPr txBox="1"/>
          <p:nvPr/>
        </p:nvSpPr>
        <p:spPr>
          <a:xfrm>
            <a:off x="898295" y="603589"/>
            <a:ext cx="801912" cy="156966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9600" b="0" i="0">
                <a:solidFill>
                  <a:schemeClr val="accent1"/>
                </a:solidFill>
                <a:latin typeface="Arial"/>
                <a:ea typeface="Arial"/>
                <a:cs typeface="Arial"/>
                <a:sym typeface="Arial"/>
              </a:rPr>
              <a:t>“</a:t>
            </a:r>
            <a:endParaRPr/>
          </a:p>
        </p:txBody>
      </p:sp>
      <p:sp>
        <p:nvSpPr>
          <p:cNvPr id="184" name="Google Shape;184;p13"/>
          <p:cNvSpPr txBox="1"/>
          <p:nvPr/>
        </p:nvSpPr>
        <p:spPr>
          <a:xfrm>
            <a:off x="9705137" y="2613787"/>
            <a:ext cx="801912" cy="156966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9600" b="0" i="0">
                <a:solidFill>
                  <a:schemeClr val="accent1"/>
                </a:solidFill>
                <a:latin typeface="Arial"/>
                <a:ea typeface="Arial"/>
                <a:cs typeface="Arial"/>
                <a:sym typeface="Arial"/>
              </a:rPr>
              <a:t>”</a:t>
            </a:r>
            <a:endParaRPr/>
          </a:p>
        </p:txBody>
      </p:sp>
      <p:sp>
        <p:nvSpPr>
          <p:cNvPr id="185" name="Google Shape;185;p13"/>
          <p:cNvSpPr txBox="1">
            <a:spLocks noGrp="1"/>
          </p:cNvSpPr>
          <p:nvPr>
            <p:ph type="title"/>
          </p:nvPr>
        </p:nvSpPr>
        <p:spPr>
          <a:xfrm>
            <a:off x="1574801" y="980517"/>
            <a:ext cx="8460983" cy="270503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4000"/>
              <a:buFont typeface="Century Gothic"/>
              <a:buNone/>
              <a:defRPr sz="4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6" name="Google Shape;186;p13"/>
          <p:cNvSpPr txBox="1">
            <a:spLocks noGrp="1"/>
          </p:cNvSpPr>
          <p:nvPr>
            <p:ph type="body" idx="1"/>
          </p:nvPr>
        </p:nvSpPr>
        <p:spPr>
          <a:xfrm>
            <a:off x="1945945" y="3686515"/>
            <a:ext cx="7725772"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chemeClr val="accent1"/>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87" name="Google Shape;187;p13"/>
          <p:cNvSpPr txBox="1">
            <a:spLocks noGrp="1"/>
          </p:cNvSpPr>
          <p:nvPr>
            <p:ph type="body" idx="2"/>
          </p:nvPr>
        </p:nvSpPr>
        <p:spPr>
          <a:xfrm>
            <a:off x="1154954" y="5014393"/>
            <a:ext cx="8825659" cy="10126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88" name="Google Shape;188;p13"/>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9" name="Google Shape;189;p13"/>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13"/>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92"/>
        <p:cNvGrpSpPr/>
        <p:nvPr/>
      </p:nvGrpSpPr>
      <p:grpSpPr>
        <a:xfrm>
          <a:off x="0" y="0"/>
          <a:ext cx="0" cy="0"/>
          <a:chOff x="0" y="0"/>
          <a:chExt cx="0" cy="0"/>
        </a:xfrm>
      </p:grpSpPr>
      <p:grpSp>
        <p:nvGrpSpPr>
          <p:cNvPr id="193" name="Google Shape;193;p14"/>
          <p:cNvGrpSpPr/>
          <p:nvPr/>
        </p:nvGrpSpPr>
        <p:grpSpPr>
          <a:xfrm>
            <a:off x="0" y="0"/>
            <a:ext cx="12192000" cy="6858000"/>
            <a:chOff x="0" y="0"/>
            <a:chExt cx="12192000" cy="6858000"/>
          </a:xfrm>
        </p:grpSpPr>
        <p:sp>
          <p:nvSpPr>
            <p:cNvPr id="194" name="Google Shape;194;p14"/>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4"/>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4"/>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4"/>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4"/>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4"/>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4"/>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4"/>
            <p:cNvSpPr/>
            <p:nvPr/>
          </p:nvSpPr>
          <p:spPr>
            <a:xfrm rot="-589932">
              <a:off x="8490951" y="4193583"/>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4"/>
            <p:cNvSpPr/>
            <p:nvPr/>
          </p:nvSpPr>
          <p:spPr>
            <a:xfrm>
              <a:off x="455612" y="4241801"/>
              <a:ext cx="11277600" cy="2337161"/>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203" name="Google Shape;203;p14"/>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04" name="Google Shape;204;p14"/>
          <p:cNvSpPr txBox="1">
            <a:spLocks noGrp="1"/>
          </p:cNvSpPr>
          <p:nvPr>
            <p:ph type="title"/>
          </p:nvPr>
        </p:nvSpPr>
        <p:spPr>
          <a:xfrm>
            <a:off x="1154955" y="2404477"/>
            <a:ext cx="8825659" cy="1788704"/>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5" name="Google Shape;205;p14"/>
          <p:cNvSpPr txBox="1">
            <a:spLocks noGrp="1"/>
          </p:cNvSpPr>
          <p:nvPr>
            <p:ph type="body" idx="1"/>
          </p:nvPr>
        </p:nvSpPr>
        <p:spPr>
          <a:xfrm>
            <a:off x="1138587" y="5024967"/>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chemeClr val="accent1"/>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206" name="Google Shape;206;p14"/>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7" name="Google Shape;207;p14"/>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8" name="Google Shape;208;p14"/>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210"/>
        <p:cNvGrpSpPr/>
        <p:nvPr/>
      </p:nvGrpSpPr>
      <p:grpSpPr>
        <a:xfrm>
          <a:off x="0" y="0"/>
          <a:ext cx="0" cy="0"/>
          <a:chOff x="0" y="0"/>
          <a:chExt cx="0" cy="0"/>
        </a:xfrm>
      </p:grpSpPr>
      <p:sp>
        <p:nvSpPr>
          <p:cNvPr id="211" name="Google Shape;211;p15"/>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2" name="Google Shape;212;p15"/>
          <p:cNvSpPr txBox="1">
            <a:spLocks noGrp="1"/>
          </p:cNvSpPr>
          <p:nvPr>
            <p:ph type="body" idx="1"/>
          </p:nvPr>
        </p:nvSpPr>
        <p:spPr>
          <a:xfrm>
            <a:off x="1154954" y="2610999"/>
            <a:ext cx="312916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213" name="Google Shape;213;p15"/>
          <p:cNvSpPr txBox="1">
            <a:spLocks noGrp="1"/>
          </p:cNvSpPr>
          <p:nvPr>
            <p:ph type="body" idx="2"/>
          </p:nvPr>
        </p:nvSpPr>
        <p:spPr>
          <a:xfrm>
            <a:off x="1154954" y="3187261"/>
            <a:ext cx="3129168" cy="283979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214" name="Google Shape;214;p15"/>
          <p:cNvSpPr txBox="1">
            <a:spLocks noGrp="1"/>
          </p:cNvSpPr>
          <p:nvPr>
            <p:ph type="body" idx="3"/>
          </p:nvPr>
        </p:nvSpPr>
        <p:spPr>
          <a:xfrm>
            <a:off x="4512721" y="2610999"/>
            <a:ext cx="314538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215" name="Google Shape;215;p15"/>
          <p:cNvSpPr txBox="1">
            <a:spLocks noGrp="1"/>
          </p:cNvSpPr>
          <p:nvPr>
            <p:ph type="body" idx="4"/>
          </p:nvPr>
        </p:nvSpPr>
        <p:spPr>
          <a:xfrm>
            <a:off x="4512721" y="3187261"/>
            <a:ext cx="3145380" cy="2839795"/>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216" name="Google Shape;216;p15"/>
          <p:cNvSpPr txBox="1">
            <a:spLocks noGrp="1"/>
          </p:cNvSpPr>
          <p:nvPr>
            <p:ph type="body" idx="5"/>
          </p:nvPr>
        </p:nvSpPr>
        <p:spPr>
          <a:xfrm>
            <a:off x="7886701" y="2603500"/>
            <a:ext cx="3157448" cy="576261"/>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217" name="Google Shape;217;p15"/>
          <p:cNvSpPr txBox="1">
            <a:spLocks noGrp="1"/>
          </p:cNvSpPr>
          <p:nvPr>
            <p:ph type="body" idx="6"/>
          </p:nvPr>
        </p:nvSpPr>
        <p:spPr>
          <a:xfrm>
            <a:off x="7886700" y="3187261"/>
            <a:ext cx="3161029" cy="283979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218" name="Google Shape;218;p15"/>
          <p:cNvCxnSpPr/>
          <p:nvPr/>
        </p:nvCxnSpPr>
        <p:spPr>
          <a:xfrm>
            <a:off x="4403971" y="2569633"/>
            <a:ext cx="0" cy="3492499"/>
          </a:xfrm>
          <a:prstGeom prst="straightConnector1">
            <a:avLst/>
          </a:prstGeom>
          <a:noFill/>
          <a:ln w="12700" cap="flat" cmpd="sng">
            <a:solidFill>
              <a:schemeClr val="accent1">
                <a:alpha val="40000"/>
              </a:schemeClr>
            </a:solidFill>
            <a:prstDash val="solid"/>
            <a:round/>
            <a:headEnd type="none" w="sm" len="sm"/>
            <a:tailEnd type="none" w="sm" len="sm"/>
          </a:ln>
        </p:spPr>
      </p:cxnSp>
      <p:cxnSp>
        <p:nvCxnSpPr>
          <p:cNvPr id="219" name="Google Shape;219;p15"/>
          <p:cNvCxnSpPr/>
          <p:nvPr/>
        </p:nvCxnSpPr>
        <p:spPr>
          <a:xfrm>
            <a:off x="7772401" y="2569633"/>
            <a:ext cx="0" cy="3492499"/>
          </a:xfrm>
          <a:prstGeom prst="straightConnector1">
            <a:avLst/>
          </a:prstGeom>
          <a:noFill/>
          <a:ln w="12700" cap="flat" cmpd="sng">
            <a:solidFill>
              <a:schemeClr val="accent1">
                <a:alpha val="40000"/>
              </a:schemeClr>
            </a:solidFill>
            <a:prstDash val="solid"/>
            <a:round/>
            <a:headEnd type="none" w="sm" len="sm"/>
            <a:tailEnd type="none" w="sm" len="sm"/>
          </a:ln>
        </p:spPr>
      </p:cxnSp>
      <p:sp>
        <p:nvSpPr>
          <p:cNvPr id="220" name="Google Shape;220;p15"/>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1" name="Google Shape;221;p15"/>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2" name="Google Shape;222;p1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223"/>
        <p:cNvGrpSpPr/>
        <p:nvPr/>
      </p:nvGrpSpPr>
      <p:grpSpPr>
        <a:xfrm>
          <a:off x="0" y="0"/>
          <a:ext cx="0" cy="0"/>
          <a:chOff x="0" y="0"/>
          <a:chExt cx="0" cy="0"/>
        </a:xfrm>
      </p:grpSpPr>
      <p:sp>
        <p:nvSpPr>
          <p:cNvPr id="224" name="Google Shape;224;p16"/>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3600"/>
              <a:buFont typeface="Century Gothic"/>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5" name="Google Shape;225;p16"/>
          <p:cNvSpPr txBox="1">
            <a:spLocks noGrp="1"/>
          </p:cNvSpPr>
          <p:nvPr>
            <p:ph type="body" idx="1"/>
          </p:nvPr>
        </p:nvSpPr>
        <p:spPr>
          <a:xfrm>
            <a:off x="1154954" y="4532844"/>
            <a:ext cx="3020744" cy="576263"/>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226" name="Google Shape;226;p16"/>
          <p:cNvSpPr>
            <a:spLocks noGrp="1"/>
          </p:cNvSpPr>
          <p:nvPr>
            <p:ph type="pic" idx="2"/>
          </p:nvPr>
        </p:nvSpPr>
        <p:spPr>
          <a:xfrm>
            <a:off x="1334552" y="2611246"/>
            <a:ext cx="2691242" cy="1583764"/>
          </a:xfrm>
          <a:prstGeom prst="roundRect">
            <a:avLst>
              <a:gd name="adj" fmla="val 1858"/>
            </a:avLst>
          </a:prstGeom>
          <a:noFill/>
          <a:ln>
            <a:noFill/>
          </a:ln>
          <a:effectLst>
            <a:outerShdw blurRad="50800" dist="50800" dir="5400000" algn="tl" rotWithShape="0">
              <a:srgbClr val="000000">
                <a:alpha val="42745"/>
              </a:srgbClr>
            </a:outerShdw>
          </a:effectLst>
        </p:spPr>
      </p:sp>
      <p:sp>
        <p:nvSpPr>
          <p:cNvPr id="227" name="Google Shape;227;p16"/>
          <p:cNvSpPr txBox="1">
            <a:spLocks noGrp="1"/>
          </p:cNvSpPr>
          <p:nvPr>
            <p:ph type="body" idx="3"/>
          </p:nvPr>
        </p:nvSpPr>
        <p:spPr>
          <a:xfrm>
            <a:off x="1154953" y="5109107"/>
            <a:ext cx="3020745" cy="9179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228" name="Google Shape;228;p16"/>
          <p:cNvSpPr txBox="1">
            <a:spLocks noGrp="1"/>
          </p:cNvSpPr>
          <p:nvPr>
            <p:ph type="body" idx="4"/>
          </p:nvPr>
        </p:nvSpPr>
        <p:spPr>
          <a:xfrm>
            <a:off x="4568865" y="4532845"/>
            <a:ext cx="30504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229" name="Google Shape;229;p16"/>
          <p:cNvSpPr>
            <a:spLocks noGrp="1"/>
          </p:cNvSpPr>
          <p:nvPr>
            <p:ph type="pic" idx="5"/>
          </p:nvPr>
        </p:nvSpPr>
        <p:spPr>
          <a:xfrm>
            <a:off x="4748463" y="2642840"/>
            <a:ext cx="2691242" cy="1552170"/>
          </a:xfrm>
          <a:prstGeom prst="roundRect">
            <a:avLst>
              <a:gd name="adj" fmla="val 1858"/>
            </a:avLst>
          </a:prstGeom>
          <a:noFill/>
          <a:ln>
            <a:noFill/>
          </a:ln>
          <a:effectLst>
            <a:outerShdw blurRad="50800" dist="50800" dir="5400000" algn="tl" rotWithShape="0">
              <a:srgbClr val="000000">
                <a:alpha val="42745"/>
              </a:srgbClr>
            </a:outerShdw>
          </a:effectLst>
        </p:spPr>
      </p:sp>
      <p:sp>
        <p:nvSpPr>
          <p:cNvPr id="230" name="Google Shape;230;p16"/>
          <p:cNvSpPr txBox="1">
            <a:spLocks noGrp="1"/>
          </p:cNvSpPr>
          <p:nvPr>
            <p:ph type="body" idx="6"/>
          </p:nvPr>
        </p:nvSpPr>
        <p:spPr>
          <a:xfrm>
            <a:off x="4568865" y="5109107"/>
            <a:ext cx="3050438" cy="92140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231" name="Google Shape;231;p16"/>
          <p:cNvSpPr txBox="1">
            <a:spLocks noGrp="1"/>
          </p:cNvSpPr>
          <p:nvPr>
            <p:ph type="body" idx="7"/>
          </p:nvPr>
        </p:nvSpPr>
        <p:spPr>
          <a:xfrm>
            <a:off x="7983434" y="4532845"/>
            <a:ext cx="30504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232" name="Google Shape;232;p16"/>
          <p:cNvSpPr>
            <a:spLocks noGrp="1"/>
          </p:cNvSpPr>
          <p:nvPr>
            <p:ph type="pic" idx="8"/>
          </p:nvPr>
        </p:nvSpPr>
        <p:spPr>
          <a:xfrm>
            <a:off x="8163031" y="2618992"/>
            <a:ext cx="2691242" cy="1576018"/>
          </a:xfrm>
          <a:prstGeom prst="roundRect">
            <a:avLst>
              <a:gd name="adj" fmla="val 1858"/>
            </a:avLst>
          </a:prstGeom>
          <a:noFill/>
          <a:ln>
            <a:noFill/>
          </a:ln>
          <a:effectLst>
            <a:outerShdw blurRad="50800" dist="50800" dir="5400000" algn="tl" rotWithShape="0">
              <a:srgbClr val="000000">
                <a:alpha val="42745"/>
              </a:srgbClr>
            </a:outerShdw>
          </a:effectLst>
        </p:spPr>
      </p:sp>
      <p:sp>
        <p:nvSpPr>
          <p:cNvPr id="233" name="Google Shape;233;p16"/>
          <p:cNvSpPr txBox="1">
            <a:spLocks noGrp="1"/>
          </p:cNvSpPr>
          <p:nvPr>
            <p:ph type="body" idx="9"/>
          </p:nvPr>
        </p:nvSpPr>
        <p:spPr>
          <a:xfrm>
            <a:off x="7983434" y="5109107"/>
            <a:ext cx="3054127" cy="896341"/>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234" name="Google Shape;234;p16"/>
          <p:cNvCxnSpPr/>
          <p:nvPr/>
        </p:nvCxnSpPr>
        <p:spPr>
          <a:xfrm>
            <a:off x="4405831" y="2569633"/>
            <a:ext cx="0" cy="3492499"/>
          </a:xfrm>
          <a:prstGeom prst="straightConnector1">
            <a:avLst/>
          </a:prstGeom>
          <a:noFill/>
          <a:ln w="12700" cap="flat" cmpd="sng">
            <a:solidFill>
              <a:schemeClr val="accent1">
                <a:alpha val="40000"/>
              </a:schemeClr>
            </a:solidFill>
            <a:prstDash val="solid"/>
            <a:round/>
            <a:headEnd type="none" w="sm" len="sm"/>
            <a:tailEnd type="none" w="sm" len="sm"/>
          </a:ln>
        </p:spPr>
      </p:cxnSp>
      <p:cxnSp>
        <p:nvCxnSpPr>
          <p:cNvPr id="235" name="Google Shape;235;p16"/>
          <p:cNvCxnSpPr/>
          <p:nvPr/>
        </p:nvCxnSpPr>
        <p:spPr>
          <a:xfrm>
            <a:off x="7797802" y="2569633"/>
            <a:ext cx="0" cy="3492499"/>
          </a:xfrm>
          <a:prstGeom prst="straightConnector1">
            <a:avLst/>
          </a:prstGeom>
          <a:noFill/>
          <a:ln w="12700" cap="flat" cmpd="sng">
            <a:solidFill>
              <a:schemeClr val="accent1">
                <a:alpha val="40000"/>
              </a:schemeClr>
            </a:solidFill>
            <a:prstDash val="solid"/>
            <a:round/>
            <a:headEnd type="none" w="sm" len="sm"/>
            <a:tailEnd type="none" w="sm" len="sm"/>
          </a:ln>
        </p:spPr>
      </p:cxnSp>
      <p:sp>
        <p:nvSpPr>
          <p:cNvPr id="236" name="Google Shape;236;p16"/>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7" name="Google Shape;237;p16"/>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8" name="Google Shape;238;p1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39"/>
        <p:cNvGrpSpPr/>
        <p:nvPr/>
      </p:nvGrpSpPr>
      <p:grpSpPr>
        <a:xfrm>
          <a:off x="0" y="0"/>
          <a:ext cx="0" cy="0"/>
          <a:chOff x="0" y="0"/>
          <a:chExt cx="0" cy="0"/>
        </a:xfrm>
      </p:grpSpPr>
      <p:sp>
        <p:nvSpPr>
          <p:cNvPr id="240" name="Google Shape;240;p17"/>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1" name="Google Shape;241;p17"/>
          <p:cNvSpPr txBox="1">
            <a:spLocks noGrp="1"/>
          </p:cNvSpPr>
          <p:nvPr>
            <p:ph type="body" idx="1"/>
          </p:nvPr>
        </p:nvSpPr>
        <p:spPr>
          <a:xfrm rot="5400000">
            <a:off x="3859634" y="-101179"/>
            <a:ext cx="3416300" cy="882565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42" name="Google Shape;242;p17"/>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3" name="Google Shape;243;p17"/>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4" name="Google Shape;244;p1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245"/>
        <p:cNvGrpSpPr/>
        <p:nvPr/>
      </p:nvGrpSpPr>
      <p:grpSpPr>
        <a:xfrm>
          <a:off x="0" y="0"/>
          <a:ext cx="0" cy="0"/>
          <a:chOff x="0" y="0"/>
          <a:chExt cx="0" cy="0"/>
        </a:xfrm>
      </p:grpSpPr>
      <p:grpSp>
        <p:nvGrpSpPr>
          <p:cNvPr id="246" name="Google Shape;246;p18"/>
          <p:cNvGrpSpPr/>
          <p:nvPr/>
        </p:nvGrpSpPr>
        <p:grpSpPr>
          <a:xfrm>
            <a:off x="0" y="0"/>
            <a:ext cx="12192000" cy="6858000"/>
            <a:chOff x="0" y="0"/>
            <a:chExt cx="12192000" cy="6858000"/>
          </a:xfrm>
        </p:grpSpPr>
        <p:sp>
          <p:nvSpPr>
            <p:cNvPr id="247" name="Google Shape;247;p18"/>
            <p:cNvSpPr/>
            <p:nvPr/>
          </p:nvSpPr>
          <p:spPr>
            <a:xfrm>
              <a:off x="0" y="0"/>
              <a:ext cx="12192000" cy="6858000"/>
            </a:xfrm>
            <a:prstGeom prst="rect">
              <a:avLst/>
            </a:prstGeom>
            <a:blipFill rotWithShape="1">
              <a:blip r:embed="rId2">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8"/>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8"/>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8"/>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8"/>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8"/>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8"/>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8"/>
            <p:cNvSpPr/>
            <p:nvPr/>
          </p:nvSpPr>
          <p:spPr>
            <a:xfrm rot="5101749">
              <a:off x="6294738" y="457773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8"/>
            <p:cNvSpPr/>
            <p:nvPr/>
          </p:nvSpPr>
          <p:spPr>
            <a:xfrm>
              <a:off x="414867" y="402165"/>
              <a:ext cx="6510866"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8"/>
            <p:cNvSpPr/>
            <p:nvPr/>
          </p:nvSpPr>
          <p:spPr>
            <a:xfrm rot="5400000">
              <a:off x="4449232"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257" name="Google Shape;257;p18"/>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58" name="Google Shape;258;p18"/>
          <p:cNvSpPr txBox="1">
            <a:spLocks noGrp="1"/>
          </p:cNvSpPr>
          <p:nvPr>
            <p:ph type="title"/>
          </p:nvPr>
        </p:nvSpPr>
        <p:spPr>
          <a:xfrm rot="5400000">
            <a:off x="6925405" y="2957261"/>
            <a:ext cx="4729626" cy="140996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9" name="Google Shape;259;p18"/>
          <p:cNvSpPr txBox="1">
            <a:spLocks noGrp="1"/>
          </p:cNvSpPr>
          <p:nvPr>
            <p:ph type="body" idx="1"/>
          </p:nvPr>
        </p:nvSpPr>
        <p:spPr>
          <a:xfrm rot="5400000">
            <a:off x="1913914" y="538470"/>
            <a:ext cx="4729627" cy="6247546"/>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60" name="Google Shape;260;p18"/>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1" name="Google Shape;261;p18"/>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2" name="Google Shape;262;p18"/>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82"/>
        <p:cNvGrpSpPr/>
        <p:nvPr/>
      </p:nvGrpSpPr>
      <p:grpSpPr>
        <a:xfrm>
          <a:off x="0" y="0"/>
          <a:ext cx="0" cy="0"/>
          <a:chOff x="0" y="0"/>
          <a:chExt cx="0" cy="0"/>
        </a:xfrm>
      </p:grpSpPr>
      <p:sp>
        <p:nvSpPr>
          <p:cNvPr id="283" name="Google Shape;283;p20"/>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Clr>
                <a:schemeClr val="dk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4" name="Google Shape;284;p20"/>
          <p:cNvSpPr txBox="1">
            <a:spLocks noGrp="1"/>
          </p:cNvSpPr>
          <p:nvPr>
            <p:ph type="body" idx="1"/>
          </p:nvPr>
        </p:nvSpPr>
        <p:spPr>
          <a:xfrm>
            <a:off x="1154954" y="2603500"/>
            <a:ext cx="8761413" cy="341630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85" name="Google Shape;285;p20"/>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6" name="Google Shape;286;p20"/>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7" name="Google Shape;287;p2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
          <p:cNvGrpSpPr/>
          <p:nvPr/>
        </p:nvGrpSpPr>
        <p:grpSpPr>
          <a:xfrm>
            <a:off x="0" y="0"/>
            <a:ext cx="12192000" cy="6858000"/>
            <a:chOff x="0" y="0"/>
            <a:chExt cx="12192000" cy="6858000"/>
          </a:xfrm>
        </p:grpSpPr>
        <p:sp>
          <p:nvSpPr>
            <p:cNvPr id="11" name="Google Shape;11;p1"/>
            <p:cNvSpPr/>
            <p:nvPr/>
          </p:nvSpPr>
          <p:spPr>
            <a:xfrm>
              <a:off x="0" y="0"/>
              <a:ext cx="12192000" cy="6858000"/>
            </a:xfrm>
            <a:prstGeom prst="rect">
              <a:avLst/>
            </a:prstGeom>
            <a:blipFill rotWithShape="1">
              <a:blip r:embed="rId19">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20" name="Google Shape;20;p1"/>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1" name="Google Shape;21;p1"/>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Clr>
                <a:schemeClr val="lt2"/>
              </a:buClr>
              <a:buSzPts val="3600"/>
              <a:buFont typeface="Century Gothic"/>
              <a:buNone/>
              <a:defRPr sz="36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22" name="Google Shape;22;p1"/>
          <p:cNvSpPr txBox="1">
            <a:spLocks noGrp="1"/>
          </p:cNvSpPr>
          <p:nvPr>
            <p:ph type="body" idx="1"/>
          </p:nvPr>
        </p:nvSpPr>
        <p:spPr>
          <a:xfrm>
            <a:off x="1154954" y="2603500"/>
            <a:ext cx="8761413" cy="3416300"/>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23" name="Google Shape;23;p1"/>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1" i="0" u="none" strike="noStrike" cap="none">
                <a:solidFill>
                  <a:schemeClr val="accen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24" name="Google Shape;24;p1"/>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1" i="0" u="none" strike="noStrike" cap="none">
                <a:solidFill>
                  <a:schemeClr val="accen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25" name="Google Shape;25;p1"/>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64"/>
        <p:cNvGrpSpPr/>
        <p:nvPr/>
      </p:nvGrpSpPr>
      <p:grpSpPr>
        <a:xfrm>
          <a:off x="0" y="0"/>
          <a:ext cx="0" cy="0"/>
          <a:chOff x="0" y="0"/>
          <a:chExt cx="0" cy="0"/>
        </a:xfrm>
      </p:grpSpPr>
      <p:grpSp>
        <p:nvGrpSpPr>
          <p:cNvPr id="265" name="Google Shape;265;p19"/>
          <p:cNvGrpSpPr/>
          <p:nvPr/>
        </p:nvGrpSpPr>
        <p:grpSpPr>
          <a:xfrm>
            <a:off x="0" y="0"/>
            <a:ext cx="12192000" cy="6858000"/>
            <a:chOff x="0" y="0"/>
            <a:chExt cx="12192000" cy="6858000"/>
          </a:xfrm>
        </p:grpSpPr>
        <p:sp>
          <p:nvSpPr>
            <p:cNvPr id="266" name="Google Shape;266;p19"/>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9"/>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9"/>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9"/>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9"/>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9"/>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9"/>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9"/>
            <p:cNvSpPr/>
            <p:nvPr/>
          </p:nvSpPr>
          <p:spPr>
            <a:xfrm rot="-589932">
              <a:off x="8490951" y="17975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dk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9"/>
            <p:cNvSpPr/>
            <p:nvPr/>
          </p:nvSpPr>
          <p:spPr>
            <a:xfrm>
              <a:off x="459506" y="1866405"/>
              <a:ext cx="11277600" cy="4533900"/>
            </a:xfrm>
            <a:custGeom>
              <a:avLst/>
              <a:gdLst/>
              <a:ahLst/>
              <a:cxnLst/>
              <a:rect l="l" t="t" r="r" b="b"/>
              <a:pathLst>
                <a:path w="7104" h="2856" extrusionOk="0">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dk1"/>
            </a:solidFill>
            <a:ln>
              <a:noFill/>
            </a:ln>
          </p:spPr>
        </p:sp>
        <p:sp>
          <p:nvSpPr>
            <p:cNvPr id="275" name="Google Shape;275;p19"/>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dk1"/>
            </a:solidFill>
            <a:ln>
              <a:noFill/>
            </a:ln>
          </p:spPr>
        </p:sp>
      </p:grpSp>
      <p:sp>
        <p:nvSpPr>
          <p:cNvPr id="276" name="Google Shape;276;p19"/>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Clr>
                <a:schemeClr val="dk2"/>
              </a:buClr>
              <a:buSzPts val="3600"/>
              <a:buFont typeface="Century Gothic"/>
              <a:buNone/>
              <a:defRPr sz="3600" b="0" i="0" u="none" strike="noStrike" cap="none">
                <a:solidFill>
                  <a:schemeClr val="dk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277" name="Google Shape;277;p19"/>
          <p:cNvSpPr txBox="1">
            <a:spLocks noGrp="1"/>
          </p:cNvSpPr>
          <p:nvPr>
            <p:ph type="body" idx="1"/>
          </p:nvPr>
        </p:nvSpPr>
        <p:spPr>
          <a:xfrm>
            <a:off x="1154954" y="2603500"/>
            <a:ext cx="8761413" cy="3416300"/>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FEFEFE"/>
                </a:solidFill>
                <a:latin typeface="Century Gothic"/>
                <a:ea typeface="Century Gothic"/>
                <a:cs typeface="Century Gothic"/>
                <a:sym typeface="Century Gothic"/>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FEFEFE"/>
                </a:solidFill>
                <a:latin typeface="Century Gothic"/>
                <a:ea typeface="Century Gothic"/>
                <a:cs typeface="Century Gothic"/>
                <a:sym typeface="Century Gothic"/>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FEFEFE"/>
                </a:solidFill>
                <a:latin typeface="Century Gothic"/>
                <a:ea typeface="Century Gothic"/>
                <a:cs typeface="Century Gothic"/>
                <a:sym typeface="Century Gothic"/>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Century Gothic"/>
                <a:ea typeface="Century Gothic"/>
                <a:cs typeface="Century Gothic"/>
                <a:sym typeface="Century Gothic"/>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Century Gothic"/>
                <a:ea typeface="Century Gothic"/>
                <a:cs typeface="Century Gothic"/>
                <a:sym typeface="Century Gothic"/>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Century Gothic"/>
                <a:ea typeface="Century Gothic"/>
                <a:cs typeface="Century Gothic"/>
                <a:sym typeface="Century Gothic"/>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FEFEFE"/>
                </a:solidFill>
                <a:latin typeface="Century Gothic"/>
                <a:ea typeface="Century Gothic"/>
                <a:cs typeface="Century Gothic"/>
                <a:sym typeface="Century Gothic"/>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FEFEFE"/>
                </a:solidFill>
                <a:latin typeface="Century Gothic"/>
                <a:ea typeface="Century Gothic"/>
                <a:cs typeface="Century Gothic"/>
                <a:sym typeface="Century Gothic"/>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FEFEFE"/>
                </a:solidFill>
                <a:latin typeface="Century Gothic"/>
                <a:ea typeface="Century Gothic"/>
                <a:cs typeface="Century Gothic"/>
                <a:sym typeface="Century Gothic"/>
              </a:defRPr>
            </a:lvl9pPr>
          </a:lstStyle>
          <a:p>
            <a:endParaRPr/>
          </a:p>
        </p:txBody>
      </p:sp>
      <p:sp>
        <p:nvSpPr>
          <p:cNvPr id="278" name="Google Shape;278;p19"/>
          <p:cNvSpPr txBox="1">
            <a:spLocks noGrp="1"/>
          </p:cNvSpPr>
          <p:nvPr>
            <p:ph type="ftr" idx="11"/>
          </p:nvPr>
        </p:nvSpPr>
        <p:spPr>
          <a:xfrm>
            <a:off x="561110" y="6391839"/>
            <a:ext cx="3859795" cy="3048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1" i="0">
                <a:solidFill>
                  <a:schemeClr val="accen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79" name="Google Shape;279;p19"/>
          <p:cNvSpPr txBox="1">
            <a:spLocks noGrp="1"/>
          </p:cNvSpPr>
          <p:nvPr>
            <p:ph type="dt" idx="10"/>
          </p:nvPr>
        </p:nvSpPr>
        <p:spPr>
          <a:xfrm>
            <a:off x="10650938" y="6394407"/>
            <a:ext cx="990599" cy="304799"/>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1" i="0">
                <a:solidFill>
                  <a:schemeClr val="accen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80" name="Google Shape;280;p19"/>
          <p:cNvSpPr/>
          <p:nvPr/>
        </p:nvSpPr>
        <p:spPr>
          <a:xfrm>
            <a:off x="10443728"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a:solidFill>
                  <a:schemeClr val="dk1"/>
                </a:solidFill>
                <a:latin typeface="Century Gothic"/>
                <a:ea typeface="Century Gothic"/>
                <a:cs typeface="Century Gothic"/>
                <a:sym typeface="Century Gothic"/>
              </a:defRPr>
            </a:lvl1pPr>
            <a:lvl2pPr marL="0" marR="0" lvl="1" indent="0" algn="ctr" rtl="0">
              <a:spcBef>
                <a:spcPts val="0"/>
              </a:spcBef>
              <a:buNone/>
              <a:defRPr sz="2800" b="0" i="0" u="none">
                <a:solidFill>
                  <a:schemeClr val="dk1"/>
                </a:solidFill>
                <a:latin typeface="Century Gothic"/>
                <a:ea typeface="Century Gothic"/>
                <a:cs typeface="Century Gothic"/>
                <a:sym typeface="Century Gothic"/>
              </a:defRPr>
            </a:lvl2pPr>
            <a:lvl3pPr marL="0" marR="0" lvl="2" indent="0" algn="ctr" rtl="0">
              <a:spcBef>
                <a:spcPts val="0"/>
              </a:spcBef>
              <a:buNone/>
              <a:defRPr sz="2800" b="0" i="0" u="none">
                <a:solidFill>
                  <a:schemeClr val="dk1"/>
                </a:solidFill>
                <a:latin typeface="Century Gothic"/>
                <a:ea typeface="Century Gothic"/>
                <a:cs typeface="Century Gothic"/>
                <a:sym typeface="Century Gothic"/>
              </a:defRPr>
            </a:lvl3pPr>
            <a:lvl4pPr marL="0" marR="0" lvl="3" indent="0" algn="ctr" rtl="0">
              <a:spcBef>
                <a:spcPts val="0"/>
              </a:spcBef>
              <a:buNone/>
              <a:defRPr sz="2800" b="0" i="0" u="none">
                <a:solidFill>
                  <a:schemeClr val="dk1"/>
                </a:solidFill>
                <a:latin typeface="Century Gothic"/>
                <a:ea typeface="Century Gothic"/>
                <a:cs typeface="Century Gothic"/>
                <a:sym typeface="Century Gothic"/>
              </a:defRPr>
            </a:lvl4pPr>
            <a:lvl5pPr marL="0" marR="0" lvl="4" indent="0" algn="ctr" rtl="0">
              <a:spcBef>
                <a:spcPts val="0"/>
              </a:spcBef>
              <a:buNone/>
              <a:defRPr sz="2800" b="0" i="0" u="none">
                <a:solidFill>
                  <a:schemeClr val="dk1"/>
                </a:solidFill>
                <a:latin typeface="Century Gothic"/>
                <a:ea typeface="Century Gothic"/>
                <a:cs typeface="Century Gothic"/>
                <a:sym typeface="Century Gothic"/>
              </a:defRPr>
            </a:lvl5pPr>
            <a:lvl6pPr marL="0" marR="0" lvl="5" indent="0" algn="ctr" rtl="0">
              <a:spcBef>
                <a:spcPts val="0"/>
              </a:spcBef>
              <a:buNone/>
              <a:defRPr sz="2800" b="0" i="0" u="none">
                <a:solidFill>
                  <a:schemeClr val="dk1"/>
                </a:solidFill>
                <a:latin typeface="Century Gothic"/>
                <a:ea typeface="Century Gothic"/>
                <a:cs typeface="Century Gothic"/>
                <a:sym typeface="Century Gothic"/>
              </a:defRPr>
            </a:lvl6pPr>
            <a:lvl7pPr marL="0" marR="0" lvl="6" indent="0" algn="ctr" rtl="0">
              <a:spcBef>
                <a:spcPts val="0"/>
              </a:spcBef>
              <a:buNone/>
              <a:defRPr sz="2800" b="0" i="0" u="none">
                <a:solidFill>
                  <a:schemeClr val="dk1"/>
                </a:solidFill>
                <a:latin typeface="Century Gothic"/>
                <a:ea typeface="Century Gothic"/>
                <a:cs typeface="Century Gothic"/>
                <a:sym typeface="Century Gothic"/>
              </a:defRPr>
            </a:lvl7pPr>
            <a:lvl8pPr marL="0" marR="0" lvl="7" indent="0" algn="ctr" rtl="0">
              <a:spcBef>
                <a:spcPts val="0"/>
              </a:spcBef>
              <a:buNone/>
              <a:defRPr sz="2800" b="0" i="0" u="none">
                <a:solidFill>
                  <a:schemeClr val="dk1"/>
                </a:solidFill>
                <a:latin typeface="Century Gothic"/>
                <a:ea typeface="Century Gothic"/>
                <a:cs typeface="Century Gothic"/>
                <a:sym typeface="Century Gothic"/>
              </a:defRPr>
            </a:lvl8pPr>
            <a:lvl9pPr marL="0" marR="0" lvl="8" indent="0" algn="ctr" rtl="0">
              <a:spcBef>
                <a:spcPts val="0"/>
              </a:spcBef>
              <a:buNone/>
              <a:defRPr sz="2800" b="0" i="0" u="none">
                <a:solidFill>
                  <a:schemeClr val="dk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5"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1"/>
        <p:cNvGrpSpPr/>
        <p:nvPr/>
      </p:nvGrpSpPr>
      <p:grpSpPr>
        <a:xfrm>
          <a:off x="0" y="0"/>
          <a:ext cx="0" cy="0"/>
          <a:chOff x="0" y="0"/>
          <a:chExt cx="0" cy="0"/>
        </a:xfrm>
      </p:grpSpPr>
      <p:sp>
        <p:nvSpPr>
          <p:cNvPr id="292" name="Google Shape;292;p21"/>
          <p:cNvSpPr/>
          <p:nvPr/>
        </p:nvSpPr>
        <p:spPr>
          <a:xfrm>
            <a:off x="0" y="0"/>
            <a:ext cx="12192000" cy="6856413"/>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grpSp>
        <p:nvGrpSpPr>
          <p:cNvPr id="293" name="Google Shape;293;p21"/>
          <p:cNvGrpSpPr/>
          <p:nvPr/>
        </p:nvGrpSpPr>
        <p:grpSpPr>
          <a:xfrm>
            <a:off x="0" y="0"/>
            <a:ext cx="12192000" cy="6858000"/>
            <a:chOff x="0" y="0"/>
            <a:chExt cx="12192000" cy="6858000"/>
          </a:xfrm>
        </p:grpSpPr>
        <p:sp>
          <p:nvSpPr>
            <p:cNvPr id="294" name="Google Shape;294;p21"/>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1"/>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1"/>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1"/>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1"/>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1"/>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1"/>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1"/>
            <p:cNvSpPr/>
            <p:nvPr/>
          </p:nvSpPr>
          <p:spPr>
            <a:xfrm rot="-589932">
              <a:off x="8490951" y="4185117"/>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1"/>
            <p:cNvSpPr/>
            <p:nvPr/>
          </p:nvSpPr>
          <p:spPr>
            <a:xfrm>
              <a:off x="455612" y="4241801"/>
              <a:ext cx="11277600" cy="2337161"/>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303" name="Google Shape;303;p21"/>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04" name="Google Shape;304;p21"/>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1"/>
          <p:cNvSpPr txBox="1">
            <a:spLocks noGrp="1"/>
          </p:cNvSpPr>
          <p:nvPr>
            <p:ph type="ctrTitle"/>
          </p:nvPr>
        </p:nvSpPr>
        <p:spPr>
          <a:xfrm>
            <a:off x="1683171" y="1143000"/>
            <a:ext cx="8825658" cy="3389217"/>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FFFFFF"/>
              </a:buClr>
              <a:buSzPts val="6600"/>
              <a:buFont typeface="Arial"/>
              <a:buNone/>
            </a:pPr>
            <a:r>
              <a:rPr lang="en-US" sz="6600" b="1">
                <a:solidFill>
                  <a:srgbClr val="FFFFFF"/>
                </a:solidFill>
                <a:latin typeface="Arial"/>
                <a:ea typeface="Arial"/>
                <a:cs typeface="Arial"/>
                <a:sym typeface="Arial"/>
              </a:rPr>
              <a:t>S.W.O.T Analysis - Health Care Worker </a:t>
            </a:r>
            <a:endParaRPr/>
          </a:p>
        </p:txBody>
      </p:sp>
      <p:sp>
        <p:nvSpPr>
          <p:cNvPr id="306" name="Google Shape;306;p21"/>
          <p:cNvSpPr txBox="1">
            <a:spLocks noGrp="1"/>
          </p:cNvSpPr>
          <p:nvPr>
            <p:ph type="subTitle" idx="1"/>
          </p:nvPr>
        </p:nvSpPr>
        <p:spPr>
          <a:xfrm>
            <a:off x="1683171" y="5240851"/>
            <a:ext cx="8825658" cy="828932"/>
          </a:xfrm>
          <a:prstGeom prst="rect">
            <a:avLst/>
          </a:prstGeom>
          <a:noFill/>
          <a:ln>
            <a:noFill/>
          </a:ln>
        </p:spPr>
        <p:txBody>
          <a:bodyPr spcFirstLastPara="1" wrap="square" lIns="91425" tIns="45700" rIns="91425" bIns="45700" anchor="t" anchorCtr="0">
            <a:normAutofit fontScale="62500" lnSpcReduction="20000"/>
          </a:bodyPr>
          <a:lstStyle/>
          <a:p>
            <a:pPr marL="0" lvl="0" indent="0" algn="ctr" rtl="0">
              <a:lnSpc>
                <a:spcPct val="90000"/>
              </a:lnSpc>
              <a:spcBef>
                <a:spcPts val="0"/>
              </a:spcBef>
              <a:spcAft>
                <a:spcPts val="0"/>
              </a:spcAft>
              <a:buSzPct val="80000"/>
              <a:buNone/>
            </a:pPr>
            <a:r>
              <a:rPr lang="en-US" sz="1100" b="1">
                <a:solidFill>
                  <a:schemeClr val="dk2"/>
                </a:solidFill>
              </a:rPr>
              <a:t>{NAME MARIAN AKPOMON}</a:t>
            </a:r>
            <a:endParaRPr sz="1100">
              <a:solidFill>
                <a:schemeClr val="dk2"/>
              </a:solidFill>
            </a:endParaRPr>
          </a:p>
          <a:p>
            <a:pPr marL="0" lvl="0" indent="0" algn="ctr" rtl="0">
              <a:lnSpc>
                <a:spcPct val="90000"/>
              </a:lnSpc>
              <a:spcBef>
                <a:spcPts val="1000"/>
              </a:spcBef>
              <a:spcAft>
                <a:spcPts val="0"/>
              </a:spcAft>
              <a:buSzPct val="80000"/>
              <a:buNone/>
            </a:pPr>
            <a:r>
              <a:rPr lang="en-US" sz="1100" b="1">
                <a:solidFill>
                  <a:schemeClr val="dk2"/>
                </a:solidFill>
              </a:rPr>
              <a:t>{ COURSE CODE BMSW400}</a:t>
            </a:r>
            <a:endParaRPr sz="1100">
              <a:solidFill>
                <a:schemeClr val="dk2"/>
              </a:solidFill>
            </a:endParaRPr>
          </a:p>
          <a:p>
            <a:pPr marL="0" lvl="0" indent="0" algn="ctr" rtl="0">
              <a:lnSpc>
                <a:spcPct val="90000"/>
              </a:lnSpc>
              <a:spcBef>
                <a:spcPts val="1000"/>
              </a:spcBef>
              <a:spcAft>
                <a:spcPts val="0"/>
              </a:spcAft>
              <a:buSzPct val="80000"/>
              <a:buNone/>
            </a:pPr>
            <a:r>
              <a:rPr lang="en-US" sz="1100" b="1">
                <a:solidFill>
                  <a:schemeClr val="dk2"/>
                </a:solidFill>
              </a:rPr>
              <a:t>{ STUDENT ID: 2018581}</a:t>
            </a:r>
            <a:endParaRPr/>
          </a:p>
          <a:p>
            <a:pPr marL="0" lvl="0" indent="0" algn="ctr" rtl="0">
              <a:lnSpc>
                <a:spcPct val="90000"/>
              </a:lnSpc>
              <a:spcBef>
                <a:spcPts val="1000"/>
              </a:spcBef>
              <a:spcAft>
                <a:spcPts val="0"/>
              </a:spcAft>
              <a:buSzPct val="80000"/>
              <a:buNone/>
            </a:pPr>
            <a:endParaRPr sz="1100">
              <a:solidFill>
                <a:schemeClr val="dk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grpSp>
        <p:nvGrpSpPr>
          <p:cNvPr id="312" name="Google Shape;312;p22"/>
          <p:cNvGrpSpPr/>
          <p:nvPr/>
        </p:nvGrpSpPr>
        <p:grpSpPr>
          <a:xfrm>
            <a:off x="0" y="196975"/>
            <a:ext cx="12192000" cy="6858000"/>
            <a:chOff x="0" y="0"/>
            <a:chExt cx="12192000" cy="6858000"/>
          </a:xfrm>
        </p:grpSpPr>
        <p:sp>
          <p:nvSpPr>
            <p:cNvPr id="313" name="Google Shape;313;p22"/>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2"/>
            <p:cNvSpPr/>
            <p:nvPr/>
          </p:nvSpPr>
          <p:spPr>
            <a:xfrm>
              <a:off x="8609012" y="5867400"/>
              <a:ext cx="990600" cy="990600"/>
            </a:xfrm>
            <a:prstGeom prst="ellipse">
              <a:avLst/>
            </a:prstGeom>
            <a:gradFill>
              <a:gsLst>
                <a:gs pos="0">
                  <a:srgbClr val="8EBBD2">
                    <a:alpha val="13725"/>
                  </a:srgbClr>
                </a:gs>
                <a:gs pos="36000">
                  <a:srgbClr val="8EBBD2">
                    <a:alpha val="6666"/>
                  </a:srgbClr>
                </a:gs>
                <a:gs pos="66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2"/>
            <p:cNvSpPr/>
            <p:nvPr/>
          </p:nvSpPr>
          <p:spPr>
            <a:xfrm>
              <a:off x="8609012" y="1676400"/>
              <a:ext cx="2819400" cy="2819400"/>
            </a:xfrm>
            <a:prstGeom prst="ellipse">
              <a:avLst/>
            </a:prstGeom>
            <a:gradFill>
              <a:gsLst>
                <a:gs pos="0">
                  <a:srgbClr val="8EBBD2">
                    <a:alpha val="6666"/>
                  </a:srgbClr>
                </a:gs>
                <a:gs pos="36000">
                  <a:srgbClr val="8EBBD2">
                    <a:alpha val="5882"/>
                  </a:srgbClr>
                </a:gs>
                <a:gs pos="69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2"/>
            <p:cNvSpPr/>
            <p:nvPr/>
          </p:nvSpPr>
          <p:spPr>
            <a:xfrm>
              <a:off x="7999412" y="1587"/>
              <a:ext cx="1600200" cy="1600200"/>
            </a:xfrm>
            <a:prstGeom prst="ellipse">
              <a:avLst/>
            </a:prstGeom>
            <a:gradFill>
              <a:gsLst>
                <a:gs pos="0">
                  <a:srgbClr val="FAC867">
                    <a:alpha val="13725"/>
                  </a:srgbClr>
                </a:gs>
                <a:gs pos="36000">
                  <a:srgbClr val="FAC867">
                    <a:alpha val="6666"/>
                  </a:srgbClr>
                </a:gs>
                <a:gs pos="73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2"/>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2"/>
            <p:cNvSpPr/>
            <p:nvPr/>
          </p:nvSpPr>
          <p:spPr>
            <a:xfrm>
              <a:off x="0" y="2667000"/>
              <a:ext cx="4191000" cy="4191000"/>
            </a:xfrm>
            <a:prstGeom prst="ellipse">
              <a:avLst/>
            </a:prstGeom>
            <a:gradFill>
              <a:gsLst>
                <a:gs pos="0">
                  <a:srgbClr val="FAC867">
                    <a:alpha val="10980"/>
                  </a:srgbClr>
                </a:gs>
                <a:gs pos="36000">
                  <a:srgbClr val="FAC867">
                    <a:alpha val="9803"/>
                  </a:srgbClr>
                </a:gs>
                <a:gs pos="75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2"/>
            <p:cNvSpPr/>
            <p:nvPr/>
          </p:nvSpPr>
          <p:spPr>
            <a:xfrm>
              <a:off x="8609012" y="5865239"/>
              <a:ext cx="990600" cy="990600"/>
            </a:xfrm>
            <a:prstGeom prst="ellipse">
              <a:avLst/>
            </a:prstGeom>
            <a:gradFill>
              <a:gsLst>
                <a:gs pos="0">
                  <a:srgbClr val="FAC867">
                    <a:alpha val="9803"/>
                  </a:srgbClr>
                </a:gs>
                <a:gs pos="31000">
                  <a:srgbClr val="FAC867">
                    <a:alpha val="4705"/>
                  </a:srgbClr>
                </a:gs>
                <a:gs pos="66000">
                  <a:srgbClr val="FAC867">
                    <a:alpha val="0"/>
                  </a:srgbClr>
                </a:gs>
                <a:gs pos="100000">
                  <a:srgbClr val="FAC867">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2"/>
            <p:cNvSpPr/>
            <p:nvPr/>
          </p:nvSpPr>
          <p:spPr>
            <a:xfrm rot="-5400000">
              <a:off x="2229377"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321" name="Google Shape;321;p22"/>
            <p:cNvSpPr/>
            <p:nvPr/>
          </p:nvSpPr>
          <p:spPr>
            <a:xfrm rot="-5677511">
              <a:off x="3140485"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2"/>
            <p:cNvSpPr/>
            <p:nvPr/>
          </p:nvSpPr>
          <p:spPr>
            <a:xfrm>
              <a:off x="5713412" y="402165"/>
              <a:ext cx="6055253"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2"/>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24" name="Google Shape;324;p22"/>
          <p:cNvSpPr txBox="1">
            <a:spLocks noGrp="1"/>
          </p:cNvSpPr>
          <p:nvPr>
            <p:ph type="title"/>
          </p:nvPr>
        </p:nvSpPr>
        <p:spPr>
          <a:xfrm>
            <a:off x="914400" y="973668"/>
            <a:ext cx="3374281" cy="102023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2"/>
              </a:buClr>
              <a:buSzPts val="2800"/>
              <a:buFont typeface="Arial"/>
              <a:buNone/>
            </a:pPr>
            <a:r>
              <a:rPr lang="en-US" sz="2800" b="1">
                <a:latin typeface="Arial"/>
                <a:ea typeface="Arial"/>
                <a:cs typeface="Arial"/>
                <a:sym typeface="Arial"/>
              </a:rPr>
              <a:t>S.W.O.T Analysis</a:t>
            </a:r>
            <a:endParaRPr/>
          </a:p>
        </p:txBody>
      </p:sp>
      <p:sp>
        <p:nvSpPr>
          <p:cNvPr id="325" name="Google Shape;325;p22"/>
          <p:cNvSpPr txBox="1">
            <a:spLocks noGrp="1"/>
          </p:cNvSpPr>
          <p:nvPr>
            <p:ph type="body" idx="1"/>
          </p:nvPr>
        </p:nvSpPr>
        <p:spPr>
          <a:xfrm>
            <a:off x="605860" y="2120900"/>
            <a:ext cx="4023073" cy="38989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440"/>
              <a:buChar char="►"/>
            </a:pPr>
            <a:r>
              <a:rPr lang="en-US">
                <a:solidFill>
                  <a:schemeClr val="lt1"/>
                </a:solidFill>
                <a:latin typeface="Arial"/>
                <a:ea typeface="Arial"/>
                <a:cs typeface="Arial"/>
                <a:sym typeface="Arial"/>
              </a:rPr>
              <a:t>S.W.O.T Analysis</a:t>
            </a:r>
            <a:endParaRPr>
              <a:solidFill>
                <a:schemeClr val="lt1"/>
              </a:solidFill>
              <a:latin typeface="Arial"/>
              <a:ea typeface="Arial"/>
              <a:cs typeface="Arial"/>
              <a:sym typeface="Arial"/>
            </a:endParaRPr>
          </a:p>
          <a:p>
            <a:pPr marL="342900" lvl="0" indent="-342900" algn="l" rtl="0">
              <a:spcBef>
                <a:spcPts val="1000"/>
              </a:spcBef>
              <a:spcAft>
                <a:spcPts val="0"/>
              </a:spcAft>
              <a:buSzPts val="1440"/>
              <a:buChar char="►"/>
            </a:pPr>
            <a:r>
              <a:rPr lang="en-US">
                <a:solidFill>
                  <a:schemeClr val="lt1"/>
                </a:solidFill>
                <a:latin typeface="Arial"/>
                <a:ea typeface="Arial"/>
                <a:cs typeface="Arial"/>
                <a:sym typeface="Arial"/>
              </a:rPr>
              <a:t>S - Strength</a:t>
            </a:r>
            <a:endParaRPr/>
          </a:p>
          <a:p>
            <a:pPr marL="342900" lvl="0" indent="-342900" algn="l" rtl="0">
              <a:spcBef>
                <a:spcPts val="1000"/>
              </a:spcBef>
              <a:spcAft>
                <a:spcPts val="0"/>
              </a:spcAft>
              <a:buSzPts val="1440"/>
              <a:buChar char="►"/>
            </a:pPr>
            <a:r>
              <a:rPr lang="en-US">
                <a:solidFill>
                  <a:schemeClr val="lt1"/>
                </a:solidFill>
                <a:latin typeface="Arial"/>
                <a:ea typeface="Arial"/>
                <a:cs typeface="Arial"/>
                <a:sym typeface="Arial"/>
              </a:rPr>
              <a:t>W - Weakness</a:t>
            </a:r>
            <a:endParaRPr>
              <a:solidFill>
                <a:schemeClr val="lt1"/>
              </a:solidFill>
              <a:latin typeface="Arial"/>
              <a:ea typeface="Arial"/>
              <a:cs typeface="Arial"/>
              <a:sym typeface="Arial"/>
            </a:endParaRPr>
          </a:p>
          <a:p>
            <a:pPr marL="342900" lvl="0" indent="-342900" algn="l" rtl="0">
              <a:spcBef>
                <a:spcPts val="1000"/>
              </a:spcBef>
              <a:spcAft>
                <a:spcPts val="0"/>
              </a:spcAft>
              <a:buSzPts val="1440"/>
              <a:buChar char="►"/>
            </a:pPr>
            <a:r>
              <a:rPr lang="en-US">
                <a:solidFill>
                  <a:schemeClr val="lt1"/>
                </a:solidFill>
                <a:latin typeface="Arial"/>
                <a:ea typeface="Arial"/>
                <a:cs typeface="Arial"/>
                <a:sym typeface="Arial"/>
              </a:rPr>
              <a:t>O - Opportunities</a:t>
            </a:r>
            <a:endParaRPr/>
          </a:p>
          <a:p>
            <a:pPr marL="342900" lvl="0" indent="-342900" algn="l" rtl="0">
              <a:spcBef>
                <a:spcPts val="1000"/>
              </a:spcBef>
              <a:spcAft>
                <a:spcPts val="0"/>
              </a:spcAft>
              <a:buSzPts val="1440"/>
              <a:buChar char="►"/>
            </a:pPr>
            <a:r>
              <a:rPr lang="en-US">
                <a:solidFill>
                  <a:schemeClr val="lt1"/>
                </a:solidFill>
                <a:latin typeface="Arial"/>
                <a:ea typeface="Arial"/>
                <a:cs typeface="Arial"/>
                <a:sym typeface="Arial"/>
              </a:rPr>
              <a:t>T - Threats </a:t>
            </a:r>
            <a:endParaRPr/>
          </a:p>
          <a:p>
            <a:pPr marL="0" lvl="0" indent="0" algn="just" rtl="0">
              <a:spcBef>
                <a:spcPts val="1000"/>
              </a:spcBef>
              <a:spcAft>
                <a:spcPts val="0"/>
              </a:spcAft>
              <a:buSzPts val="1440"/>
              <a:buNone/>
            </a:pPr>
            <a:endParaRPr>
              <a:solidFill>
                <a:schemeClr val="lt1"/>
              </a:solidFill>
              <a:latin typeface="Arial"/>
              <a:ea typeface="Arial"/>
              <a:cs typeface="Arial"/>
              <a:sym typeface="Arial"/>
            </a:endParaRPr>
          </a:p>
          <a:p>
            <a:pPr marL="0" lvl="0" indent="0" algn="just" rtl="0">
              <a:spcBef>
                <a:spcPts val="1000"/>
              </a:spcBef>
              <a:spcAft>
                <a:spcPts val="0"/>
              </a:spcAft>
              <a:buSzPts val="1440"/>
              <a:buNone/>
            </a:pPr>
            <a:r>
              <a:rPr lang="en-US">
                <a:solidFill>
                  <a:schemeClr val="lt1"/>
                </a:solidFill>
                <a:latin typeface="Arial"/>
                <a:ea typeface="Arial"/>
                <a:cs typeface="Arial"/>
                <a:sym typeface="Arial"/>
              </a:rPr>
              <a:t>It is a technique which is used for strategic planning which brings out a clear concept of one’s performance and capabilities.</a:t>
            </a:r>
            <a:endParaRPr/>
          </a:p>
        </p:txBody>
      </p:sp>
      <p:pic>
        <p:nvPicPr>
          <p:cNvPr id="326" name="Google Shape;326;p22"/>
          <p:cNvPicPr preferRelativeResize="0"/>
          <p:nvPr/>
        </p:nvPicPr>
        <p:blipFill rotWithShape="1">
          <a:blip r:embed="rId4">
            <a:alphaModFix/>
          </a:blip>
          <a:srcRect b="9292"/>
          <a:stretch/>
        </p:blipFill>
        <p:spPr>
          <a:xfrm>
            <a:off x="5194600" y="1276300"/>
            <a:ext cx="6391549" cy="4328276"/>
          </a:xfrm>
          <a:prstGeom prst="rect">
            <a:avLst/>
          </a:prstGeom>
          <a:noFill/>
          <a:ln>
            <a:noFill/>
          </a:ln>
        </p:spPr>
      </p:pic>
      <p:sp>
        <p:nvSpPr>
          <p:cNvPr id="327" name="Google Shape;327;p22"/>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2"/>
        <p:cNvGrpSpPr/>
        <p:nvPr/>
      </p:nvGrpSpPr>
      <p:grpSpPr>
        <a:xfrm>
          <a:off x="0" y="0"/>
          <a:ext cx="0" cy="0"/>
          <a:chOff x="0" y="0"/>
          <a:chExt cx="0" cy="0"/>
        </a:xfrm>
      </p:grpSpPr>
      <p:sp>
        <p:nvSpPr>
          <p:cNvPr id="333" name="Google Shape;333;p23"/>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334" name="Google Shape;334;p23"/>
          <p:cNvSpPr/>
          <p:nvPr/>
        </p:nvSpPr>
        <p:spPr>
          <a:xfrm>
            <a:off x="0" y="2667000"/>
            <a:ext cx="4191000" cy="4191000"/>
          </a:xfrm>
          <a:prstGeom prst="ellipse">
            <a:avLst/>
          </a:prstGeom>
          <a:gradFill>
            <a:gsLst>
              <a:gs pos="0">
                <a:srgbClr val="8EBBD2">
                  <a:alpha val="10980"/>
                </a:srgbClr>
              </a:gs>
              <a:gs pos="36000">
                <a:srgbClr val="8EBBD2">
                  <a:alpha val="9803"/>
                </a:srgbClr>
              </a:gs>
              <a:gs pos="75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3"/>
          <p:cNvSpPr/>
          <p:nvPr/>
        </p:nvSpPr>
        <p:spPr>
          <a:xfrm>
            <a:off x="0" y="2895600"/>
            <a:ext cx="2362200" cy="2362200"/>
          </a:xfrm>
          <a:prstGeom prst="ellipse">
            <a:avLst/>
          </a:prstGeom>
          <a:gradFill>
            <a:gsLst>
              <a:gs pos="0">
                <a:srgbClr val="8EBBD2">
                  <a:alpha val="7843"/>
                </a:srgbClr>
              </a:gs>
              <a:gs pos="36000">
                <a:srgbClr val="8EBBD2">
                  <a:alpha val="7843"/>
                </a:srgbClr>
              </a:gs>
              <a:gs pos="72000">
                <a:srgbClr val="8EBBD2">
                  <a:alpha val="0"/>
                </a:srgbClr>
              </a:gs>
              <a:gs pos="100000">
                <a:srgbClr val="8EBBD2">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3"/>
          <p:cNvSpPr/>
          <p:nvPr/>
        </p:nvSpPr>
        <p:spPr>
          <a:xfrm rot="-5677511">
            <a:off x="3140485" y="1826078"/>
            <a:ext cx="3299407" cy="440924"/>
          </a:xfrm>
          <a:custGeom>
            <a:avLst/>
            <a:gdLst/>
            <a:ahLst/>
            <a:cxnLst/>
            <a:rect l="l" t="t" r="r" b="b"/>
            <a:pathLst>
              <a:path w="10000" h="5291" extrusionOk="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3"/>
          <p:cNvSpPr/>
          <p:nvPr/>
        </p:nvSpPr>
        <p:spPr>
          <a:xfrm>
            <a:off x="5713412" y="402165"/>
            <a:ext cx="6055253" cy="605367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3"/>
          <p:cNvSpPr/>
          <p:nvPr/>
        </p:nvSpPr>
        <p:spPr>
          <a:xfrm rot="-5400000">
            <a:off x="2229377" y="2801721"/>
            <a:ext cx="6053670" cy="1254558"/>
          </a:xfrm>
          <a:custGeom>
            <a:avLst/>
            <a:gdLst/>
            <a:ahLst/>
            <a:cxnLst/>
            <a:rect l="l" t="t" r="r" b="b"/>
            <a:pathLst>
              <a:path w="10000" h="8000" extrusionOk="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339" name="Google Shape;339;p23"/>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sp>
        <p:nvSpPr>
          <p:cNvPr id="340" name="Google Shape;340;p23"/>
          <p:cNvSpPr txBox="1">
            <a:spLocks noGrp="1"/>
          </p:cNvSpPr>
          <p:nvPr>
            <p:ph type="title"/>
          </p:nvPr>
        </p:nvSpPr>
        <p:spPr>
          <a:xfrm>
            <a:off x="1154955" y="973667"/>
            <a:ext cx="2942210" cy="4833745"/>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EBEBEB"/>
              </a:buClr>
              <a:buSzPts val="3100"/>
              <a:buFont typeface="Arial"/>
              <a:buNone/>
            </a:pPr>
            <a:r>
              <a:rPr lang="en-US" sz="3100" b="1">
                <a:solidFill>
                  <a:srgbClr val="EBEBEB"/>
                </a:solidFill>
                <a:latin typeface="Arial"/>
                <a:ea typeface="Arial"/>
                <a:cs typeface="Arial"/>
                <a:sym typeface="Arial"/>
              </a:rPr>
              <a:t>STRENGTHS OF HEALTHCARE WORKERS</a:t>
            </a:r>
            <a:endParaRPr/>
          </a:p>
        </p:txBody>
      </p:sp>
      <p:sp>
        <p:nvSpPr>
          <p:cNvPr id="341" name="Google Shape;341;p23"/>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2" name="Google Shape;342;p23"/>
          <p:cNvGrpSpPr/>
          <p:nvPr/>
        </p:nvGrpSpPr>
        <p:grpSpPr>
          <a:xfrm>
            <a:off x="5194300" y="827442"/>
            <a:ext cx="6391275" cy="5207877"/>
            <a:chOff x="0" y="19404"/>
            <a:chExt cx="6391275" cy="5207877"/>
          </a:xfrm>
        </p:grpSpPr>
        <p:sp>
          <p:nvSpPr>
            <p:cNvPr id="343" name="Google Shape;343;p23"/>
            <p:cNvSpPr/>
            <p:nvPr/>
          </p:nvSpPr>
          <p:spPr>
            <a:xfrm>
              <a:off x="0" y="19404"/>
              <a:ext cx="6391275" cy="831979"/>
            </a:xfrm>
            <a:prstGeom prst="roundRect">
              <a:avLst>
                <a:gd name="adj" fmla="val 16667"/>
              </a:avLst>
            </a:prstGeom>
            <a:solidFill>
              <a:srgbClr val="F7731A"/>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3"/>
            <p:cNvSpPr txBox="1"/>
            <p:nvPr/>
          </p:nvSpPr>
          <p:spPr>
            <a:xfrm>
              <a:off x="40614" y="60018"/>
              <a:ext cx="6310047" cy="750751"/>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entury Gothic"/>
                <a:buNone/>
              </a:pPr>
              <a:r>
                <a:rPr lang="en-US" sz="1500">
                  <a:solidFill>
                    <a:schemeClr val="lt1"/>
                  </a:solidFill>
                  <a:latin typeface="Century Gothic"/>
                  <a:ea typeface="Century Gothic"/>
                  <a:cs typeface="Century Gothic"/>
                  <a:sym typeface="Century Gothic"/>
                </a:rPr>
                <a:t>Strong communicating skills</a:t>
              </a:r>
              <a:r>
                <a:rPr lang="en-US" sz="1500" b="0" i="0">
                  <a:solidFill>
                    <a:schemeClr val="lt1"/>
                  </a:solidFill>
                  <a:latin typeface="Century Gothic"/>
                  <a:ea typeface="Century Gothic"/>
                  <a:cs typeface="Century Gothic"/>
                  <a:sym typeface="Century Gothic"/>
                </a:rPr>
                <a:t> </a:t>
              </a:r>
              <a:endParaRPr sz="1500">
                <a:solidFill>
                  <a:schemeClr val="lt1"/>
                </a:solidFill>
                <a:latin typeface="Century Gothic"/>
                <a:ea typeface="Century Gothic"/>
                <a:cs typeface="Century Gothic"/>
                <a:sym typeface="Century Gothic"/>
              </a:endParaRPr>
            </a:p>
          </p:txBody>
        </p:sp>
        <p:sp>
          <p:nvSpPr>
            <p:cNvPr id="345" name="Google Shape;345;p23"/>
            <p:cNvSpPr/>
            <p:nvPr/>
          </p:nvSpPr>
          <p:spPr>
            <a:xfrm>
              <a:off x="0" y="894584"/>
              <a:ext cx="6391275" cy="831979"/>
            </a:xfrm>
            <a:prstGeom prst="roundRect">
              <a:avLst>
                <a:gd name="adj" fmla="val 16667"/>
              </a:avLst>
            </a:prstGeom>
            <a:solidFill>
              <a:srgbClr val="E7782F"/>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3"/>
            <p:cNvSpPr txBox="1"/>
            <p:nvPr/>
          </p:nvSpPr>
          <p:spPr>
            <a:xfrm>
              <a:off x="40614" y="935198"/>
              <a:ext cx="6310047" cy="750751"/>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entury Gothic"/>
                <a:buNone/>
              </a:pPr>
              <a:r>
                <a:rPr lang="en-US" sz="1500">
                  <a:solidFill>
                    <a:schemeClr val="lt1"/>
                  </a:solidFill>
                  <a:latin typeface="Century Gothic"/>
                  <a:ea typeface="Century Gothic"/>
                  <a:cs typeface="Century Gothic"/>
                  <a:sym typeface="Century Gothic"/>
                </a:rPr>
                <a:t>Time management</a:t>
              </a:r>
              <a:r>
                <a:rPr lang="en-US" sz="1500" b="0" i="0">
                  <a:solidFill>
                    <a:schemeClr val="lt1"/>
                  </a:solidFill>
                  <a:latin typeface="Century Gothic"/>
                  <a:ea typeface="Century Gothic"/>
                  <a:cs typeface="Century Gothic"/>
                  <a:sym typeface="Century Gothic"/>
                </a:rPr>
                <a:t> </a:t>
              </a:r>
              <a:endParaRPr sz="1500">
                <a:solidFill>
                  <a:schemeClr val="lt1"/>
                </a:solidFill>
                <a:latin typeface="Century Gothic"/>
                <a:ea typeface="Century Gothic"/>
                <a:cs typeface="Century Gothic"/>
                <a:sym typeface="Century Gothic"/>
              </a:endParaRPr>
            </a:p>
          </p:txBody>
        </p:sp>
        <p:sp>
          <p:nvSpPr>
            <p:cNvPr id="347" name="Google Shape;347;p23"/>
            <p:cNvSpPr/>
            <p:nvPr/>
          </p:nvSpPr>
          <p:spPr>
            <a:xfrm>
              <a:off x="0" y="1769763"/>
              <a:ext cx="6391275" cy="831979"/>
            </a:xfrm>
            <a:prstGeom prst="roundRect">
              <a:avLst>
                <a:gd name="adj" fmla="val 16667"/>
              </a:avLst>
            </a:prstGeom>
            <a:solidFill>
              <a:srgbClr val="D67F44"/>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3"/>
            <p:cNvSpPr txBox="1"/>
            <p:nvPr/>
          </p:nvSpPr>
          <p:spPr>
            <a:xfrm>
              <a:off x="40614" y="1810377"/>
              <a:ext cx="6310047" cy="750751"/>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entury Gothic"/>
                <a:buNone/>
              </a:pPr>
              <a:r>
                <a:rPr lang="en-US" sz="1500">
                  <a:solidFill>
                    <a:schemeClr val="lt1"/>
                  </a:solidFill>
                  <a:latin typeface="Century Gothic"/>
                  <a:ea typeface="Century Gothic"/>
                  <a:cs typeface="Century Gothic"/>
                  <a:sym typeface="Century Gothic"/>
                </a:rPr>
                <a:t>Sympathy</a:t>
              </a:r>
              <a:r>
                <a:rPr lang="en-US" sz="1500" b="0" i="0">
                  <a:solidFill>
                    <a:schemeClr val="lt1"/>
                  </a:solidFill>
                  <a:latin typeface="Century Gothic"/>
                  <a:ea typeface="Century Gothic"/>
                  <a:cs typeface="Century Gothic"/>
                  <a:sym typeface="Century Gothic"/>
                </a:rPr>
                <a:t> </a:t>
              </a:r>
              <a:endParaRPr sz="1500">
                <a:solidFill>
                  <a:schemeClr val="lt1"/>
                </a:solidFill>
                <a:latin typeface="Century Gothic"/>
                <a:ea typeface="Century Gothic"/>
                <a:cs typeface="Century Gothic"/>
                <a:sym typeface="Century Gothic"/>
              </a:endParaRPr>
            </a:p>
          </p:txBody>
        </p:sp>
        <p:sp>
          <p:nvSpPr>
            <p:cNvPr id="349" name="Google Shape;349;p23"/>
            <p:cNvSpPr/>
            <p:nvPr/>
          </p:nvSpPr>
          <p:spPr>
            <a:xfrm>
              <a:off x="0" y="2644943"/>
              <a:ext cx="6391275" cy="831979"/>
            </a:xfrm>
            <a:prstGeom prst="roundRect">
              <a:avLst>
                <a:gd name="adj" fmla="val 16667"/>
              </a:avLst>
            </a:prstGeom>
            <a:solidFill>
              <a:srgbClr val="C68459"/>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3"/>
            <p:cNvSpPr txBox="1"/>
            <p:nvPr/>
          </p:nvSpPr>
          <p:spPr>
            <a:xfrm>
              <a:off x="40614" y="2685557"/>
              <a:ext cx="6310047" cy="750751"/>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entury Gothic"/>
                <a:buNone/>
              </a:pPr>
              <a:r>
                <a:rPr lang="en-US" sz="1500">
                  <a:solidFill>
                    <a:schemeClr val="lt1"/>
                  </a:solidFill>
                  <a:latin typeface="Century Gothic"/>
                  <a:ea typeface="Century Gothic"/>
                  <a:cs typeface="Century Gothic"/>
                  <a:sym typeface="Century Gothic"/>
                </a:rPr>
                <a:t>Flexibility</a:t>
              </a:r>
              <a:endParaRPr sz="1500">
                <a:solidFill>
                  <a:schemeClr val="lt1"/>
                </a:solidFill>
                <a:latin typeface="Century Gothic"/>
                <a:ea typeface="Century Gothic"/>
                <a:cs typeface="Century Gothic"/>
                <a:sym typeface="Century Gothic"/>
              </a:endParaRPr>
            </a:p>
          </p:txBody>
        </p:sp>
        <p:sp>
          <p:nvSpPr>
            <p:cNvPr id="351" name="Google Shape;351;p23"/>
            <p:cNvSpPr/>
            <p:nvPr/>
          </p:nvSpPr>
          <p:spPr>
            <a:xfrm>
              <a:off x="0" y="3520123"/>
              <a:ext cx="6391275" cy="831979"/>
            </a:xfrm>
            <a:prstGeom prst="roundRect">
              <a:avLst>
                <a:gd name="adj" fmla="val 16667"/>
              </a:avLst>
            </a:prstGeom>
            <a:solidFill>
              <a:srgbClr val="B78B6D"/>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US">
                  <a:solidFill>
                    <a:schemeClr val="lt1"/>
                  </a:solidFill>
                </a:rPr>
                <a:t>Self - confidence</a:t>
              </a:r>
              <a:endParaRPr>
                <a:solidFill>
                  <a:schemeClr val="lt1"/>
                </a:solidFill>
              </a:endParaRPr>
            </a:p>
          </p:txBody>
        </p:sp>
        <p:sp>
          <p:nvSpPr>
            <p:cNvPr id="352" name="Google Shape;352;p23"/>
            <p:cNvSpPr/>
            <p:nvPr/>
          </p:nvSpPr>
          <p:spPr>
            <a:xfrm>
              <a:off x="0" y="4395302"/>
              <a:ext cx="6391275" cy="831979"/>
            </a:xfrm>
            <a:prstGeom prst="roundRect">
              <a:avLst>
                <a:gd name="adj" fmla="val 16667"/>
              </a:avLst>
            </a:prstGeom>
            <a:solidFill>
              <a:srgbClr val="A9918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3"/>
            <p:cNvSpPr txBox="1"/>
            <p:nvPr/>
          </p:nvSpPr>
          <p:spPr>
            <a:xfrm>
              <a:off x="40614" y="4435916"/>
              <a:ext cx="6310047" cy="750751"/>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entury Gothic"/>
                <a:buNone/>
              </a:pPr>
              <a:r>
                <a:rPr lang="en-US" sz="1500">
                  <a:solidFill>
                    <a:schemeClr val="lt1"/>
                  </a:solidFill>
                  <a:latin typeface="Century Gothic"/>
                  <a:ea typeface="Century Gothic"/>
                  <a:cs typeface="Century Gothic"/>
                  <a:sym typeface="Century Gothic"/>
                </a:rPr>
                <a:t>A  health care professional must be a confident person with strong commands who can efficiency fufill the demands of career and (chaudhary, 2018)</a:t>
              </a:r>
              <a:endParaRPr sz="1500">
                <a:solidFill>
                  <a:schemeClr val="lt1"/>
                </a:solidFill>
                <a:latin typeface="Century Gothic"/>
                <a:ea typeface="Century Gothic"/>
                <a:cs typeface="Century Gothic"/>
                <a:sym typeface="Century Gothic"/>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24"/>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lt1"/>
              </a:buClr>
              <a:buSzPts val="2800"/>
              <a:buFont typeface="Arial"/>
              <a:buNone/>
            </a:pPr>
            <a:r>
              <a:rPr lang="en-US" sz="2800" b="1">
                <a:solidFill>
                  <a:schemeClr val="lt1"/>
                </a:solidFill>
                <a:latin typeface="Arial"/>
                <a:ea typeface="Arial"/>
                <a:cs typeface="Arial"/>
                <a:sym typeface="Arial"/>
              </a:rPr>
              <a:t>WEAKNESS OF A HEALTHCARE WORKER </a:t>
            </a:r>
            <a:endParaRPr sz="2800" b="1">
              <a:solidFill>
                <a:schemeClr val="lt1"/>
              </a:solidFill>
              <a:latin typeface="Arial"/>
              <a:ea typeface="Arial"/>
              <a:cs typeface="Arial"/>
              <a:sym typeface="Arial"/>
            </a:endParaRPr>
          </a:p>
        </p:txBody>
      </p:sp>
      <p:grpSp>
        <p:nvGrpSpPr>
          <p:cNvPr id="360" name="Google Shape;360;p24"/>
          <p:cNvGrpSpPr/>
          <p:nvPr/>
        </p:nvGrpSpPr>
        <p:grpSpPr>
          <a:xfrm>
            <a:off x="838200" y="2396518"/>
            <a:ext cx="10515600" cy="4202915"/>
            <a:chOff x="0" y="74211"/>
            <a:chExt cx="10515600" cy="4202915"/>
          </a:xfrm>
        </p:grpSpPr>
        <p:sp>
          <p:nvSpPr>
            <p:cNvPr id="361" name="Google Shape;361;p24"/>
            <p:cNvSpPr/>
            <p:nvPr/>
          </p:nvSpPr>
          <p:spPr>
            <a:xfrm>
              <a:off x="0" y="74211"/>
              <a:ext cx="10515600" cy="794503"/>
            </a:xfrm>
            <a:prstGeom prst="roundRect">
              <a:avLst>
                <a:gd name="adj" fmla="val 16667"/>
              </a:avLst>
            </a:prstGeom>
            <a:solidFill>
              <a:srgbClr val="F5A305"/>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4"/>
            <p:cNvSpPr txBox="1"/>
            <p:nvPr/>
          </p:nvSpPr>
          <p:spPr>
            <a:xfrm>
              <a:off x="38784" y="112995"/>
              <a:ext cx="10438032" cy="716935"/>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Poor time management  </a:t>
              </a:r>
              <a:endParaRPr/>
            </a:p>
          </p:txBody>
        </p:sp>
        <p:sp>
          <p:nvSpPr>
            <p:cNvPr id="363" name="Google Shape;363;p24"/>
            <p:cNvSpPr/>
            <p:nvPr/>
          </p:nvSpPr>
          <p:spPr>
            <a:xfrm>
              <a:off x="0" y="926314"/>
              <a:ext cx="10515600" cy="794503"/>
            </a:xfrm>
            <a:prstGeom prst="roundRect">
              <a:avLst>
                <a:gd name="adj" fmla="val 16667"/>
              </a:avLst>
            </a:prstGeom>
            <a:solidFill>
              <a:srgbClr val="F5A305"/>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US" sz="2000">
                  <a:solidFill>
                    <a:schemeClr val="lt1"/>
                  </a:solidFill>
                </a:rPr>
                <a:t>Weak clinical skills</a:t>
              </a:r>
              <a:endParaRPr sz="2000">
                <a:solidFill>
                  <a:schemeClr val="lt1"/>
                </a:solidFill>
              </a:endParaRPr>
            </a:p>
          </p:txBody>
        </p:sp>
        <p:sp>
          <p:nvSpPr>
            <p:cNvPr id="364" name="Google Shape;364;p24"/>
            <p:cNvSpPr/>
            <p:nvPr/>
          </p:nvSpPr>
          <p:spPr>
            <a:xfrm>
              <a:off x="0" y="1778417"/>
              <a:ext cx="10515600" cy="794503"/>
            </a:xfrm>
            <a:prstGeom prst="roundRect">
              <a:avLst>
                <a:gd name="adj" fmla="val 16667"/>
              </a:avLst>
            </a:prstGeom>
            <a:solidFill>
              <a:srgbClr val="F5A305"/>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4"/>
            <p:cNvSpPr txBox="1"/>
            <p:nvPr/>
          </p:nvSpPr>
          <p:spPr>
            <a:xfrm>
              <a:off x="38784" y="1817201"/>
              <a:ext cx="10438032" cy="716935"/>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Less confidence</a:t>
              </a:r>
              <a:endParaRPr/>
            </a:p>
          </p:txBody>
        </p:sp>
        <p:sp>
          <p:nvSpPr>
            <p:cNvPr id="366" name="Google Shape;366;p24"/>
            <p:cNvSpPr/>
            <p:nvPr/>
          </p:nvSpPr>
          <p:spPr>
            <a:xfrm>
              <a:off x="0" y="2630520"/>
              <a:ext cx="10515600" cy="794503"/>
            </a:xfrm>
            <a:prstGeom prst="roundRect">
              <a:avLst>
                <a:gd name="adj" fmla="val 16667"/>
              </a:avLst>
            </a:prstGeom>
            <a:solidFill>
              <a:srgbClr val="F5A305"/>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4"/>
            <p:cNvSpPr txBox="1"/>
            <p:nvPr/>
          </p:nvSpPr>
          <p:spPr>
            <a:xfrm>
              <a:off x="38784" y="2669304"/>
              <a:ext cx="10438032" cy="716935"/>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Emotionally fragille</a:t>
              </a:r>
              <a:endParaRPr/>
            </a:p>
          </p:txBody>
        </p:sp>
        <p:sp>
          <p:nvSpPr>
            <p:cNvPr id="368" name="Google Shape;368;p24"/>
            <p:cNvSpPr/>
            <p:nvPr/>
          </p:nvSpPr>
          <p:spPr>
            <a:xfrm>
              <a:off x="0" y="3482623"/>
              <a:ext cx="10515600" cy="794503"/>
            </a:xfrm>
            <a:prstGeom prst="roundRect">
              <a:avLst>
                <a:gd name="adj" fmla="val 16667"/>
              </a:avLst>
            </a:prstGeom>
            <a:solidFill>
              <a:srgbClr val="F5A305"/>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4"/>
            <p:cNvSpPr txBox="1"/>
            <p:nvPr/>
          </p:nvSpPr>
          <p:spPr>
            <a:xfrm>
              <a:off x="38784" y="3521407"/>
              <a:ext cx="10438032" cy="716935"/>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A health worker is often  overloaded with work and have multiple situations to manage at the same time.</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74"/>
        <p:cNvGrpSpPr/>
        <p:nvPr/>
      </p:nvGrpSpPr>
      <p:grpSpPr>
        <a:xfrm>
          <a:off x="0" y="0"/>
          <a:ext cx="0" cy="0"/>
          <a:chOff x="0" y="0"/>
          <a:chExt cx="0" cy="0"/>
        </a:xfrm>
      </p:grpSpPr>
      <p:sp>
        <p:nvSpPr>
          <p:cNvPr id="375" name="Google Shape;375;p25"/>
          <p:cNvSpPr/>
          <p:nvPr/>
        </p:nvSpPr>
        <p:spPr>
          <a:xfrm>
            <a:off x="3625" y="232775"/>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376" name="Google Shape;376;p25"/>
          <p:cNvSpPr/>
          <p:nvPr/>
        </p:nvSpPr>
        <p:spPr>
          <a:xfrm>
            <a:off x="0" y="794"/>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377" name="Google Shape;377;p25"/>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2800"/>
              <a:buFont typeface="Arial"/>
              <a:buNone/>
            </a:pPr>
            <a:r>
              <a:rPr lang="en-US" sz="2800" b="1">
                <a:solidFill>
                  <a:srgbClr val="FFFFFF"/>
                </a:solidFill>
                <a:latin typeface="Arial"/>
                <a:ea typeface="Arial"/>
                <a:cs typeface="Arial"/>
                <a:sym typeface="Arial"/>
              </a:rPr>
              <a:t>OPPORTUNITIES FOR HEALTHCARE WORKERS </a:t>
            </a:r>
            <a:endParaRPr/>
          </a:p>
        </p:txBody>
      </p:sp>
      <p:sp>
        <p:nvSpPr>
          <p:cNvPr id="378" name="Google Shape;378;p25"/>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9" name="Google Shape;379;p25"/>
          <p:cNvGrpSpPr/>
          <p:nvPr/>
        </p:nvGrpSpPr>
        <p:grpSpPr>
          <a:xfrm>
            <a:off x="1289753" y="2581294"/>
            <a:ext cx="9619743" cy="2908293"/>
            <a:chOff x="2819" y="257194"/>
            <a:chExt cx="9619743" cy="2908293"/>
          </a:xfrm>
        </p:grpSpPr>
        <p:sp>
          <p:nvSpPr>
            <p:cNvPr id="380" name="Google Shape;380;p25"/>
            <p:cNvSpPr/>
            <p:nvPr/>
          </p:nvSpPr>
          <p:spPr>
            <a:xfrm>
              <a:off x="2819" y="257194"/>
              <a:ext cx="2237149" cy="1342289"/>
            </a:xfrm>
            <a:prstGeom prst="rect">
              <a:avLst/>
            </a:prstGeom>
            <a:gradFill>
              <a:gsLst>
                <a:gs pos="0">
                  <a:srgbClr val="F89258"/>
                </a:gs>
                <a:gs pos="100000">
                  <a:srgbClr val="C85B11"/>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5"/>
            <p:cNvSpPr txBox="1"/>
            <p:nvPr/>
          </p:nvSpPr>
          <p:spPr>
            <a:xfrm>
              <a:off x="2819" y="257194"/>
              <a:ext cx="2237149" cy="134228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Diverse clinical exposure </a:t>
              </a:r>
              <a:endParaRPr sz="2100">
                <a:solidFill>
                  <a:schemeClr val="lt1"/>
                </a:solidFill>
                <a:latin typeface="Century Gothic"/>
                <a:ea typeface="Century Gothic"/>
                <a:cs typeface="Century Gothic"/>
                <a:sym typeface="Century Gothic"/>
              </a:endParaRPr>
            </a:p>
          </p:txBody>
        </p:sp>
        <p:sp>
          <p:nvSpPr>
            <p:cNvPr id="382" name="Google Shape;382;p25"/>
            <p:cNvSpPr/>
            <p:nvPr/>
          </p:nvSpPr>
          <p:spPr>
            <a:xfrm>
              <a:off x="2463684" y="257194"/>
              <a:ext cx="2237149" cy="1342289"/>
            </a:xfrm>
            <a:prstGeom prst="rect">
              <a:avLst/>
            </a:prstGeom>
            <a:gradFill>
              <a:gsLst>
                <a:gs pos="0">
                  <a:srgbClr val="BEAB9E"/>
                </a:gs>
                <a:gs pos="100000">
                  <a:srgbClr val="8D7361"/>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5"/>
            <p:cNvSpPr txBox="1"/>
            <p:nvPr/>
          </p:nvSpPr>
          <p:spPr>
            <a:xfrm>
              <a:off x="2463684" y="257194"/>
              <a:ext cx="2237149" cy="1342289"/>
            </a:xfrm>
            <a:prstGeom prst="rect">
              <a:avLst/>
            </a:prstGeom>
            <a:noFill/>
            <a:ln>
              <a:noFill/>
            </a:ln>
          </p:spPr>
          <p:txBody>
            <a:bodyPr spcFirstLastPara="1" wrap="square" lIns="80000" tIns="80000" rIns="80000" bIns="80000" anchor="ctr" anchorCtr="0">
              <a:noAutofit/>
            </a:bodyPr>
            <a:lstStyle/>
            <a:p>
              <a:pPr marL="0" marR="0" lvl="0" indent="0" algn="ctr"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Clinical trial units </a:t>
              </a:r>
              <a:endParaRPr sz="2100">
                <a:solidFill>
                  <a:schemeClr val="lt1"/>
                </a:solidFill>
                <a:latin typeface="Century Gothic"/>
                <a:ea typeface="Century Gothic"/>
                <a:cs typeface="Century Gothic"/>
                <a:sym typeface="Century Gothic"/>
              </a:endParaRPr>
            </a:p>
          </p:txBody>
        </p:sp>
        <p:sp>
          <p:nvSpPr>
            <p:cNvPr id="384" name="Google Shape;384;p25"/>
            <p:cNvSpPr/>
            <p:nvPr/>
          </p:nvSpPr>
          <p:spPr>
            <a:xfrm>
              <a:off x="4924548" y="257194"/>
              <a:ext cx="2237149" cy="1342289"/>
            </a:xfrm>
            <a:prstGeom prst="rect">
              <a:avLst/>
            </a:prstGeom>
            <a:gradFill>
              <a:gsLst>
                <a:gs pos="0">
                  <a:srgbClr val="BFB0DE"/>
                </a:gs>
                <a:gs pos="100000">
                  <a:srgbClr val="7B60B4"/>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5"/>
            <p:cNvSpPr txBox="1"/>
            <p:nvPr/>
          </p:nvSpPr>
          <p:spPr>
            <a:xfrm>
              <a:off x="4924548" y="257194"/>
              <a:ext cx="2237149" cy="134228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Medical researches </a:t>
              </a:r>
              <a:r>
                <a:rPr lang="en-US" sz="2100" b="0" i="0">
                  <a:solidFill>
                    <a:schemeClr val="lt1"/>
                  </a:solidFill>
                  <a:latin typeface="Century Gothic"/>
                  <a:ea typeface="Century Gothic"/>
                  <a:cs typeface="Century Gothic"/>
                  <a:sym typeface="Century Gothic"/>
                </a:rPr>
                <a:t> </a:t>
              </a:r>
              <a:endParaRPr sz="2100">
                <a:solidFill>
                  <a:schemeClr val="lt1"/>
                </a:solidFill>
                <a:latin typeface="Century Gothic"/>
                <a:ea typeface="Century Gothic"/>
                <a:cs typeface="Century Gothic"/>
                <a:sym typeface="Century Gothic"/>
              </a:endParaRPr>
            </a:p>
          </p:txBody>
        </p:sp>
        <p:sp>
          <p:nvSpPr>
            <p:cNvPr id="386" name="Google Shape;386;p25"/>
            <p:cNvSpPr/>
            <p:nvPr/>
          </p:nvSpPr>
          <p:spPr>
            <a:xfrm>
              <a:off x="7385413" y="257194"/>
              <a:ext cx="2237149" cy="1342289"/>
            </a:xfrm>
            <a:prstGeom prst="rect">
              <a:avLst/>
            </a:prstGeom>
            <a:gradFill>
              <a:gsLst>
                <a:gs pos="0">
                  <a:srgbClr val="B2D1E0"/>
                </a:gs>
                <a:gs pos="100000">
                  <a:srgbClr val="609BB6"/>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5"/>
            <p:cNvSpPr txBox="1"/>
            <p:nvPr/>
          </p:nvSpPr>
          <p:spPr>
            <a:xfrm>
              <a:off x="7385413" y="257194"/>
              <a:ext cx="2237149" cy="134228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Working with new technologies</a:t>
              </a:r>
              <a:endParaRPr sz="2100">
                <a:solidFill>
                  <a:schemeClr val="lt1"/>
                </a:solidFill>
                <a:latin typeface="Century Gothic"/>
                <a:ea typeface="Century Gothic"/>
                <a:cs typeface="Century Gothic"/>
                <a:sym typeface="Century Gothic"/>
              </a:endParaRPr>
            </a:p>
          </p:txBody>
        </p:sp>
        <p:sp>
          <p:nvSpPr>
            <p:cNvPr id="388" name="Google Shape;388;p25"/>
            <p:cNvSpPr/>
            <p:nvPr/>
          </p:nvSpPr>
          <p:spPr>
            <a:xfrm>
              <a:off x="1233252" y="1823198"/>
              <a:ext cx="2237149" cy="1342289"/>
            </a:xfrm>
            <a:prstGeom prst="rect">
              <a:avLst/>
            </a:prstGeom>
            <a:gradFill>
              <a:gsLst>
                <a:gs pos="0">
                  <a:srgbClr val="C7DAB7"/>
                </a:gs>
                <a:gs pos="100000">
                  <a:srgbClr val="87AB6A"/>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5"/>
            <p:cNvSpPr txBox="1"/>
            <p:nvPr/>
          </p:nvSpPr>
          <p:spPr>
            <a:xfrm>
              <a:off x="1233252" y="1823198"/>
              <a:ext cx="2237149" cy="134228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New methods of treatment and management  </a:t>
              </a:r>
              <a:endParaRPr sz="2100">
                <a:solidFill>
                  <a:schemeClr val="lt1"/>
                </a:solidFill>
                <a:latin typeface="Century Gothic"/>
                <a:ea typeface="Century Gothic"/>
                <a:cs typeface="Century Gothic"/>
                <a:sym typeface="Century Gothic"/>
              </a:endParaRPr>
            </a:p>
          </p:txBody>
        </p:sp>
        <p:sp>
          <p:nvSpPr>
            <p:cNvPr id="390" name="Google Shape;390;p25"/>
            <p:cNvSpPr/>
            <p:nvPr/>
          </p:nvSpPr>
          <p:spPr>
            <a:xfrm>
              <a:off x="3694116" y="1823198"/>
              <a:ext cx="2237149" cy="1342289"/>
            </a:xfrm>
            <a:prstGeom prst="rect">
              <a:avLst/>
            </a:prstGeom>
            <a:gradFill>
              <a:gsLst>
                <a:gs pos="0">
                  <a:srgbClr val="F89258"/>
                </a:gs>
                <a:gs pos="100000">
                  <a:srgbClr val="C85B11"/>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5"/>
            <p:cNvSpPr txBox="1"/>
            <p:nvPr/>
          </p:nvSpPr>
          <p:spPr>
            <a:xfrm>
              <a:off x="3694116" y="1823198"/>
              <a:ext cx="2237149" cy="134228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Hospital management </a:t>
              </a:r>
              <a:r>
                <a:rPr lang="en-US" sz="2100" b="0" i="0">
                  <a:solidFill>
                    <a:schemeClr val="lt1"/>
                  </a:solidFill>
                  <a:latin typeface="Century Gothic"/>
                  <a:ea typeface="Century Gothic"/>
                  <a:cs typeface="Century Gothic"/>
                  <a:sym typeface="Century Gothic"/>
                </a:rPr>
                <a:t> </a:t>
              </a:r>
              <a:endParaRPr sz="2100">
                <a:solidFill>
                  <a:schemeClr val="lt1"/>
                </a:solidFill>
                <a:latin typeface="Century Gothic"/>
                <a:ea typeface="Century Gothic"/>
                <a:cs typeface="Century Gothic"/>
                <a:sym typeface="Century Gothic"/>
              </a:endParaRPr>
            </a:p>
          </p:txBody>
        </p:sp>
        <p:sp>
          <p:nvSpPr>
            <p:cNvPr id="392" name="Google Shape;392;p25"/>
            <p:cNvSpPr/>
            <p:nvPr/>
          </p:nvSpPr>
          <p:spPr>
            <a:xfrm>
              <a:off x="6154981" y="1823198"/>
              <a:ext cx="2237149" cy="1342289"/>
            </a:xfrm>
            <a:prstGeom prst="rect">
              <a:avLst/>
            </a:prstGeom>
            <a:gradFill>
              <a:gsLst>
                <a:gs pos="0">
                  <a:srgbClr val="BEAB9E"/>
                </a:gs>
                <a:gs pos="100000">
                  <a:srgbClr val="8D7361"/>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5"/>
            <p:cNvSpPr txBox="1"/>
            <p:nvPr/>
          </p:nvSpPr>
          <p:spPr>
            <a:xfrm>
              <a:off x="6154981" y="1823198"/>
              <a:ext cx="2237149" cy="1342289"/>
            </a:xfrm>
            <a:prstGeom prst="rect">
              <a:avLst/>
            </a:prstGeom>
            <a:noFill/>
            <a:ln>
              <a:noFill/>
            </a:ln>
          </p:spPr>
          <p:txBody>
            <a:bodyPr spcFirstLastPara="1" wrap="square" lIns="80000" tIns="80000" rIns="80000" bIns="80000" anchor="ctr" anchorCtr="0">
              <a:noAutofit/>
            </a:bodyPr>
            <a:lstStyle/>
            <a:p>
              <a:pPr marL="0" marR="0" lvl="0" indent="0" algn="ctr" rtl="0">
                <a:lnSpc>
                  <a:spcPct val="90000"/>
                </a:lnSpc>
                <a:spcBef>
                  <a:spcPts val="0"/>
                </a:spcBef>
                <a:spcAft>
                  <a:spcPts val="0"/>
                </a:spcAft>
                <a:buClr>
                  <a:schemeClr val="lt1"/>
                </a:buClr>
                <a:buSzPts val="2100"/>
                <a:buFont typeface="Century Gothic"/>
                <a:buNone/>
              </a:pPr>
              <a:r>
                <a:rPr lang="en-US" sz="2100">
                  <a:solidFill>
                    <a:schemeClr val="lt1"/>
                  </a:solidFill>
                  <a:latin typeface="Century Gothic"/>
                  <a:ea typeface="Century Gothic"/>
                  <a:cs typeface="Century Gothic"/>
                  <a:sym typeface="Century Gothic"/>
                </a:rPr>
                <a:t>Healthcare business</a:t>
              </a:r>
              <a:r>
                <a:rPr lang="en-US" sz="2100" b="0" i="0">
                  <a:solidFill>
                    <a:schemeClr val="lt1"/>
                  </a:solidFill>
                  <a:latin typeface="Century Gothic"/>
                  <a:ea typeface="Century Gothic"/>
                  <a:cs typeface="Century Gothic"/>
                  <a:sym typeface="Century Gothic"/>
                </a:rPr>
                <a:t> </a:t>
              </a:r>
              <a:endParaRPr sz="2100">
                <a:solidFill>
                  <a:schemeClr val="lt1"/>
                </a:solidFill>
                <a:latin typeface="Century Gothic"/>
                <a:ea typeface="Century Gothic"/>
                <a:cs typeface="Century Gothic"/>
                <a:sym typeface="Century Gothic"/>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98"/>
        <p:cNvGrpSpPr/>
        <p:nvPr/>
      </p:nvGrpSpPr>
      <p:grpSpPr>
        <a:xfrm>
          <a:off x="0" y="0"/>
          <a:ext cx="0" cy="0"/>
          <a:chOff x="0" y="0"/>
          <a:chExt cx="0" cy="0"/>
        </a:xfrm>
      </p:grpSpPr>
      <p:sp>
        <p:nvSpPr>
          <p:cNvPr id="399" name="Google Shape;399;p26"/>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400" name="Google Shape;400;p26"/>
          <p:cNvSpPr/>
          <p:nvPr/>
        </p:nvSpPr>
        <p:spPr>
          <a:xfrm>
            <a:off x="0" y="794"/>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401" name="Google Shape;401;p26"/>
          <p:cNvSpPr txBox="1">
            <a:spLocks noGrp="1"/>
          </p:cNvSpPr>
          <p:nvPr>
            <p:ph type="title"/>
          </p:nvPr>
        </p:nvSpPr>
        <p:spPr>
          <a:xfrm>
            <a:off x="1154954" y="947920"/>
            <a:ext cx="8761413" cy="72848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rgbClr val="FFFFFF"/>
              </a:buClr>
              <a:buSzPts val="3300"/>
              <a:buFont typeface="Arial"/>
              <a:buNone/>
            </a:pPr>
            <a:r>
              <a:rPr lang="en-US" sz="3300" b="1">
                <a:solidFill>
                  <a:srgbClr val="FFFFFF"/>
                </a:solidFill>
                <a:latin typeface="Arial"/>
                <a:ea typeface="Arial"/>
                <a:cs typeface="Arial"/>
                <a:sym typeface="Arial"/>
              </a:rPr>
              <a:t>TREATS FOR HEALTHCARE WORKERS </a:t>
            </a:r>
            <a:endParaRPr/>
          </a:p>
        </p:txBody>
      </p:sp>
      <p:sp>
        <p:nvSpPr>
          <p:cNvPr id="402" name="Google Shape;402;p26"/>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26"/>
          <p:cNvGrpSpPr/>
          <p:nvPr/>
        </p:nvGrpSpPr>
        <p:grpSpPr>
          <a:xfrm>
            <a:off x="1888520" y="2324680"/>
            <a:ext cx="8422209" cy="3421522"/>
            <a:chOff x="601586" y="580"/>
            <a:chExt cx="8422209" cy="3421522"/>
          </a:xfrm>
        </p:grpSpPr>
        <p:sp>
          <p:nvSpPr>
            <p:cNvPr id="404" name="Google Shape;404;p26"/>
            <p:cNvSpPr/>
            <p:nvPr/>
          </p:nvSpPr>
          <p:spPr>
            <a:xfrm>
              <a:off x="601586" y="580"/>
              <a:ext cx="2631940" cy="1579164"/>
            </a:xfrm>
            <a:prstGeom prst="rect">
              <a:avLst/>
            </a:prstGeom>
            <a:gradFill>
              <a:gsLst>
                <a:gs pos="0">
                  <a:srgbClr val="F89258"/>
                </a:gs>
                <a:gs pos="100000">
                  <a:srgbClr val="C85B11"/>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6"/>
            <p:cNvSpPr txBox="1"/>
            <p:nvPr/>
          </p:nvSpPr>
          <p:spPr>
            <a:xfrm>
              <a:off x="601586" y="580"/>
              <a:ext cx="2631940" cy="1579164"/>
            </a:xfrm>
            <a:prstGeom prst="rect">
              <a:avLst/>
            </a:prstGeom>
            <a:noFill/>
            <a:ln>
              <a:noFill/>
            </a:ln>
          </p:spPr>
          <p:txBody>
            <a:bodyPr spcFirstLastPara="1" wrap="square" lIns="76200" tIns="76200" rIns="76200" bIns="76200" anchor="ctr" anchorCtr="0">
              <a:noAutofit/>
            </a:bodyPr>
            <a:lstStyle/>
            <a:p>
              <a:pPr marL="0" marR="0" lvl="0" indent="0" algn="ctr"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Less job satisfaction (Cinar et al., 2022).</a:t>
              </a:r>
              <a:endParaRPr/>
            </a:p>
          </p:txBody>
        </p:sp>
        <p:sp>
          <p:nvSpPr>
            <p:cNvPr id="406" name="Google Shape;406;p26"/>
            <p:cNvSpPr/>
            <p:nvPr/>
          </p:nvSpPr>
          <p:spPr>
            <a:xfrm>
              <a:off x="3496721" y="580"/>
              <a:ext cx="2631940" cy="1579164"/>
            </a:xfrm>
            <a:prstGeom prst="rect">
              <a:avLst/>
            </a:prstGeom>
            <a:gradFill>
              <a:gsLst>
                <a:gs pos="0">
                  <a:srgbClr val="BEAB9E"/>
                </a:gs>
                <a:gs pos="100000">
                  <a:srgbClr val="8D7361"/>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6"/>
            <p:cNvSpPr txBox="1"/>
            <p:nvPr/>
          </p:nvSpPr>
          <p:spPr>
            <a:xfrm>
              <a:off x="3496721" y="580"/>
              <a:ext cx="2631940" cy="157916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Less employment rate (Rosenthal et al., 2018).</a:t>
              </a:r>
              <a:endParaRPr/>
            </a:p>
          </p:txBody>
        </p:sp>
        <p:sp>
          <p:nvSpPr>
            <p:cNvPr id="408" name="Google Shape;408;p26"/>
            <p:cNvSpPr/>
            <p:nvPr/>
          </p:nvSpPr>
          <p:spPr>
            <a:xfrm>
              <a:off x="6391855" y="580"/>
              <a:ext cx="2631940" cy="1579164"/>
            </a:xfrm>
            <a:prstGeom prst="rect">
              <a:avLst/>
            </a:prstGeom>
            <a:gradFill>
              <a:gsLst>
                <a:gs pos="0">
                  <a:srgbClr val="BFB0DE"/>
                </a:gs>
                <a:gs pos="100000">
                  <a:srgbClr val="7B60B4"/>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6"/>
            <p:cNvSpPr txBox="1"/>
            <p:nvPr/>
          </p:nvSpPr>
          <p:spPr>
            <a:xfrm>
              <a:off x="6391855" y="580"/>
              <a:ext cx="2631940" cy="157916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Compromised personal health of healthcare workers ( Morhanty et al., 2019).</a:t>
              </a:r>
              <a:endParaRPr/>
            </a:p>
          </p:txBody>
        </p:sp>
        <p:sp>
          <p:nvSpPr>
            <p:cNvPr id="410" name="Google Shape;410;p26"/>
            <p:cNvSpPr/>
            <p:nvPr/>
          </p:nvSpPr>
          <p:spPr>
            <a:xfrm>
              <a:off x="2049153" y="1842938"/>
              <a:ext cx="2631940" cy="1579164"/>
            </a:xfrm>
            <a:prstGeom prst="rect">
              <a:avLst/>
            </a:prstGeom>
            <a:gradFill>
              <a:gsLst>
                <a:gs pos="0">
                  <a:srgbClr val="B2D1E0"/>
                </a:gs>
                <a:gs pos="100000">
                  <a:srgbClr val="609BB6"/>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6"/>
            <p:cNvSpPr txBox="1"/>
            <p:nvPr/>
          </p:nvSpPr>
          <p:spPr>
            <a:xfrm>
              <a:off x="2049153" y="1842938"/>
              <a:ext cx="2631940" cy="157916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Exposure to infections and other contagious diseases ( Ehrlich et al., 2020). </a:t>
              </a:r>
              <a:endParaRPr/>
            </a:p>
          </p:txBody>
        </p:sp>
        <p:sp>
          <p:nvSpPr>
            <p:cNvPr id="412" name="Google Shape;412;p26"/>
            <p:cNvSpPr/>
            <p:nvPr/>
          </p:nvSpPr>
          <p:spPr>
            <a:xfrm>
              <a:off x="4944288" y="1842938"/>
              <a:ext cx="2631940" cy="1579164"/>
            </a:xfrm>
            <a:prstGeom prst="rect">
              <a:avLst/>
            </a:prstGeom>
            <a:gradFill>
              <a:gsLst>
                <a:gs pos="0">
                  <a:srgbClr val="C7DAB7"/>
                </a:gs>
                <a:gs pos="100000">
                  <a:srgbClr val="87AB6A"/>
                </a:gs>
              </a:gsLst>
              <a:lin ang="5400000" scaled="0"/>
            </a:gra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6"/>
            <p:cNvSpPr txBox="1"/>
            <p:nvPr/>
          </p:nvSpPr>
          <p:spPr>
            <a:xfrm>
              <a:off x="4944288" y="1842938"/>
              <a:ext cx="2631940" cy="1579164"/>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Clr>
                  <a:schemeClr val="lt1"/>
                </a:buClr>
                <a:buSzPts val="2000"/>
                <a:buFont typeface="Century Gothic"/>
                <a:buNone/>
              </a:pPr>
              <a:r>
                <a:rPr lang="en-US" sz="2000">
                  <a:solidFill>
                    <a:schemeClr val="lt1"/>
                  </a:solidFill>
                  <a:latin typeface="Century Gothic"/>
                  <a:ea typeface="Century Gothic"/>
                  <a:cs typeface="Century Gothic"/>
                  <a:sym typeface="Century Gothic"/>
                </a:rPr>
                <a:t>Poverty, social norms, and patriarchy ( Ebrahim et al., 2017)</a:t>
              </a:r>
              <a:endParaRPr sz="2000">
                <a:solidFill>
                  <a:schemeClr val="lt1"/>
                </a:solidFill>
                <a:latin typeface="Century Gothic"/>
                <a:ea typeface="Century Gothic"/>
                <a:cs typeface="Century Gothic"/>
                <a:sym typeface="Century Gothic"/>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17"/>
        <p:cNvGrpSpPr/>
        <p:nvPr/>
      </p:nvGrpSpPr>
      <p:grpSpPr>
        <a:xfrm>
          <a:off x="0" y="0"/>
          <a:ext cx="0" cy="0"/>
          <a:chOff x="0" y="0"/>
          <a:chExt cx="0" cy="0"/>
        </a:xfrm>
      </p:grpSpPr>
      <p:sp>
        <p:nvSpPr>
          <p:cNvPr id="418" name="Google Shape;418;p2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419" name="Google Shape;419;p27"/>
          <p:cNvSpPr/>
          <p:nvPr/>
        </p:nvSpPr>
        <p:spPr>
          <a:xfrm>
            <a:off x="11017539" y="467397"/>
            <a:ext cx="695829" cy="5919116"/>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0" name="Google Shape;420;p27"/>
          <p:cNvGrpSpPr/>
          <p:nvPr/>
        </p:nvGrpSpPr>
        <p:grpSpPr>
          <a:xfrm>
            <a:off x="823675" y="393925"/>
            <a:ext cx="12192000" cy="6858000"/>
            <a:chOff x="0" y="0"/>
            <a:chExt cx="12192000" cy="6858000"/>
          </a:xfrm>
        </p:grpSpPr>
        <p:sp>
          <p:nvSpPr>
            <p:cNvPr id="421" name="Google Shape;421;p27"/>
            <p:cNvSpPr/>
            <p:nvPr/>
          </p:nvSpPr>
          <p:spPr>
            <a:xfrm>
              <a:off x="0" y="0"/>
              <a:ext cx="12192000" cy="6858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7"/>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gradFill>
              <a:gsLst>
                <a:gs pos="0">
                  <a:srgbClr val="FF5A1E"/>
                </a:gs>
                <a:gs pos="100000">
                  <a:srgbClr val="AD1B00"/>
                </a:gs>
              </a:gsLst>
              <a:path path="circle">
                <a:fillToRect r="100000" b="100000"/>
              </a:path>
              <a:tileRect l="-100000" t="-100000"/>
            </a:gradFill>
            <a:ln>
              <a:noFill/>
            </a:ln>
          </p:spPr>
        </p:sp>
      </p:grpSp>
      <p:sp>
        <p:nvSpPr>
          <p:cNvPr id="423" name="Google Shape;423;p27"/>
          <p:cNvSpPr txBox="1">
            <a:spLocks noGrp="1"/>
          </p:cNvSpPr>
          <p:nvPr>
            <p:ph type="title"/>
          </p:nvPr>
        </p:nvSpPr>
        <p:spPr>
          <a:xfrm>
            <a:off x="1000372" y="1209957"/>
            <a:ext cx="3034580" cy="4438087"/>
          </a:xfrm>
          <a:prstGeom prst="rect">
            <a:avLst/>
          </a:prstGeom>
          <a:noFill/>
          <a:ln>
            <a:noFill/>
          </a:ln>
        </p:spPr>
        <p:txBody>
          <a:bodyPr spcFirstLastPara="1" wrap="square" lIns="91425" tIns="45700" rIns="91425" bIns="45700" anchor="ctr" anchorCtr="0">
            <a:normAutofit/>
          </a:bodyPr>
          <a:lstStyle/>
          <a:p>
            <a:pPr marL="0" lvl="0" indent="0" algn="r" rtl="0">
              <a:spcBef>
                <a:spcPts val="0"/>
              </a:spcBef>
              <a:spcAft>
                <a:spcPts val="0"/>
              </a:spcAft>
              <a:buClr>
                <a:schemeClr val="dk1"/>
              </a:buClr>
              <a:buSzPts val="3200"/>
              <a:buFont typeface="Arial"/>
              <a:buNone/>
            </a:pPr>
            <a:r>
              <a:rPr lang="en-US" sz="3200" b="1">
                <a:solidFill>
                  <a:schemeClr val="dk1"/>
                </a:solidFill>
                <a:latin typeface="Arial"/>
                <a:ea typeface="Arial"/>
                <a:cs typeface="Arial"/>
                <a:sym typeface="Arial"/>
              </a:rPr>
              <a:t>Conclusion </a:t>
            </a:r>
            <a:endParaRPr/>
          </a:p>
        </p:txBody>
      </p:sp>
      <p:sp>
        <p:nvSpPr>
          <p:cNvPr id="424" name="Google Shape;424;p27"/>
          <p:cNvSpPr txBox="1">
            <a:spLocks noGrp="1"/>
          </p:cNvSpPr>
          <p:nvPr>
            <p:ph type="body" idx="1"/>
          </p:nvPr>
        </p:nvSpPr>
        <p:spPr>
          <a:xfrm>
            <a:off x="4678424" y="1059025"/>
            <a:ext cx="5302189" cy="4739950"/>
          </a:xfrm>
          <a:prstGeom prst="rect">
            <a:avLst/>
          </a:prstGeom>
          <a:noFill/>
          <a:ln>
            <a:noFill/>
          </a:ln>
        </p:spPr>
        <p:txBody>
          <a:bodyPr spcFirstLastPara="1" wrap="square" lIns="91425" tIns="45700" rIns="91425" bIns="45700" anchor="ctr" anchorCtr="0">
            <a:normAutofit lnSpcReduction="10000"/>
          </a:bodyPr>
          <a:lstStyle/>
          <a:p>
            <a:pPr marL="0" lvl="0" indent="0" algn="just" rtl="0">
              <a:spcBef>
                <a:spcPts val="1000"/>
              </a:spcBef>
              <a:spcAft>
                <a:spcPts val="0"/>
              </a:spcAft>
              <a:buSzPts val="1440"/>
              <a:buNone/>
            </a:pPr>
            <a:endParaRPr/>
          </a:p>
          <a:p>
            <a:pPr marL="0" lvl="0" indent="0" algn="l" rtl="0">
              <a:spcBef>
                <a:spcPts val="1000"/>
              </a:spcBef>
              <a:spcAft>
                <a:spcPts val="0"/>
              </a:spcAft>
              <a:buSzPts val="1440"/>
              <a:buNone/>
            </a:pPr>
            <a:r>
              <a:rPr lang="en-US">
                <a:solidFill>
                  <a:schemeClr val="dk1"/>
                </a:solidFill>
              </a:rPr>
              <a:t>S.W.OT method presents the framework of the attributes which are required for a specific domain. A healthcare worker must be confident possess good communication skills, must be decisive and must know how to function under pressure. These attributes together work as a strength of a worker and increases the command on their field. However, many factors like lack of resilience and mismanagement must be addressed as they can become a hurdle in practice. </a:t>
            </a:r>
            <a:endParaRPr>
              <a:solidFill>
                <a:schemeClr val="dk1"/>
              </a:solidFill>
            </a:endParaRPr>
          </a:p>
          <a:p>
            <a:pPr marL="0" lvl="0" indent="0" algn="l" rtl="0">
              <a:spcBef>
                <a:spcPts val="1000"/>
              </a:spcBef>
              <a:spcAft>
                <a:spcPts val="0"/>
              </a:spcAft>
              <a:buSzPts val="1440"/>
              <a:buNone/>
            </a:pPr>
            <a:r>
              <a:rPr lang="en-US">
                <a:solidFill>
                  <a:schemeClr val="dk1"/>
                </a:solidFill>
              </a:rPr>
              <a:t>Furthermore, there are multiples opportunities which can be practiced but a healthcare worker must be considerate about the risk factors and the threats which are signified through this S.W.O.T analysis.</a:t>
            </a:r>
            <a:endParaRPr>
              <a:solidFill>
                <a:schemeClr val="dk1"/>
              </a:solidFill>
            </a:endParaRPr>
          </a:p>
        </p:txBody>
      </p:sp>
      <p:cxnSp>
        <p:nvCxnSpPr>
          <p:cNvPr id="425" name="Google Shape;425;p27"/>
          <p:cNvCxnSpPr/>
          <p:nvPr/>
        </p:nvCxnSpPr>
        <p:spPr>
          <a:xfrm>
            <a:off x="4356687" y="1930986"/>
            <a:ext cx="0" cy="3200400"/>
          </a:xfrm>
          <a:prstGeom prst="straightConnector1">
            <a:avLst/>
          </a:prstGeom>
          <a:noFill/>
          <a:ln w="15875" cap="sq" cmpd="sng">
            <a:solidFill>
              <a:srgbClr val="B77B05"/>
            </a:solidFill>
            <a:prstDash val="solid"/>
            <a:miter lim="800000"/>
            <a:headEnd type="none" w="sm" len="sm"/>
            <a:tailEnd type="none" w="sm" len="sm"/>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blipFill>
          <a:blip r:embed="rId3">
            <a:alphaModFix/>
          </a:blip>
          <a:stretch>
            <a:fillRect/>
          </a:stretch>
        </a:blipFill>
        <a:effectLst/>
      </p:bgPr>
    </p:bg>
    <p:spTree>
      <p:nvGrpSpPr>
        <p:cNvPr id="1" name="Shape 429"/>
        <p:cNvGrpSpPr/>
        <p:nvPr/>
      </p:nvGrpSpPr>
      <p:grpSpPr>
        <a:xfrm>
          <a:off x="0" y="0"/>
          <a:ext cx="0" cy="0"/>
          <a:chOff x="0" y="0"/>
          <a:chExt cx="0" cy="0"/>
        </a:xfrm>
      </p:grpSpPr>
      <p:sp>
        <p:nvSpPr>
          <p:cNvPr id="430" name="Google Shape;430;p28"/>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grpSp>
        <p:nvGrpSpPr>
          <p:cNvPr id="431" name="Google Shape;431;p28"/>
          <p:cNvGrpSpPr/>
          <p:nvPr/>
        </p:nvGrpSpPr>
        <p:grpSpPr>
          <a:xfrm>
            <a:off x="0" y="0"/>
            <a:ext cx="12192000" cy="6858000"/>
            <a:chOff x="0" y="0"/>
            <a:chExt cx="12192000" cy="6858000"/>
          </a:xfrm>
        </p:grpSpPr>
        <p:sp>
          <p:nvSpPr>
            <p:cNvPr id="432" name="Google Shape;432;p28"/>
            <p:cNvSpPr/>
            <p:nvPr/>
          </p:nvSpPr>
          <p:spPr>
            <a:xfrm>
              <a:off x="0" y="0"/>
              <a:ext cx="12192000" cy="6858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8"/>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434" name="Google Shape;434;p28"/>
          <p:cNvSpPr txBox="1">
            <a:spLocks noGrp="1"/>
          </p:cNvSpPr>
          <p:nvPr>
            <p:ph type="title"/>
          </p:nvPr>
        </p:nvSpPr>
        <p:spPr>
          <a:xfrm>
            <a:off x="836247" y="1085549"/>
            <a:ext cx="3430947" cy="4686903"/>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lt1"/>
              </a:buClr>
              <a:buSzPts val="3600"/>
              <a:buFont typeface="Arial"/>
              <a:buNone/>
            </a:pPr>
            <a:r>
              <a:rPr lang="en-US" b="1">
                <a:solidFill>
                  <a:schemeClr val="lt1"/>
                </a:solidFill>
                <a:latin typeface="Arial"/>
                <a:ea typeface="Arial"/>
                <a:cs typeface="Arial"/>
                <a:sym typeface="Arial"/>
              </a:rPr>
              <a:t>REFERENCES</a:t>
            </a:r>
            <a:endParaRPr/>
          </a:p>
        </p:txBody>
      </p:sp>
      <p:cxnSp>
        <p:nvCxnSpPr>
          <p:cNvPr id="435" name="Google Shape;435;p28"/>
          <p:cNvCxnSpPr/>
          <p:nvPr/>
        </p:nvCxnSpPr>
        <p:spPr>
          <a:xfrm>
            <a:off x="4654296" y="1930986"/>
            <a:ext cx="0" cy="3200400"/>
          </a:xfrm>
          <a:prstGeom prst="straightConnector1">
            <a:avLst/>
          </a:prstGeom>
          <a:noFill/>
          <a:ln w="15875" cap="sq" cmpd="sng">
            <a:solidFill>
              <a:schemeClr val="lt1"/>
            </a:solidFill>
            <a:prstDash val="solid"/>
            <a:miter lim="800000"/>
            <a:headEnd type="none" w="sm" len="sm"/>
            <a:tailEnd type="none" w="sm" len="sm"/>
          </a:ln>
        </p:spPr>
      </p:cxnSp>
      <p:sp>
        <p:nvSpPr>
          <p:cNvPr id="436" name="Google Shape;436;p28"/>
          <p:cNvSpPr txBox="1">
            <a:spLocks noGrp="1"/>
          </p:cNvSpPr>
          <p:nvPr>
            <p:ph type="body" idx="1"/>
          </p:nvPr>
        </p:nvSpPr>
        <p:spPr>
          <a:xfrm>
            <a:off x="5041399" y="1085549"/>
            <a:ext cx="5579707" cy="4686903"/>
          </a:xfrm>
          <a:prstGeom prst="rect">
            <a:avLst/>
          </a:prstGeom>
          <a:noFill/>
          <a:ln>
            <a:noFill/>
          </a:ln>
        </p:spPr>
        <p:txBody>
          <a:bodyPr spcFirstLastPara="1" wrap="square" lIns="91425" tIns="45700" rIns="91425" bIns="45700" anchor="ctr" anchorCtr="0">
            <a:normAutofit/>
          </a:bodyPr>
          <a:lstStyle/>
          <a:p>
            <a:pPr marL="342900" lvl="0" indent="-342900" algn="just" rtl="0">
              <a:lnSpc>
                <a:spcPct val="90000"/>
              </a:lnSpc>
              <a:spcBef>
                <a:spcPts val="0"/>
              </a:spcBef>
              <a:spcAft>
                <a:spcPts val="0"/>
              </a:spcAft>
              <a:buSzPts val="1040"/>
              <a:buChar char="►"/>
            </a:pPr>
            <a:r>
              <a:rPr lang="en-US" sz="1300">
                <a:solidFill>
                  <a:schemeClr val="lt1"/>
                </a:solidFill>
              </a:rPr>
              <a:t>Paramalingam, R., England, R., Mollura, D. and Koff, D., 2020. Expanding the reach of global health radiology via the world’s first medical hybrid airship: A SWOT analysis. </a:t>
            </a:r>
            <a:r>
              <a:rPr lang="en-US" sz="1300" i="1">
                <a:solidFill>
                  <a:schemeClr val="lt1"/>
                </a:solidFill>
              </a:rPr>
              <a:t>Journal of Global Health</a:t>
            </a:r>
            <a:r>
              <a:rPr lang="en-US" sz="1300">
                <a:solidFill>
                  <a:schemeClr val="lt1"/>
                </a:solidFill>
              </a:rPr>
              <a:t>, </a:t>
            </a:r>
            <a:r>
              <a:rPr lang="en-US" sz="1300" i="1">
                <a:solidFill>
                  <a:schemeClr val="lt1"/>
                </a:solidFill>
              </a:rPr>
              <a:t>10</a:t>
            </a:r>
            <a:r>
              <a:rPr lang="en-US" sz="1300">
                <a:solidFill>
                  <a:schemeClr val="lt1"/>
                </a:solidFill>
              </a:rPr>
              <a:t>(1).</a:t>
            </a:r>
            <a:endParaRPr/>
          </a:p>
          <a:p>
            <a:pPr marL="342900" lvl="0" indent="-342900" algn="just" rtl="0">
              <a:lnSpc>
                <a:spcPct val="90000"/>
              </a:lnSpc>
              <a:spcBef>
                <a:spcPts val="1000"/>
              </a:spcBef>
              <a:spcAft>
                <a:spcPts val="0"/>
              </a:spcAft>
              <a:buSzPts val="1040"/>
              <a:buChar char="►"/>
            </a:pPr>
            <a:r>
              <a:rPr lang="en-US" sz="1300">
                <a:solidFill>
                  <a:schemeClr val="lt1"/>
                </a:solidFill>
              </a:rPr>
              <a:t>Harrikari, T., Romakkaniemi, M., Tiitinen, L. and Ovaskainen, S., 2021. Pandemic and social work: Exploring Finnish social workers’ experiences through a SWOT analysis. </a:t>
            </a:r>
            <a:r>
              <a:rPr lang="en-US" sz="1300" i="1">
                <a:solidFill>
                  <a:schemeClr val="lt1"/>
                </a:solidFill>
              </a:rPr>
              <a:t>The British Journal of Social Work</a:t>
            </a:r>
            <a:r>
              <a:rPr lang="en-US" sz="1300">
                <a:solidFill>
                  <a:schemeClr val="lt1"/>
                </a:solidFill>
              </a:rPr>
              <a:t>, </a:t>
            </a:r>
            <a:r>
              <a:rPr lang="en-US" sz="1300" i="1">
                <a:solidFill>
                  <a:schemeClr val="lt1"/>
                </a:solidFill>
              </a:rPr>
              <a:t>51</a:t>
            </a:r>
            <a:r>
              <a:rPr lang="en-US" sz="1300">
                <a:solidFill>
                  <a:schemeClr val="lt1"/>
                </a:solidFill>
              </a:rPr>
              <a:t>(5), pp.1644-1662.</a:t>
            </a:r>
            <a:endParaRPr/>
          </a:p>
          <a:p>
            <a:pPr marL="342900" lvl="0" indent="-342900" algn="just" rtl="0">
              <a:lnSpc>
                <a:spcPct val="90000"/>
              </a:lnSpc>
              <a:spcBef>
                <a:spcPts val="1000"/>
              </a:spcBef>
              <a:spcAft>
                <a:spcPts val="0"/>
              </a:spcAft>
              <a:buSzPts val="1040"/>
              <a:buChar char="►"/>
            </a:pPr>
            <a:r>
              <a:rPr lang="en-US" sz="1300">
                <a:solidFill>
                  <a:schemeClr val="lt1"/>
                </a:solidFill>
              </a:rPr>
              <a:t>Shimizu, K., 2021. A SWOT Analysis of the Guidelines on Prevention of HIV/AIDS in Japan in the Context of COVID-19. </a:t>
            </a:r>
            <a:r>
              <a:rPr lang="en-US" sz="1300" i="1">
                <a:solidFill>
                  <a:schemeClr val="lt1"/>
                </a:solidFill>
              </a:rPr>
              <a:t>Infectious Disease Reports</a:t>
            </a:r>
            <a:r>
              <a:rPr lang="en-US" sz="1300">
                <a:solidFill>
                  <a:schemeClr val="lt1"/>
                </a:solidFill>
              </a:rPr>
              <a:t>, </a:t>
            </a:r>
            <a:r>
              <a:rPr lang="en-US" sz="1300" i="1">
                <a:solidFill>
                  <a:schemeClr val="lt1"/>
                </a:solidFill>
              </a:rPr>
              <a:t>13</a:t>
            </a:r>
            <a:r>
              <a:rPr lang="en-US" sz="1300">
                <a:solidFill>
                  <a:schemeClr val="lt1"/>
                </a:solidFill>
              </a:rPr>
              <a:t>(4), pp.949-956.</a:t>
            </a:r>
            <a:endParaRPr/>
          </a:p>
          <a:p>
            <a:pPr marL="342900" lvl="0" indent="-342900" algn="just" rtl="0">
              <a:lnSpc>
                <a:spcPct val="90000"/>
              </a:lnSpc>
              <a:spcBef>
                <a:spcPts val="1000"/>
              </a:spcBef>
              <a:spcAft>
                <a:spcPts val="0"/>
              </a:spcAft>
              <a:buSzPts val="1040"/>
              <a:buChar char="►"/>
            </a:pPr>
            <a:r>
              <a:rPr lang="en-US" sz="1300">
                <a:solidFill>
                  <a:schemeClr val="lt1"/>
                </a:solidFill>
              </a:rPr>
              <a:t>Pertiwi, B., Hariyati, R.T.S. and Anisah, S., 2018. SWOT Analysis of Nursing Clinic Professional Career Ladder System (SJKP2K) in Military Hospital Jakarta. </a:t>
            </a:r>
            <a:r>
              <a:rPr lang="en-US" sz="1300" i="1">
                <a:solidFill>
                  <a:schemeClr val="lt1"/>
                </a:solidFill>
              </a:rPr>
              <a:t>International Journal of Nursing and Health Services (IJNHS)</a:t>
            </a:r>
            <a:r>
              <a:rPr lang="en-US" sz="1300">
                <a:solidFill>
                  <a:schemeClr val="lt1"/>
                </a:solidFill>
              </a:rPr>
              <a:t>, </a:t>
            </a:r>
            <a:r>
              <a:rPr lang="en-US" sz="1300" i="1">
                <a:solidFill>
                  <a:schemeClr val="lt1"/>
                </a:solidFill>
              </a:rPr>
              <a:t>1</a:t>
            </a:r>
            <a:r>
              <a:rPr lang="en-US" sz="1300">
                <a:solidFill>
                  <a:schemeClr val="lt1"/>
                </a:solidFill>
              </a:rPr>
              <a:t>(1), pp.60-67.</a:t>
            </a:r>
            <a:endParaRPr/>
          </a:p>
          <a:p>
            <a:pPr marL="342900" lvl="0" indent="0" algn="just" rtl="0">
              <a:lnSpc>
                <a:spcPct val="90000"/>
              </a:lnSpc>
              <a:spcBef>
                <a:spcPts val="1000"/>
              </a:spcBef>
              <a:spcAft>
                <a:spcPts val="0"/>
              </a:spcAft>
              <a:buNone/>
            </a:pPr>
            <a:endParaRPr/>
          </a:p>
        </p:txBody>
      </p:sp>
      <p:sp>
        <p:nvSpPr>
          <p:cNvPr id="437" name="Google Shape;437;p28"/>
          <p:cNvSpPr txBox="1"/>
          <p:nvPr/>
        </p:nvSpPr>
        <p:spPr>
          <a:xfrm>
            <a:off x="561110" y="6391838"/>
            <a:ext cx="3859795" cy="304801"/>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000" b="1" i="0">
              <a:solidFill>
                <a:srgbClr val="B31166"/>
              </a:solidFill>
              <a:latin typeface="Century Gothic"/>
              <a:ea typeface="Century Gothic"/>
              <a:cs typeface="Century Gothic"/>
              <a:sym typeface="Century Gothic"/>
            </a:endParaRPr>
          </a:p>
        </p:txBody>
      </p:sp>
      <p:sp>
        <p:nvSpPr>
          <p:cNvPr id="438" name="Google Shape;438;p28"/>
          <p:cNvSpPr txBox="1"/>
          <p:nvPr/>
        </p:nvSpPr>
        <p:spPr>
          <a:xfrm>
            <a:off x="7718854" y="6391839"/>
            <a:ext cx="2997637" cy="304798"/>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endParaRPr sz="1000" b="1" i="0">
              <a:solidFill>
                <a:srgbClr val="B31166"/>
              </a:solidFill>
              <a:latin typeface="Century Gothic"/>
              <a:ea typeface="Century Gothic"/>
              <a:cs typeface="Century Gothic"/>
              <a:sym typeface="Century Gothic"/>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42"/>
        <p:cNvGrpSpPr/>
        <p:nvPr/>
      </p:nvGrpSpPr>
      <p:grpSpPr>
        <a:xfrm>
          <a:off x="0" y="0"/>
          <a:ext cx="0" cy="0"/>
          <a:chOff x="0" y="0"/>
          <a:chExt cx="0" cy="0"/>
        </a:xfrm>
      </p:grpSpPr>
      <p:sp>
        <p:nvSpPr>
          <p:cNvPr id="443" name="Google Shape;443;p29"/>
          <p:cNvSpPr/>
          <p:nvPr/>
        </p:nvSpPr>
        <p:spPr>
          <a:xfrm>
            <a:off x="0" y="0"/>
            <a:ext cx="12192000" cy="6858000"/>
          </a:xfrm>
          <a:prstGeom prst="rect">
            <a:avLst/>
          </a:pr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grpSp>
        <p:nvGrpSpPr>
          <p:cNvPr id="444" name="Google Shape;444;p29"/>
          <p:cNvGrpSpPr/>
          <p:nvPr/>
        </p:nvGrpSpPr>
        <p:grpSpPr>
          <a:xfrm>
            <a:off x="0" y="0"/>
            <a:ext cx="12192000" cy="6858000"/>
            <a:chOff x="0" y="0"/>
            <a:chExt cx="12192000" cy="6858000"/>
          </a:xfrm>
        </p:grpSpPr>
        <p:sp>
          <p:nvSpPr>
            <p:cNvPr id="445" name="Google Shape;445;p29"/>
            <p:cNvSpPr/>
            <p:nvPr/>
          </p:nvSpPr>
          <p:spPr>
            <a:xfrm>
              <a:off x="0" y="0"/>
              <a:ext cx="12192000" cy="6858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9"/>
            <p:cNvSpPr/>
            <p:nvPr/>
          </p:nvSpPr>
          <p:spPr>
            <a:xfrm>
              <a:off x="0" y="1587"/>
              <a:ext cx="12192000" cy="6856413"/>
            </a:xfrm>
            <a:custGeom>
              <a:avLst/>
              <a:gdLst/>
              <a:ahLst/>
              <a:cxnLst/>
              <a:rect l="l" t="t" r="r" b="b"/>
              <a:pathLst>
                <a:path w="15356" h="8638" extrusionOk="0">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447" name="Google Shape;447;p29"/>
          <p:cNvSpPr txBox="1">
            <a:spLocks noGrp="1"/>
          </p:cNvSpPr>
          <p:nvPr>
            <p:ph type="title"/>
          </p:nvPr>
        </p:nvSpPr>
        <p:spPr>
          <a:xfrm>
            <a:off x="836247" y="1085549"/>
            <a:ext cx="3430947" cy="4686903"/>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lt1"/>
              </a:buClr>
              <a:buSzPts val="3600"/>
              <a:buFont typeface="Arial"/>
              <a:buNone/>
            </a:pPr>
            <a:r>
              <a:rPr lang="en-US" b="1">
                <a:solidFill>
                  <a:schemeClr val="lt1"/>
                </a:solidFill>
                <a:latin typeface="Arial"/>
                <a:ea typeface="Arial"/>
                <a:cs typeface="Arial"/>
                <a:sym typeface="Arial"/>
              </a:rPr>
              <a:t>REFERENCES</a:t>
            </a:r>
            <a:endParaRPr>
              <a:solidFill>
                <a:schemeClr val="lt1"/>
              </a:solidFill>
            </a:endParaRPr>
          </a:p>
        </p:txBody>
      </p:sp>
      <p:cxnSp>
        <p:nvCxnSpPr>
          <p:cNvPr id="448" name="Google Shape;448;p29"/>
          <p:cNvCxnSpPr/>
          <p:nvPr/>
        </p:nvCxnSpPr>
        <p:spPr>
          <a:xfrm>
            <a:off x="4654296" y="1930986"/>
            <a:ext cx="0" cy="3200400"/>
          </a:xfrm>
          <a:prstGeom prst="straightConnector1">
            <a:avLst/>
          </a:prstGeom>
          <a:noFill/>
          <a:ln w="15875" cap="sq" cmpd="sng">
            <a:solidFill>
              <a:schemeClr val="lt1"/>
            </a:solidFill>
            <a:prstDash val="solid"/>
            <a:miter lim="800000"/>
            <a:headEnd type="none" w="sm" len="sm"/>
            <a:tailEnd type="none" w="sm" len="sm"/>
          </a:ln>
        </p:spPr>
      </p:cxnSp>
      <p:sp>
        <p:nvSpPr>
          <p:cNvPr id="449" name="Google Shape;449;p29"/>
          <p:cNvSpPr txBox="1">
            <a:spLocks noGrp="1"/>
          </p:cNvSpPr>
          <p:nvPr>
            <p:ph type="body" idx="1"/>
          </p:nvPr>
        </p:nvSpPr>
        <p:spPr>
          <a:xfrm>
            <a:off x="5041399" y="1085549"/>
            <a:ext cx="5579707" cy="4686903"/>
          </a:xfrm>
          <a:prstGeom prst="rect">
            <a:avLst/>
          </a:prstGeom>
          <a:noFill/>
          <a:ln>
            <a:noFill/>
          </a:ln>
        </p:spPr>
        <p:txBody>
          <a:bodyPr spcFirstLastPara="1" wrap="square" lIns="91425" tIns="45700" rIns="91425" bIns="45700" anchor="ctr" anchorCtr="0">
            <a:normAutofit/>
          </a:bodyPr>
          <a:lstStyle/>
          <a:p>
            <a:pPr marL="342900" lvl="0" indent="-342900" algn="just" rtl="0">
              <a:lnSpc>
                <a:spcPct val="90000"/>
              </a:lnSpc>
              <a:spcBef>
                <a:spcPts val="0"/>
              </a:spcBef>
              <a:spcAft>
                <a:spcPts val="0"/>
              </a:spcAft>
              <a:buSzPts val="880"/>
              <a:buChar char="►"/>
            </a:pPr>
            <a:r>
              <a:rPr lang="en-US" sz="1100">
                <a:solidFill>
                  <a:schemeClr val="lt1"/>
                </a:solidFill>
              </a:rPr>
              <a:t>Nightingale, S., Spiby, H., Sheen, K. and Slade, P., 2018. The impact of emotional intelligence in health care professionals on caring behaviour towards patients in clinical and long-term care settings: Findings from an integrative review. </a:t>
            </a:r>
            <a:r>
              <a:rPr lang="en-US" sz="1100" i="1">
                <a:solidFill>
                  <a:schemeClr val="lt1"/>
                </a:solidFill>
              </a:rPr>
              <a:t>International journal of nursing studies</a:t>
            </a:r>
            <a:r>
              <a:rPr lang="en-US" sz="1100">
                <a:solidFill>
                  <a:schemeClr val="lt1"/>
                </a:solidFill>
              </a:rPr>
              <a:t>, </a:t>
            </a:r>
            <a:r>
              <a:rPr lang="en-US" sz="1100" i="1">
                <a:solidFill>
                  <a:schemeClr val="lt1"/>
                </a:solidFill>
              </a:rPr>
              <a:t>80</a:t>
            </a:r>
            <a:r>
              <a:rPr lang="en-US" sz="1100">
                <a:solidFill>
                  <a:schemeClr val="lt1"/>
                </a:solidFill>
              </a:rPr>
              <a:t>, pp.106-117.</a:t>
            </a:r>
            <a:endParaRPr/>
          </a:p>
          <a:p>
            <a:pPr marL="342900" lvl="0" indent="-342900" algn="just" rtl="0">
              <a:lnSpc>
                <a:spcPct val="90000"/>
              </a:lnSpc>
              <a:spcBef>
                <a:spcPts val="1000"/>
              </a:spcBef>
              <a:spcAft>
                <a:spcPts val="0"/>
              </a:spcAft>
              <a:buSzPts val="880"/>
              <a:buChar char="►"/>
            </a:pPr>
            <a:r>
              <a:rPr lang="en-US" sz="1100">
                <a:solidFill>
                  <a:schemeClr val="lt1"/>
                </a:solidFill>
              </a:rPr>
              <a:t>Çınar, F., Çapar, H. and Mermerkaya, S., 2022. Examining the relationship between health professionals' organizational commitment and job satisfaction: a systematic review and meta-analysis. </a:t>
            </a:r>
            <a:r>
              <a:rPr lang="en-US" sz="1100" i="1">
                <a:solidFill>
                  <a:schemeClr val="lt1"/>
                </a:solidFill>
              </a:rPr>
              <a:t>Journal of Economic and Administrative Sciences</a:t>
            </a:r>
            <a:r>
              <a:rPr lang="en-US" sz="1100">
                <a:solidFill>
                  <a:schemeClr val="lt1"/>
                </a:solidFill>
              </a:rPr>
              <a:t>.</a:t>
            </a:r>
            <a:endParaRPr/>
          </a:p>
          <a:p>
            <a:pPr marL="342900" lvl="0" indent="-342900" algn="just" rtl="0">
              <a:lnSpc>
                <a:spcPct val="90000"/>
              </a:lnSpc>
              <a:spcBef>
                <a:spcPts val="1000"/>
              </a:spcBef>
              <a:spcAft>
                <a:spcPts val="0"/>
              </a:spcAft>
              <a:buSzPts val="880"/>
              <a:buChar char="►"/>
            </a:pPr>
            <a:r>
              <a:rPr lang="en-US" sz="1100">
                <a:solidFill>
                  <a:schemeClr val="lt1"/>
                </a:solidFill>
              </a:rPr>
              <a:t>Ehrlich, H., McKenney, M. and Elkbuli, A., 2020. Protecting our healthcare workers during the COVID-19 pandemic. </a:t>
            </a:r>
            <a:r>
              <a:rPr lang="en-US" sz="1100" i="1">
                <a:solidFill>
                  <a:schemeClr val="lt1"/>
                </a:solidFill>
              </a:rPr>
              <a:t>The American journal of emergency medicine</a:t>
            </a:r>
            <a:r>
              <a:rPr lang="en-US" sz="1100">
                <a:solidFill>
                  <a:schemeClr val="lt1"/>
                </a:solidFill>
              </a:rPr>
              <a:t>, </a:t>
            </a:r>
            <a:r>
              <a:rPr lang="en-US" sz="1100" i="1">
                <a:solidFill>
                  <a:schemeClr val="lt1"/>
                </a:solidFill>
              </a:rPr>
              <a:t>38</a:t>
            </a:r>
            <a:r>
              <a:rPr lang="en-US" sz="1100">
                <a:solidFill>
                  <a:schemeClr val="lt1"/>
                </a:solidFill>
              </a:rPr>
              <a:t>(7), p.1527.</a:t>
            </a:r>
            <a:endParaRPr/>
          </a:p>
          <a:p>
            <a:pPr marL="342900" lvl="0" indent="-342900" algn="just" rtl="0">
              <a:lnSpc>
                <a:spcPct val="90000"/>
              </a:lnSpc>
              <a:spcBef>
                <a:spcPts val="1000"/>
              </a:spcBef>
              <a:spcAft>
                <a:spcPts val="0"/>
              </a:spcAft>
              <a:buSzPts val="880"/>
              <a:buChar char="►"/>
            </a:pPr>
            <a:r>
              <a:rPr lang="en-US" sz="1100">
                <a:solidFill>
                  <a:schemeClr val="lt1"/>
                </a:solidFill>
              </a:rPr>
              <a:t>Ebrahim, E.M., Ghebrehiwot, L., Abdalgfar, T. and Juni, M.H., 2017. Health care system in Sudan: review and analysis of strength, weakness, opportunity, and threats (SWOT analysis). </a:t>
            </a:r>
            <a:r>
              <a:rPr lang="en-US" sz="1100" i="1">
                <a:solidFill>
                  <a:schemeClr val="lt1"/>
                </a:solidFill>
              </a:rPr>
              <a:t>Sudan journal of medical sciences</a:t>
            </a:r>
            <a:r>
              <a:rPr lang="en-US" sz="1100">
                <a:solidFill>
                  <a:schemeClr val="lt1"/>
                </a:solidFill>
              </a:rPr>
              <a:t>, </a:t>
            </a:r>
            <a:r>
              <a:rPr lang="en-US" sz="1100" i="1">
                <a:solidFill>
                  <a:schemeClr val="lt1"/>
                </a:solidFill>
              </a:rPr>
              <a:t>12</a:t>
            </a:r>
            <a:r>
              <a:rPr lang="en-US" sz="1100">
                <a:solidFill>
                  <a:schemeClr val="lt1"/>
                </a:solidFill>
              </a:rPr>
              <a:t>(3), pp.133-150.</a:t>
            </a:r>
            <a:endParaRPr/>
          </a:p>
          <a:p>
            <a:pPr marL="342900" lvl="0" indent="-287020" algn="l" rtl="0">
              <a:lnSpc>
                <a:spcPct val="90000"/>
              </a:lnSpc>
              <a:spcBef>
                <a:spcPts val="1000"/>
              </a:spcBef>
              <a:spcAft>
                <a:spcPts val="0"/>
              </a:spcAft>
              <a:buSzPts val="880"/>
              <a:buNone/>
            </a:pPr>
            <a:endParaRPr sz="1100">
              <a:solidFill>
                <a:schemeClr val="lt1"/>
              </a:solidFill>
            </a:endParaRPr>
          </a:p>
        </p:txBody>
      </p:sp>
      <p:sp>
        <p:nvSpPr>
          <p:cNvPr id="450" name="Google Shape;450;p29"/>
          <p:cNvSpPr txBox="1"/>
          <p:nvPr/>
        </p:nvSpPr>
        <p:spPr>
          <a:xfrm>
            <a:off x="561110" y="6391838"/>
            <a:ext cx="3859795" cy="304801"/>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000" b="1" i="0">
              <a:solidFill>
                <a:srgbClr val="B31166"/>
              </a:solidFill>
              <a:latin typeface="Century Gothic"/>
              <a:ea typeface="Century Gothic"/>
              <a:cs typeface="Century Gothic"/>
              <a:sym typeface="Century Gothic"/>
            </a:endParaRPr>
          </a:p>
        </p:txBody>
      </p:sp>
      <p:sp>
        <p:nvSpPr>
          <p:cNvPr id="451" name="Google Shape;451;p29"/>
          <p:cNvSpPr txBox="1"/>
          <p:nvPr/>
        </p:nvSpPr>
        <p:spPr>
          <a:xfrm>
            <a:off x="7718854" y="6391839"/>
            <a:ext cx="2997637" cy="304798"/>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endParaRPr sz="1000" b="1" i="0">
              <a:solidFill>
                <a:srgbClr val="B31166"/>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55"/>
        <p:cNvGrpSpPr/>
        <p:nvPr/>
      </p:nvGrpSpPr>
      <p:grpSpPr>
        <a:xfrm>
          <a:off x="0" y="0"/>
          <a:ext cx="0" cy="0"/>
          <a:chOff x="0" y="0"/>
          <a:chExt cx="0" cy="0"/>
        </a:xfrm>
      </p:grpSpPr>
      <p:sp>
        <p:nvSpPr>
          <p:cNvPr id="456" name="Google Shape;456;p30"/>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57" name="Google Shape;457;p30"/>
          <p:cNvPicPr preferRelativeResize="0"/>
          <p:nvPr/>
        </p:nvPicPr>
        <p:blipFill rotWithShape="1">
          <a:blip r:embed="rId3">
            <a:alphaModFix/>
          </a:blip>
          <a:srcRect/>
          <a:stretch/>
        </p:blipFill>
        <p:spPr>
          <a:xfrm>
            <a:off x="0" y="0"/>
            <a:ext cx="12192000" cy="6858000"/>
          </a:xfrm>
          <a:prstGeom prst="rect">
            <a:avLst/>
          </a:prstGeom>
          <a:noFill/>
          <a:ln>
            <a:noFill/>
          </a:ln>
        </p:spPr>
      </p:pic>
    </p:spTree>
  </p:cSld>
  <p:clrMapOvr>
    <a:masterClrMapping/>
  </p:clrMapOvr>
</p:sld>
</file>

<file path=ppt/theme/theme1.xml><?xml version="1.0" encoding="utf-8"?>
<a:theme xmlns:a="http://schemas.openxmlformats.org/drawingml/2006/main" name="Ion Boardroom">
  <a:themeElements>
    <a:clrScheme name="Ion Boardroom">
      <a:dk1>
        <a:srgbClr val="000000"/>
      </a:dk1>
      <a:lt1>
        <a:srgbClr val="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Boardroom">
  <a:themeElements>
    <a:clrScheme name="Ion Boardroom">
      <a:dk1>
        <a:srgbClr val="000000"/>
      </a:dk1>
      <a:lt1>
        <a:srgbClr val="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1031</Words>
  <Application>Microsoft Office PowerPoint</Application>
  <PresentationFormat>Custom</PresentationFormat>
  <Paragraphs>76</Paragraphs>
  <Slides>10</Slides>
  <Notes>10</Notes>
  <HiddenSlides>1</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Noto Sans Symbols</vt:lpstr>
      <vt:lpstr>Calibri</vt:lpstr>
      <vt:lpstr>Century Gothic</vt:lpstr>
      <vt:lpstr>Ion Boardroom</vt:lpstr>
      <vt:lpstr>Ion Boardroom</vt:lpstr>
      <vt:lpstr>S.W.O.T Analysis - Health Care Worker </vt:lpstr>
      <vt:lpstr>S.W.O.T Analysis</vt:lpstr>
      <vt:lpstr>STRENGTHS OF HEALTHCARE WORKERS</vt:lpstr>
      <vt:lpstr>WEAKNESS OF A HEALTHCARE WORKER </vt:lpstr>
      <vt:lpstr>OPPORTUNITIES FOR HEALTHCARE WORKERS </vt:lpstr>
      <vt:lpstr>TREATS FOR HEALTHCARE WORKERS </vt:lpstr>
      <vt:lpstr>Conclusion </vt:lpstr>
      <vt:lpstr>REFERENCES</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 Health Care Worker </dc:title>
  <dc:creator>CC</dc:creator>
  <cp:lastModifiedBy>CC</cp:lastModifiedBy>
  <cp:revision>1</cp:revision>
  <dcterms:modified xsi:type="dcterms:W3CDTF">2022-04-25T20:33:25Z</dcterms:modified>
</cp:coreProperties>
</file>