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75" r:id="rId2"/>
    <p:sldId id="259" r:id="rId3"/>
    <p:sldId id="260" r:id="rId4"/>
    <p:sldId id="261" r:id="rId5"/>
    <p:sldId id="262" r:id="rId6"/>
    <p:sldId id="263" r:id="rId7"/>
    <p:sldId id="265" r:id="rId8"/>
    <p:sldId id="271" r:id="rId9"/>
    <p:sldId id="267" r:id="rId10"/>
    <p:sldId id="264" r:id="rId11"/>
    <p:sldId id="266" r:id="rId12"/>
    <p:sldId id="268" r:id="rId13"/>
    <p:sldId id="269" r:id="rId14"/>
    <p:sldId id="270" r:id="rId15"/>
    <p:sldId id="273" r:id="rId16"/>
    <p:sldId id="274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299"/>
    <p:restoredTop sz="93289"/>
  </p:normalViewPr>
  <p:slideViewPr>
    <p:cSldViewPr snapToGrid="0" snapToObjects="1">
      <p:cViewPr varScale="1">
        <p:scale>
          <a:sx n="83" d="100"/>
          <a:sy n="83" d="100"/>
        </p:scale>
        <p:origin x="893" y="39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 userDrawn="1"/>
        </p:nvSpPr>
        <p:spPr>
          <a:xfrm>
            <a:off x="1" y="4"/>
            <a:ext cx="9144000" cy="6857999"/>
          </a:xfrm>
          <a:prstGeom prst="rect">
            <a:avLst/>
          </a:prstGeom>
          <a:solidFill>
            <a:srgbClr val="3FACD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7" name="Freeform 6"/>
          <p:cNvSpPr/>
          <p:nvPr userDrawn="1"/>
        </p:nvSpPr>
        <p:spPr>
          <a:xfrm>
            <a:off x="6964879" y="-27384"/>
            <a:ext cx="2179124" cy="6885384"/>
          </a:xfrm>
          <a:custGeom>
            <a:avLst/>
            <a:gdLst>
              <a:gd name="connsiteX0" fmla="*/ 2314222 w 2314222"/>
              <a:gd name="connsiteY0" fmla="*/ 6829778 h 6829778"/>
              <a:gd name="connsiteX1" fmla="*/ 2314222 w 2314222"/>
              <a:gd name="connsiteY1" fmla="*/ 0 h 6829778"/>
              <a:gd name="connsiteX2" fmla="*/ 0 w 2314222"/>
              <a:gd name="connsiteY2" fmla="*/ 0 h 6829778"/>
              <a:gd name="connsiteX3" fmla="*/ 1255889 w 2314222"/>
              <a:gd name="connsiteY3" fmla="*/ 6829778 h 6829778"/>
              <a:gd name="connsiteX4" fmla="*/ 2314222 w 2314222"/>
              <a:gd name="connsiteY4" fmla="*/ 6829778 h 682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4222" h="6829778">
                <a:moveTo>
                  <a:pt x="2314222" y="6829778"/>
                </a:moveTo>
                <a:lnTo>
                  <a:pt x="2314222" y="0"/>
                </a:lnTo>
                <a:lnTo>
                  <a:pt x="0" y="0"/>
                </a:lnTo>
                <a:lnTo>
                  <a:pt x="1255889" y="6829778"/>
                </a:lnTo>
                <a:lnTo>
                  <a:pt x="2314222" y="6829778"/>
                </a:lnTo>
                <a:close/>
              </a:path>
            </a:pathLst>
          </a:custGeom>
          <a:solidFill>
            <a:srgbClr val="3086A9">
              <a:alpha val="51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7961916" y="4831060"/>
            <a:ext cx="1196443" cy="2026940"/>
          </a:xfrm>
          <a:custGeom>
            <a:avLst/>
            <a:gdLst>
              <a:gd name="connsiteX0" fmla="*/ 0 w 1284111"/>
              <a:gd name="connsiteY0" fmla="*/ 1989667 h 2003778"/>
              <a:gd name="connsiteX1" fmla="*/ 1284111 w 1284111"/>
              <a:gd name="connsiteY1" fmla="*/ 0 h 2003778"/>
              <a:gd name="connsiteX2" fmla="*/ 1255889 w 1284111"/>
              <a:gd name="connsiteY2" fmla="*/ 2003778 h 2003778"/>
              <a:gd name="connsiteX3" fmla="*/ 0 w 1284111"/>
              <a:gd name="connsiteY3" fmla="*/ 1989667 h 2003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4111" h="2003778">
                <a:moveTo>
                  <a:pt x="0" y="1989667"/>
                </a:moveTo>
                <a:lnTo>
                  <a:pt x="1284111" y="0"/>
                </a:lnTo>
                <a:lnTo>
                  <a:pt x="1255889" y="2003778"/>
                </a:lnTo>
                <a:lnTo>
                  <a:pt x="0" y="1989667"/>
                </a:lnTo>
                <a:close/>
              </a:path>
            </a:pathLst>
          </a:custGeom>
          <a:solidFill>
            <a:srgbClr val="2A58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9" name="Freeform 8"/>
          <p:cNvSpPr/>
          <p:nvPr userDrawn="1"/>
        </p:nvSpPr>
        <p:spPr>
          <a:xfrm>
            <a:off x="1" y="1568176"/>
            <a:ext cx="9147140" cy="5289829"/>
          </a:xfrm>
          <a:custGeom>
            <a:avLst/>
            <a:gdLst/>
            <a:ahLst/>
            <a:cxnLst/>
            <a:rect l="l" t="t" r="r" b="b"/>
            <a:pathLst>
              <a:path w="9909402" h="5289828">
                <a:moveTo>
                  <a:pt x="0" y="0"/>
                </a:moveTo>
                <a:lnTo>
                  <a:pt x="8799758" y="5019604"/>
                </a:lnTo>
                <a:lnTo>
                  <a:pt x="9909402" y="4525124"/>
                </a:lnTo>
                <a:lnTo>
                  <a:pt x="9909402" y="5287650"/>
                </a:lnTo>
                <a:lnTo>
                  <a:pt x="9271083" y="5288460"/>
                </a:lnTo>
                <a:lnTo>
                  <a:pt x="9273480" y="5289827"/>
                </a:lnTo>
                <a:lnTo>
                  <a:pt x="8800083" y="5289058"/>
                </a:lnTo>
                <a:lnTo>
                  <a:pt x="8193360" y="5289828"/>
                </a:lnTo>
                <a:lnTo>
                  <a:pt x="8197287" y="5288078"/>
                </a:lnTo>
                <a:lnTo>
                  <a:pt x="0" y="5274757"/>
                </a:lnTo>
                <a:close/>
              </a:path>
            </a:pathLst>
          </a:custGeom>
          <a:solidFill>
            <a:srgbClr val="0E2B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pic>
        <p:nvPicPr>
          <p:cNvPr id="12" name="Picture 11" descr="UWTSD Logo White.eps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78" y="6037924"/>
            <a:ext cx="1313261" cy="470784"/>
          </a:xfrm>
          <a:prstGeom prst="rect">
            <a:avLst/>
          </a:prstGeom>
        </p:spPr>
      </p:pic>
      <p:pic>
        <p:nvPicPr>
          <p:cNvPr id="1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Guardian Award.pn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0135" y="6057292"/>
            <a:ext cx="398815" cy="432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Picture 17" descr="People and planet logo.jpeg"/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1919" y="6067727"/>
            <a:ext cx="379561" cy="4111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4862228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 userDrawn="1"/>
        </p:nvSpPr>
        <p:spPr>
          <a:xfrm>
            <a:off x="1" y="5691194"/>
            <a:ext cx="9144000" cy="1166811"/>
          </a:xfrm>
          <a:prstGeom prst="rect">
            <a:avLst/>
          </a:prstGeom>
          <a:solidFill>
            <a:srgbClr val="3FACD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Freeform 6"/>
          <p:cNvSpPr/>
          <p:nvPr userDrawn="1"/>
        </p:nvSpPr>
        <p:spPr>
          <a:xfrm>
            <a:off x="6964879" y="-27384"/>
            <a:ext cx="2179124" cy="6885384"/>
          </a:xfrm>
          <a:custGeom>
            <a:avLst/>
            <a:gdLst>
              <a:gd name="connsiteX0" fmla="*/ 2314222 w 2314222"/>
              <a:gd name="connsiteY0" fmla="*/ 6829778 h 6829778"/>
              <a:gd name="connsiteX1" fmla="*/ 2314222 w 2314222"/>
              <a:gd name="connsiteY1" fmla="*/ 0 h 6829778"/>
              <a:gd name="connsiteX2" fmla="*/ 0 w 2314222"/>
              <a:gd name="connsiteY2" fmla="*/ 0 h 6829778"/>
              <a:gd name="connsiteX3" fmla="*/ 1255889 w 2314222"/>
              <a:gd name="connsiteY3" fmla="*/ 6829778 h 6829778"/>
              <a:gd name="connsiteX4" fmla="*/ 2314222 w 2314222"/>
              <a:gd name="connsiteY4" fmla="*/ 6829778 h 6829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314222" h="6829778">
                <a:moveTo>
                  <a:pt x="2314222" y="6829778"/>
                </a:moveTo>
                <a:lnTo>
                  <a:pt x="2314222" y="0"/>
                </a:lnTo>
                <a:lnTo>
                  <a:pt x="0" y="0"/>
                </a:lnTo>
                <a:lnTo>
                  <a:pt x="1255889" y="6829778"/>
                </a:lnTo>
                <a:lnTo>
                  <a:pt x="2314222" y="6829778"/>
                </a:lnTo>
                <a:close/>
              </a:path>
            </a:pathLst>
          </a:custGeom>
          <a:solidFill>
            <a:srgbClr val="3086A9">
              <a:alpha val="51000"/>
            </a:srgb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8" name="Freeform 7"/>
          <p:cNvSpPr/>
          <p:nvPr userDrawn="1"/>
        </p:nvSpPr>
        <p:spPr>
          <a:xfrm>
            <a:off x="7961916" y="4831060"/>
            <a:ext cx="1196443" cy="2026940"/>
          </a:xfrm>
          <a:custGeom>
            <a:avLst/>
            <a:gdLst>
              <a:gd name="connsiteX0" fmla="*/ 0 w 1284111"/>
              <a:gd name="connsiteY0" fmla="*/ 1989667 h 2003778"/>
              <a:gd name="connsiteX1" fmla="*/ 1284111 w 1284111"/>
              <a:gd name="connsiteY1" fmla="*/ 0 h 2003778"/>
              <a:gd name="connsiteX2" fmla="*/ 1255889 w 1284111"/>
              <a:gd name="connsiteY2" fmla="*/ 2003778 h 2003778"/>
              <a:gd name="connsiteX3" fmla="*/ 0 w 1284111"/>
              <a:gd name="connsiteY3" fmla="*/ 1989667 h 20037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84111" h="2003778">
                <a:moveTo>
                  <a:pt x="0" y="1989667"/>
                </a:moveTo>
                <a:lnTo>
                  <a:pt x="1284111" y="0"/>
                </a:lnTo>
                <a:lnTo>
                  <a:pt x="1255889" y="2003778"/>
                </a:lnTo>
                <a:lnTo>
                  <a:pt x="0" y="1989667"/>
                </a:lnTo>
                <a:close/>
              </a:path>
            </a:pathLst>
          </a:custGeom>
          <a:solidFill>
            <a:srgbClr val="2A5878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9" name="Freeform 8"/>
          <p:cNvSpPr/>
          <p:nvPr userDrawn="1"/>
        </p:nvSpPr>
        <p:spPr>
          <a:xfrm>
            <a:off x="1" y="1568176"/>
            <a:ext cx="9147140" cy="5289829"/>
          </a:xfrm>
          <a:custGeom>
            <a:avLst/>
            <a:gdLst/>
            <a:ahLst/>
            <a:cxnLst/>
            <a:rect l="l" t="t" r="r" b="b"/>
            <a:pathLst>
              <a:path w="9909402" h="5289828">
                <a:moveTo>
                  <a:pt x="0" y="0"/>
                </a:moveTo>
                <a:lnTo>
                  <a:pt x="8799758" y="5019604"/>
                </a:lnTo>
                <a:lnTo>
                  <a:pt x="9909402" y="4525124"/>
                </a:lnTo>
                <a:lnTo>
                  <a:pt x="9909402" y="5287650"/>
                </a:lnTo>
                <a:lnTo>
                  <a:pt x="9271083" y="5288460"/>
                </a:lnTo>
                <a:lnTo>
                  <a:pt x="9273480" y="5289827"/>
                </a:lnTo>
                <a:lnTo>
                  <a:pt x="8800083" y="5289058"/>
                </a:lnTo>
                <a:lnTo>
                  <a:pt x="8193360" y="5289828"/>
                </a:lnTo>
                <a:lnTo>
                  <a:pt x="8197287" y="5288078"/>
                </a:lnTo>
                <a:lnTo>
                  <a:pt x="0" y="5274757"/>
                </a:lnTo>
                <a:close/>
              </a:path>
            </a:pathLst>
          </a:custGeom>
          <a:solidFill>
            <a:srgbClr val="0E2B46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>
              <a:solidFill>
                <a:prstClr val="white"/>
              </a:solidFill>
            </a:endParaRPr>
          </a:p>
        </p:txBody>
      </p:sp>
      <p:sp>
        <p:nvSpPr>
          <p:cNvPr id="10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>
                <a:solidFill>
                  <a:srgbClr val="FFFFFF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pic>
        <p:nvPicPr>
          <p:cNvPr id="12" name="Picture 11" descr="UWTSD Logo White.eps"/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578" y="6037924"/>
            <a:ext cx="1313261" cy="470784"/>
          </a:xfrm>
          <a:prstGeom prst="rect">
            <a:avLst/>
          </a:prstGeom>
        </p:spPr>
      </p:pic>
      <p:pic>
        <p:nvPicPr>
          <p:cNvPr id="1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 descr="Guardian Award.png"/>
          <p:cNvPicPr>
            <a:picLocks noChangeAspect="1"/>
          </p:cNvPicPr>
          <p:nvPr userDrawn="1"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560135" y="6057292"/>
            <a:ext cx="398815" cy="4320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18" name="Picture 17" descr="People and planet logo.jpeg"/>
          <p:cNvPicPr>
            <a:picLocks noChangeAspect="1"/>
          </p:cNvPicPr>
          <p:nvPr userDrawn="1"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961919" y="6067727"/>
            <a:ext cx="379561" cy="4111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557895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608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97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778499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100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13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34480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234577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9" y="1535113"/>
            <a:ext cx="4041776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9" y="2174877"/>
            <a:ext cx="4041776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093833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913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17728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2" y="273067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4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05175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92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836903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451450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1" descr="SCA-White.eps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9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5473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screen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1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13/10/2017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7" y="6380989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Picture 1" descr="SCA-White.eps"/>
          <p:cNvPicPr>
            <a:picLocks noChangeAspect="1"/>
          </p:cNvPicPr>
          <p:nvPr userDrawn="1"/>
        </p:nvPicPr>
        <p:blipFill>
          <a:blip r:embed="rId1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846776" y="6021288"/>
            <a:ext cx="1175774" cy="5040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829367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iming>
    <p:tnLst>
      <p:par>
        <p:cTn id="1" dur="indefinite" restart="never" nodeType="tmRoot"/>
      </p:par>
    </p:tnLst>
  </p:timing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7" Type="http://schemas.openxmlformats.org/officeDocument/2006/relationships/image" Target="../media/image12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1.tiff"/><Relationship Id="rId5" Type="http://schemas.openxmlformats.org/officeDocument/2006/relationships/image" Target="../media/image10.tiff"/><Relationship Id="rId4" Type="http://schemas.openxmlformats.org/officeDocument/2006/relationships/image" Target="../media/image9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tiff"/><Relationship Id="rId7" Type="http://schemas.openxmlformats.org/officeDocument/2006/relationships/image" Target="../media/image18.tiff"/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7.tiff"/><Relationship Id="rId5" Type="http://schemas.openxmlformats.org/officeDocument/2006/relationships/image" Target="../media/image16.tiff"/><Relationship Id="rId4" Type="http://schemas.openxmlformats.org/officeDocument/2006/relationships/image" Target="../media/image15.tiff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tiff"/><Relationship Id="rId2" Type="http://schemas.openxmlformats.org/officeDocument/2006/relationships/image" Target="../media/image27.tiff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9.tif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2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tif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36.tiff"/><Relationship Id="rId4" Type="http://schemas.openxmlformats.org/officeDocument/2006/relationships/image" Target="../media/image35.tif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tiff"/><Relationship Id="rId2" Type="http://schemas.openxmlformats.org/officeDocument/2006/relationships/image" Target="../media/image37.tiff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3.tiff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tiff"/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48.tiff"/><Relationship Id="rId5" Type="http://schemas.openxmlformats.org/officeDocument/2006/relationships/image" Target="../media/image47.tiff"/><Relationship Id="rId4" Type="http://schemas.openxmlformats.org/officeDocument/2006/relationships/image" Target="../media/image4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tiff"/><Relationship Id="rId2" Type="http://schemas.openxmlformats.org/officeDocument/2006/relationships/image" Target="../media/image49.tiff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2.tiff"/><Relationship Id="rId4" Type="http://schemas.openxmlformats.org/officeDocument/2006/relationships/image" Target="../media/image5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tiff"/><Relationship Id="rId2" Type="http://schemas.openxmlformats.org/officeDocument/2006/relationships/image" Target="../media/image53.tiff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7.jpeg"/><Relationship Id="rId5" Type="http://schemas.openxmlformats.org/officeDocument/2006/relationships/image" Target="../media/image56.tiff"/><Relationship Id="rId4" Type="http://schemas.openxmlformats.org/officeDocument/2006/relationships/image" Target="../media/image55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structables.com/" TargetMode="External"/><Relationship Id="rId7" Type="http://schemas.openxmlformats.org/officeDocument/2006/relationships/image" Target="../media/image61.tiff"/><Relationship Id="rId2" Type="http://schemas.openxmlformats.org/officeDocument/2006/relationships/hyperlink" Target="http://makezine.com/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0.tiff"/><Relationship Id="rId5" Type="http://schemas.openxmlformats.org/officeDocument/2006/relationships/image" Target="../media/image59.tiff"/><Relationship Id="rId4" Type="http://schemas.openxmlformats.org/officeDocument/2006/relationships/image" Target="../media/image58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-387932"/>
            <a:ext cx="9143998" cy="6098975"/>
          </a:xfrm>
          <a:prstGeom prst="rect">
            <a:avLst/>
          </a:prstGeom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Modelling in Product Design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80296" y="1119757"/>
            <a:ext cx="1514757" cy="3902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sz="1400" i="1" dirty="0" smtClean="0">
                <a:solidFill>
                  <a:schemeClr val="bg1"/>
                </a:solidFill>
              </a:rPr>
              <a:t>Matt Archer</a:t>
            </a:r>
            <a:endParaRPr lang="en-US" sz="1400" i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42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Modelling in </a:t>
            </a:r>
            <a:r>
              <a:rPr lang="en-US" smtClean="0">
                <a:solidFill>
                  <a:srgbClr val="FF0000"/>
                </a:solidFill>
              </a:rPr>
              <a:t>Product Design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8516" y="1279847"/>
            <a:ext cx="3162122" cy="19064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5881" y="1279846"/>
            <a:ext cx="2551138" cy="389170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776657" y="1279846"/>
            <a:ext cx="2543205" cy="190740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86500" y="3280602"/>
            <a:ext cx="1440262" cy="189094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516" y="3281525"/>
            <a:ext cx="1629089" cy="18900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715202" y="3280603"/>
            <a:ext cx="2604660" cy="18909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997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Product Design = iterative </a:t>
            </a:r>
            <a:r>
              <a:rPr lang="en-US" smtClean="0">
                <a:solidFill>
                  <a:srgbClr val="FF0000"/>
                </a:solidFill>
              </a:rPr>
              <a:t>research process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4" name="Donut 3"/>
          <p:cNvSpPr>
            <a:spLocks noChangeAspect="1"/>
          </p:cNvSpPr>
          <p:nvPr/>
        </p:nvSpPr>
        <p:spPr>
          <a:xfrm>
            <a:off x="4109070" y="2072533"/>
            <a:ext cx="2739211" cy="2739211"/>
          </a:xfrm>
          <a:prstGeom prst="donut">
            <a:avLst>
              <a:gd name="adj" fmla="val 192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6357178" y="4006413"/>
            <a:ext cx="430193" cy="430193"/>
            <a:chOff x="3547577" y="3930174"/>
            <a:chExt cx="430193" cy="430193"/>
          </a:xfrm>
        </p:grpSpPr>
        <p:sp>
          <p:nvSpPr>
            <p:cNvPr id="5" name="Donut 4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" name="Oval 5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357036" y="2488020"/>
            <a:ext cx="430193" cy="430193"/>
            <a:chOff x="3547577" y="3930174"/>
            <a:chExt cx="430193" cy="430193"/>
          </a:xfrm>
        </p:grpSpPr>
        <p:sp>
          <p:nvSpPr>
            <p:cNvPr id="9" name="Donut 8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4415989" y="2184623"/>
            <a:ext cx="430193" cy="430193"/>
            <a:chOff x="3547577" y="3930174"/>
            <a:chExt cx="430193" cy="430193"/>
          </a:xfrm>
        </p:grpSpPr>
        <p:sp>
          <p:nvSpPr>
            <p:cNvPr id="12" name="Donut 11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TextBox 13"/>
          <p:cNvSpPr txBox="1"/>
          <p:nvPr/>
        </p:nvSpPr>
        <p:spPr>
          <a:xfrm>
            <a:off x="6738854" y="4053835"/>
            <a:ext cx="9220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DESIGN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6786699" y="2517961"/>
            <a:ext cx="750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solidFill>
                  <a:srgbClr val="FF0000"/>
                </a:solidFill>
              </a:rPr>
              <a:t>MAKE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1446832" y="4791216"/>
            <a:ext cx="7465674" cy="0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9" name="Group 18"/>
          <p:cNvGrpSpPr/>
          <p:nvPr/>
        </p:nvGrpSpPr>
        <p:grpSpPr>
          <a:xfrm>
            <a:off x="4024418" y="3698033"/>
            <a:ext cx="430193" cy="430193"/>
            <a:chOff x="3547577" y="3930174"/>
            <a:chExt cx="430193" cy="430193"/>
          </a:xfrm>
        </p:grpSpPr>
        <p:sp>
          <p:nvSpPr>
            <p:cNvPr id="20" name="Donut 19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1" name="Oval 20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TextBox 21"/>
          <p:cNvSpPr txBox="1"/>
          <p:nvPr/>
        </p:nvSpPr>
        <p:spPr>
          <a:xfrm>
            <a:off x="3779632" y="2183921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TEST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860973" y="3727974"/>
            <a:ext cx="1196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>
                <a:solidFill>
                  <a:srgbClr val="FF0000"/>
                </a:solidFill>
              </a:rPr>
              <a:t>EVALUATE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25" name="Straight Connector 24"/>
          <p:cNvCxnSpPr/>
          <p:nvPr/>
        </p:nvCxnSpPr>
        <p:spPr>
          <a:xfrm flipH="1">
            <a:off x="298337" y="4791919"/>
            <a:ext cx="1345841" cy="0"/>
          </a:xfrm>
          <a:prstGeom prst="line">
            <a:avLst/>
          </a:prstGeom>
          <a:ln w="698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703136" y="4888838"/>
            <a:ext cx="1579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OPPORTUNITY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IDENTIFICATION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694479" y="488023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2295175" y="4878313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Group 40"/>
          <p:cNvGrpSpPr/>
          <p:nvPr/>
        </p:nvGrpSpPr>
        <p:grpSpPr>
          <a:xfrm>
            <a:off x="193557" y="4576888"/>
            <a:ext cx="430193" cy="430193"/>
            <a:chOff x="3547577" y="3930174"/>
            <a:chExt cx="430193" cy="430193"/>
          </a:xfrm>
        </p:grpSpPr>
        <p:sp>
          <p:nvSpPr>
            <p:cNvPr id="42" name="Donut 41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3" name="Oval 42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TextBox 43"/>
          <p:cNvSpPr txBox="1"/>
          <p:nvPr/>
        </p:nvSpPr>
        <p:spPr>
          <a:xfrm>
            <a:off x="2308401" y="4881584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BRIEF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SPECIFICATION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46" name="Straight Connector 45"/>
          <p:cNvCxnSpPr/>
          <p:nvPr/>
        </p:nvCxnSpPr>
        <p:spPr>
          <a:xfrm>
            <a:off x="3892489" y="487901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3905715" y="4869791"/>
            <a:ext cx="1056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CONCEPT</a:t>
            </a:r>
          </a:p>
          <a:p>
            <a:r>
              <a:rPr lang="en-US" sz="1600" dirty="0" smtClean="0">
                <a:solidFill>
                  <a:srgbClr val="FF0000"/>
                </a:solidFill>
              </a:rPr>
              <a:t>IDEATION</a:t>
            </a:r>
            <a:endParaRPr lang="en-US" sz="1600" dirty="0">
              <a:solidFill>
                <a:srgbClr val="FF0000"/>
              </a:solidFill>
            </a:endParaRPr>
          </a:p>
        </p:txBody>
      </p:sp>
      <p:cxnSp>
        <p:nvCxnSpPr>
          <p:cNvPr id="49" name="Straight Connector 48"/>
          <p:cNvCxnSpPr/>
          <p:nvPr/>
        </p:nvCxnSpPr>
        <p:spPr>
          <a:xfrm>
            <a:off x="5489803" y="4883119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5495078" y="4881584"/>
            <a:ext cx="1486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DETAIL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DEVELOPMENT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52" name="Straight Connector 51"/>
          <p:cNvCxnSpPr/>
          <p:nvPr/>
        </p:nvCxnSpPr>
        <p:spPr>
          <a:xfrm>
            <a:off x="7087117" y="487901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7095068" y="4881584"/>
            <a:ext cx="1361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IMPLEMENT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PRODUCTION</a:t>
            </a:r>
            <a:endParaRPr lang="en-US" sz="1600" dirty="0">
              <a:solidFill>
                <a:srgbClr val="FF0000"/>
              </a:solidFill>
            </a:endParaRPr>
          </a:p>
        </p:txBody>
      </p:sp>
      <p:sp>
        <p:nvSpPr>
          <p:cNvPr id="56" name="Title 1"/>
          <p:cNvSpPr txBox="1">
            <a:spLocks/>
          </p:cNvSpPr>
          <p:nvPr/>
        </p:nvSpPr>
        <p:spPr>
          <a:xfrm>
            <a:off x="1375003" y="924624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685800" rtl="0" eaLnBrk="1" latinLnBrk="0" hangingPunct="1">
              <a:spcBef>
                <a:spcPct val="0"/>
              </a:spcBef>
              <a:buNone/>
              <a:defRPr sz="33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US" dirty="0" smtClean="0">
                <a:solidFill>
                  <a:srgbClr val="FF0000"/>
                </a:solidFill>
              </a:rPr>
              <a:t>Modelling </a:t>
            </a:r>
            <a:r>
              <a:rPr lang="en-US" smtClean="0">
                <a:solidFill>
                  <a:srgbClr val="FF0000"/>
                </a:solidFill>
              </a:rPr>
              <a:t>= simulation </a:t>
            </a:r>
            <a:r>
              <a:rPr lang="en-US" sz="2000" i="1" dirty="0" smtClean="0">
                <a:solidFill>
                  <a:srgbClr val="FF0000"/>
                </a:solidFill>
              </a:rPr>
              <a:t>‘looks like’ </a:t>
            </a:r>
            <a:r>
              <a:rPr lang="en-US" sz="2000" dirty="0" smtClean="0">
                <a:solidFill>
                  <a:srgbClr val="FF0000"/>
                </a:solidFill>
              </a:rPr>
              <a:t>or </a:t>
            </a:r>
            <a:r>
              <a:rPr lang="en-US" sz="2000" i="1" dirty="0" smtClean="0">
                <a:solidFill>
                  <a:srgbClr val="FF0000"/>
                </a:solidFill>
              </a:rPr>
              <a:t>‘works like’</a:t>
            </a:r>
            <a:endParaRPr lang="en-US" sz="32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34688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6872020" y="1232701"/>
            <a:ext cx="430193" cy="430193"/>
            <a:chOff x="3547577" y="3930174"/>
            <a:chExt cx="430193" cy="430193"/>
          </a:xfrm>
        </p:grpSpPr>
        <p:sp>
          <p:nvSpPr>
            <p:cNvPr id="12" name="Donut 11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cxnSp>
        <p:nvCxnSpPr>
          <p:cNvPr id="17" name="Straight Arrow Connector 16"/>
          <p:cNvCxnSpPr/>
          <p:nvPr/>
        </p:nvCxnSpPr>
        <p:spPr>
          <a:xfrm>
            <a:off x="1446832" y="4791216"/>
            <a:ext cx="7465674" cy="0"/>
          </a:xfrm>
          <a:prstGeom prst="straightConnector1">
            <a:avLst/>
          </a:prstGeom>
          <a:ln w="69850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3900468" y="1610895"/>
            <a:ext cx="318499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FF0000"/>
                </a:solidFill>
              </a:rPr>
              <a:t>Rapid Prototyping</a:t>
            </a:r>
          </a:p>
          <a:p>
            <a:r>
              <a:rPr lang="en-US" sz="2000" dirty="0">
                <a:solidFill>
                  <a:srgbClr val="FF0000"/>
                </a:solidFill>
              </a:rPr>
              <a:t>Virtual Modelling</a:t>
            </a:r>
          </a:p>
          <a:p>
            <a:r>
              <a:rPr lang="en-US" sz="2000" dirty="0">
                <a:solidFill>
                  <a:srgbClr val="FF0000"/>
                </a:solidFill>
              </a:rPr>
              <a:t>Appearance Models</a:t>
            </a:r>
          </a:p>
          <a:p>
            <a:r>
              <a:rPr lang="en-US" sz="2000" dirty="0">
                <a:solidFill>
                  <a:srgbClr val="FF0000"/>
                </a:solidFill>
              </a:rPr>
              <a:t>Experience Prototyping</a:t>
            </a:r>
          </a:p>
          <a:p>
            <a:r>
              <a:rPr lang="en-US" sz="2000" dirty="0">
                <a:solidFill>
                  <a:srgbClr val="FF0000"/>
                </a:solidFill>
              </a:rPr>
              <a:t>Paper Prototyping</a:t>
            </a:r>
          </a:p>
          <a:p>
            <a:r>
              <a:rPr lang="en-US" sz="2000" dirty="0">
                <a:solidFill>
                  <a:srgbClr val="FF0000"/>
                </a:solidFill>
              </a:rPr>
              <a:t>Empathy Modelling</a:t>
            </a:r>
          </a:p>
          <a:p>
            <a:r>
              <a:rPr lang="en-US" sz="2000" dirty="0" err="1">
                <a:solidFill>
                  <a:srgbClr val="FF0000"/>
                </a:solidFill>
              </a:rPr>
              <a:t>Bodystorming</a:t>
            </a:r>
            <a:endParaRPr lang="en-US" sz="2000" dirty="0">
              <a:solidFill>
                <a:srgbClr val="FF0000"/>
              </a:solidFill>
            </a:endParaRPr>
          </a:p>
          <a:p>
            <a:r>
              <a:rPr lang="en-US" sz="2000" dirty="0">
                <a:solidFill>
                  <a:srgbClr val="FF0000"/>
                </a:solidFill>
              </a:rPr>
              <a:t>Quick &amp; Dirty Prototypes</a:t>
            </a:r>
          </a:p>
          <a:p>
            <a:r>
              <a:rPr lang="en-US" sz="2000" dirty="0">
                <a:solidFill>
                  <a:srgbClr val="FF0000"/>
                </a:solidFill>
              </a:rPr>
              <a:t>Mock-Ups</a:t>
            </a:r>
          </a:p>
          <a:p>
            <a:r>
              <a:rPr lang="en-US" sz="2000" dirty="0" smtClean="0">
                <a:solidFill>
                  <a:srgbClr val="FF0000"/>
                </a:solidFill>
              </a:rPr>
              <a:t>Sketch Modelling</a:t>
            </a:r>
          </a:p>
        </p:txBody>
      </p:sp>
      <p:cxnSp>
        <p:nvCxnSpPr>
          <p:cNvPr id="25" name="Straight Connector 24"/>
          <p:cNvCxnSpPr/>
          <p:nvPr/>
        </p:nvCxnSpPr>
        <p:spPr>
          <a:xfrm flipH="1">
            <a:off x="298337" y="4791919"/>
            <a:ext cx="1345841" cy="0"/>
          </a:xfrm>
          <a:prstGeom prst="line">
            <a:avLst/>
          </a:prstGeom>
          <a:ln w="69850"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/>
          <p:cNvSpPr txBox="1"/>
          <p:nvPr/>
        </p:nvSpPr>
        <p:spPr>
          <a:xfrm>
            <a:off x="703136" y="4888838"/>
            <a:ext cx="15792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OPPORTUNITY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IDENTIFICATION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31" name="Straight Connector 30"/>
          <p:cNvCxnSpPr/>
          <p:nvPr/>
        </p:nvCxnSpPr>
        <p:spPr>
          <a:xfrm>
            <a:off x="694479" y="488023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/>
          <p:cNvCxnSpPr/>
          <p:nvPr/>
        </p:nvCxnSpPr>
        <p:spPr>
          <a:xfrm>
            <a:off x="2295175" y="4878313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1" name="Group 40"/>
          <p:cNvGrpSpPr/>
          <p:nvPr/>
        </p:nvGrpSpPr>
        <p:grpSpPr>
          <a:xfrm>
            <a:off x="193557" y="4576888"/>
            <a:ext cx="430193" cy="430193"/>
            <a:chOff x="3547577" y="3930174"/>
            <a:chExt cx="430193" cy="430193"/>
          </a:xfrm>
        </p:grpSpPr>
        <p:sp>
          <p:nvSpPr>
            <p:cNvPr id="42" name="Donut 41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43" name="Oval 42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4" name="TextBox 43"/>
          <p:cNvSpPr txBox="1"/>
          <p:nvPr/>
        </p:nvSpPr>
        <p:spPr>
          <a:xfrm>
            <a:off x="2308401" y="4881584"/>
            <a:ext cx="14847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BRIEF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SPECIFICATION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46" name="Straight Connector 45"/>
          <p:cNvCxnSpPr/>
          <p:nvPr/>
        </p:nvCxnSpPr>
        <p:spPr>
          <a:xfrm>
            <a:off x="3892489" y="487901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TextBox 46"/>
          <p:cNvSpPr txBox="1"/>
          <p:nvPr/>
        </p:nvSpPr>
        <p:spPr>
          <a:xfrm>
            <a:off x="3905715" y="4869791"/>
            <a:ext cx="1056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CONCEPT</a:t>
            </a:r>
          </a:p>
          <a:p>
            <a:r>
              <a:rPr lang="en-US" sz="1600" dirty="0" smtClean="0">
                <a:solidFill>
                  <a:srgbClr val="FF0000"/>
                </a:solidFill>
              </a:rPr>
              <a:t>IDEATION</a:t>
            </a:r>
            <a:endParaRPr lang="en-US" sz="1600" dirty="0">
              <a:solidFill>
                <a:srgbClr val="FF0000"/>
              </a:solidFill>
            </a:endParaRPr>
          </a:p>
        </p:txBody>
      </p:sp>
      <p:cxnSp>
        <p:nvCxnSpPr>
          <p:cNvPr id="49" name="Straight Connector 48"/>
          <p:cNvCxnSpPr/>
          <p:nvPr/>
        </p:nvCxnSpPr>
        <p:spPr>
          <a:xfrm>
            <a:off x="5489803" y="4883119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0" name="TextBox 49"/>
          <p:cNvSpPr txBox="1"/>
          <p:nvPr/>
        </p:nvSpPr>
        <p:spPr>
          <a:xfrm>
            <a:off x="5495078" y="4881584"/>
            <a:ext cx="14863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DETAIL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DEVELOPMENT</a:t>
            </a:r>
            <a:endParaRPr lang="en-US" dirty="0">
              <a:solidFill>
                <a:srgbClr val="FF0000"/>
              </a:solidFill>
            </a:endParaRPr>
          </a:p>
        </p:txBody>
      </p:sp>
      <p:cxnSp>
        <p:nvCxnSpPr>
          <p:cNvPr id="52" name="Straight Connector 51"/>
          <p:cNvCxnSpPr/>
          <p:nvPr/>
        </p:nvCxnSpPr>
        <p:spPr>
          <a:xfrm>
            <a:off x="7087117" y="4879010"/>
            <a:ext cx="0" cy="64198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TextBox 52"/>
          <p:cNvSpPr txBox="1"/>
          <p:nvPr/>
        </p:nvSpPr>
        <p:spPr>
          <a:xfrm>
            <a:off x="7095068" y="4881584"/>
            <a:ext cx="1361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600" b="1" dirty="0" smtClean="0">
                <a:solidFill>
                  <a:srgbClr val="FF0000"/>
                </a:solidFill>
              </a:rPr>
              <a:t>IMPLEMENT</a:t>
            </a:r>
          </a:p>
          <a:p>
            <a:pPr algn="just"/>
            <a:r>
              <a:rPr lang="en-US" sz="1600" dirty="0" smtClean="0">
                <a:solidFill>
                  <a:srgbClr val="FF0000"/>
                </a:solidFill>
              </a:rPr>
              <a:t>PRODUCTION</a:t>
            </a:r>
            <a:endParaRPr lang="en-US" sz="1600" dirty="0">
              <a:solidFill>
                <a:srgbClr val="FF0000"/>
              </a:solidFill>
            </a:endParaRPr>
          </a:p>
        </p:txBody>
      </p:sp>
      <p:cxnSp>
        <p:nvCxnSpPr>
          <p:cNvPr id="35" name="Straight Connector 34"/>
          <p:cNvCxnSpPr/>
          <p:nvPr/>
        </p:nvCxnSpPr>
        <p:spPr>
          <a:xfrm>
            <a:off x="3894140" y="1654962"/>
            <a:ext cx="0" cy="3060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>
            <a:off x="7087117" y="1654962"/>
            <a:ext cx="0" cy="30600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/>
          <p:cNvGrpSpPr/>
          <p:nvPr/>
        </p:nvGrpSpPr>
        <p:grpSpPr>
          <a:xfrm>
            <a:off x="3677392" y="1229700"/>
            <a:ext cx="430193" cy="430193"/>
            <a:chOff x="3547577" y="3930174"/>
            <a:chExt cx="430193" cy="430193"/>
          </a:xfrm>
        </p:grpSpPr>
        <p:sp>
          <p:nvSpPr>
            <p:cNvPr id="9" name="Donut 8"/>
            <p:cNvSpPr/>
            <p:nvPr/>
          </p:nvSpPr>
          <p:spPr>
            <a:xfrm>
              <a:off x="3547577" y="3930174"/>
              <a:ext cx="430193" cy="430193"/>
            </a:xfrm>
            <a:prstGeom prst="donut">
              <a:avLst>
                <a:gd name="adj" fmla="val 14077"/>
              </a:avLst>
            </a:prstGeom>
            <a:solidFill>
              <a:srgbClr val="FF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0" name="Oval 9"/>
            <p:cNvSpPr/>
            <p:nvPr/>
          </p:nvSpPr>
          <p:spPr>
            <a:xfrm>
              <a:off x="3605135" y="3987384"/>
              <a:ext cx="314794" cy="314794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Modelling Types: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2115821" y="1610895"/>
            <a:ext cx="15327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smtClean="0">
                <a:solidFill>
                  <a:srgbClr val="FF0000"/>
                </a:solidFill>
              </a:rPr>
              <a:t>High </a:t>
            </a:r>
            <a:r>
              <a:rPr lang="en-US" sz="2000" dirty="0" smtClean="0">
                <a:solidFill>
                  <a:srgbClr val="FF0000"/>
                </a:solidFill>
              </a:rPr>
              <a:t>Fidelity</a:t>
            </a: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2146071" y="4300739"/>
            <a:ext cx="1473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smtClean="0">
                <a:solidFill>
                  <a:srgbClr val="FF0000"/>
                </a:solidFill>
              </a:rPr>
              <a:t>Low </a:t>
            </a:r>
            <a:r>
              <a:rPr lang="en-US" sz="2000" dirty="0" smtClean="0">
                <a:solidFill>
                  <a:srgbClr val="FF0000"/>
                </a:solidFill>
              </a:rPr>
              <a:t>Fidelity</a:t>
            </a:r>
            <a:endParaRPr lang="en-US" sz="2000" dirty="0">
              <a:solidFill>
                <a:srgbClr val="FF0000"/>
              </a:solidFill>
            </a:endParaRPr>
          </a:p>
        </p:txBody>
      </p:sp>
      <p:cxnSp>
        <p:nvCxnSpPr>
          <p:cNvPr id="30" name="Straight Arrow Connector 29"/>
          <p:cNvCxnSpPr>
            <a:stCxn id="28" idx="0"/>
            <a:endCxn id="27" idx="2"/>
          </p:cNvCxnSpPr>
          <p:nvPr/>
        </p:nvCxnSpPr>
        <p:spPr>
          <a:xfrm flipH="1" flipV="1">
            <a:off x="2882217" y="2011005"/>
            <a:ext cx="594" cy="2289734"/>
          </a:xfrm>
          <a:prstGeom prst="straightConnector1">
            <a:avLst/>
          </a:prstGeom>
          <a:ln w="69850">
            <a:gradFill>
              <a:gsLst>
                <a:gs pos="0">
                  <a:schemeClr val="bg1"/>
                </a:gs>
                <a:gs pos="100000">
                  <a:srgbClr val="FF0000">
                    <a:lumMod val="100000"/>
                    <a:alpha val="69000"/>
                  </a:srgbClr>
                </a:gs>
                <a:gs pos="100000">
                  <a:srgbClr val="FF0000"/>
                </a:gs>
                <a:gs pos="100000">
                  <a:srgbClr val="FF0000"/>
                </a:gs>
              </a:gsLst>
              <a:lin ang="5400000" scaled="1"/>
            </a:gra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581653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Sketch Modelling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endParaRPr lang="en-US" sz="1600" b="1" dirty="0">
              <a:solidFill>
                <a:srgbClr val="FF0000"/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75722" y="2234000"/>
            <a:ext cx="905526" cy="1152488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951085" y="2247446"/>
            <a:ext cx="1979701" cy="3401687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29727" y="4587600"/>
            <a:ext cx="1053985" cy="1053985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773259" y="3487074"/>
            <a:ext cx="1110453" cy="95959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768" y="3931097"/>
            <a:ext cx="2272118" cy="1710068"/>
          </a:xfrm>
          <a:prstGeom prst="rect">
            <a:avLst/>
          </a:prstGeom>
        </p:spPr>
      </p:pic>
      <p:pic>
        <p:nvPicPr>
          <p:cNvPr id="36" name="Picture 35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767" y="2222513"/>
            <a:ext cx="2270147" cy="1708584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or SCALE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3D EXPLORATION OF EMBRYONIC IDEAS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AESTHETICS | ERGONOMICS | FUNCTION | USABILITY | CONFIGURATION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EXPLORE IDEAS, PROBLEM SOLVE AND CAPTURE IDEATION PHASE 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3732" y="2223835"/>
            <a:ext cx="2344239" cy="175817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73731" y="3878525"/>
            <a:ext cx="2344240" cy="1758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7129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Mock-Ups </a:t>
            </a:r>
            <a:r>
              <a:rPr lang="en-US" sz="1600" b="1" dirty="0" err="1">
                <a:solidFill>
                  <a:srgbClr val="FF0000"/>
                </a:solidFill>
              </a:rPr>
              <a:t>LoFi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PRACTICAL TESTING OF IDEAS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FORM | FUNCTION | ERGONOMICS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PROOF OF PRINCIPLE [</a:t>
            </a:r>
            <a:r>
              <a:rPr lang="en-US" sz="1600" dirty="0" err="1" smtClean="0">
                <a:solidFill>
                  <a:srgbClr val="FF0000"/>
                </a:solidFill>
              </a:rPr>
              <a:t>PoP</a:t>
            </a:r>
            <a:r>
              <a:rPr lang="en-US" sz="1600" dirty="0" smtClean="0">
                <a:solidFill>
                  <a:srgbClr val="FF0000"/>
                </a:solidFill>
              </a:rPr>
              <a:t>]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7" name="Picture 6" descr="MC_3DModelling.jpg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780778" y="2193238"/>
            <a:ext cx="6225285" cy="3390912"/>
          </a:xfrm>
          <a:prstGeom prst="rect">
            <a:avLst/>
          </a:prstGeom>
        </p:spPr>
      </p:pic>
      <p:pic>
        <p:nvPicPr>
          <p:cNvPr id="8" name="Picture 7" descr="MC_SketchRenders_Page_3.jpg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429" y="3907281"/>
            <a:ext cx="2303709" cy="1629223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 descr="MC_SketchRenders_Page_2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6429" y="2243102"/>
            <a:ext cx="2303709" cy="1629107"/>
          </a:xfrm>
          <a:prstGeom prst="rect">
            <a:avLst/>
          </a:prstGeom>
          <a:effectLst>
            <a:outerShdw blurRad="50800" dist="38100" dir="10800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693862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Storyboard 4 report.jpg"/>
          <p:cNvPicPr/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299525" y="2100366"/>
            <a:ext cx="3606481" cy="3591547"/>
          </a:xfrm>
          <a:prstGeom prst="rect">
            <a:avLst/>
          </a:prstGeom>
        </p:spPr>
      </p:pic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Quick &amp; Dirty Prototyping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COMMUNICATION OF IDEAS AND CONCEPTS WITH OTHERS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BASIC FORMAT | USE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ROUGH &amp; READY TO SPEED UP DESIGN PROCESS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4" name="Picture 3" descr="6.jpg"/>
          <p:cNvPicPr>
            <a:picLocks noChangeAspect="1"/>
          </p:cNvPicPr>
          <p:nvPr/>
        </p:nvPicPr>
        <p:blipFill>
          <a:blip r:embed="rId3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31493" y="2193238"/>
            <a:ext cx="2746485" cy="3485315"/>
          </a:xfrm>
          <a:prstGeom prst="rect">
            <a:avLst/>
          </a:prstGeom>
        </p:spPr>
      </p:pic>
      <p:pic>
        <p:nvPicPr>
          <p:cNvPr id="5" name="Picture 4" descr="2.jpg"/>
          <p:cNvPicPr>
            <a:picLocks noChangeAspect="1"/>
          </p:cNvPicPr>
          <p:nvPr/>
        </p:nvPicPr>
        <p:blipFill>
          <a:blip r:embed="rId4" cstate="screen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15670" y="1911306"/>
            <a:ext cx="2832983" cy="40095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40143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err="1" smtClean="0">
                <a:solidFill>
                  <a:srgbClr val="FF0000"/>
                </a:solidFill>
              </a:rPr>
              <a:t>Bodystorming</a:t>
            </a:r>
            <a:r>
              <a:rPr lang="en-US" dirty="0" smtClean="0">
                <a:solidFill>
                  <a:srgbClr val="FF0000"/>
                </a:solidFill>
              </a:rPr>
              <a:t>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ENACTMENT 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SUPPORT IDEATION AND EMPATHY MODELLING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SOCIAL &amp; SPATIAL SCENARIOS | BEHAVIOUR | USER EXPERIENCE (UX)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LOW COST ‘PROPS’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193238"/>
            <a:ext cx="5154460" cy="34465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 cstate="screen">
            <a:grayscl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699343" y="4645910"/>
            <a:ext cx="3292852" cy="99389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95463" y="2193239"/>
            <a:ext cx="3296732" cy="2457892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3974896" y="5332025"/>
            <a:ext cx="168187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400" dirty="0" err="1" smtClean="0">
                <a:solidFill>
                  <a:schemeClr val="bg1"/>
                </a:solidFill>
              </a:rPr>
              <a:t>cargocollective.com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220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Empathy Modelling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LIKE or ACTUAL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SIMULATE USER CAPABILITIES (PHYSICAL or COGNITIVE)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USABILITY | USER EXPERIENCE (UX)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INCLUSIVE DESIGN – OLDER or DISABLED USERS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43"/>
          <a:stretch/>
        </p:blipFill>
        <p:spPr>
          <a:xfrm>
            <a:off x="457200" y="2239207"/>
            <a:ext cx="3435733" cy="339924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1"/>
          <a:stretch/>
        </p:blipFill>
        <p:spPr>
          <a:xfrm>
            <a:off x="7166345" y="2237040"/>
            <a:ext cx="1590279" cy="340141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2566" y="2238111"/>
            <a:ext cx="3092880" cy="34007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34420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Paper Prototyping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r>
              <a:rPr lang="en-US" sz="1600" b="1" dirty="0">
                <a:solidFill>
                  <a:srgbClr val="FF0000"/>
                </a:solidFill>
              </a:rPr>
              <a:t> &gt; </a:t>
            </a:r>
            <a:r>
              <a:rPr lang="en-US" sz="1600" b="1" dirty="0" err="1">
                <a:solidFill>
                  <a:srgbClr val="FF0000"/>
                </a:solidFill>
              </a:rPr>
              <a:t>HiFi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TESTING USABILITY OF HUMAN-COMPUTER-PRODUCT INTERFACE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LOGIC | LAYOUT | TASK EFFECTIVENESS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LOW COST PAPER or DIGITAL [e.g. POWERPOINT]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5726" y="2217952"/>
            <a:ext cx="2576953" cy="3435937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115340" y="2217952"/>
            <a:ext cx="3041204" cy="343697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1410"/>
          <a:stretch/>
        </p:blipFill>
        <p:spPr>
          <a:xfrm>
            <a:off x="6239205" y="2218290"/>
            <a:ext cx="2530257" cy="177751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1"/>
          <a:stretch/>
        </p:blipFill>
        <p:spPr>
          <a:xfrm>
            <a:off x="6239205" y="4067234"/>
            <a:ext cx="2530257" cy="1586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13864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Experience Prototyping </a:t>
            </a:r>
            <a:r>
              <a:rPr lang="en-US" sz="1600" b="1" dirty="0" err="1" smtClean="0">
                <a:solidFill>
                  <a:srgbClr val="FF0000"/>
                </a:solidFill>
              </a:rPr>
              <a:t>LoFi</a:t>
            </a:r>
            <a:r>
              <a:rPr lang="en-US" sz="1600" b="1" dirty="0" smtClean="0">
                <a:solidFill>
                  <a:srgbClr val="FF0000"/>
                </a:solidFill>
              </a:rPr>
              <a:t> &gt; </a:t>
            </a:r>
            <a:r>
              <a:rPr lang="en-US" sz="1600" b="1" dirty="0" err="1" smtClean="0">
                <a:solidFill>
                  <a:srgbClr val="FF0000"/>
                </a:solidFill>
              </a:rPr>
              <a:t>HiFi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TESTING USER EXPERIENCE OF ENGAGEMENT WITH PRODUCT | SERVICE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INTERACTION | USABILITY | USER EXPERIENCE (UX)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UNCOVER UN-ANTICIPATED ISSUES OR USER NEEDS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193238"/>
            <a:ext cx="4566728" cy="34250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40023" y="5257753"/>
            <a:ext cx="349326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dirty="0" smtClean="0">
                <a:solidFill>
                  <a:srgbClr val="FF0000"/>
                </a:solidFill>
              </a:rPr>
              <a:t>‘VEEER’ - Copenhagen Institute of Interaction Design</a:t>
            </a:r>
            <a:endParaRPr lang="en-US" sz="1200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6182" y="2193238"/>
            <a:ext cx="3757836" cy="2818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124130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80164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Appearance Models </a:t>
            </a:r>
            <a:r>
              <a:rPr lang="en-US" sz="1600" b="1" dirty="0" err="1" smtClean="0">
                <a:solidFill>
                  <a:srgbClr val="FF0000"/>
                </a:solidFill>
              </a:rPr>
              <a:t>HiFi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or SCALE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SIMULATE AESTHETIC QUALITIES (NON-FUNCTIONING)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AESTHETICS | FORM | </a:t>
            </a:r>
            <a:r>
              <a:rPr lang="en-US" sz="1600" dirty="0">
                <a:solidFill>
                  <a:srgbClr val="FF0000"/>
                </a:solidFill>
              </a:rPr>
              <a:t>FEEL | USER RESPONSE </a:t>
            </a:r>
            <a:endParaRPr lang="en-US" sz="1600" dirty="0" smtClean="0">
              <a:solidFill>
                <a:srgbClr val="FF0000"/>
              </a:solidFill>
            </a:endParaRP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COMMUNICATION | MARKETING </a:t>
            </a:r>
            <a:r>
              <a:rPr lang="en-US" sz="1600" dirty="0">
                <a:solidFill>
                  <a:srgbClr val="FF0000"/>
                </a:solidFill>
              </a:rPr>
              <a:t>| EXHIBITION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0023" y="2244457"/>
            <a:ext cx="2396929" cy="17976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2950022" y="4042152"/>
            <a:ext cx="2396929" cy="1612033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flipH="1">
            <a:off x="457200" y="3887040"/>
            <a:ext cx="2395960" cy="175848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244456"/>
            <a:ext cx="2395960" cy="1797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-691"/>
          <a:stretch/>
        </p:blipFill>
        <p:spPr>
          <a:xfrm>
            <a:off x="5443813" y="2205938"/>
            <a:ext cx="3458887" cy="3437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99975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Virtual Modelling </a:t>
            </a:r>
            <a:r>
              <a:rPr lang="en-US" sz="1600" b="1" dirty="0" err="1" smtClean="0">
                <a:solidFill>
                  <a:srgbClr val="FF0000"/>
                </a:solidFill>
              </a:rPr>
              <a:t>HiFi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199" y="1116020"/>
            <a:ext cx="841122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ACCURATE REPRESENTATION OF AESTHETIC AND FUNCTIONAL FEATURES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APPEARANCE | PERFORMANCE | MANUFACTURING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RENDER, ANIMATE, VR, CHECK INTERFERENCE, MOULD/KINEMATIC/HEAT/STRESS ANALYSIS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9383" y="2259020"/>
            <a:ext cx="3657720" cy="332707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199" y="2259020"/>
            <a:ext cx="2787042" cy="3381387"/>
          </a:xfrm>
          <a:prstGeom prst="rect">
            <a:avLst/>
          </a:prstGeom>
        </p:spPr>
      </p:pic>
      <p:pic>
        <p:nvPicPr>
          <p:cNvPr id="4" name="Picture 3" descr="Product_Design_Technology.jpg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69383" y="2259021"/>
            <a:ext cx="3657720" cy="182886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27103" y="2259019"/>
            <a:ext cx="1248396" cy="169920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2913"/>
          <a:stretch/>
        </p:blipFill>
        <p:spPr>
          <a:xfrm>
            <a:off x="7152245" y="4011361"/>
            <a:ext cx="1123254" cy="1574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72113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Rapid Prototyping </a:t>
            </a:r>
            <a:r>
              <a:rPr lang="en-US" sz="1600" b="1" dirty="0" err="1" smtClean="0">
                <a:solidFill>
                  <a:srgbClr val="FF0000"/>
                </a:solidFill>
              </a:rPr>
              <a:t>HiFi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457200" y="1116020"/>
            <a:ext cx="80038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LIFE SIZE 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CONCEPT MODELLING AND ACCURATE AESTHETIC AND FUNCTIONAL PROTOTYPES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EVALUATE ALL ASPECTS OF DESIGN SPECIFICATION</a:t>
            </a: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DIVERSE RANGE OF PROCESSES AND MATERIALS / DESKTOP &gt; INDUSTRIAL PRODUCTION</a:t>
            </a:r>
            <a:endParaRPr lang="en-US" sz="1600" dirty="0">
              <a:solidFill>
                <a:srgbClr val="FF0000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2362885"/>
            <a:ext cx="2231272" cy="152619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23147" y="2362885"/>
            <a:ext cx="3334025" cy="32505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63716" y="2362885"/>
            <a:ext cx="2223084" cy="31599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3283" y="4003538"/>
            <a:ext cx="2255189" cy="160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97381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“fail </a:t>
            </a:r>
            <a:r>
              <a:rPr lang="en-US" dirty="0">
                <a:solidFill>
                  <a:srgbClr val="FF0000"/>
                </a:solidFill>
              </a:rPr>
              <a:t>often to succeed </a:t>
            </a:r>
            <a:r>
              <a:rPr lang="en-US" dirty="0" smtClean="0">
                <a:solidFill>
                  <a:srgbClr val="FF0000"/>
                </a:solidFill>
              </a:rPr>
              <a:t>sooner” </a:t>
            </a:r>
            <a:r>
              <a:rPr lang="en-US" sz="1200" dirty="0" smtClean="0">
                <a:solidFill>
                  <a:srgbClr val="FF0000"/>
                </a:solidFill>
              </a:rPr>
              <a:t>David Kelley </a:t>
            </a:r>
            <a:r>
              <a:rPr lang="en-US" sz="1200" dirty="0">
                <a:solidFill>
                  <a:srgbClr val="FF0000"/>
                </a:solidFill>
              </a:rPr>
              <a:t>IDEO</a:t>
            </a:r>
            <a:endParaRPr lang="en-US" dirty="0">
              <a:solidFill>
                <a:srgbClr val="FF0000"/>
              </a:solidFill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1454574"/>
            <a:ext cx="3390900" cy="35903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454891" y="3742294"/>
            <a:ext cx="2194798" cy="121466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03792" y="1454575"/>
            <a:ext cx="4673600" cy="213952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003792" y="3753932"/>
            <a:ext cx="2295407" cy="123996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457200" y="1116020"/>
            <a:ext cx="800389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KEIRA GWYNNE – ‘SCALLOP’ by R82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57200" y="4956962"/>
            <a:ext cx="8192489" cy="7117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038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algn="l"/>
            <a:r>
              <a:rPr lang="en-US" dirty="0" smtClean="0">
                <a:solidFill>
                  <a:srgbClr val="FF0000"/>
                </a:solidFill>
              </a:rPr>
              <a:t>Useful references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57200" y="1116020"/>
            <a:ext cx="835048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  <a:hlinkClick r:id="rId2"/>
              </a:rPr>
              <a:t>makezine.com</a:t>
            </a:r>
            <a:endParaRPr lang="en-US" sz="1600" dirty="0" smtClean="0">
              <a:solidFill>
                <a:srgbClr val="FF0000"/>
              </a:solidFill>
            </a:endParaRPr>
          </a:p>
          <a:p>
            <a:pPr marL="285750" indent="-285750">
              <a:buFont typeface="Courier New" charset="0"/>
              <a:buChar char="o"/>
            </a:pPr>
            <a:r>
              <a:rPr lang="en-US" sz="1600" smtClean="0">
                <a:solidFill>
                  <a:srgbClr val="FF0000"/>
                </a:solidFill>
                <a:hlinkClick r:id="rId3"/>
              </a:rPr>
              <a:t>instructables.com</a:t>
            </a:r>
            <a:endParaRPr lang="en-US" sz="1600" dirty="0" smtClean="0">
              <a:solidFill>
                <a:srgbClr val="FF0000"/>
              </a:solidFill>
            </a:endParaRPr>
          </a:p>
          <a:p>
            <a:pPr marL="285750" indent="-285750">
              <a:buFont typeface="Courier New" charset="0"/>
              <a:buChar char="o"/>
            </a:pPr>
            <a:endParaRPr lang="en-US" sz="1600" dirty="0">
              <a:solidFill>
                <a:srgbClr val="FF0000"/>
              </a:solidFill>
            </a:endParaRPr>
          </a:p>
          <a:p>
            <a:pPr marL="285750" indent="-285750">
              <a:buFont typeface="Courier New" charset="0"/>
              <a:buChar char="o"/>
            </a:pPr>
            <a:r>
              <a:rPr lang="en-US" sz="1600" dirty="0" smtClean="0">
                <a:solidFill>
                  <a:srgbClr val="FF0000"/>
                </a:solidFill>
              </a:rPr>
              <a:t>PORTFOLIO SKILLS: Product Design [published by </a:t>
            </a:r>
            <a:r>
              <a:rPr lang="en-US" sz="1600" dirty="0" err="1" smtClean="0">
                <a:solidFill>
                  <a:srgbClr val="FF0000"/>
                </a:solidFill>
              </a:rPr>
              <a:t>LaurenceKing.com</a:t>
            </a:r>
            <a:r>
              <a:rPr lang="en-US" sz="1600" dirty="0" smtClean="0">
                <a:solidFill>
                  <a:srgbClr val="FF0000"/>
                </a:solidFill>
              </a:rPr>
              <a:t> / buy on </a:t>
            </a:r>
            <a:r>
              <a:rPr lang="en-US" sz="1600" dirty="0" err="1" smtClean="0">
                <a:solidFill>
                  <a:srgbClr val="FF0000"/>
                </a:solidFill>
              </a:rPr>
              <a:t>Amazon.com</a:t>
            </a:r>
            <a:r>
              <a:rPr lang="en-US" sz="1600" dirty="0" smtClean="0">
                <a:solidFill>
                  <a:srgbClr val="FF0000"/>
                </a:solidFill>
              </a:rPr>
              <a:t>]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1" y="2506785"/>
            <a:ext cx="1997779" cy="256637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1494" t="1449" r="1455" b="1770"/>
          <a:stretch/>
        </p:blipFill>
        <p:spPr>
          <a:xfrm>
            <a:off x="4742093" y="2518085"/>
            <a:ext cx="1969528" cy="255492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25073" y="2512360"/>
            <a:ext cx="1946927" cy="255334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81714" y="2505056"/>
            <a:ext cx="1925968" cy="256795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7216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1747</TotalTime>
  <Words>406</Words>
  <Application>Microsoft Office PowerPoint</Application>
  <PresentationFormat>On-screen Show (4:3)</PresentationFormat>
  <Paragraphs>101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Courier New</vt:lpstr>
      <vt:lpstr>Myriad Pro</vt:lpstr>
      <vt:lpstr>20140311PresentationUWTSDTemplate</vt:lpstr>
      <vt:lpstr>Modelling in Product Design</vt:lpstr>
      <vt:lpstr>Modelling in Product Design</vt:lpstr>
      <vt:lpstr>Product Design = iterative research process</vt:lpstr>
      <vt:lpstr>Modelling Types:</vt:lpstr>
      <vt:lpstr>Sketch Modelling LoFi</vt:lpstr>
      <vt:lpstr>Mock-Ups LoFi</vt:lpstr>
      <vt:lpstr>Quick &amp; Dirty Prototyping LoFi</vt:lpstr>
      <vt:lpstr>Bodystorming LoFi</vt:lpstr>
      <vt:lpstr>Empathy Modelling LoFi</vt:lpstr>
      <vt:lpstr>Paper Prototyping LoFi &gt; HiFi</vt:lpstr>
      <vt:lpstr>Experience Prototyping LoFi &gt; HiFi</vt:lpstr>
      <vt:lpstr>Appearance Models HiFi</vt:lpstr>
      <vt:lpstr>Virtual Modelling HiFi</vt:lpstr>
      <vt:lpstr>Rapid Prototyping HiFi</vt:lpstr>
      <vt:lpstr>“fail often to succeed sooner” David Kelley IDEO</vt:lpstr>
      <vt:lpstr>Useful references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Sean Jenkins</dc:creator>
  <cp:lastModifiedBy>Matthew Archer</cp:lastModifiedBy>
  <cp:revision>50</cp:revision>
  <dcterms:created xsi:type="dcterms:W3CDTF">2016-09-27T19:53:53Z</dcterms:created>
  <dcterms:modified xsi:type="dcterms:W3CDTF">2017-10-13T08:49:28Z</dcterms:modified>
</cp:coreProperties>
</file>