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278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69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4" r:id="rId21"/>
    <p:sldId id="305" r:id="rId22"/>
    <p:sldId id="307" r:id="rId23"/>
    <p:sldId id="308" r:id="rId24"/>
    <p:sldId id="309" r:id="rId25"/>
    <p:sldId id="311" r:id="rId26"/>
    <p:sldId id="317" r:id="rId27"/>
    <p:sldId id="320" r:id="rId28"/>
    <p:sldId id="310" r:id="rId2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3252" autoAdjust="0"/>
  </p:normalViewPr>
  <p:slideViewPr>
    <p:cSldViewPr>
      <p:cViewPr varScale="1">
        <p:scale>
          <a:sx n="77" d="100"/>
          <a:sy n="77" d="100"/>
        </p:scale>
        <p:origin x="86" y="23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3B2677-E0B9-425F-BC86-A620D827FE3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434B52-50F5-46F0-A450-BC7C90623E72}">
      <dgm:prSet phldrT="[Text]"/>
      <dgm:spPr/>
      <dgm:t>
        <a:bodyPr/>
        <a:lstStyle/>
        <a:p>
          <a:pPr algn="ctr"/>
          <a:r>
            <a:rPr lang="en-US" dirty="0"/>
            <a:t>The product</a:t>
          </a:r>
        </a:p>
      </dgm:t>
    </dgm:pt>
    <dgm:pt modelId="{22A26CAD-70FA-4342-9219-2DD2FF1D0DCA}" type="par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CAE1FCB9-D5CC-407F-AAC8-FC00E4FC708B}" type="sib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79C25FE0-F990-4B71-9EB9-CA8138BB397B}">
      <dgm:prSet phldrT="[Text]"/>
      <dgm:spPr/>
      <dgm:t>
        <a:bodyPr/>
        <a:lstStyle/>
        <a:p>
          <a:pPr algn="ctr"/>
          <a:r>
            <a:rPr lang="en-US" dirty="0"/>
            <a:t>Direct labour</a:t>
          </a:r>
        </a:p>
      </dgm:t>
    </dgm:pt>
    <dgm:pt modelId="{35DD8A06-65D8-43C9-B774-6F2622ADC22C}" type="par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948E92A-EC8D-4BDE-A3DC-45E36F69F876}" type="sib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5712196-2FDE-4E1C-986A-3269BA36719C}">
      <dgm:prSet phldrT="[Text]" custT="1"/>
      <dgm:spPr/>
      <dgm:t>
        <a:bodyPr/>
        <a:lstStyle/>
        <a:p>
          <a:pPr algn="ctr"/>
          <a:r>
            <a:rPr lang="en-US" sz="1400" dirty="0"/>
            <a:t>Manufacturing</a:t>
          </a:r>
          <a:r>
            <a:rPr lang="en-US" sz="1600" dirty="0"/>
            <a:t> </a:t>
          </a:r>
          <a:r>
            <a:rPr lang="en-US" sz="2000" dirty="0"/>
            <a:t>overhead</a:t>
          </a:r>
          <a:endParaRPr lang="en-US" sz="1600" dirty="0"/>
        </a:p>
      </dgm:t>
    </dgm:pt>
    <dgm:pt modelId="{671E7443-9323-4189-B88A-10FD0FA2A51F}" type="par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3BD0F3EA-4B14-4B49-83E4-60C64E4A7721}" type="sib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68544D0E-5849-48D0-B285-BBF96F00FFAC}">
      <dgm:prSet phldrT="[Text]"/>
      <dgm:spPr/>
      <dgm:t>
        <a:bodyPr/>
        <a:lstStyle/>
        <a:p>
          <a:pPr algn="ctr"/>
          <a:r>
            <a:rPr lang="en-US" dirty="0"/>
            <a:t>Direct materials</a:t>
          </a:r>
        </a:p>
      </dgm:t>
    </dgm:pt>
    <dgm:pt modelId="{8FEA0ABA-DC00-4F1C-BB8F-46A6B5125CAF}" type="par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56D5E44-2ADC-437F-B7CF-17ADE562E59F}" type="sib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245A292-CBCF-4E45-930F-2BFCC6650294}" type="pres">
      <dgm:prSet presAssocID="{103B2677-E0B9-425F-BC86-A620D827FE3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8A0F469-3D02-4B8B-9E61-EF42C5F773C0}" type="pres">
      <dgm:prSet presAssocID="{34434B52-50F5-46F0-A450-BC7C90623E72}" presName="centerShape" presStyleLbl="node0" presStyleIdx="0" presStyleCnt="1"/>
      <dgm:spPr/>
    </dgm:pt>
    <dgm:pt modelId="{7B8A099F-8D8E-499C-9A82-9DDD41F84305}" type="pres">
      <dgm:prSet presAssocID="{35DD8A06-65D8-43C9-B774-6F2622ADC22C}" presName="Name9" presStyleLbl="parChTrans1D2" presStyleIdx="0" presStyleCnt="3"/>
      <dgm:spPr/>
    </dgm:pt>
    <dgm:pt modelId="{1659C3FA-B681-4096-971B-5F8325036CD1}" type="pres">
      <dgm:prSet presAssocID="{35DD8A06-65D8-43C9-B774-6F2622ADC22C}" presName="connTx" presStyleLbl="parChTrans1D2" presStyleIdx="0" presStyleCnt="3"/>
      <dgm:spPr/>
    </dgm:pt>
    <dgm:pt modelId="{630F64DC-5345-4E82-9BAD-0B06E28A23F2}" type="pres">
      <dgm:prSet presAssocID="{79C25FE0-F990-4B71-9EB9-CA8138BB397B}" presName="node" presStyleLbl="node1" presStyleIdx="0" presStyleCnt="3">
        <dgm:presLayoutVars>
          <dgm:bulletEnabled val="1"/>
        </dgm:presLayoutVars>
      </dgm:prSet>
      <dgm:spPr/>
    </dgm:pt>
    <dgm:pt modelId="{29B10A46-1CE9-4D9F-AD77-5AC72ADB38B5}" type="pres">
      <dgm:prSet presAssocID="{671E7443-9323-4189-B88A-10FD0FA2A51F}" presName="Name9" presStyleLbl="parChTrans1D2" presStyleIdx="1" presStyleCnt="3"/>
      <dgm:spPr/>
    </dgm:pt>
    <dgm:pt modelId="{ED7EDB1D-B9EF-4FFA-8655-4E62EDEF3115}" type="pres">
      <dgm:prSet presAssocID="{671E7443-9323-4189-B88A-10FD0FA2A51F}" presName="connTx" presStyleLbl="parChTrans1D2" presStyleIdx="1" presStyleCnt="3"/>
      <dgm:spPr/>
    </dgm:pt>
    <dgm:pt modelId="{FA98858B-38F1-4096-8D64-50A645CBE1CC}" type="pres">
      <dgm:prSet presAssocID="{85712196-2FDE-4E1C-986A-3269BA36719C}" presName="node" presStyleLbl="node1" presStyleIdx="1" presStyleCnt="3">
        <dgm:presLayoutVars>
          <dgm:bulletEnabled val="1"/>
        </dgm:presLayoutVars>
      </dgm:prSet>
      <dgm:spPr/>
    </dgm:pt>
    <dgm:pt modelId="{FB3D77BB-9CD7-4618-9365-5A5A5B5267B7}" type="pres">
      <dgm:prSet presAssocID="{8FEA0ABA-DC00-4F1C-BB8F-46A6B5125CAF}" presName="Name9" presStyleLbl="parChTrans1D2" presStyleIdx="2" presStyleCnt="3"/>
      <dgm:spPr/>
    </dgm:pt>
    <dgm:pt modelId="{EFB03C3A-EA6C-4BAC-8ADC-8ACF6004B043}" type="pres">
      <dgm:prSet presAssocID="{8FEA0ABA-DC00-4F1C-BB8F-46A6B5125CAF}" presName="connTx" presStyleLbl="parChTrans1D2" presStyleIdx="2" presStyleCnt="3"/>
      <dgm:spPr/>
    </dgm:pt>
    <dgm:pt modelId="{E6F72779-BE2C-4E77-8BD1-CFE511ABFCF6}" type="pres">
      <dgm:prSet presAssocID="{68544D0E-5849-48D0-B285-BBF96F00FF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982290D-EE40-431F-90E6-171E8060060D}" srcId="{34434B52-50F5-46F0-A450-BC7C90623E72}" destId="{79C25FE0-F990-4B71-9EB9-CA8138BB397B}" srcOrd="0" destOrd="0" parTransId="{35DD8A06-65D8-43C9-B774-6F2622ADC22C}" sibTransId="{8948E92A-EC8D-4BDE-A3DC-45E36F69F876}"/>
    <dgm:cxn modelId="{AB138116-A6D1-4259-BF4E-CB8B311B81FF}" srcId="{34434B52-50F5-46F0-A450-BC7C90623E72}" destId="{85712196-2FDE-4E1C-986A-3269BA36719C}" srcOrd="1" destOrd="0" parTransId="{671E7443-9323-4189-B88A-10FD0FA2A51F}" sibTransId="{3BD0F3EA-4B14-4B49-83E4-60C64E4A7721}"/>
    <dgm:cxn modelId="{E623932E-4AF7-487F-A5B7-E1D00F707CC4}" type="presOf" srcId="{85712196-2FDE-4E1C-986A-3269BA36719C}" destId="{FA98858B-38F1-4096-8D64-50A645CBE1CC}" srcOrd="0" destOrd="0" presId="urn:microsoft.com/office/officeart/2005/8/layout/radial1"/>
    <dgm:cxn modelId="{AA22C338-5582-4C81-A047-8FF2D258F040}" type="presOf" srcId="{34434B52-50F5-46F0-A450-BC7C90623E72}" destId="{F8A0F469-3D02-4B8B-9E61-EF42C5F773C0}" srcOrd="0" destOrd="0" presId="urn:microsoft.com/office/officeart/2005/8/layout/radial1"/>
    <dgm:cxn modelId="{67B8D264-6CF7-469A-AD98-F961E216A8EC}" srcId="{34434B52-50F5-46F0-A450-BC7C90623E72}" destId="{68544D0E-5849-48D0-B285-BBF96F00FFAC}" srcOrd="2" destOrd="0" parTransId="{8FEA0ABA-DC00-4F1C-BB8F-46A6B5125CAF}" sibTransId="{F56D5E44-2ADC-437F-B7CF-17ADE562E59F}"/>
    <dgm:cxn modelId="{F582CD4B-750F-445A-9062-1C74572FE6B7}" type="presOf" srcId="{8FEA0ABA-DC00-4F1C-BB8F-46A6B5125CAF}" destId="{EFB03C3A-EA6C-4BAC-8ADC-8ACF6004B043}" srcOrd="1" destOrd="0" presId="urn:microsoft.com/office/officeart/2005/8/layout/radial1"/>
    <dgm:cxn modelId="{D48BE86E-E0BE-4FDA-88BA-CBB96EF67421}" type="presOf" srcId="{68544D0E-5849-48D0-B285-BBF96F00FFAC}" destId="{E6F72779-BE2C-4E77-8BD1-CFE511ABFCF6}" srcOrd="0" destOrd="0" presId="urn:microsoft.com/office/officeart/2005/8/layout/radial1"/>
    <dgm:cxn modelId="{B0DA797A-2ADE-4EB7-A522-75A02F0FA627}" type="presOf" srcId="{103B2677-E0B9-425F-BC86-A620D827FE3A}" destId="{F245A292-CBCF-4E45-930F-2BFCC6650294}" srcOrd="0" destOrd="0" presId="urn:microsoft.com/office/officeart/2005/8/layout/radial1"/>
    <dgm:cxn modelId="{8FAF2881-8621-48E8-80E2-1E2131A45DA3}" type="presOf" srcId="{671E7443-9323-4189-B88A-10FD0FA2A51F}" destId="{29B10A46-1CE9-4D9F-AD77-5AC72ADB38B5}" srcOrd="0" destOrd="0" presId="urn:microsoft.com/office/officeart/2005/8/layout/radial1"/>
    <dgm:cxn modelId="{10A58A85-89EC-4F62-92DD-54496CC1336A}" type="presOf" srcId="{35DD8A06-65D8-43C9-B774-6F2622ADC22C}" destId="{1659C3FA-B681-4096-971B-5F8325036CD1}" srcOrd="1" destOrd="0" presId="urn:microsoft.com/office/officeart/2005/8/layout/radial1"/>
    <dgm:cxn modelId="{F49E0F94-CE73-4AC1-92CB-59E0FD1F8503}" srcId="{103B2677-E0B9-425F-BC86-A620D827FE3A}" destId="{34434B52-50F5-46F0-A450-BC7C90623E72}" srcOrd="0" destOrd="0" parTransId="{22A26CAD-70FA-4342-9219-2DD2FF1D0DCA}" sibTransId="{CAE1FCB9-D5CC-407F-AAC8-FC00E4FC708B}"/>
    <dgm:cxn modelId="{89996B9D-9779-49FC-BDF7-F559C9D94548}" type="presOf" srcId="{79C25FE0-F990-4B71-9EB9-CA8138BB397B}" destId="{630F64DC-5345-4E82-9BAD-0B06E28A23F2}" srcOrd="0" destOrd="0" presId="urn:microsoft.com/office/officeart/2005/8/layout/radial1"/>
    <dgm:cxn modelId="{758E20A8-6A45-44B6-AC37-FE45A898EB2C}" type="presOf" srcId="{35DD8A06-65D8-43C9-B774-6F2622ADC22C}" destId="{7B8A099F-8D8E-499C-9A82-9DDD41F84305}" srcOrd="0" destOrd="0" presId="urn:microsoft.com/office/officeart/2005/8/layout/radial1"/>
    <dgm:cxn modelId="{A195C6B2-6B1C-4813-B1F8-FE4D3F61F98E}" type="presOf" srcId="{8FEA0ABA-DC00-4F1C-BB8F-46A6B5125CAF}" destId="{FB3D77BB-9CD7-4618-9365-5A5A5B5267B7}" srcOrd="0" destOrd="0" presId="urn:microsoft.com/office/officeart/2005/8/layout/radial1"/>
    <dgm:cxn modelId="{3730FAD2-57B8-4D1F-A260-7886645E882E}" type="presOf" srcId="{671E7443-9323-4189-B88A-10FD0FA2A51F}" destId="{ED7EDB1D-B9EF-4FFA-8655-4E62EDEF3115}" srcOrd="1" destOrd="0" presId="urn:microsoft.com/office/officeart/2005/8/layout/radial1"/>
    <dgm:cxn modelId="{20C4FFDD-9AB9-447D-929F-46ABB5AD48B0}" type="presParOf" srcId="{F245A292-CBCF-4E45-930F-2BFCC6650294}" destId="{F8A0F469-3D02-4B8B-9E61-EF42C5F773C0}" srcOrd="0" destOrd="0" presId="urn:microsoft.com/office/officeart/2005/8/layout/radial1"/>
    <dgm:cxn modelId="{B1EA0798-C333-46A5-8C50-B8A7008E4795}" type="presParOf" srcId="{F245A292-CBCF-4E45-930F-2BFCC6650294}" destId="{7B8A099F-8D8E-499C-9A82-9DDD41F84305}" srcOrd="1" destOrd="0" presId="urn:microsoft.com/office/officeart/2005/8/layout/radial1"/>
    <dgm:cxn modelId="{AE8E3F8B-DAD1-4D1B-AB14-F200565DB586}" type="presParOf" srcId="{7B8A099F-8D8E-499C-9A82-9DDD41F84305}" destId="{1659C3FA-B681-4096-971B-5F8325036CD1}" srcOrd="0" destOrd="0" presId="urn:microsoft.com/office/officeart/2005/8/layout/radial1"/>
    <dgm:cxn modelId="{E10C9097-3FBC-4F71-8492-CE7392609E92}" type="presParOf" srcId="{F245A292-CBCF-4E45-930F-2BFCC6650294}" destId="{630F64DC-5345-4E82-9BAD-0B06E28A23F2}" srcOrd="2" destOrd="0" presId="urn:microsoft.com/office/officeart/2005/8/layout/radial1"/>
    <dgm:cxn modelId="{1A7A2A63-C122-4E82-976D-5290D43CC3ED}" type="presParOf" srcId="{F245A292-CBCF-4E45-930F-2BFCC6650294}" destId="{29B10A46-1CE9-4D9F-AD77-5AC72ADB38B5}" srcOrd="3" destOrd="0" presId="urn:microsoft.com/office/officeart/2005/8/layout/radial1"/>
    <dgm:cxn modelId="{81F0388E-09D2-4315-AD25-6EFE7A56DF03}" type="presParOf" srcId="{29B10A46-1CE9-4D9F-AD77-5AC72ADB38B5}" destId="{ED7EDB1D-B9EF-4FFA-8655-4E62EDEF3115}" srcOrd="0" destOrd="0" presId="urn:microsoft.com/office/officeart/2005/8/layout/radial1"/>
    <dgm:cxn modelId="{3CF7B765-0C87-44FE-BDEB-E58FC39BF51C}" type="presParOf" srcId="{F245A292-CBCF-4E45-930F-2BFCC6650294}" destId="{FA98858B-38F1-4096-8D64-50A645CBE1CC}" srcOrd="4" destOrd="0" presId="urn:microsoft.com/office/officeart/2005/8/layout/radial1"/>
    <dgm:cxn modelId="{0B653506-D14A-48F6-B7E8-AA9F032ABBC0}" type="presParOf" srcId="{F245A292-CBCF-4E45-930F-2BFCC6650294}" destId="{FB3D77BB-9CD7-4618-9365-5A5A5B5267B7}" srcOrd="5" destOrd="0" presId="urn:microsoft.com/office/officeart/2005/8/layout/radial1"/>
    <dgm:cxn modelId="{7C14F68A-07B4-40C1-A7C6-488FABE84ECD}" type="presParOf" srcId="{FB3D77BB-9CD7-4618-9365-5A5A5B5267B7}" destId="{EFB03C3A-EA6C-4BAC-8ADC-8ACF6004B043}" srcOrd="0" destOrd="0" presId="urn:microsoft.com/office/officeart/2005/8/layout/radial1"/>
    <dgm:cxn modelId="{D712358B-3B59-47C7-AC30-5CE866282200}" type="presParOf" srcId="{F245A292-CBCF-4E45-930F-2BFCC6650294}" destId="{E6F72779-BE2C-4E77-8BD1-CFE511ABFCF6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0F469-3D02-4B8B-9E61-EF42C5F773C0}">
      <dsp:nvSpPr>
        <dsp:cNvPr id="0" name=""/>
        <dsp:cNvSpPr/>
      </dsp:nvSpPr>
      <dsp:spPr>
        <a:xfrm>
          <a:off x="3136516" y="2046005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product</a:t>
          </a:r>
        </a:p>
      </dsp:txBody>
      <dsp:txXfrm>
        <a:off x="3364567" y="2274056"/>
        <a:ext cx="1101130" cy="1101130"/>
      </dsp:txXfrm>
    </dsp:sp>
    <dsp:sp modelId="{7B8A099F-8D8E-499C-9A82-9DDD41F84305}">
      <dsp:nvSpPr>
        <dsp:cNvPr id="0" name=""/>
        <dsp:cNvSpPr/>
      </dsp:nvSpPr>
      <dsp:spPr>
        <a:xfrm rot="16200000">
          <a:off x="3680433" y="1793406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3398" y="1799570"/>
        <a:ext cx="23469" cy="23469"/>
      </dsp:txXfrm>
    </dsp:sp>
    <dsp:sp modelId="{630F64DC-5345-4E82-9BAD-0B06E28A23F2}">
      <dsp:nvSpPr>
        <dsp:cNvPr id="0" name=""/>
        <dsp:cNvSpPr/>
      </dsp:nvSpPr>
      <dsp:spPr>
        <a:xfrm>
          <a:off x="3136516" y="19373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labour</a:t>
          </a:r>
        </a:p>
      </dsp:txBody>
      <dsp:txXfrm>
        <a:off x="3364567" y="247424"/>
        <a:ext cx="1101130" cy="1101130"/>
      </dsp:txXfrm>
    </dsp:sp>
    <dsp:sp modelId="{29B10A46-1CE9-4D9F-AD77-5AC72ADB38B5}">
      <dsp:nvSpPr>
        <dsp:cNvPr id="0" name=""/>
        <dsp:cNvSpPr/>
      </dsp:nvSpPr>
      <dsp:spPr>
        <a:xfrm rot="1800000">
          <a:off x="4557990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0955" y="3319544"/>
        <a:ext cx="23469" cy="23469"/>
      </dsp:txXfrm>
    </dsp:sp>
    <dsp:sp modelId="{FA98858B-38F1-4096-8D64-50A645CBE1CC}">
      <dsp:nvSpPr>
        <dsp:cNvPr id="0" name=""/>
        <dsp:cNvSpPr/>
      </dsp:nvSpPr>
      <dsp:spPr>
        <a:xfrm>
          <a:off x="489163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Manufacturing</a:t>
          </a:r>
          <a:r>
            <a:rPr lang="en-US" sz="1600" kern="1200" dirty="0"/>
            <a:t> </a:t>
          </a:r>
          <a:r>
            <a:rPr lang="en-US" sz="2000" kern="1200" dirty="0"/>
            <a:t>overhead</a:t>
          </a:r>
          <a:endParaRPr lang="en-US" sz="1600" kern="1200" dirty="0"/>
        </a:p>
      </dsp:txBody>
      <dsp:txXfrm>
        <a:off x="5119682" y="3287372"/>
        <a:ext cx="1101130" cy="1101130"/>
      </dsp:txXfrm>
    </dsp:sp>
    <dsp:sp modelId="{FB3D77BB-9CD7-4618-9365-5A5A5B5267B7}">
      <dsp:nvSpPr>
        <dsp:cNvPr id="0" name=""/>
        <dsp:cNvSpPr/>
      </dsp:nvSpPr>
      <dsp:spPr>
        <a:xfrm rot="9000000">
          <a:off x="2802875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25840" y="3319544"/>
        <a:ext cx="23469" cy="23469"/>
      </dsp:txXfrm>
    </dsp:sp>
    <dsp:sp modelId="{E6F72779-BE2C-4E77-8BD1-CFE511ABFCF6}">
      <dsp:nvSpPr>
        <dsp:cNvPr id="0" name=""/>
        <dsp:cNvSpPr/>
      </dsp:nvSpPr>
      <dsp:spPr>
        <a:xfrm>
          <a:off x="138140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materials</a:t>
          </a:r>
        </a:p>
      </dsp:txBody>
      <dsp:txXfrm>
        <a:off x="1609452" y="3287372"/>
        <a:ext cx="1101130" cy="1101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99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127448" y="1928803"/>
            <a:ext cx="9145016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chemeClr val="accent2"/>
                </a:solidFill>
              </a:rPr>
              <a:t>An introduction to cost terms, concepts and classifications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2D13-7EF2-3D47-813C-4BA3C10048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745549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Identify each of the three basic cost elements involved in the manufacture of a product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Distinguish between product cost and period cost and give examples of each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Classify costs according to their nature and behaviour </a:t>
            </a:r>
          </a:p>
          <a:p>
            <a:r>
              <a:rPr lang="en-GB" sz="2400" dirty="0">
                <a:solidFill>
                  <a:schemeClr val="tx2"/>
                </a:solidFill>
              </a:rPr>
              <a:t>Identify and give examples of Variable costs and fixed costs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Define costs used in making decisions: differential costs, opportunity costs and sunk costs.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07/05/2025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8247832" cy="822960"/>
          </a:xfrm>
        </p:spPr>
        <p:txBody>
          <a:bodyPr/>
          <a:lstStyle/>
          <a:p>
            <a:r>
              <a:rPr lang="en-US" dirty="0"/>
              <a:t>Comparing Merchandising and Manufacturing Activities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3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8546" y="1793560"/>
            <a:ext cx="4993356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: Primark, Tesco,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your own business if you have one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finished goods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finished goods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6080" y="1793560"/>
            <a:ext cx="3159519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Manufacturers: cotton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Linen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raw materials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raw materials</a:t>
            </a:r>
          </a:p>
        </p:txBody>
      </p:sp>
    </p:spTree>
    <p:extLst>
      <p:ext uri="{BB962C8B-B14F-4D97-AF65-F5344CB8AC3E}">
        <p14:creationId xmlns:p14="http://schemas.microsoft.com/office/powerpoint/2010/main" val="311237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490F-3EB6-4F7C-9A95-B7BC3AE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Concepts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6C3B8-46AF-46B2-B548-F0E4BAAB3E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075055"/>
            <a:ext cx="11164366" cy="4586193"/>
          </a:xfrm>
        </p:spPr>
        <p:txBody>
          <a:bodyPr/>
          <a:lstStyle/>
          <a:p>
            <a:r>
              <a:rPr lang="en-GB" sz="2800" dirty="0"/>
              <a:t>Our focus changes from financial statement costs to product costs: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Financial Accounting</a:t>
            </a:r>
          </a:p>
          <a:p>
            <a:pPr algn="ctr"/>
            <a:r>
              <a:rPr lang="en-GB" sz="2800" dirty="0"/>
              <a:t>Cost is a measure of resources used or given up to achieve a stated purpose.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Management Accounting</a:t>
            </a:r>
          </a:p>
          <a:p>
            <a:pPr algn="ctr"/>
            <a:r>
              <a:rPr lang="en-GB" sz="2800" dirty="0"/>
              <a:t>Product costs are the costs a company assigns to units produced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6ACCC9-D5D0-4E43-B279-B0C95016AE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CC68D-A7F1-4FDC-96DC-73A34D62E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89755B40-1D93-479C-B8C3-7AD1AF50C031}"/>
              </a:ext>
            </a:extLst>
          </p:cNvPr>
          <p:cNvSpPr/>
          <p:nvPr/>
        </p:nvSpPr>
        <p:spPr>
          <a:xfrm>
            <a:off x="5823625" y="3933056"/>
            <a:ext cx="544749" cy="680936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7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6F017-D5D6-4535-AC7A-FFF3D35D6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74" y="140630"/>
            <a:ext cx="9300353" cy="822960"/>
          </a:xfrm>
        </p:spPr>
        <p:txBody>
          <a:bodyPr/>
          <a:lstStyle/>
          <a:p>
            <a:r>
              <a:rPr lang="en-GB" sz="4000" dirty="0"/>
              <a:t>Manufacturing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D5E13-9A02-422D-A78B-D1BEB93E8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D159-F90E-46CA-82E6-8D97EE781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E0EFAD-AC0A-4055-BFA7-08808B9F8C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523595"/>
              </p:ext>
            </p:extLst>
          </p:nvPr>
        </p:nvGraphicFramePr>
        <p:xfrm>
          <a:off x="2730230" y="953313"/>
          <a:ext cx="7830266" cy="4635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6762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AE8BF-B656-4FD1-834A-6E5447D17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692" y="256944"/>
            <a:ext cx="9300353" cy="822960"/>
          </a:xfrm>
        </p:spPr>
        <p:txBody>
          <a:bodyPr/>
          <a:lstStyle/>
          <a:p>
            <a:r>
              <a:rPr lang="en-GB" dirty="0"/>
              <a:t>Direct Materials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D10CF-F77A-4AC4-9E0A-B3BAB076C0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5400" y="1079904"/>
            <a:ext cx="11161240" cy="4297660"/>
          </a:xfrm>
        </p:spPr>
        <p:txBody>
          <a:bodyPr/>
          <a:lstStyle/>
          <a:p>
            <a:r>
              <a:rPr lang="en-GB" dirty="0"/>
              <a:t>Those materials that become an integral part of the product and that can be conveniently traced directly to it.</a:t>
            </a:r>
          </a:p>
          <a:p>
            <a:r>
              <a:rPr lang="en-GB" dirty="0"/>
              <a:t>Example: a radio installed in a car</a:t>
            </a:r>
          </a:p>
          <a:p>
            <a:r>
              <a:rPr lang="en-GB" b="1" dirty="0"/>
              <a:t>Direct Labour</a:t>
            </a:r>
          </a:p>
          <a:p>
            <a:r>
              <a:rPr lang="en-GB" dirty="0"/>
              <a:t>Those labour costs that can be easily traced to individual units of product.</a:t>
            </a:r>
          </a:p>
          <a:p>
            <a:r>
              <a:rPr lang="en-GB" dirty="0"/>
              <a:t>Example: Wages paid to car assembly workers.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61BB40-8198-4431-9323-F28FA9B60F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6F4C-CE23-40E9-8C1B-D29342C2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201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1CCB0-FE44-49C6-9AF2-1A08FAF8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48" y="168045"/>
            <a:ext cx="9300353" cy="822960"/>
          </a:xfrm>
        </p:spPr>
        <p:txBody>
          <a:bodyPr/>
          <a:lstStyle/>
          <a:p>
            <a:r>
              <a:rPr lang="en-GB" sz="4000" dirty="0"/>
              <a:t>Manufacturing Overhead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C9D3-D8DF-4134-89D7-3F415EC84FF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3392" y="836712"/>
            <a:ext cx="11219851" cy="4707890"/>
          </a:xfrm>
        </p:spPr>
        <p:txBody>
          <a:bodyPr/>
          <a:lstStyle/>
          <a:p>
            <a:r>
              <a:rPr lang="en-GB" sz="2800" dirty="0"/>
              <a:t>Manufacturing overheads that cannot be traced directly to specific units produced.</a:t>
            </a:r>
          </a:p>
          <a:p>
            <a:r>
              <a:rPr lang="en-GB" sz="2800" dirty="0"/>
              <a:t>Examples: </a:t>
            </a:r>
            <a:r>
              <a:rPr lang="en-GB" sz="2800" b="1" dirty="0"/>
              <a:t>indirect labour </a:t>
            </a:r>
            <a:r>
              <a:rPr lang="en-GB" sz="2800" dirty="0"/>
              <a:t>and </a:t>
            </a:r>
            <a:r>
              <a:rPr lang="en-GB" sz="2800" b="1" dirty="0"/>
              <a:t>indirect materials</a:t>
            </a:r>
            <a:endParaRPr lang="en-GB" sz="2800" dirty="0"/>
          </a:p>
          <a:p>
            <a:r>
              <a:rPr lang="en-GB" sz="2800" dirty="0"/>
              <a:t>Indirect labour: wages paid to employees who are not directly involved in production work. </a:t>
            </a:r>
          </a:p>
          <a:p>
            <a:r>
              <a:rPr lang="en-GB" sz="2800" dirty="0"/>
              <a:t>Examples: maintenance workers, cleaners and security guards.</a:t>
            </a:r>
          </a:p>
          <a:p>
            <a:r>
              <a:rPr lang="en-GB" sz="2800" dirty="0"/>
              <a:t>Indirect materials: materials used to support the production process.</a:t>
            </a:r>
          </a:p>
          <a:p>
            <a:r>
              <a:rPr lang="en-GB" sz="2800" dirty="0"/>
              <a:t>Examples: lubricants and cleaning supplies used in the car assembly plant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400685-B077-44A5-898D-B23BDB4B3A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642AD-B481-4000-812E-A21277CA4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391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21787-A336-4C1F-AEDB-645EF7921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BA2775-0CD8-4897-81B4-82F8AF3343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1709" y="833623"/>
            <a:ext cx="10428867" cy="4707890"/>
          </a:xfrm>
        </p:spPr>
        <p:txBody>
          <a:bodyPr/>
          <a:lstStyle/>
          <a:p>
            <a:r>
              <a:rPr lang="en-GB" dirty="0"/>
              <a:t>Manufacturing costs are often combined as follows:</a:t>
            </a:r>
          </a:p>
          <a:p>
            <a:r>
              <a:rPr lang="en-GB" dirty="0">
                <a:hlinkClick r:id="rId2"/>
              </a:rPr>
              <a:t>Watch this explainer video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4B4E7-77C7-4B01-96BE-413CFAD27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6C42E-873F-4D81-9CA0-3ACBDB95F3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78DB4C7-0333-4025-B89B-5DE9A9CEA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263" y="2099779"/>
            <a:ext cx="1541462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Materials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DD073A31-960F-4F3A-A575-9FCD7A65B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2099779"/>
            <a:ext cx="1454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81C1C45B-8A73-4B61-BB9F-AB32405CB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8185" y="2099779"/>
            <a:ext cx="2216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9" name="Line 10">
            <a:extLst>
              <a:ext uri="{FF2B5EF4-FFF2-40B4-BE49-F238E27FC236}">
                <a16:creationId xmlns:a16="http://schemas.microsoft.com/office/drawing/2014/main" id="{AFD8878A-F140-47E6-AF7C-AD078B01FA4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6994" y="3422196"/>
            <a:ext cx="2717800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23FD6F1B-EB50-41F1-B974-47DEA60794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45401" y="3429000"/>
            <a:ext cx="2905125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3E5F22FC-6A8A-4497-AA76-EAE7A02B2E5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3422196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3">
            <a:extLst>
              <a:ext uri="{FF2B5EF4-FFF2-40B4-BE49-F238E27FC236}">
                <a16:creationId xmlns:a16="http://schemas.microsoft.com/office/drawing/2014/main" id="{DFC87E4C-280D-4E80-A9B2-62212336ACD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97963" y="3429000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14">
            <a:extLst>
              <a:ext uri="{FF2B5EF4-FFF2-40B4-BE49-F238E27FC236}">
                <a16:creationId xmlns:a16="http://schemas.microsoft.com/office/drawing/2014/main" id="{BE699527-6A33-4F90-8C9C-4FEA3DB4D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2195" y="4085715"/>
            <a:ext cx="1454150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Prime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C3961446-43AD-4056-908D-AC18AE0E9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6632" y="4085715"/>
            <a:ext cx="1782762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Conversion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B046D4E-DA5D-B64E-BA64-DCA2587C062D}"/>
              </a:ext>
            </a:extLst>
          </p:cNvPr>
          <p:cNvCxnSpPr>
            <a:cxnSpLocks/>
            <a:stCxn id="14" idx="3"/>
            <a:endCxn id="17" idx="1"/>
          </p:cNvCxnSpPr>
          <p:nvPr/>
        </p:nvCxnSpPr>
        <p:spPr>
          <a:xfrm>
            <a:off x="8529394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C4CC1F-A25B-0449-9411-0C9F52B6A1E6}"/>
              </a:ext>
            </a:extLst>
          </p:cNvPr>
          <p:cNvSpPr/>
          <p:nvPr/>
        </p:nvSpPr>
        <p:spPr>
          <a:xfrm>
            <a:off x="9624392" y="429831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Generates the final product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69FFD38-555D-5642-BC5F-32F134FDB20A}"/>
              </a:ext>
            </a:extLst>
          </p:cNvPr>
          <p:cNvCxnSpPr>
            <a:cxnSpLocks/>
            <a:stCxn id="13" idx="1"/>
          </p:cNvCxnSpPr>
          <p:nvPr/>
        </p:nvCxnSpPr>
        <p:spPr>
          <a:xfrm flipH="1">
            <a:off x="2277197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FED3B54-4F6F-DE4E-9E60-5B4B03161741}"/>
              </a:ext>
            </a:extLst>
          </p:cNvPr>
          <p:cNvSpPr/>
          <p:nvPr/>
        </p:nvSpPr>
        <p:spPr>
          <a:xfrm>
            <a:off x="621013" y="4120002"/>
            <a:ext cx="1586979" cy="822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Direct costs excluding fixed costs</a:t>
            </a:r>
          </a:p>
        </p:txBody>
      </p:sp>
    </p:spTree>
    <p:extLst>
      <p:ext uri="{BB962C8B-B14F-4D97-AF65-F5344CB8AC3E}">
        <p14:creationId xmlns:p14="http://schemas.microsoft.com/office/powerpoint/2010/main" val="1650993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B5394-6FA7-455E-AFCC-7FD2F333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Nonmanufacturing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7102E-6ABF-4747-AD42-C25075286B1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Marketing or selling costs</a:t>
            </a:r>
          </a:p>
          <a:p>
            <a:r>
              <a:rPr lang="en-GB" dirty="0"/>
              <a:t>Costs necessary to get the order and deliver the product.</a:t>
            </a:r>
          </a:p>
          <a:p>
            <a:r>
              <a:rPr lang="en-GB" dirty="0"/>
              <a:t>Administrative costs</a:t>
            </a:r>
          </a:p>
          <a:p>
            <a:r>
              <a:rPr lang="en-GB" dirty="0"/>
              <a:t>All executive, organizational and clerical costs.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AA760-7BC9-4EB3-88F8-7C4FD830EA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55265-626F-4675-934F-6A394CE37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810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A9A6-A617-42A9-82FA-95FF3646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versus Period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ABEF9F-B5C2-4434-A95A-9FC32780CD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495DC-451E-449D-94F4-10DEF4F36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E519372-CBC9-4AC9-A211-CAD7B29395E0}"/>
              </a:ext>
            </a:extLst>
          </p:cNvPr>
          <p:cNvSpPr txBox="1">
            <a:spLocks noChangeArrowheads="1"/>
          </p:cNvSpPr>
          <p:nvPr/>
        </p:nvSpPr>
        <p:spPr>
          <a:xfrm>
            <a:off x="983435" y="1029209"/>
            <a:ext cx="5027637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600" dirty="0">
                <a:ea typeface="SimSun" pitchFamily="2" charset="-122"/>
              </a:rPr>
              <a:t>   </a:t>
            </a: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Product costs </a:t>
            </a:r>
            <a:r>
              <a:rPr lang="en-US" altLang="zh-CN" dirty="0">
                <a:ea typeface="SimSun" pitchFamily="2" charset="-122"/>
              </a:rPr>
              <a:t>include direct materials, direct labour, and manufacturing overhead</a:t>
            </a:r>
            <a:r>
              <a:rPr lang="en-US" altLang="zh-CN" sz="2600" dirty="0">
                <a:ea typeface="SimSun" pitchFamily="2" charset="-122"/>
              </a:rPr>
              <a:t>.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E03BB66A-B6B3-494D-80A1-65BCE0765E5F}"/>
              </a:ext>
            </a:extLst>
          </p:cNvPr>
          <p:cNvSpPr txBox="1">
            <a:spLocks noChangeArrowheads="1"/>
          </p:cNvSpPr>
          <p:nvPr/>
        </p:nvSpPr>
        <p:spPr>
          <a:xfrm>
            <a:off x="6009892" y="1029209"/>
            <a:ext cx="5801145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Period costs </a:t>
            </a:r>
            <a:r>
              <a:rPr lang="en-US" altLang="zh-CN" dirty="0">
                <a:ea typeface="SimSun" pitchFamily="2" charset="-122"/>
              </a:rPr>
              <a:t>are not included in product costs. They are expensed on the statement of profit or loss.</a:t>
            </a:r>
          </a:p>
        </p:txBody>
      </p:sp>
      <p:grpSp>
        <p:nvGrpSpPr>
          <p:cNvPr id="11" name="Group 7">
            <a:extLst>
              <a:ext uri="{FF2B5EF4-FFF2-40B4-BE49-F238E27FC236}">
                <a16:creationId xmlns:a16="http://schemas.microsoft.com/office/drawing/2014/main" id="{704D2806-C3B0-49F3-82D0-DEB63FDDB485}"/>
              </a:ext>
            </a:extLst>
          </p:cNvPr>
          <p:cNvGrpSpPr>
            <a:grpSpLocks/>
          </p:cNvGrpSpPr>
          <p:nvPr/>
        </p:nvGrpSpPr>
        <p:grpSpPr bwMode="auto">
          <a:xfrm>
            <a:off x="2409031" y="3136900"/>
            <a:ext cx="1219200" cy="584200"/>
            <a:chOff x="816" y="2592"/>
            <a:chExt cx="768" cy="432"/>
          </a:xfrm>
        </p:grpSpPr>
        <p:sp>
          <p:nvSpPr>
            <p:cNvPr id="12" name="Line 5">
              <a:extLst>
                <a:ext uri="{FF2B5EF4-FFF2-40B4-BE49-F238E27FC236}">
                  <a16:creationId xmlns:a16="http://schemas.microsoft.com/office/drawing/2014/main" id="{0C045223-D489-4B6A-AF03-E7CBC7FD308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6">
              <a:extLst>
                <a:ext uri="{FF2B5EF4-FFF2-40B4-BE49-F238E27FC236}">
                  <a16:creationId xmlns:a16="http://schemas.microsoft.com/office/drawing/2014/main" id="{C4A4B136-1E62-4F12-975A-FDEE92CA13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" name="Text Box 8">
            <a:extLst>
              <a:ext uri="{FF2B5EF4-FFF2-40B4-BE49-F238E27FC236}">
                <a16:creationId xmlns:a16="http://schemas.microsoft.com/office/drawing/2014/main" id="{D549F44B-67F3-4216-9527-01B214979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594" y="2769935"/>
            <a:ext cx="1108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</p:txBody>
      </p:sp>
      <p:sp>
        <p:nvSpPr>
          <p:cNvPr id="15" name="Line 10">
            <a:extLst>
              <a:ext uri="{FF2B5EF4-FFF2-40B4-BE49-F238E27FC236}">
                <a16:creationId xmlns:a16="http://schemas.microsoft.com/office/drawing/2014/main" id="{6A3D83D8-A247-471E-943F-99AD539B76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3762" y="3136900"/>
            <a:ext cx="16414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Line 11">
            <a:extLst>
              <a:ext uri="{FF2B5EF4-FFF2-40B4-BE49-F238E27FC236}">
                <a16:creationId xmlns:a16="http://schemas.microsoft.com/office/drawing/2014/main" id="{4378962C-F735-4C38-84F2-CAE20C28567E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3872" y="3158331"/>
            <a:ext cx="0" cy="541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Text Box 12">
            <a:extLst>
              <a:ext uri="{FF2B5EF4-FFF2-40B4-BE49-F238E27FC236}">
                <a16:creationId xmlns:a16="http://schemas.microsoft.com/office/drawing/2014/main" id="{048D940C-50C1-456D-8E0E-CA78E3E382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3762" y="2782253"/>
            <a:ext cx="17383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b="1" dirty="0">
                <a:latin typeface="Arial" panose="020B0604020202020204" pitchFamily="34" charset="0"/>
                <a:ea typeface="SimSun" panose="02010600030101010101" pitchFamily="2" charset="-122"/>
              </a:rPr>
              <a:t>Cost of Good Sold</a:t>
            </a:r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1584127F-D7C4-446C-AF84-33BEB2397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2776" y="4164012"/>
            <a:ext cx="22907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financial position</a:t>
            </a:r>
          </a:p>
        </p:txBody>
      </p:sp>
      <p:sp>
        <p:nvSpPr>
          <p:cNvPr id="19" name="Text Box 14">
            <a:extLst>
              <a:ext uri="{FF2B5EF4-FFF2-40B4-BE49-F238E27FC236}">
                <a16:creationId xmlns:a16="http://schemas.microsoft.com/office/drawing/2014/main" id="{B1428832-3C68-4752-A92A-296096C4E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0907" y="4178354"/>
            <a:ext cx="1919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0" name="Line 15">
            <a:extLst>
              <a:ext uri="{FF2B5EF4-FFF2-40B4-BE49-F238E27FC236}">
                <a16:creationId xmlns:a16="http://schemas.microsoft.com/office/drawing/2014/main" id="{E8E907C7-B532-4A80-A47E-A2F30E3EB0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4048" y="3446236"/>
            <a:ext cx="12954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" name="Text Box 16">
            <a:extLst>
              <a:ext uri="{FF2B5EF4-FFF2-40B4-BE49-F238E27FC236}">
                <a16:creationId xmlns:a16="http://schemas.microsoft.com/office/drawing/2014/main" id="{E543EEEF-B8F6-4826-9CF0-FD90A2B54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6001" y="3496084"/>
            <a:ext cx="617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solidFill>
                  <a:schemeClr val="accent2"/>
                </a:solidFill>
                <a:ea typeface="SimSun" panose="02010600030101010101" pitchFamily="2" charset="-122"/>
              </a:rPr>
              <a:t>Sale</a:t>
            </a:r>
          </a:p>
        </p:txBody>
      </p:sp>
      <p:sp>
        <p:nvSpPr>
          <p:cNvPr id="22" name="Line 17">
            <a:extLst>
              <a:ext uri="{FF2B5EF4-FFF2-40B4-BE49-F238E27FC236}">
                <a16:creationId xmlns:a16="http://schemas.microsoft.com/office/drawing/2014/main" id="{B9C6E285-CF09-4A2E-8F12-369C996908DD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8631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18">
            <a:extLst>
              <a:ext uri="{FF2B5EF4-FFF2-40B4-BE49-F238E27FC236}">
                <a16:creationId xmlns:a16="http://schemas.microsoft.com/office/drawing/2014/main" id="{CDF3362D-4CDC-4FFC-AB80-D51473BCB0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7047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" name="Group 19">
            <a:extLst>
              <a:ext uri="{FF2B5EF4-FFF2-40B4-BE49-F238E27FC236}">
                <a16:creationId xmlns:a16="http://schemas.microsoft.com/office/drawing/2014/main" id="{6C061784-F3C0-4D48-979F-D783FC4B3E60}"/>
              </a:ext>
            </a:extLst>
          </p:cNvPr>
          <p:cNvGrpSpPr>
            <a:grpSpLocks/>
          </p:cNvGrpSpPr>
          <p:nvPr/>
        </p:nvGrpSpPr>
        <p:grpSpPr bwMode="auto">
          <a:xfrm>
            <a:off x="7561723" y="3146834"/>
            <a:ext cx="1219200" cy="685800"/>
            <a:chOff x="816" y="2592"/>
            <a:chExt cx="768" cy="432"/>
          </a:xfrm>
        </p:grpSpPr>
        <p:sp>
          <p:nvSpPr>
            <p:cNvPr id="25" name="Line 20">
              <a:extLst>
                <a:ext uri="{FF2B5EF4-FFF2-40B4-BE49-F238E27FC236}">
                  <a16:creationId xmlns:a16="http://schemas.microsoft.com/office/drawing/2014/main" id="{21309266-CC53-4D0C-9D4B-BE23045C2E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Line 21">
              <a:extLst>
                <a:ext uri="{FF2B5EF4-FFF2-40B4-BE49-F238E27FC236}">
                  <a16:creationId xmlns:a16="http://schemas.microsoft.com/office/drawing/2014/main" id="{737143BE-E484-448F-B65A-7189EC90C0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" name="Text Box 22">
            <a:extLst>
              <a:ext uri="{FF2B5EF4-FFF2-40B4-BE49-F238E27FC236}">
                <a16:creationId xmlns:a16="http://schemas.microsoft.com/office/drawing/2014/main" id="{BB6312AE-A6CB-4BD4-B5E3-2D16C5343E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29" y="2750503"/>
            <a:ext cx="10175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Expense</a:t>
            </a:r>
          </a:p>
        </p:txBody>
      </p:sp>
      <p:sp>
        <p:nvSpPr>
          <p:cNvPr id="28" name="Text Box 23">
            <a:extLst>
              <a:ext uri="{FF2B5EF4-FFF2-40B4-BE49-F238E27FC236}">
                <a16:creationId xmlns:a16="http://schemas.microsoft.com/office/drawing/2014/main" id="{F1C0D8C3-2731-4E36-986F-3DCBBDFBF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1011" y="4301440"/>
            <a:ext cx="174783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9" name="Line 24">
            <a:extLst>
              <a:ext uri="{FF2B5EF4-FFF2-40B4-BE49-F238E27FC236}">
                <a16:creationId xmlns:a16="http://schemas.microsoft.com/office/drawing/2014/main" id="{FD0536AC-88C3-4DC4-8EED-74A5F28CC08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0437" y="39370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981E43-A0C4-8C40-A035-F83E8F2EC67E}"/>
              </a:ext>
            </a:extLst>
          </p:cNvPr>
          <p:cNvSpPr txBox="1"/>
          <p:nvPr/>
        </p:nvSpPr>
        <p:spPr>
          <a:xfrm>
            <a:off x="1554360" y="1865470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They are related to the product</a:t>
            </a:r>
          </a:p>
        </p:txBody>
      </p:sp>
    </p:spTree>
    <p:extLst>
      <p:ext uri="{BB962C8B-B14F-4D97-AF65-F5344CB8AC3E}">
        <p14:creationId xmlns:p14="http://schemas.microsoft.com/office/powerpoint/2010/main" val="2983183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F93E-DABD-4A51-A83C-CD835155C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Costing in Service Organizations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48673-1FEA-4BEF-812E-A8ADFA8F99E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9300353" cy="430908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stored as inventory – no interest in inventory valuation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 outputs often specially customized for a client, i.e., heterogeneous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counted, measured, inspected, tested or verified in advance of sale, i.e., simultaneity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All these differences have influenced costing practices in service organizations. E.g., </a:t>
            </a:r>
            <a:r>
              <a:rPr lang="en-US" altLang="zh-CN" sz="2800" b="1" dirty="0">
                <a:ea typeface="SimSun" panose="02010600030101010101" pitchFamily="2" charset="-122"/>
              </a:rPr>
              <a:t>western union, visa card... Any other examples</a:t>
            </a:r>
            <a:endParaRPr lang="en-GB" altLang="en-US" sz="2800" b="1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3FC161-D161-4278-A828-1C661287C4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623DD-BAA2-48B3-93BD-13BA46FAF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614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2B7A-B3D8-45F2-8386-25F686802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Classifications for Predicting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A3C67-F278-4B83-A008-5B4916D201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3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How a cost will react to changes in the level of business activity.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variable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change when activity changes. 15p 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fixed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remain unchanged when activity changes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9190E-E4F8-4826-9F4B-6C4A759DB5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E93833-09EF-4706-9FAB-2ACC8E962E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160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B0A8-A0C4-4D3A-BB92-6FE64F087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Variable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295FC-5B0F-4EAA-B5B0-7CE93A6FD2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B9469-C767-42DF-B006-FBD49D8910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6FAEEDF-3C52-4FF8-BBDC-4E04D8A1A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142776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800" kern="0" dirty="0">
                <a:ea typeface="SimSun" pitchFamily="2" charset="-122"/>
              </a:rPr>
              <a:t>  </a:t>
            </a:r>
            <a:r>
              <a:rPr lang="en-US" altLang="zh-CN" sz="2800" kern="0" dirty="0">
                <a:ea typeface="SimSun" pitchFamily="2" charset="-122"/>
              </a:rPr>
              <a:t>Your </a:t>
            </a:r>
            <a:r>
              <a:rPr lang="en-US" altLang="zh-CN" sz="2800" b="1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total long-distance</a:t>
            </a:r>
            <a:r>
              <a:rPr lang="en-US" altLang="zh-CN" sz="2800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 </a:t>
            </a:r>
            <a:r>
              <a:rPr lang="en-US" altLang="zh-CN" sz="2800" kern="0" dirty="0">
                <a:ea typeface="SimSun" pitchFamily="2" charset="-122"/>
              </a:rPr>
              <a:t>telephone bill is based on how many minutes you talk.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CD82C674-E85E-4703-9D65-813F9E3B5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5254402"/>
            <a:ext cx="21304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Minutes Talked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1B4D50A-47FA-4ABF-B649-5453CDFFD69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612900" y="3385914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Total Long-Distance</a:t>
            </a:r>
            <a:br>
              <a:rPr lang="en-US" altLang="zh-CN" sz="22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Telephone Bill</a:t>
            </a:r>
          </a:p>
        </p:txBody>
      </p:sp>
      <p:sp>
        <p:nvSpPr>
          <p:cNvPr id="11" name="Line 7">
            <a:extLst>
              <a:ext uri="{FF2B5EF4-FFF2-40B4-BE49-F238E27FC236}">
                <a16:creationId xmlns:a16="http://schemas.microsoft.com/office/drawing/2014/main" id="{53394E2E-A6CF-4554-A4CC-F3824F09250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81388" y="2983309"/>
            <a:ext cx="2108200" cy="215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B4E0D65D-9592-4427-8D9F-3CAC070A2E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2411189"/>
            <a:ext cx="0" cy="27178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6">
            <a:extLst>
              <a:ext uri="{FF2B5EF4-FFF2-40B4-BE49-F238E27FC236}">
                <a16:creationId xmlns:a16="http://schemas.microsoft.com/office/drawing/2014/main" id="{DCE8D2C2-F4CC-4F24-A9D2-F93EF4F117B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5153195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2E7B8-3A39-F741-9740-6C9685B4A430}"/>
              </a:ext>
            </a:extLst>
          </p:cNvPr>
          <p:cNvSpPr txBox="1"/>
          <p:nvPr/>
        </p:nvSpPr>
        <p:spPr>
          <a:xfrm>
            <a:off x="6357939" y="3153564"/>
            <a:ext cx="5695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B0F0"/>
                </a:solidFill>
              </a:rPr>
              <a:t>T</a:t>
            </a:r>
            <a:r>
              <a:rPr lang="en-US" sz="2800" dirty="0">
                <a:solidFill>
                  <a:srgbClr val="00B0F0"/>
                </a:solidFill>
              </a:rPr>
              <a:t>he longer your long-distance call,</a:t>
            </a:r>
          </a:p>
          <a:p>
            <a:r>
              <a:rPr lang="en-US" sz="2800" dirty="0">
                <a:solidFill>
                  <a:srgbClr val="00B0F0"/>
                </a:solidFill>
              </a:rPr>
              <a:t>the higher your bill</a:t>
            </a:r>
          </a:p>
        </p:txBody>
      </p:sp>
    </p:spTree>
    <p:extLst>
      <p:ext uri="{BB962C8B-B14F-4D97-AF65-F5344CB8AC3E}">
        <p14:creationId xmlns:p14="http://schemas.microsoft.com/office/powerpoint/2010/main" val="153568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E44B-A5BF-47DB-82F1-393E98FF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514F9-FA29-4C9B-AA43-F4B860A70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76D3F-9C22-49B9-921C-65B84720D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253BE505-645A-462F-B4B1-FE71CB0BE1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5214888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D7F3217-52B8-4C5C-9F65-80FBF1F30DB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257801" y="4033838"/>
            <a:ext cx="32734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Per Minute</a:t>
            </a:r>
            <a:br>
              <a:rPr lang="en-US" altLang="zh-CN" sz="22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Charge</a:t>
            </a:r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C4AA5AD8-A1A1-4779-9E9B-4FAEA2BCD2B5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7900" y="4343400"/>
            <a:ext cx="2260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000FC011-4C59-4538-A810-14A7163C8A0E}"/>
              </a:ext>
            </a:extLst>
          </p:cNvPr>
          <p:cNvSpPr txBox="1">
            <a:spLocks noChangeArrowheads="1"/>
          </p:cNvSpPr>
          <p:nvPr/>
        </p:nvSpPr>
        <p:spPr>
          <a:xfrm>
            <a:off x="1040001" y="1371600"/>
            <a:ext cx="8763000" cy="4114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ea typeface="SimSun" panose="02010600030101010101" pitchFamily="2" charset="-122"/>
              </a:rPr>
              <a:t>The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cost per long-distance minute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talked is constant.  For example, 10 pence per minute. UK to Romania</a:t>
            </a:r>
          </a:p>
        </p:txBody>
      </p:sp>
      <p:sp>
        <p:nvSpPr>
          <p:cNvPr id="10" name="Line 4">
            <a:extLst>
              <a:ext uri="{FF2B5EF4-FFF2-40B4-BE49-F238E27FC236}">
                <a16:creationId xmlns:a16="http://schemas.microsoft.com/office/drawing/2014/main" id="{3F65CE8D-6398-4501-AE5F-C3852D296890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2420888"/>
            <a:ext cx="0" cy="27940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26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8623-BD3A-4EAC-911A-8BF6164CF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Fixed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D7930-4989-451B-A001-6DAE645C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8EADF1-0C12-4AEE-A5B7-0C5D7ECE1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A81036-2FB8-45D3-9251-8B6BD8B564CF}"/>
              </a:ext>
            </a:extLst>
          </p:cNvPr>
          <p:cNvSpPr txBox="1">
            <a:spLocks noChangeArrowheads="1"/>
          </p:cNvSpPr>
          <p:nvPr/>
        </p:nvSpPr>
        <p:spPr>
          <a:xfrm>
            <a:off x="1901645" y="1186440"/>
            <a:ext cx="8534400" cy="15240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 </a:t>
            </a:r>
            <a:r>
              <a:rPr lang="en-US" altLang="zh-CN" sz="2800" dirty="0">
                <a:ea typeface="SimSun" panose="02010600030101010101" pitchFamily="2" charset="-122"/>
              </a:rPr>
              <a:t>Your monthly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basic telephone bill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probably does not change when you make more local calls</a:t>
            </a:r>
            <a:r>
              <a:rPr lang="en-US" altLang="zh-CN" sz="2400" dirty="0">
                <a:ea typeface="SimSun" panose="02010600030101010101" pitchFamily="2" charset="-122"/>
              </a:rPr>
              <a:t>. 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DEAA0255-A62A-49C4-BD5E-5A0E4B3F43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9589" y="4221088"/>
            <a:ext cx="2794000" cy="0"/>
          </a:xfrm>
          <a:prstGeom prst="line">
            <a:avLst/>
          </a:prstGeom>
          <a:noFill/>
          <a:ln w="25399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FD06995C-9525-4EAC-BB5B-AF250257EB44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5238350"/>
            <a:ext cx="3022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40D69070-0D7F-4438-AD5B-B276C86A70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9589" y="5288896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2821C040-148A-48AC-9E0F-F572B79780B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57745" y="3665778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13" name="Line 5">
            <a:extLst>
              <a:ext uri="{FF2B5EF4-FFF2-40B4-BE49-F238E27FC236}">
                <a16:creationId xmlns:a16="http://schemas.microsoft.com/office/drawing/2014/main" id="{D341E796-B468-4640-B327-D8AE3D0210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2204864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611166-EAFF-5741-8A42-2B5BCDE19E4A}"/>
              </a:ext>
            </a:extLst>
          </p:cNvPr>
          <p:cNvSpPr txBox="1"/>
          <p:nvPr/>
        </p:nvSpPr>
        <p:spPr>
          <a:xfrm>
            <a:off x="7739670" y="3395537"/>
            <a:ext cx="28536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No of shirts: 10000,</a:t>
            </a:r>
          </a:p>
          <a:p>
            <a:r>
              <a:rPr lang="en-US" sz="2400" dirty="0"/>
              <a:t>0.25 per unit.</a:t>
            </a:r>
          </a:p>
          <a:p>
            <a:r>
              <a:rPr lang="en-US" sz="2400" dirty="0"/>
              <a:t>Rent: 2500</a:t>
            </a:r>
          </a:p>
          <a:p>
            <a:r>
              <a:rPr lang="en-US" sz="2400" dirty="0">
                <a:solidFill>
                  <a:srgbClr val="FF0000"/>
                </a:solidFill>
              </a:rPr>
              <a:t>20000</a:t>
            </a:r>
          </a:p>
          <a:p>
            <a:r>
              <a:rPr lang="en-US" sz="2400" dirty="0"/>
              <a:t>0.125 per unit </a:t>
            </a:r>
          </a:p>
        </p:txBody>
      </p:sp>
    </p:spTree>
    <p:extLst>
      <p:ext uri="{BB962C8B-B14F-4D97-AF65-F5344CB8AC3E}">
        <p14:creationId xmlns:p14="http://schemas.microsoft.com/office/powerpoint/2010/main" val="22699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004C-3FE8-44D5-8D8C-F8F13685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7E75F-27AF-47D4-A859-642277E84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8850D-2D55-43AB-A352-05524580D7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2982818-54EA-48A6-B663-C35DE2A8A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941" y="5160308"/>
            <a:ext cx="30448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32F1A16E-BAFB-406D-AC2D-5D640DA58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2143176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0A154B4B-0154-4AD0-AB2B-0AC7E561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5165776"/>
            <a:ext cx="3562624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6A0E5DCA-E902-4ECE-ACD4-96C9EBD52A7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5819" y="3424682"/>
            <a:ext cx="36210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 per Local Call</a:t>
            </a:r>
          </a:p>
        </p:txBody>
      </p:sp>
      <p:sp>
        <p:nvSpPr>
          <p:cNvPr id="12" name="Arc 8">
            <a:extLst>
              <a:ext uri="{FF2B5EF4-FFF2-40B4-BE49-F238E27FC236}">
                <a16:creationId xmlns:a16="http://schemas.microsoft.com/office/drawing/2014/main" id="{FD92CB38-C6D6-4533-93E9-CBE9EB18B07D}"/>
              </a:ext>
            </a:extLst>
          </p:cNvPr>
          <p:cNvSpPr>
            <a:spLocks/>
          </p:cNvSpPr>
          <p:nvPr/>
        </p:nvSpPr>
        <p:spPr bwMode="auto">
          <a:xfrm rot="10800000">
            <a:off x="5375920" y="2690164"/>
            <a:ext cx="2425700" cy="23495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399" cap="rnd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C26894C-7040-4BC6-AA3F-3C351FF91E69}"/>
              </a:ext>
            </a:extLst>
          </p:cNvPr>
          <p:cNvSpPr txBox="1">
            <a:spLocks noChangeArrowheads="1"/>
          </p:cNvSpPr>
          <p:nvPr/>
        </p:nvSpPr>
        <p:spPr>
          <a:xfrm>
            <a:off x="1828800" y="1076376"/>
            <a:ext cx="8534400" cy="1066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The average cost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per local call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decreases as more local calls are made. England to England calls</a:t>
            </a:r>
          </a:p>
        </p:txBody>
      </p:sp>
    </p:spTree>
    <p:extLst>
      <p:ext uri="{BB962C8B-B14F-4D97-AF65-F5344CB8AC3E}">
        <p14:creationId xmlns:p14="http://schemas.microsoft.com/office/powerpoint/2010/main" val="2411025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251CD-5F31-43D2-B4B9-E09E7A62B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Cost Classification for Predicting Cost Behaviour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552C5-2310-427F-8ED4-2F3C79E760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85157-9842-4471-92AD-2EF6541A4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  <p:graphicFrame>
        <p:nvGraphicFramePr>
          <p:cNvPr id="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6791872B-E38A-45D5-8E21-2E4F30C1FF5D}"/>
              </a:ext>
            </a:extLst>
          </p:cNvPr>
          <p:cNvGraphicFramePr>
            <a:graphicFrameLocks/>
          </p:cNvGraphicFramePr>
          <p:nvPr/>
        </p:nvGraphicFramePr>
        <p:xfrm>
          <a:off x="1880615" y="2088340"/>
          <a:ext cx="8547100" cy="3148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724400" imgH="1727200" progId="Excel.Sheet.8">
                  <p:embed/>
                </p:oleObj>
              </mc:Choice>
              <mc:Fallback>
                <p:oleObj name="Worksheet" r:id="rId2" imgW="4724400" imgH="1727200" progId="Excel.Sheet.8">
                  <p:embed/>
                  <p:pic>
                    <p:nvPicPr>
                      <p:cNvPr id="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791872B-E38A-45D5-8E21-2E4F30C1FF5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0615" y="2088340"/>
                        <a:ext cx="8547100" cy="3148013"/>
                      </a:xfrm>
                      <a:prstGeom prst="rect">
                        <a:avLst/>
                      </a:prstGeom>
                      <a:noFill/>
                      <a:ln w="76199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86498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92028-B279-4279-A631-3D00FC4D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DC379-7E40-4AEF-A7DA-D6C0CB2BD4E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 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1CE283-34F4-4CC2-9ED2-D6071696F8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A0DE8-3904-4418-9C12-1450133263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729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DF83-6743-4343-984C-E63B10D6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03BB5-BAF0-4958-BB54-5F8A6893A9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A268E9-4CA1-4E44-9203-7E6968A74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334746-D5E8-4061-953B-047580845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569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B049-BFD6-4107-919A-B4D97A047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Costs to Cost Objects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FEAAA-F387-4FFE-89BD-D1AA1B5AE5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Costs are assigned to objects for a variety of purposes including pricing, profitability studies and control of spending.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A </a:t>
            </a:r>
            <a:r>
              <a:rPr lang="en-US" altLang="zh-CN" sz="2400" b="1" dirty="0">
                <a:ea typeface="SimSun" panose="02010600030101010101" pitchFamily="2" charset="-122"/>
              </a:rPr>
              <a:t>cost object </a:t>
            </a:r>
            <a:r>
              <a:rPr lang="en-US" altLang="zh-CN" sz="2400" dirty="0">
                <a:ea typeface="SimSun" panose="02010600030101010101" pitchFamily="2" charset="-122"/>
              </a:rPr>
              <a:t>is anything for which cost data are desired – including products, product lines, customers, jobs and organizational subunits.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For purposes of assigning costs to cost objects, costs are classified as either </a:t>
            </a:r>
            <a:r>
              <a:rPr lang="en-US" altLang="zh-CN" sz="2400" i="1" dirty="0">
                <a:ea typeface="SimSun" panose="02010600030101010101" pitchFamily="2" charset="-122"/>
              </a:rPr>
              <a:t>direct </a:t>
            </a:r>
            <a:r>
              <a:rPr lang="en-US" altLang="zh-CN" sz="2400" dirty="0">
                <a:ea typeface="SimSun" panose="02010600030101010101" pitchFamily="2" charset="-122"/>
              </a:rPr>
              <a:t>or </a:t>
            </a:r>
            <a:r>
              <a:rPr lang="en-US" altLang="zh-CN" sz="2400" i="1" dirty="0">
                <a:ea typeface="SimSun" panose="02010600030101010101" pitchFamily="2" charset="-122"/>
              </a:rPr>
              <a:t>indirect</a:t>
            </a:r>
            <a:r>
              <a:rPr lang="en-US" altLang="zh-CN" sz="2400" dirty="0">
                <a:ea typeface="SimSun" panose="02010600030101010101" pitchFamily="2" charset="-122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9EAB8E-7E1B-4A1C-BAE2-342141747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2D8669-1074-4A52-9092-3DB49A832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694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6B126-3999-47D4-8CFA-8BF8734C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Costs and Indirect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77DED9-1C3A-4BFF-A82C-E4FC46C291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00819-120B-413E-90B4-907B3A5770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E3BBE36-F409-4C66-8DCF-B36BB596CEE4}"/>
              </a:ext>
            </a:extLst>
          </p:cNvPr>
          <p:cNvSpPr txBox="1">
            <a:spLocks noChangeArrowheads="1"/>
          </p:cNvSpPr>
          <p:nvPr/>
        </p:nvSpPr>
        <p:spPr>
          <a:xfrm>
            <a:off x="1271464" y="1276350"/>
            <a:ext cx="4678653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that can be</a:t>
            </a:r>
            <a:b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easily and conveniently traced to a unit of product or other cost objective.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Examples: direct material and direct labour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EDF26AC-5DE1-40B3-B5C7-B85148C4F655}"/>
              </a:ext>
            </a:extLst>
          </p:cNvPr>
          <p:cNvSpPr txBox="1">
            <a:spLocks noChangeArrowheads="1"/>
          </p:cNvSpPr>
          <p:nvPr/>
        </p:nvSpPr>
        <p:spPr>
          <a:xfrm>
            <a:off x="6241884" y="1276350"/>
            <a:ext cx="4067761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Indirect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cannot be easily and conveniently traced to a unit of product or other cost object. 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Example:  manufacturing overhead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8191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ECB6-5928-4A3F-BF9E-AAE13B177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Differential Costs and Revenues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7EEEF-10BC-4CAF-9BB5-7E5FC9533D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980728"/>
            <a:ext cx="11092358" cy="4680520"/>
          </a:xfrm>
        </p:spPr>
        <p:txBody>
          <a:bodyPr/>
          <a:lstStyle/>
          <a:p>
            <a:r>
              <a:rPr lang="en-GB" sz="2800" dirty="0"/>
              <a:t>Costs and revenues that differ among alternatives.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Example: you have a job paying £1,500 per month in your hometown. You have a job offer in a neighbouring city that pays £2,000 per month. The commuting cost to the city is £300 per month.</a:t>
            </a:r>
          </a:p>
          <a:p>
            <a:endParaRPr lang="en-GB" sz="2800" dirty="0"/>
          </a:p>
          <a:p>
            <a:r>
              <a:rPr lang="en-GB" sz="2800" dirty="0"/>
              <a:t>Differential revenue is:  £2,000 - £1,500 = £500</a:t>
            </a:r>
          </a:p>
          <a:p>
            <a:r>
              <a:rPr lang="en-GB" sz="2800" dirty="0"/>
              <a:t>Differential cost is:  £300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B32EC1-D342-4E29-A020-113294EF8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EA8344-E9D2-465C-84CE-9DE31069D6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960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1F15-F987-4550-B60E-0474696F4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EA7CA-B167-4D7D-BF33-332C5ACE468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The potential benefit that is given up when one alternative is selected over another.</a:t>
            </a:r>
          </a:p>
          <a:p>
            <a:endParaRPr lang="en-GB" dirty="0"/>
          </a:p>
          <a:p>
            <a:r>
              <a:rPr lang="en-GB" dirty="0"/>
              <a:t>Example: If you were not attending university, you could be earning £15,000 per year. Your opportunity cost of attending university for one year is £15,000.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BF4E5-A386-44B7-8555-63F57C2F82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3D249E-17FC-4F53-B703-E4790A014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752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CE475-90B6-4F5B-BBD6-C09F3648B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Sunk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9A59F-9442-470F-B96D-8EE0B2AF32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Sunk costs cannot be changed by any decision. They are not differential costs and should be ignored when making decisions.</a:t>
            </a:r>
          </a:p>
          <a:p>
            <a:endParaRPr lang="en-GB" dirty="0"/>
          </a:p>
          <a:p>
            <a:r>
              <a:rPr lang="en-GB" dirty="0"/>
              <a:t>Example: you bought a car that cost £10,000 two years ago. The £10,000 cost is sunk because whether you drive it, park it, trade it or sell it, you cannot change the £10,000 cost.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16C9-B576-4728-A78F-C1739689EB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EB5B9-08FD-4225-92CB-A1CAA4216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07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FF78499-A5EE-4950-A43E-256163BA88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3076" name="Group 16">
            <a:extLst>
              <a:ext uri="{FF2B5EF4-FFF2-40B4-BE49-F238E27FC236}">
                <a16:creationId xmlns:a16="http://schemas.microsoft.com/office/drawing/2014/main" id="{E6C29774-D96E-4137-8A30-D7BA16DDC792}"/>
              </a:ext>
            </a:extLst>
          </p:cNvPr>
          <p:cNvGrpSpPr>
            <a:grpSpLocks/>
          </p:cNvGrpSpPr>
          <p:nvPr/>
        </p:nvGrpSpPr>
        <p:grpSpPr bwMode="auto">
          <a:xfrm>
            <a:off x="2667000" y="1689100"/>
            <a:ext cx="5943600" cy="2819400"/>
            <a:chOff x="720" y="960"/>
            <a:chExt cx="3744" cy="1776"/>
          </a:xfrm>
          <a:solidFill>
            <a:schemeClr val="bg1"/>
          </a:solidFill>
        </p:grpSpPr>
        <p:sp>
          <p:nvSpPr>
            <p:cNvPr id="3080" name="Freeform 7">
              <a:extLst>
                <a:ext uri="{FF2B5EF4-FFF2-40B4-BE49-F238E27FC236}">
                  <a16:creationId xmlns:a16="http://schemas.microsoft.com/office/drawing/2014/main" id="{AFBD2BD1-E7CE-4560-BFB3-C4B447B2A4E1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20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Text Box 8">
              <a:extLst>
                <a:ext uri="{FF2B5EF4-FFF2-40B4-BE49-F238E27FC236}">
                  <a16:creationId xmlns:a16="http://schemas.microsoft.com/office/drawing/2014/main" id="{B983D76F-C8EC-4CB1-A6CD-CB2AAC34D0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3" y="1199"/>
              <a:ext cx="3555" cy="86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>
                  <a:latin typeface="Arial" panose="020B0604020202020204" pitchFamily="34" charset="0"/>
                </a:rPr>
                <a:t>The only costs of driving my car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on a 200-mile trip today are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£12 for petrol.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077" name="Group 15">
            <a:extLst>
              <a:ext uri="{FF2B5EF4-FFF2-40B4-BE49-F238E27FC236}">
                <a16:creationId xmlns:a16="http://schemas.microsoft.com/office/drawing/2014/main" id="{75D97FB2-5089-45A5-AEF4-21ABFC271DC9}"/>
              </a:ext>
            </a:extLst>
          </p:cNvPr>
          <p:cNvGrpSpPr>
            <a:grpSpLocks/>
          </p:cNvGrpSpPr>
          <p:nvPr/>
        </p:nvGrpSpPr>
        <p:grpSpPr bwMode="auto">
          <a:xfrm>
            <a:off x="2537480" y="3514725"/>
            <a:ext cx="3200400" cy="1987550"/>
            <a:chOff x="624" y="2880"/>
            <a:chExt cx="2016" cy="1252"/>
          </a:xfrm>
        </p:grpSpPr>
        <p:sp>
          <p:nvSpPr>
            <p:cNvPr id="3078" name="Freeform 12" descr="Blue tissue paper">
              <a:extLst>
                <a:ext uri="{FF2B5EF4-FFF2-40B4-BE49-F238E27FC236}">
                  <a16:creationId xmlns:a16="http://schemas.microsoft.com/office/drawing/2014/main" id="{3149ACE1-069C-4849-8EFE-DA514B4B5DE3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9" name="Text Box 13">
              <a:extLst>
                <a:ext uri="{FF2B5EF4-FFF2-40B4-BE49-F238E27FC236}">
                  <a16:creationId xmlns:a16="http://schemas.microsoft.com/office/drawing/2014/main" id="{2BA473F0-E81A-4D5A-ADA6-F3B7CBB5EA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22857E-4A61-E046-B974-CD8DCF969F9A}"/>
              </a:ext>
            </a:extLst>
          </p:cNvPr>
          <p:cNvSpPr txBox="1"/>
          <p:nvPr/>
        </p:nvSpPr>
        <p:spPr>
          <a:xfrm>
            <a:off x="6481011" y="5017168"/>
            <a:ext cx="3632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Focuses on additional costs</a:t>
            </a:r>
          </a:p>
        </p:txBody>
      </p:sp>
    </p:spTree>
    <p:extLst>
      <p:ext uri="{BB962C8B-B14F-4D97-AF65-F5344CB8AC3E}">
        <p14:creationId xmlns:p14="http://schemas.microsoft.com/office/powerpoint/2010/main" val="349332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8B7D53E-267E-4D51-B7BC-551A7880B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813467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sp>
        <p:nvSpPr>
          <p:cNvPr id="4100" name="Freeform 9">
            <a:extLst>
              <a:ext uri="{FF2B5EF4-FFF2-40B4-BE49-F238E27FC236}">
                <a16:creationId xmlns:a16="http://schemas.microsoft.com/office/drawing/2014/main" id="{CF55856E-1DC2-46C3-81D3-896CEE13C7A5}"/>
              </a:ext>
            </a:extLst>
          </p:cNvPr>
          <p:cNvSpPr>
            <a:spLocks/>
          </p:cNvSpPr>
          <p:nvPr/>
        </p:nvSpPr>
        <p:spPr bwMode="auto">
          <a:xfrm>
            <a:off x="3253681" y="1633539"/>
            <a:ext cx="7058025" cy="3451225"/>
          </a:xfrm>
          <a:custGeom>
            <a:avLst/>
            <a:gdLst>
              <a:gd name="T0" fmla="*/ 2147483647 w 11600"/>
              <a:gd name="T1" fmla="*/ 2147483647 h 10362"/>
              <a:gd name="T2" fmla="*/ 2147483647 w 11600"/>
              <a:gd name="T3" fmla="*/ 2147483647 h 10362"/>
              <a:gd name="T4" fmla="*/ 2147483647 w 11600"/>
              <a:gd name="T5" fmla="*/ 2147483647 h 10362"/>
              <a:gd name="T6" fmla="*/ 2147483647 w 11600"/>
              <a:gd name="T7" fmla="*/ 2147483647 h 10362"/>
              <a:gd name="T8" fmla="*/ 2147483647 w 11600"/>
              <a:gd name="T9" fmla="*/ 2147483647 h 10362"/>
              <a:gd name="T10" fmla="*/ 2147483647 w 11600"/>
              <a:gd name="T11" fmla="*/ 2147483647 h 10362"/>
              <a:gd name="T12" fmla="*/ 2147483647 w 11600"/>
              <a:gd name="T13" fmla="*/ 2147483647 h 10362"/>
              <a:gd name="T14" fmla="*/ 2147483647 w 11600"/>
              <a:gd name="T15" fmla="*/ 2147483647 h 10362"/>
              <a:gd name="T16" fmla="*/ 2147483647 w 11600"/>
              <a:gd name="T17" fmla="*/ 2147483647 h 10362"/>
              <a:gd name="T18" fmla="*/ 2147483647 w 11600"/>
              <a:gd name="T19" fmla="*/ 2147483647 h 10362"/>
              <a:gd name="T20" fmla="*/ 2147483647 w 11600"/>
              <a:gd name="T21" fmla="*/ 2147483647 h 10362"/>
              <a:gd name="T22" fmla="*/ 2147483647 w 11600"/>
              <a:gd name="T23" fmla="*/ 2147483647 h 10362"/>
              <a:gd name="T24" fmla="*/ 2147483647 w 11600"/>
              <a:gd name="T25" fmla="*/ 2147483647 h 10362"/>
              <a:gd name="T26" fmla="*/ 2147483647 w 11600"/>
              <a:gd name="T27" fmla="*/ 2147483647 h 10362"/>
              <a:gd name="T28" fmla="*/ 2147483647 w 11600"/>
              <a:gd name="T29" fmla="*/ 2147483647 h 10362"/>
              <a:gd name="T30" fmla="*/ 2147483647 w 11600"/>
              <a:gd name="T31" fmla="*/ 2147483647 h 10362"/>
              <a:gd name="T32" fmla="*/ 2147483647 w 11600"/>
              <a:gd name="T33" fmla="*/ 2147483647 h 10362"/>
              <a:gd name="T34" fmla="*/ 2147483647 w 11600"/>
              <a:gd name="T35" fmla="*/ 2147483647 h 10362"/>
              <a:gd name="T36" fmla="*/ 2147483647 w 11600"/>
              <a:gd name="T37" fmla="*/ 2147483647 h 10362"/>
              <a:gd name="T38" fmla="*/ 2147483647 w 11600"/>
              <a:gd name="T39" fmla="*/ 0 h 10362"/>
              <a:gd name="T40" fmla="*/ 2147483647 w 11600"/>
              <a:gd name="T41" fmla="*/ 0 h 10362"/>
              <a:gd name="T42" fmla="*/ 2147483647 w 11600"/>
              <a:gd name="T43" fmla="*/ 2147483647 h 10362"/>
              <a:gd name="T44" fmla="*/ 2147483647 w 11600"/>
              <a:gd name="T45" fmla="*/ 2147483647 h 10362"/>
              <a:gd name="T46" fmla="*/ 2147483647 w 11600"/>
              <a:gd name="T47" fmla="*/ 2147483647 h 10362"/>
              <a:gd name="T48" fmla="*/ 2147483647 w 11600"/>
              <a:gd name="T49" fmla="*/ 2147483647 h 10362"/>
              <a:gd name="T50" fmla="*/ 2147483647 w 11600"/>
              <a:gd name="T51" fmla="*/ 2147483647 h 10362"/>
              <a:gd name="T52" fmla="*/ 2147483647 w 11600"/>
              <a:gd name="T53" fmla="*/ 2147483647 h 10362"/>
              <a:gd name="T54" fmla="*/ 2147483647 w 11600"/>
              <a:gd name="T55" fmla="*/ 2147483647 h 10362"/>
              <a:gd name="T56" fmla="*/ 2147483647 w 11600"/>
              <a:gd name="T57" fmla="*/ 2147483647 h 10362"/>
              <a:gd name="T58" fmla="*/ 0 w 11600"/>
              <a:gd name="T59" fmla="*/ 2147483647 h 10362"/>
              <a:gd name="T60" fmla="*/ 0 w 11600"/>
              <a:gd name="T61" fmla="*/ 2147483647 h 10362"/>
              <a:gd name="T62" fmla="*/ 2147483647 w 11600"/>
              <a:gd name="T63" fmla="*/ 2147483647 h 10362"/>
              <a:gd name="T64" fmla="*/ 2147483647 w 11600"/>
              <a:gd name="T65" fmla="*/ 2147483647 h 10362"/>
              <a:gd name="T66" fmla="*/ 2147483647 w 11600"/>
              <a:gd name="T67" fmla="*/ 2147483647 h 10362"/>
              <a:gd name="T68" fmla="*/ 2147483647 w 11600"/>
              <a:gd name="T69" fmla="*/ 2147483647 h 10362"/>
              <a:gd name="T70" fmla="*/ 2147483647 w 11600"/>
              <a:gd name="T71" fmla="*/ 2147483647 h 10362"/>
              <a:gd name="T72" fmla="*/ 2147483647 w 11600"/>
              <a:gd name="T73" fmla="*/ 2147483647 h 10362"/>
              <a:gd name="T74" fmla="*/ 2147483647 w 11600"/>
              <a:gd name="T75" fmla="*/ 2147483647 h 10362"/>
              <a:gd name="T76" fmla="*/ 2147483647 w 11600"/>
              <a:gd name="T77" fmla="*/ 2147483647 h 10362"/>
              <a:gd name="T78" fmla="*/ 2147483647 w 11600"/>
              <a:gd name="T79" fmla="*/ 2147483647 h 10362"/>
              <a:gd name="T80" fmla="*/ 2147483647 w 11600"/>
              <a:gd name="T81" fmla="*/ 2147483647 h 10362"/>
              <a:gd name="T82" fmla="*/ 2147483647 w 11600"/>
              <a:gd name="T83" fmla="*/ 2147483647 h 10362"/>
              <a:gd name="T84" fmla="*/ 2147483647 w 11600"/>
              <a:gd name="T85" fmla="*/ 2147483647 h 10362"/>
              <a:gd name="T86" fmla="*/ 2147483647 w 11600"/>
              <a:gd name="T87" fmla="*/ 2147483647 h 10362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1600"/>
              <a:gd name="T133" fmla="*/ 0 h 10362"/>
              <a:gd name="T134" fmla="*/ 11600 w 11600"/>
              <a:gd name="T135" fmla="*/ 10362 h 10362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1600" h="10362">
                <a:moveTo>
                  <a:pt x="10824" y="7780"/>
                </a:moveTo>
                <a:lnTo>
                  <a:pt x="10961" y="7762"/>
                </a:lnTo>
                <a:lnTo>
                  <a:pt x="11095" y="7723"/>
                </a:lnTo>
                <a:lnTo>
                  <a:pt x="11212" y="7653"/>
                </a:lnTo>
                <a:lnTo>
                  <a:pt x="11328" y="7568"/>
                </a:lnTo>
                <a:lnTo>
                  <a:pt x="11417" y="7461"/>
                </a:lnTo>
                <a:lnTo>
                  <a:pt x="11502" y="7344"/>
                </a:lnTo>
                <a:lnTo>
                  <a:pt x="11550" y="7208"/>
                </a:lnTo>
                <a:lnTo>
                  <a:pt x="11580" y="7072"/>
                </a:lnTo>
                <a:lnTo>
                  <a:pt x="11600" y="6975"/>
                </a:lnTo>
                <a:lnTo>
                  <a:pt x="11600" y="797"/>
                </a:lnTo>
                <a:lnTo>
                  <a:pt x="11580" y="660"/>
                </a:lnTo>
                <a:lnTo>
                  <a:pt x="11542" y="524"/>
                </a:lnTo>
                <a:lnTo>
                  <a:pt x="11484" y="408"/>
                </a:lnTo>
                <a:lnTo>
                  <a:pt x="11395" y="290"/>
                </a:lnTo>
                <a:lnTo>
                  <a:pt x="11299" y="184"/>
                </a:lnTo>
                <a:lnTo>
                  <a:pt x="11183" y="98"/>
                </a:lnTo>
                <a:lnTo>
                  <a:pt x="11068" y="39"/>
                </a:lnTo>
                <a:lnTo>
                  <a:pt x="10931" y="10"/>
                </a:lnTo>
                <a:lnTo>
                  <a:pt x="10824" y="0"/>
                </a:lnTo>
                <a:lnTo>
                  <a:pt x="766" y="0"/>
                </a:lnTo>
                <a:lnTo>
                  <a:pt x="631" y="19"/>
                </a:lnTo>
                <a:lnTo>
                  <a:pt x="505" y="69"/>
                </a:lnTo>
                <a:lnTo>
                  <a:pt x="379" y="126"/>
                </a:lnTo>
                <a:lnTo>
                  <a:pt x="273" y="213"/>
                </a:lnTo>
                <a:lnTo>
                  <a:pt x="175" y="320"/>
                </a:lnTo>
                <a:lnTo>
                  <a:pt x="98" y="436"/>
                </a:lnTo>
                <a:lnTo>
                  <a:pt x="40" y="563"/>
                </a:lnTo>
                <a:lnTo>
                  <a:pt x="11" y="709"/>
                </a:lnTo>
                <a:lnTo>
                  <a:pt x="0" y="797"/>
                </a:lnTo>
                <a:lnTo>
                  <a:pt x="0" y="6975"/>
                </a:lnTo>
                <a:lnTo>
                  <a:pt x="20" y="7112"/>
                </a:lnTo>
                <a:lnTo>
                  <a:pt x="59" y="7248"/>
                </a:lnTo>
                <a:lnTo>
                  <a:pt x="118" y="7383"/>
                </a:lnTo>
                <a:lnTo>
                  <a:pt x="203" y="7498"/>
                </a:lnTo>
                <a:lnTo>
                  <a:pt x="291" y="7586"/>
                </a:lnTo>
                <a:lnTo>
                  <a:pt x="417" y="7674"/>
                </a:lnTo>
                <a:lnTo>
                  <a:pt x="535" y="7732"/>
                </a:lnTo>
                <a:lnTo>
                  <a:pt x="670" y="7771"/>
                </a:lnTo>
                <a:lnTo>
                  <a:pt x="766" y="7780"/>
                </a:lnTo>
                <a:lnTo>
                  <a:pt x="2454" y="7780"/>
                </a:lnTo>
                <a:lnTo>
                  <a:pt x="1155" y="10362"/>
                </a:lnTo>
                <a:lnTo>
                  <a:pt x="3918" y="7780"/>
                </a:lnTo>
                <a:lnTo>
                  <a:pt x="10824" y="7780"/>
                </a:lnTo>
                <a:close/>
              </a:path>
            </a:pathLst>
          </a:custGeom>
          <a:solidFill>
            <a:schemeClr val="bg1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1" name="Text Box 10">
            <a:extLst>
              <a:ext uri="{FF2B5EF4-FFF2-40B4-BE49-F238E27FC236}">
                <a16:creationId xmlns:a16="http://schemas.microsoft.com/office/drawing/2014/main" id="{9880E38A-C144-40D8-8D4F-E7C05BC513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3680" y="1731963"/>
            <a:ext cx="71628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latin typeface="Arial" panose="020B0604020202020204" pitchFamily="34" charset="0"/>
              </a:rPr>
              <a:t>No!  You must consider these costs too!</a:t>
            </a:r>
          </a:p>
        </p:txBody>
      </p:sp>
      <p:grpSp>
        <p:nvGrpSpPr>
          <p:cNvPr id="4102" name="Group 14">
            <a:extLst>
              <a:ext uri="{FF2B5EF4-FFF2-40B4-BE49-F238E27FC236}">
                <a16:creationId xmlns:a16="http://schemas.microsoft.com/office/drawing/2014/main" id="{5A86EF60-56D0-4D7A-9DD3-969DC4CA34B1}"/>
              </a:ext>
            </a:extLst>
          </p:cNvPr>
          <p:cNvGrpSpPr>
            <a:grpSpLocks/>
          </p:cNvGrpSpPr>
          <p:nvPr/>
        </p:nvGrpSpPr>
        <p:grpSpPr bwMode="auto">
          <a:xfrm>
            <a:off x="6438965" y="3932664"/>
            <a:ext cx="3200400" cy="1987550"/>
            <a:chOff x="2880" y="2880"/>
            <a:chExt cx="2016" cy="1252"/>
          </a:xfrm>
        </p:grpSpPr>
        <p:sp>
          <p:nvSpPr>
            <p:cNvPr id="4104" name="Freeform 12" descr="Newsprint">
              <a:extLst>
                <a:ext uri="{FF2B5EF4-FFF2-40B4-BE49-F238E27FC236}">
                  <a16:creationId xmlns:a16="http://schemas.microsoft.com/office/drawing/2014/main" id="{749A9176-B78C-48F8-82A0-067E99184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0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5" name="Text Box 13">
              <a:extLst>
                <a:ext uri="{FF2B5EF4-FFF2-40B4-BE49-F238E27FC236}">
                  <a16:creationId xmlns:a16="http://schemas.microsoft.com/office/drawing/2014/main" id="{5FB73D1A-6C0B-412B-AB91-E01803B2C4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47" y="3244"/>
              <a:ext cx="131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Absorption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graphicFrame>
        <p:nvGraphicFramePr>
          <p:cNvPr id="4103" name="Object 15">
            <a:extLst>
              <a:ext uri="{FF2B5EF4-FFF2-40B4-BE49-F238E27FC236}">
                <a16:creationId xmlns:a16="http://schemas.microsoft.com/office/drawing/2014/main" id="{3EA2CA5F-6164-487E-A698-EADBDD380D1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91744" y="2290763"/>
          <a:ext cx="6019800" cy="166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2628900" imgH="736600" progId="Excel.Sheet.8">
                  <p:embed/>
                </p:oleObj>
              </mc:Choice>
              <mc:Fallback>
                <p:oleObj name="Worksheet" r:id="rId3" imgW="2628900" imgH="736600" progId="Excel.Sheet.8">
                  <p:embed/>
                  <p:pic>
                    <p:nvPicPr>
                      <p:cNvPr id="4103" name="Object 15">
                        <a:extLst>
                          <a:ext uri="{FF2B5EF4-FFF2-40B4-BE49-F238E27FC236}">
                            <a16:creationId xmlns:a16="http://schemas.microsoft.com/office/drawing/2014/main" id="{3EA2CA5F-6164-487E-A698-EADBDD380D1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1744" y="2290763"/>
                        <a:ext cx="6019800" cy="1663700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0070C0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63B41D-1966-1747-8964-BF70C0FB0586}"/>
              </a:ext>
            </a:extLst>
          </p:cNvPr>
          <p:cNvSpPr txBox="1"/>
          <p:nvPr/>
        </p:nvSpPr>
        <p:spPr>
          <a:xfrm>
            <a:off x="2197768" y="5329989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Full costs</a:t>
            </a:r>
          </a:p>
        </p:txBody>
      </p:sp>
    </p:spTree>
    <p:extLst>
      <p:ext uri="{BB962C8B-B14F-4D97-AF65-F5344CB8AC3E}">
        <p14:creationId xmlns:p14="http://schemas.microsoft.com/office/powerpoint/2010/main" val="4021143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A4D7B8E8-11C8-4D3C-A811-251FB66FD1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5124" name="Group 4">
            <a:extLst>
              <a:ext uri="{FF2B5EF4-FFF2-40B4-BE49-F238E27FC236}">
                <a16:creationId xmlns:a16="http://schemas.microsoft.com/office/drawing/2014/main" id="{C4D62098-F3B5-4E6A-8578-C477E2E9AFFA}"/>
              </a:ext>
            </a:extLst>
          </p:cNvPr>
          <p:cNvGrpSpPr>
            <a:grpSpLocks/>
          </p:cNvGrpSpPr>
          <p:nvPr/>
        </p:nvGrpSpPr>
        <p:grpSpPr bwMode="auto">
          <a:xfrm>
            <a:off x="3176588" y="1557338"/>
            <a:ext cx="5943600" cy="2819400"/>
            <a:chOff x="1824" y="960"/>
            <a:chExt cx="3744" cy="1776"/>
          </a:xfrm>
          <a:noFill/>
        </p:grpSpPr>
        <p:sp>
          <p:nvSpPr>
            <p:cNvPr id="5128" name="Freeform 5">
              <a:extLst>
                <a:ext uri="{FF2B5EF4-FFF2-40B4-BE49-F238E27FC236}">
                  <a16:creationId xmlns:a16="http://schemas.microsoft.com/office/drawing/2014/main" id="{9AE034F0-1103-454B-AC2C-58723649482C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824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9" name="Text Box 6">
              <a:extLst>
                <a:ext uri="{FF2B5EF4-FFF2-40B4-BE49-F238E27FC236}">
                  <a16:creationId xmlns:a16="http://schemas.microsoft.com/office/drawing/2014/main" id="{F11E71F7-DFBA-4294-B92A-E444C4BCD7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66" y="1104"/>
              <a:ext cx="3105" cy="1134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You</a:t>
              </a:r>
              <a:r>
                <a:rPr lang="en-GB" altLang="en-US" sz="2800" b="1" dirty="0">
                  <a:latin typeface="Arial" panose="020B0604020202020204" pitchFamily="34" charset="0"/>
                </a:rPr>
                <a:t>’</a:t>
              </a:r>
              <a:r>
                <a:rPr lang="en-US" altLang="ja-JP" sz="2800" b="1" dirty="0">
                  <a:latin typeface="Arial" panose="020B0604020202020204" pitchFamily="34" charset="0"/>
                </a:rPr>
                <a:t>re wrong. I have the car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payment and the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insurance payment even if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 do not make the trip.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5125" name="Group 7">
            <a:extLst>
              <a:ext uri="{FF2B5EF4-FFF2-40B4-BE49-F238E27FC236}">
                <a16:creationId xmlns:a16="http://schemas.microsoft.com/office/drawing/2014/main" id="{3E4E6453-9993-4DA3-95C3-8A3F1279FC96}"/>
              </a:ext>
            </a:extLst>
          </p:cNvPr>
          <p:cNvGrpSpPr>
            <a:grpSpLocks/>
          </p:cNvGrpSpPr>
          <p:nvPr/>
        </p:nvGrpSpPr>
        <p:grpSpPr bwMode="auto">
          <a:xfrm>
            <a:off x="2351584" y="3382963"/>
            <a:ext cx="3200400" cy="1987550"/>
            <a:chOff x="624" y="2880"/>
            <a:chExt cx="2016" cy="1252"/>
          </a:xfrm>
        </p:grpSpPr>
        <p:sp>
          <p:nvSpPr>
            <p:cNvPr id="5126" name="Freeform 8" descr="Blue tissue paper">
              <a:extLst>
                <a:ext uri="{FF2B5EF4-FFF2-40B4-BE49-F238E27FC236}">
                  <a16:creationId xmlns:a16="http://schemas.microsoft.com/office/drawing/2014/main" id="{B64D5139-2214-4FA9-AC6A-1F31A23713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7" name="Text Box 9">
              <a:extLst>
                <a:ext uri="{FF2B5EF4-FFF2-40B4-BE49-F238E27FC236}">
                  <a16:creationId xmlns:a16="http://schemas.microsoft.com/office/drawing/2014/main" id="{C77E5FC0-E002-4427-8CE5-02568B7B08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85865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US" dirty="0" err="1"/>
              <a:t>BeeBusinessBee</a:t>
            </a:r>
            <a:r>
              <a:rPr lang="en-US" dirty="0"/>
              <a:t> (2016) Direct and Indirect Costs. Available at: </a:t>
            </a:r>
            <a:r>
              <a:rPr lang="en-US" dirty="0">
                <a:hlinkClick r:id="rId2"/>
              </a:rPr>
              <a:t>https://youtu.be/f461OXnlIfU</a:t>
            </a:r>
            <a:r>
              <a:rPr lang="en-US" dirty="0"/>
              <a:t> Accessed on 28th January 2021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3346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1470</Words>
  <Application>Microsoft Office PowerPoint</Application>
  <PresentationFormat>Widescreen</PresentationFormat>
  <Paragraphs>218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Myriad Pro</vt:lpstr>
      <vt:lpstr>SimSun</vt:lpstr>
      <vt:lpstr>SimSun</vt:lpstr>
      <vt:lpstr>Arial</vt:lpstr>
      <vt:lpstr>Times New Roman</vt:lpstr>
      <vt:lpstr>Verdana</vt:lpstr>
      <vt:lpstr>20140311PresentationUWTSDTemplate</vt:lpstr>
      <vt:lpstr>Worksheet</vt:lpstr>
      <vt:lpstr>LCBB5010</vt:lpstr>
      <vt:lpstr>Learning Outcomes</vt:lpstr>
      <vt:lpstr>Comparing Merchandising and Manufacturing Activities</vt:lpstr>
      <vt:lpstr>Manufacturing Cost Concepts</vt:lpstr>
      <vt:lpstr>Manufacturing Costs</vt:lpstr>
      <vt:lpstr>Direct Materials</vt:lpstr>
      <vt:lpstr>Manufacturing Overhead</vt:lpstr>
      <vt:lpstr>Classification of Costs</vt:lpstr>
      <vt:lpstr>Nonmanufacturing costs</vt:lpstr>
      <vt:lpstr>Product Costs versus Period Costs</vt:lpstr>
      <vt:lpstr>Costing in Service Organizations</vt:lpstr>
      <vt:lpstr>Cost Classifications for Predicting Cost Behaviour</vt:lpstr>
      <vt:lpstr>Total Variable Cost</vt:lpstr>
      <vt:lpstr>Variable Cost per Unit</vt:lpstr>
      <vt:lpstr>Total Fixed Cost</vt:lpstr>
      <vt:lpstr>Fixed Cost per Unit</vt:lpstr>
      <vt:lpstr>  Cost Classification for Predicting Cost Behaviour </vt:lpstr>
      <vt:lpstr>Cost Behaviour</vt:lpstr>
      <vt:lpstr>Cost Behaviour</vt:lpstr>
      <vt:lpstr>Assigning Costs to Cost Objects</vt:lpstr>
      <vt:lpstr>Direct Costs and Indirect Costs</vt:lpstr>
      <vt:lpstr>Differential Costs and Revenues</vt:lpstr>
      <vt:lpstr>Opportunity Costs</vt:lpstr>
      <vt:lpstr>Sunk Costs</vt:lpstr>
      <vt:lpstr>Overview of Absorption and Variable Costing</vt:lpstr>
      <vt:lpstr>Overview of Absorption and Variable Costing</vt:lpstr>
      <vt:lpstr>Overview of Absorption and Variable Costing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Patrick Yeboah</cp:lastModifiedBy>
  <cp:revision>33</cp:revision>
  <dcterms:created xsi:type="dcterms:W3CDTF">2020-06-14T18:30:12Z</dcterms:created>
  <dcterms:modified xsi:type="dcterms:W3CDTF">2025-05-07T15:14:35Z</dcterms:modified>
</cp:coreProperties>
</file>