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65"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6A9A89-5CA3-0558-42E6-C892BC498A0F}" v="1806" dt="2021-04-26T19:32:00.626"/>
    <p1510:client id="{0DB22232-8854-4A9A-8860-5AE29F57B76B}" v="1263" dt="2021-04-26T06:17:20.643"/>
    <p1510:client id="{7A738BEA-1B6A-0033-B137-B26663902A7F}" v="1346" dt="2021-04-26T10:40:56.455"/>
    <p1510:client id="{87A51812-6F2A-4A82-CA39-710654973C4E}" v="1544" dt="2021-04-27T05:49:15.074"/>
    <p1510:client id="{D440412C-04F2-4F64-2FE5-E86F4B1CA65D}" v="14" dt="2021-04-26T10:43:34.1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0701" autoAdjust="0"/>
  </p:normalViewPr>
  <p:slideViewPr>
    <p:cSldViewPr snapToGrid="0">
      <p:cViewPr varScale="1">
        <p:scale>
          <a:sx n="75" d="100"/>
          <a:sy n="75" d="100"/>
        </p:scale>
        <p:origin x="525" y="3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0DF08E-2647-447D-82D0-B080D02A2D20}"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F8E3B11F-F8F7-442B-93E8-A7328953B5F9}">
      <dgm:prSet/>
      <dgm:spPr/>
      <dgm:t>
        <a:bodyPr/>
        <a:lstStyle/>
        <a:p>
          <a:pPr>
            <a:lnSpc>
              <a:spcPct val="100000"/>
            </a:lnSpc>
          </a:pPr>
          <a:r>
            <a:rPr lang="en-GB"/>
            <a:t>To look at some of the themes from yesterday's lecture</a:t>
          </a:r>
          <a:endParaRPr lang="en-US"/>
        </a:p>
      </dgm:t>
    </dgm:pt>
    <dgm:pt modelId="{65D21E0D-379B-4C56-9EB6-8B74C089104D}" type="parTrans" cxnId="{9636D9F4-4F9F-42B4-BA3A-B720759C3113}">
      <dgm:prSet/>
      <dgm:spPr/>
      <dgm:t>
        <a:bodyPr/>
        <a:lstStyle/>
        <a:p>
          <a:endParaRPr lang="en-US"/>
        </a:p>
      </dgm:t>
    </dgm:pt>
    <dgm:pt modelId="{F5829113-116F-45CB-B654-85242591D053}" type="sibTrans" cxnId="{9636D9F4-4F9F-42B4-BA3A-B720759C3113}">
      <dgm:prSet/>
      <dgm:spPr/>
      <dgm:t>
        <a:bodyPr/>
        <a:lstStyle/>
        <a:p>
          <a:endParaRPr lang="en-US"/>
        </a:p>
      </dgm:t>
    </dgm:pt>
    <dgm:pt modelId="{84467C80-65B0-49F5-872F-842B527EC4C7}">
      <dgm:prSet/>
      <dgm:spPr/>
      <dgm:t>
        <a:bodyPr/>
        <a:lstStyle/>
        <a:p>
          <a:pPr>
            <a:lnSpc>
              <a:spcPct val="100000"/>
            </a:lnSpc>
          </a:pPr>
          <a:r>
            <a:rPr lang="en-GB"/>
            <a:t>To begin to explore Online Safety </a:t>
          </a:r>
          <a:endParaRPr lang="en-US"/>
        </a:p>
      </dgm:t>
    </dgm:pt>
    <dgm:pt modelId="{26BF3D1D-60F9-4FBA-AE27-4B2191C82BEC}" type="parTrans" cxnId="{74CE1B23-DFB2-4835-8E89-D612221558A8}">
      <dgm:prSet/>
      <dgm:spPr/>
      <dgm:t>
        <a:bodyPr/>
        <a:lstStyle/>
        <a:p>
          <a:endParaRPr lang="en-US"/>
        </a:p>
      </dgm:t>
    </dgm:pt>
    <dgm:pt modelId="{F8B95BFB-CD26-4071-A8D0-4E53F81ADCA0}" type="sibTrans" cxnId="{74CE1B23-DFB2-4835-8E89-D612221558A8}">
      <dgm:prSet/>
      <dgm:spPr/>
      <dgm:t>
        <a:bodyPr/>
        <a:lstStyle/>
        <a:p>
          <a:endParaRPr lang="en-US"/>
        </a:p>
      </dgm:t>
    </dgm:pt>
    <dgm:pt modelId="{A8E159F1-DFC1-4E83-9104-9665D9C372EA}" type="pres">
      <dgm:prSet presAssocID="{960DF08E-2647-447D-82D0-B080D02A2D20}" presName="root" presStyleCnt="0">
        <dgm:presLayoutVars>
          <dgm:dir/>
          <dgm:resizeHandles val="exact"/>
        </dgm:presLayoutVars>
      </dgm:prSet>
      <dgm:spPr/>
    </dgm:pt>
    <dgm:pt modelId="{228D6D97-D111-4DB8-8644-5BF148611861}" type="pres">
      <dgm:prSet presAssocID="{F8E3B11F-F8F7-442B-93E8-A7328953B5F9}" presName="compNode" presStyleCnt="0"/>
      <dgm:spPr/>
    </dgm:pt>
    <dgm:pt modelId="{73E1221F-58AB-445E-9199-327BAE76082A}" type="pres">
      <dgm:prSet presAssocID="{F8E3B11F-F8F7-442B-93E8-A7328953B5F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FC0F5036-8D9E-4AEB-871E-5EE87A9A5B8F}" type="pres">
      <dgm:prSet presAssocID="{F8E3B11F-F8F7-442B-93E8-A7328953B5F9}" presName="spaceRect" presStyleCnt="0"/>
      <dgm:spPr/>
    </dgm:pt>
    <dgm:pt modelId="{9E606B2C-1C62-454F-8431-1E21601CB396}" type="pres">
      <dgm:prSet presAssocID="{F8E3B11F-F8F7-442B-93E8-A7328953B5F9}" presName="textRect" presStyleLbl="revTx" presStyleIdx="0" presStyleCnt="2">
        <dgm:presLayoutVars>
          <dgm:chMax val="1"/>
          <dgm:chPref val="1"/>
        </dgm:presLayoutVars>
      </dgm:prSet>
      <dgm:spPr/>
    </dgm:pt>
    <dgm:pt modelId="{58229D05-D435-4670-80C9-B9E96A2C43E2}" type="pres">
      <dgm:prSet presAssocID="{F5829113-116F-45CB-B654-85242591D053}" presName="sibTrans" presStyleCnt="0"/>
      <dgm:spPr/>
    </dgm:pt>
    <dgm:pt modelId="{AA589E0E-3957-47DE-82A1-77D4FDAE755C}" type="pres">
      <dgm:prSet presAssocID="{84467C80-65B0-49F5-872F-842B527EC4C7}" presName="compNode" presStyleCnt="0"/>
      <dgm:spPr/>
    </dgm:pt>
    <dgm:pt modelId="{9C9BAB4A-F174-468A-87C3-07DDA8691BCC}" type="pres">
      <dgm:prSet presAssocID="{84467C80-65B0-49F5-872F-842B527EC4C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ptop"/>
        </a:ext>
      </dgm:extLst>
    </dgm:pt>
    <dgm:pt modelId="{8880D222-E391-4E81-98FD-EB6108F6FD32}" type="pres">
      <dgm:prSet presAssocID="{84467C80-65B0-49F5-872F-842B527EC4C7}" presName="spaceRect" presStyleCnt="0"/>
      <dgm:spPr/>
    </dgm:pt>
    <dgm:pt modelId="{D01BC0C2-884A-482C-B31F-9157020E8171}" type="pres">
      <dgm:prSet presAssocID="{84467C80-65B0-49F5-872F-842B527EC4C7}" presName="textRect" presStyleLbl="revTx" presStyleIdx="1" presStyleCnt="2">
        <dgm:presLayoutVars>
          <dgm:chMax val="1"/>
          <dgm:chPref val="1"/>
        </dgm:presLayoutVars>
      </dgm:prSet>
      <dgm:spPr/>
    </dgm:pt>
  </dgm:ptLst>
  <dgm:cxnLst>
    <dgm:cxn modelId="{F0A59C11-5984-45F7-9ADB-40435AAA563B}" type="presOf" srcId="{F8E3B11F-F8F7-442B-93E8-A7328953B5F9}" destId="{9E606B2C-1C62-454F-8431-1E21601CB396}" srcOrd="0" destOrd="0" presId="urn:microsoft.com/office/officeart/2018/2/layout/IconLabelList"/>
    <dgm:cxn modelId="{74CE1B23-DFB2-4835-8E89-D612221558A8}" srcId="{960DF08E-2647-447D-82D0-B080D02A2D20}" destId="{84467C80-65B0-49F5-872F-842B527EC4C7}" srcOrd="1" destOrd="0" parTransId="{26BF3D1D-60F9-4FBA-AE27-4B2191C82BEC}" sibTransId="{F8B95BFB-CD26-4071-A8D0-4E53F81ADCA0}"/>
    <dgm:cxn modelId="{B414209A-B395-4A02-9E80-E710D7D4EBD2}" type="presOf" srcId="{960DF08E-2647-447D-82D0-B080D02A2D20}" destId="{A8E159F1-DFC1-4E83-9104-9665D9C372EA}" srcOrd="0" destOrd="0" presId="urn:microsoft.com/office/officeart/2018/2/layout/IconLabelList"/>
    <dgm:cxn modelId="{F540CAC9-4036-47D4-8292-407916819AC3}" type="presOf" srcId="{84467C80-65B0-49F5-872F-842B527EC4C7}" destId="{D01BC0C2-884A-482C-B31F-9157020E8171}" srcOrd="0" destOrd="0" presId="urn:microsoft.com/office/officeart/2018/2/layout/IconLabelList"/>
    <dgm:cxn modelId="{9636D9F4-4F9F-42B4-BA3A-B720759C3113}" srcId="{960DF08E-2647-447D-82D0-B080D02A2D20}" destId="{F8E3B11F-F8F7-442B-93E8-A7328953B5F9}" srcOrd="0" destOrd="0" parTransId="{65D21E0D-379B-4C56-9EB6-8B74C089104D}" sibTransId="{F5829113-116F-45CB-B654-85242591D053}"/>
    <dgm:cxn modelId="{86F00E30-921A-4646-A803-ECD75A85EE79}" type="presParOf" srcId="{A8E159F1-DFC1-4E83-9104-9665D9C372EA}" destId="{228D6D97-D111-4DB8-8644-5BF148611861}" srcOrd="0" destOrd="0" presId="urn:microsoft.com/office/officeart/2018/2/layout/IconLabelList"/>
    <dgm:cxn modelId="{E3180AC9-C933-4882-ADBA-EDDFB1B0C707}" type="presParOf" srcId="{228D6D97-D111-4DB8-8644-5BF148611861}" destId="{73E1221F-58AB-445E-9199-327BAE76082A}" srcOrd="0" destOrd="0" presId="urn:microsoft.com/office/officeart/2018/2/layout/IconLabelList"/>
    <dgm:cxn modelId="{CAAB204E-B9FD-455C-BED2-4918EF1B6018}" type="presParOf" srcId="{228D6D97-D111-4DB8-8644-5BF148611861}" destId="{FC0F5036-8D9E-4AEB-871E-5EE87A9A5B8F}" srcOrd="1" destOrd="0" presId="urn:microsoft.com/office/officeart/2018/2/layout/IconLabelList"/>
    <dgm:cxn modelId="{0219A040-D2B8-4169-85B2-E91B8520D829}" type="presParOf" srcId="{228D6D97-D111-4DB8-8644-5BF148611861}" destId="{9E606B2C-1C62-454F-8431-1E21601CB396}" srcOrd="2" destOrd="0" presId="urn:microsoft.com/office/officeart/2018/2/layout/IconLabelList"/>
    <dgm:cxn modelId="{A84C7058-AE04-40B7-8565-27B6A81E683A}" type="presParOf" srcId="{A8E159F1-DFC1-4E83-9104-9665D9C372EA}" destId="{58229D05-D435-4670-80C9-B9E96A2C43E2}" srcOrd="1" destOrd="0" presId="urn:microsoft.com/office/officeart/2018/2/layout/IconLabelList"/>
    <dgm:cxn modelId="{E9B61712-0BA4-4DCC-BE8D-40B74974257A}" type="presParOf" srcId="{A8E159F1-DFC1-4E83-9104-9665D9C372EA}" destId="{AA589E0E-3957-47DE-82A1-77D4FDAE755C}" srcOrd="2" destOrd="0" presId="urn:microsoft.com/office/officeart/2018/2/layout/IconLabelList"/>
    <dgm:cxn modelId="{987527D2-E511-49C4-96CF-D26156030DD1}" type="presParOf" srcId="{AA589E0E-3957-47DE-82A1-77D4FDAE755C}" destId="{9C9BAB4A-F174-468A-87C3-07DDA8691BCC}" srcOrd="0" destOrd="0" presId="urn:microsoft.com/office/officeart/2018/2/layout/IconLabelList"/>
    <dgm:cxn modelId="{F71F2D8C-14BF-47A2-A25E-325AA79CBE0A}" type="presParOf" srcId="{AA589E0E-3957-47DE-82A1-77D4FDAE755C}" destId="{8880D222-E391-4E81-98FD-EB6108F6FD32}" srcOrd="1" destOrd="0" presId="urn:microsoft.com/office/officeart/2018/2/layout/IconLabelList"/>
    <dgm:cxn modelId="{90150EE6-5DD2-41E1-BE26-2BBA84A569AB}" type="presParOf" srcId="{AA589E0E-3957-47DE-82A1-77D4FDAE755C}" destId="{D01BC0C2-884A-482C-B31F-9157020E817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E1221F-58AB-445E-9199-327BAE76082A}">
      <dsp:nvSpPr>
        <dsp:cNvPr id="0" name=""/>
        <dsp:cNvSpPr/>
      </dsp:nvSpPr>
      <dsp:spPr>
        <a:xfrm>
          <a:off x="2136737" y="324323"/>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E606B2C-1C62-454F-8431-1E21601CB396}">
      <dsp:nvSpPr>
        <dsp:cNvPr id="0" name=""/>
        <dsp:cNvSpPr/>
      </dsp:nvSpPr>
      <dsp:spPr>
        <a:xfrm>
          <a:off x="948737" y="2738688"/>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pPr>
          <a:r>
            <a:rPr lang="en-GB" sz="2500" kern="1200"/>
            <a:t>To look at some of the themes from yesterday's lecture</a:t>
          </a:r>
          <a:endParaRPr lang="en-US" sz="2500" kern="1200"/>
        </a:p>
      </dsp:txBody>
      <dsp:txXfrm>
        <a:off x="948737" y="2738688"/>
        <a:ext cx="4320000" cy="720000"/>
      </dsp:txXfrm>
    </dsp:sp>
    <dsp:sp modelId="{9C9BAB4A-F174-468A-87C3-07DDA8691BCC}">
      <dsp:nvSpPr>
        <dsp:cNvPr id="0" name=""/>
        <dsp:cNvSpPr/>
      </dsp:nvSpPr>
      <dsp:spPr>
        <a:xfrm>
          <a:off x="7212737" y="324323"/>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01BC0C2-884A-482C-B31F-9157020E8171}">
      <dsp:nvSpPr>
        <dsp:cNvPr id="0" name=""/>
        <dsp:cNvSpPr/>
      </dsp:nvSpPr>
      <dsp:spPr>
        <a:xfrm>
          <a:off x="6024737" y="2738688"/>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pPr>
          <a:r>
            <a:rPr lang="en-GB" sz="2500" kern="1200"/>
            <a:t>To begin to explore Online Safety </a:t>
          </a:r>
          <a:endParaRPr lang="en-US" sz="2500" kern="1200"/>
        </a:p>
      </dsp:txBody>
      <dsp:txXfrm>
        <a:off x="6024737" y="2738688"/>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BC7B9B-BF2E-43D2-97A4-0289BEC1799A}" type="datetimeFigureOut">
              <a:rPr lang="en-GB"/>
              <a:t>08/03/2023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B7EC64-0EDC-4545-AD11-EDF0DAAFAD6E}" type="slidenum">
              <a:rPr lang="en-GB"/>
              <a:t>‹#›</a:t>
            </a:fld>
            <a:endParaRPr lang="en-GB"/>
          </a:p>
        </p:txBody>
      </p:sp>
    </p:spTree>
    <p:extLst>
      <p:ext uri="{BB962C8B-B14F-4D97-AF65-F5344CB8AC3E}">
        <p14:creationId xmlns:p14="http://schemas.microsoft.com/office/powerpoint/2010/main" val="1141677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CB7EC64-0EDC-4545-AD11-EDF0DAAFAD6E}" type="slidenum">
              <a:rPr lang="en-GB"/>
              <a:t>4</a:t>
            </a:fld>
            <a:endParaRPr lang="en-GB"/>
          </a:p>
        </p:txBody>
      </p:sp>
    </p:spTree>
    <p:extLst>
      <p:ext uri="{BB962C8B-B14F-4D97-AF65-F5344CB8AC3E}">
        <p14:creationId xmlns:p14="http://schemas.microsoft.com/office/powerpoint/2010/main" val="24721244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CB7EC64-0EDC-4545-AD11-EDF0DAAFAD6E}" type="slidenum">
              <a:rPr lang="en-GB"/>
              <a:t>9</a:t>
            </a:fld>
            <a:endParaRPr lang="en-GB"/>
          </a:p>
        </p:txBody>
      </p:sp>
    </p:spTree>
    <p:extLst>
      <p:ext uri="{BB962C8B-B14F-4D97-AF65-F5344CB8AC3E}">
        <p14:creationId xmlns:p14="http://schemas.microsoft.com/office/powerpoint/2010/main" val="28551908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i="1" dirty="0">
              <a:cs typeface="Calibri"/>
            </a:endParaRPr>
          </a:p>
        </p:txBody>
      </p:sp>
      <p:sp>
        <p:nvSpPr>
          <p:cNvPr id="4" name="Slide Number Placeholder 3"/>
          <p:cNvSpPr>
            <a:spLocks noGrp="1"/>
          </p:cNvSpPr>
          <p:nvPr>
            <p:ph type="sldNum" sz="quarter" idx="5"/>
          </p:nvPr>
        </p:nvSpPr>
        <p:spPr/>
        <p:txBody>
          <a:bodyPr/>
          <a:lstStyle/>
          <a:p>
            <a:fld id="{FCB7EC64-0EDC-4545-AD11-EDF0DAAFAD6E}" type="slidenum">
              <a:rPr lang="en-GB"/>
              <a:t>10</a:t>
            </a:fld>
            <a:endParaRPr lang="en-GB"/>
          </a:p>
        </p:txBody>
      </p:sp>
    </p:spTree>
    <p:extLst>
      <p:ext uri="{BB962C8B-B14F-4D97-AF65-F5344CB8AC3E}">
        <p14:creationId xmlns:p14="http://schemas.microsoft.com/office/powerpoint/2010/main" val="27282804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FCB7EC64-0EDC-4545-AD11-EDF0DAAFAD6E}" type="slidenum">
              <a:rPr lang="en-GB"/>
              <a:t>11</a:t>
            </a:fld>
            <a:endParaRPr lang="en-GB"/>
          </a:p>
        </p:txBody>
      </p:sp>
    </p:spTree>
    <p:extLst>
      <p:ext uri="{BB962C8B-B14F-4D97-AF65-F5344CB8AC3E}">
        <p14:creationId xmlns:p14="http://schemas.microsoft.com/office/powerpoint/2010/main" val="15263411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cs typeface="+mn-lt"/>
              </a:rPr>
            </a:b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FCB7EC64-0EDC-4545-AD11-EDF0DAAFAD6E}" type="slidenum">
              <a:rPr lang="en-GB"/>
              <a:t>13</a:t>
            </a:fld>
            <a:endParaRPr lang="en-GB"/>
          </a:p>
        </p:txBody>
      </p:sp>
    </p:spTree>
    <p:extLst>
      <p:ext uri="{BB962C8B-B14F-4D97-AF65-F5344CB8AC3E}">
        <p14:creationId xmlns:p14="http://schemas.microsoft.com/office/powerpoint/2010/main" val="32099360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CB7EC64-0EDC-4545-AD11-EDF0DAAFAD6E}" type="slidenum">
              <a:rPr lang="en-GB"/>
              <a:t>14</a:t>
            </a:fld>
            <a:endParaRPr lang="en-GB"/>
          </a:p>
        </p:txBody>
      </p:sp>
    </p:spTree>
    <p:extLst>
      <p:ext uri="{BB962C8B-B14F-4D97-AF65-F5344CB8AC3E}">
        <p14:creationId xmlns:p14="http://schemas.microsoft.com/office/powerpoint/2010/main" val="20153646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CB7EC64-0EDC-4545-AD11-EDF0DAAFAD6E}" type="slidenum">
              <a:rPr lang="en-GB"/>
              <a:t>15</a:t>
            </a:fld>
            <a:endParaRPr lang="en-GB"/>
          </a:p>
        </p:txBody>
      </p:sp>
    </p:spTree>
    <p:extLst>
      <p:ext uri="{BB962C8B-B14F-4D97-AF65-F5344CB8AC3E}">
        <p14:creationId xmlns:p14="http://schemas.microsoft.com/office/powerpoint/2010/main" val="3409334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CB7EC64-0EDC-4545-AD11-EDF0DAAFAD6E}" type="slidenum">
              <a:rPr lang="en-GB"/>
              <a:t>16</a:t>
            </a:fld>
            <a:endParaRPr lang="en-GB"/>
          </a:p>
        </p:txBody>
      </p:sp>
    </p:spTree>
    <p:extLst>
      <p:ext uri="{BB962C8B-B14F-4D97-AF65-F5344CB8AC3E}">
        <p14:creationId xmlns:p14="http://schemas.microsoft.com/office/powerpoint/2010/main" val="16955815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CB7EC64-0EDC-4545-AD11-EDF0DAAFAD6E}" type="slidenum">
              <a:rPr lang="en-GB"/>
              <a:t>17</a:t>
            </a:fld>
            <a:endParaRPr lang="en-GB"/>
          </a:p>
        </p:txBody>
      </p:sp>
    </p:spTree>
    <p:extLst>
      <p:ext uri="{BB962C8B-B14F-4D97-AF65-F5344CB8AC3E}">
        <p14:creationId xmlns:p14="http://schemas.microsoft.com/office/powerpoint/2010/main" val="7450622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br>
            <a:endParaRPr lang="en-US" dirty="0"/>
          </a:p>
        </p:txBody>
      </p:sp>
      <p:sp>
        <p:nvSpPr>
          <p:cNvPr id="4" name="Slide Number Placeholder 3"/>
          <p:cNvSpPr>
            <a:spLocks noGrp="1"/>
          </p:cNvSpPr>
          <p:nvPr>
            <p:ph type="sldNum" sz="quarter" idx="5"/>
          </p:nvPr>
        </p:nvSpPr>
        <p:spPr/>
        <p:txBody>
          <a:bodyPr/>
          <a:lstStyle/>
          <a:p>
            <a:fld id="{FCB7EC64-0EDC-4545-AD11-EDF0DAAFAD6E}" type="slidenum">
              <a:rPr lang="en-GB"/>
              <a:t>18</a:t>
            </a:fld>
            <a:endParaRPr lang="en-GB"/>
          </a:p>
        </p:txBody>
      </p:sp>
    </p:spTree>
    <p:extLst>
      <p:ext uri="{BB962C8B-B14F-4D97-AF65-F5344CB8AC3E}">
        <p14:creationId xmlns:p14="http://schemas.microsoft.com/office/powerpoint/2010/main" val="34492078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CB7EC64-0EDC-4545-AD11-EDF0DAAFAD6E}" type="slidenum">
              <a:rPr lang="en-GB"/>
              <a:t>19</a:t>
            </a:fld>
            <a:endParaRPr lang="en-GB"/>
          </a:p>
        </p:txBody>
      </p:sp>
    </p:spTree>
    <p:extLst>
      <p:ext uri="{BB962C8B-B14F-4D97-AF65-F5344CB8AC3E}">
        <p14:creationId xmlns:p14="http://schemas.microsoft.com/office/powerpoint/2010/main" val="27036897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CB7EC64-0EDC-4545-AD11-EDF0DAAFAD6E}" type="slidenum">
              <a:rPr lang="en-GB"/>
              <a:t>20</a:t>
            </a:fld>
            <a:endParaRPr lang="en-GB"/>
          </a:p>
        </p:txBody>
      </p:sp>
    </p:spTree>
    <p:extLst>
      <p:ext uri="{BB962C8B-B14F-4D97-AF65-F5344CB8AC3E}">
        <p14:creationId xmlns:p14="http://schemas.microsoft.com/office/powerpoint/2010/main" val="34638867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Wednesday, March 8, 2023</a:t>
            </a:fld>
            <a:endParaRPr lang="en-US"/>
          </a:p>
        </p:txBody>
      </p:sp>
    </p:spTree>
    <p:extLst>
      <p:ext uri="{BB962C8B-B14F-4D97-AF65-F5344CB8AC3E}">
        <p14:creationId xmlns:p14="http://schemas.microsoft.com/office/powerpoint/2010/main" val="191243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Wednesday, March 8, 2023</a:t>
            </a:fld>
            <a:endParaRPr lang="en-US"/>
          </a:p>
        </p:txBody>
      </p:sp>
    </p:spTree>
    <p:extLst>
      <p:ext uri="{BB962C8B-B14F-4D97-AF65-F5344CB8AC3E}">
        <p14:creationId xmlns:p14="http://schemas.microsoft.com/office/powerpoint/2010/main" val="698376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Wednesday, March 8, 2023</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55072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Wednesday, March 8, 2023</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2245599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Wednesday, March 8, 2023</a:t>
            </a:fld>
            <a:endParaRPr lang="en-US"/>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941467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Wednesday, March 8, 2023</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31358599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Wednesday, March 8, 2023</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0855148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Wednesday, March 8, 2023</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4232643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Wednesday, March 8, 2023</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073341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Wednesday, March 8, 2023</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61604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Wednesday, March 8, 2023</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174039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Wednesday, March 8, 2023</a:t>
            </a:fld>
            <a:endParaRPr lang="en-US"/>
          </a:p>
        </p:txBody>
      </p:sp>
    </p:spTree>
    <p:extLst>
      <p:ext uri="{BB962C8B-B14F-4D97-AF65-F5344CB8AC3E}">
        <p14:creationId xmlns:p14="http://schemas.microsoft.com/office/powerpoint/2010/main" val="1583611821"/>
      </p:ext>
    </p:extLst>
  </p:cSld>
  <p:clrMap bg1="dk1" tx1="lt1" bg2="dk2" tx2="lt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hf sldNum="0" hdr="0" ftr="0" dt="0"/>
  <p:txStyles>
    <p:titleStyle>
      <a:lvl1pPr algn="l" defTabSz="914400" rtl="0" eaLnBrk="1" latinLnBrk="0" hangingPunct="1">
        <a:lnSpc>
          <a:spcPct val="90000"/>
        </a:lnSpc>
        <a:spcBef>
          <a:spcPct val="0"/>
        </a:spcBef>
        <a:buNone/>
        <a:defRPr sz="3200" i="1" kern="1200">
          <a:solidFill>
            <a:schemeClr val="tx2"/>
          </a:solidFill>
          <a:latin typeface="+mj-lt"/>
          <a:ea typeface="+mj-ea"/>
          <a:cs typeface="+mj-cs"/>
        </a:defRPr>
      </a:lvl1pPr>
    </p:titleStyle>
    <p:bodyStyle>
      <a:lvl1pPr marL="450000" indent="-448056" algn="l" defTabSz="914400" rtl="0" eaLnBrk="1" latinLnBrk="0" hangingPunct="1">
        <a:lnSpc>
          <a:spcPct val="120000"/>
        </a:lnSpc>
        <a:spcBef>
          <a:spcPts val="1000"/>
        </a:spcBef>
        <a:buFont typeface="Calibri Light" panose="020F0302020204030204" pitchFamily="34" charset="0"/>
        <a:buChar char="→"/>
        <a:defRPr sz="2200" kern="1200">
          <a:solidFill>
            <a:schemeClr val="tx2">
              <a:alpha val="55000"/>
            </a:schemeClr>
          </a:solidFill>
          <a:latin typeface="+mn-lt"/>
          <a:ea typeface="+mn-ea"/>
          <a:cs typeface="+mn-cs"/>
        </a:defRPr>
      </a:lvl1pPr>
      <a:lvl2pPr marL="9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2pPr>
      <a:lvl3pPr marL="13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3pPr>
      <a:lvl4pPr marL="18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4pPr>
      <a:lvl5pPr marL="22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20">
            <a:extLst>
              <a:ext uri="{FF2B5EF4-FFF2-40B4-BE49-F238E27FC236}">
                <a16:creationId xmlns:a16="http://schemas.microsoft.com/office/drawing/2014/main" id="{8C448D53-ACA1-4CA4-B08A-09FB0780C7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385412" y="448056"/>
            <a:ext cx="7355484" cy="3401568"/>
          </a:xfrm>
        </p:spPr>
        <p:txBody>
          <a:bodyPr>
            <a:normAutofit/>
          </a:bodyPr>
          <a:lstStyle/>
          <a:p>
            <a:r>
              <a:rPr lang="en-GB">
                <a:cs typeface="Calibri Light"/>
              </a:rPr>
              <a:t>MH in CYP</a:t>
            </a:r>
            <a:endParaRPr lang="en-GB"/>
          </a:p>
        </p:txBody>
      </p:sp>
      <p:sp>
        <p:nvSpPr>
          <p:cNvPr id="3" name="Subtitle 2"/>
          <p:cNvSpPr>
            <a:spLocks noGrp="1"/>
          </p:cNvSpPr>
          <p:nvPr>
            <p:ph type="subTitle" idx="1"/>
          </p:nvPr>
        </p:nvSpPr>
        <p:spPr>
          <a:xfrm>
            <a:off x="4385412" y="4471416"/>
            <a:ext cx="7355484" cy="1481328"/>
          </a:xfrm>
        </p:spPr>
        <p:txBody>
          <a:bodyPr vert="horz" lIns="91440" tIns="45720" rIns="91440" bIns="45720" rtlCol="0" anchor="t">
            <a:normAutofit/>
          </a:bodyPr>
          <a:lstStyle/>
          <a:p>
            <a:r>
              <a:rPr lang="en-GB" dirty="0">
                <a:solidFill>
                  <a:srgbClr val="F1F3F0"/>
                </a:solidFill>
                <a:cs typeface="Calibri"/>
              </a:rPr>
              <a:t>Online Safety (Safeguarding)</a:t>
            </a:r>
          </a:p>
          <a:p>
            <a:endParaRPr lang="en-GB" dirty="0">
              <a:cs typeface="Calibri"/>
            </a:endParaRPr>
          </a:p>
        </p:txBody>
      </p:sp>
      <p:pic>
        <p:nvPicPr>
          <p:cNvPr id="12" name="Picture 3">
            <a:extLst>
              <a:ext uri="{FF2B5EF4-FFF2-40B4-BE49-F238E27FC236}">
                <a16:creationId xmlns:a16="http://schemas.microsoft.com/office/drawing/2014/main" id="{ADF1F2F0-4C2E-4187-825D-C9DAA0133966}"/>
              </a:ext>
            </a:extLst>
          </p:cNvPr>
          <p:cNvPicPr>
            <a:picLocks noChangeAspect="1"/>
          </p:cNvPicPr>
          <p:nvPr/>
        </p:nvPicPr>
        <p:blipFill rotWithShape="1">
          <a:blip r:embed="rId2"/>
          <a:srcRect l="58625" r="-1" b="-1"/>
          <a:stretch/>
        </p:blipFill>
        <p:spPr>
          <a:xfrm>
            <a:off x="451104" y="450000"/>
            <a:ext cx="3449384" cy="5544000"/>
          </a:xfrm>
          <a:prstGeom prst="rect">
            <a:avLst/>
          </a:prstGeom>
        </p:spPr>
      </p:pic>
      <p:cxnSp>
        <p:nvCxnSpPr>
          <p:cNvPr id="23" name="Straight Connector 22">
            <a:extLst>
              <a:ext uri="{FF2B5EF4-FFF2-40B4-BE49-F238E27FC236}">
                <a16:creationId xmlns:a16="http://schemas.microsoft.com/office/drawing/2014/main" id="{3B5719CE-F76F-4313-9A48-ADF79E67BB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85412" y="4122000"/>
            <a:ext cx="73800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par>
                                <p:cTn id="11" presetID="10" presetClass="entr" presetSubtype="0" fill="hold" nodeType="withEffect">
                                  <p:stCondLst>
                                    <p:cond delay="0"/>
                                  </p:stCondLst>
                                  <p:iterate>
                                    <p:tmPct val="10000"/>
                                  </p:iterate>
                                  <p:childTnLst>
                                    <p:set>
                                      <p:cBhvr>
                                        <p:cTn id="12" dur="1" fill="hold">
                                          <p:stCondLst>
                                            <p:cond delay="0"/>
                                          </p:stCondLst>
                                        </p:cTn>
                                        <p:tgtEl>
                                          <p:spTgt spid="12"/>
                                        </p:tgtEl>
                                        <p:attrNameLst>
                                          <p:attrName>style.visibility</p:attrName>
                                        </p:attrNameLst>
                                      </p:cBhvr>
                                      <p:to>
                                        <p:strVal val="visible"/>
                                      </p:to>
                                    </p:set>
                                    <p:animEffect transition="in" filter="fade">
                                      <p:cBhvr>
                                        <p:cTn id="13" dur="7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CFC294A-7FF8-4114-B0AD-F3B7F15EF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5ADAEF-F83E-4A39-8354-89616C62794B}"/>
              </a:ext>
            </a:extLst>
          </p:cNvPr>
          <p:cNvSpPr>
            <a:spLocks noGrp="1"/>
          </p:cNvSpPr>
          <p:nvPr>
            <p:ph type="title"/>
          </p:nvPr>
        </p:nvSpPr>
        <p:spPr>
          <a:xfrm>
            <a:off x="448056" y="226800"/>
            <a:ext cx="11301984" cy="984885"/>
          </a:xfrm>
        </p:spPr>
        <p:txBody>
          <a:bodyPr>
            <a:normAutofit/>
          </a:bodyPr>
          <a:lstStyle/>
          <a:p>
            <a:r>
              <a:rPr lang="en-GB" sz="6400"/>
              <a:t>Aims</a:t>
            </a:r>
          </a:p>
        </p:txBody>
      </p:sp>
      <p:cxnSp>
        <p:nvCxnSpPr>
          <p:cNvPr id="18" name="Straight Connector 17">
            <a:extLst>
              <a:ext uri="{FF2B5EF4-FFF2-40B4-BE49-F238E27FC236}">
                <a16:creationId xmlns:a16="http://schemas.microsoft.com/office/drawing/2014/main" id="{493FE3F6-2B23-4E4E-AA49-C212646DC7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FB838DF-3A87-4AFA-9C15-57DEC4B09472}"/>
              </a:ext>
            </a:extLst>
          </p:cNvPr>
          <p:cNvGraphicFramePr>
            <a:graphicFrameLocks noGrp="1"/>
          </p:cNvGraphicFramePr>
          <p:nvPr>
            <p:ph idx="1"/>
            <p:extLst>
              <p:ext uri="{D42A27DB-BD31-4B8C-83A1-F6EECF244321}">
                <p14:modId xmlns:p14="http://schemas.microsoft.com/office/powerpoint/2010/main" val="4058701840"/>
              </p:ext>
            </p:extLst>
          </p:nvPr>
        </p:nvGraphicFramePr>
        <p:xfrm>
          <a:off x="450000" y="2059200"/>
          <a:ext cx="11293475" cy="37830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212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49274-A5EF-4145-998A-6D519D54D8EF}"/>
              </a:ext>
            </a:extLst>
          </p:cNvPr>
          <p:cNvSpPr>
            <a:spLocks noGrp="1"/>
          </p:cNvSpPr>
          <p:nvPr>
            <p:ph type="title"/>
          </p:nvPr>
        </p:nvSpPr>
        <p:spPr/>
        <p:txBody>
          <a:bodyPr/>
          <a:lstStyle/>
          <a:p>
            <a:r>
              <a:rPr lang="en-GB"/>
              <a:t>Reviewing the Lecture</a:t>
            </a:r>
          </a:p>
        </p:txBody>
      </p:sp>
      <p:sp>
        <p:nvSpPr>
          <p:cNvPr id="3" name="Content Placeholder 2">
            <a:extLst>
              <a:ext uri="{FF2B5EF4-FFF2-40B4-BE49-F238E27FC236}">
                <a16:creationId xmlns:a16="http://schemas.microsoft.com/office/drawing/2014/main" id="{722602E0-3155-4770-8706-16583AA78A80}"/>
              </a:ext>
            </a:extLst>
          </p:cNvPr>
          <p:cNvSpPr>
            <a:spLocks noGrp="1"/>
          </p:cNvSpPr>
          <p:nvPr>
            <p:ph idx="1"/>
          </p:nvPr>
        </p:nvSpPr>
        <p:spPr/>
        <p:txBody>
          <a:bodyPr vert="horz" wrap="square" lIns="0" tIns="0" rIns="91440" bIns="0" rtlCol="0" anchor="t">
            <a:normAutofit/>
          </a:bodyPr>
          <a:lstStyle/>
          <a:p>
            <a:pPr marL="449580" indent="-447675"/>
            <a:r>
              <a:rPr lang="en-GB" dirty="0">
                <a:solidFill>
                  <a:srgbClr val="F1F3F0"/>
                </a:solidFill>
              </a:rPr>
              <a:t>What learning did you take away from the Child Abuse aspect of the lecture?</a:t>
            </a:r>
          </a:p>
          <a:p>
            <a:pPr marL="449580" indent="-447675"/>
            <a:r>
              <a:rPr lang="en-GB" dirty="0">
                <a:solidFill>
                  <a:srgbClr val="F1F3F0"/>
                </a:solidFill>
              </a:rPr>
              <a:t>NSPCC Website?</a:t>
            </a:r>
          </a:p>
          <a:p>
            <a:pPr marL="449580" indent="-447675"/>
            <a:r>
              <a:rPr lang="en-GB" dirty="0">
                <a:solidFill>
                  <a:srgbClr val="F1F3F0"/>
                </a:solidFill>
              </a:rPr>
              <a:t>BACP Ethical Framework – Thoughts?</a:t>
            </a:r>
          </a:p>
          <a:p>
            <a:pPr marL="449580" indent="-447675"/>
            <a:r>
              <a:rPr lang="en-GB" dirty="0">
                <a:solidFill>
                  <a:srgbClr val="F1F3F0"/>
                </a:solidFill>
              </a:rPr>
              <a:t>UNCRC, Ethics and the Law</a:t>
            </a:r>
          </a:p>
          <a:p>
            <a:pPr marL="449580" indent="-447675"/>
            <a:r>
              <a:rPr lang="en-GB" dirty="0">
                <a:solidFill>
                  <a:srgbClr val="F1F3F0"/>
                </a:solidFill>
              </a:rPr>
              <a:t>Activity - Moodle</a:t>
            </a:r>
            <a:endParaRPr lang="en-GB" dirty="0">
              <a:solidFill>
                <a:srgbClr val="F1F3F0">
                  <a:alpha val="55000"/>
                </a:srgbClr>
              </a:solidFill>
            </a:endParaRPr>
          </a:p>
        </p:txBody>
      </p:sp>
    </p:spTree>
    <p:extLst>
      <p:ext uri="{BB962C8B-B14F-4D97-AF65-F5344CB8AC3E}">
        <p14:creationId xmlns:p14="http://schemas.microsoft.com/office/powerpoint/2010/main" val="21991465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86DADD-940E-4CC1-AF60-0D36FB29B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44C719-B055-4DCA-87DA-D60AC6E8BC50}"/>
              </a:ext>
            </a:extLst>
          </p:cNvPr>
          <p:cNvSpPr>
            <a:spLocks noGrp="1"/>
          </p:cNvSpPr>
          <p:nvPr>
            <p:ph type="title"/>
          </p:nvPr>
        </p:nvSpPr>
        <p:spPr>
          <a:xfrm>
            <a:off x="448056" y="388800"/>
            <a:ext cx="5432044" cy="860400"/>
          </a:xfrm>
        </p:spPr>
        <p:txBody>
          <a:bodyPr anchor="b">
            <a:normAutofit/>
          </a:bodyPr>
          <a:lstStyle/>
          <a:p>
            <a:r>
              <a:rPr lang="en-GB"/>
              <a:t>Online Safety</a:t>
            </a:r>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4C12584-F97B-46B5-AA15-D951F1DE4363}"/>
              </a:ext>
            </a:extLst>
          </p:cNvPr>
          <p:cNvSpPr>
            <a:spLocks noGrp="1"/>
          </p:cNvSpPr>
          <p:nvPr>
            <p:ph idx="1"/>
          </p:nvPr>
        </p:nvSpPr>
        <p:spPr>
          <a:xfrm>
            <a:off x="448056" y="1944000"/>
            <a:ext cx="5432044" cy="4006800"/>
          </a:xfrm>
        </p:spPr>
        <p:txBody>
          <a:bodyPr vert="horz" wrap="square" lIns="0" tIns="0" rIns="91440" bIns="0" rtlCol="0" anchor="t">
            <a:normAutofit/>
          </a:bodyPr>
          <a:lstStyle/>
          <a:p>
            <a:pPr marL="449580" indent="-447675"/>
            <a:r>
              <a:rPr lang="en-GB" dirty="0">
                <a:solidFill>
                  <a:srgbClr val="F1F3F0"/>
                </a:solidFill>
              </a:rPr>
              <a:t>What do we mean when we say, 'Online Safety'?</a:t>
            </a:r>
          </a:p>
          <a:p>
            <a:pPr marL="449580" indent="-447675"/>
            <a:r>
              <a:rPr lang="en-GB" dirty="0">
                <a:solidFill>
                  <a:srgbClr val="F1F3F0"/>
                </a:solidFill>
              </a:rPr>
              <a:t>We'll look at online safety and what this means to each of us.</a:t>
            </a:r>
            <a:endParaRPr lang="en-GB" dirty="0"/>
          </a:p>
          <a:p>
            <a:pPr marL="449580" indent="-447675"/>
            <a:endParaRPr lang="en-GB">
              <a:solidFill>
                <a:srgbClr val="F1F3F0">
                  <a:alpha val="55000"/>
                </a:srgbClr>
              </a:solidFill>
            </a:endParaRPr>
          </a:p>
        </p:txBody>
      </p:sp>
      <p:pic>
        <p:nvPicPr>
          <p:cNvPr id="4" name="Picture 4">
            <a:extLst>
              <a:ext uri="{FF2B5EF4-FFF2-40B4-BE49-F238E27FC236}">
                <a16:creationId xmlns:a16="http://schemas.microsoft.com/office/drawing/2014/main" id="{BF1575E3-1F87-479E-A1D4-3D8397FB93FA}"/>
              </a:ext>
            </a:extLst>
          </p:cNvPr>
          <p:cNvPicPr>
            <a:picLocks noChangeAspect="1"/>
          </p:cNvPicPr>
          <p:nvPr/>
        </p:nvPicPr>
        <p:blipFill>
          <a:blip r:embed="rId3"/>
          <a:stretch>
            <a:fillRect/>
          </a:stretch>
        </p:blipFill>
        <p:spPr>
          <a:xfrm>
            <a:off x="6342799" y="450000"/>
            <a:ext cx="5370298" cy="5508000"/>
          </a:xfrm>
          <a:prstGeom prst="rect">
            <a:avLst/>
          </a:prstGeom>
        </p:spPr>
      </p:pic>
    </p:spTree>
    <p:extLst>
      <p:ext uri="{BB962C8B-B14F-4D97-AF65-F5344CB8AC3E}">
        <p14:creationId xmlns:p14="http://schemas.microsoft.com/office/powerpoint/2010/main" val="1446930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425D08-6505-4F53-9B03-D2F289363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BBA62-01AD-4EC2-859E-BB0685025EE7}"/>
              </a:ext>
            </a:extLst>
          </p:cNvPr>
          <p:cNvSpPr>
            <a:spLocks noGrp="1"/>
          </p:cNvSpPr>
          <p:nvPr>
            <p:ph type="title"/>
          </p:nvPr>
        </p:nvSpPr>
        <p:spPr>
          <a:xfrm>
            <a:off x="448056" y="388800"/>
            <a:ext cx="5432044" cy="860400"/>
          </a:xfrm>
        </p:spPr>
        <p:txBody>
          <a:bodyPr anchor="b">
            <a:normAutofit/>
          </a:bodyPr>
          <a:lstStyle/>
          <a:p>
            <a:r>
              <a:rPr lang="en-GB"/>
              <a:t>Political and Media Influences</a:t>
            </a:r>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2A7A54A-6EF9-4E43-92FB-18B72A4608DE}"/>
              </a:ext>
            </a:extLst>
          </p:cNvPr>
          <p:cNvSpPr>
            <a:spLocks noGrp="1"/>
          </p:cNvSpPr>
          <p:nvPr>
            <p:ph idx="1"/>
          </p:nvPr>
        </p:nvSpPr>
        <p:spPr>
          <a:xfrm>
            <a:off x="448056" y="1944000"/>
            <a:ext cx="5432044" cy="4006800"/>
          </a:xfrm>
        </p:spPr>
        <p:txBody>
          <a:bodyPr vert="horz" lIns="0" tIns="0" rIns="91440" bIns="0" rtlCol="0">
            <a:normAutofit/>
          </a:bodyPr>
          <a:lstStyle/>
          <a:p>
            <a:pPr marL="449580" indent="-447675"/>
            <a:r>
              <a:rPr lang="en-GB"/>
              <a:t>When we think about the messages we receive regarding children's internet usage, they are often focused on the negative experience of the child.</a:t>
            </a:r>
          </a:p>
          <a:p>
            <a:pPr marL="449580" indent="-447675"/>
            <a:r>
              <a:rPr lang="en-GB"/>
              <a:t>These influences often come from the political agenda and the media influence. </a:t>
            </a:r>
          </a:p>
        </p:txBody>
      </p:sp>
      <p:pic>
        <p:nvPicPr>
          <p:cNvPr id="4" name="Picture 4" descr="Graphical user interface&#10;&#10;Description automatically generated">
            <a:extLst>
              <a:ext uri="{FF2B5EF4-FFF2-40B4-BE49-F238E27FC236}">
                <a16:creationId xmlns:a16="http://schemas.microsoft.com/office/drawing/2014/main" id="{8BF13876-EBD7-421E-A00D-33C5EF9E8E9F}"/>
              </a:ext>
            </a:extLst>
          </p:cNvPr>
          <p:cNvPicPr>
            <a:picLocks noChangeAspect="1"/>
          </p:cNvPicPr>
          <p:nvPr/>
        </p:nvPicPr>
        <p:blipFill rotWithShape="1">
          <a:blip r:embed="rId2"/>
          <a:srcRect l="15795" r="18263" b="-1"/>
          <a:stretch/>
        </p:blipFill>
        <p:spPr>
          <a:xfrm>
            <a:off x="6307308" y="450000"/>
            <a:ext cx="5441280" cy="5508000"/>
          </a:xfrm>
          <a:prstGeom prst="rect">
            <a:avLst/>
          </a:prstGeom>
        </p:spPr>
      </p:pic>
    </p:spTree>
    <p:extLst>
      <p:ext uri="{BB962C8B-B14F-4D97-AF65-F5344CB8AC3E}">
        <p14:creationId xmlns:p14="http://schemas.microsoft.com/office/powerpoint/2010/main" val="21933605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425D08-6505-4F53-9B03-D2F289363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001C55-DE7E-4FFB-AB83-E5407877C192}"/>
              </a:ext>
            </a:extLst>
          </p:cNvPr>
          <p:cNvSpPr>
            <a:spLocks noGrp="1"/>
          </p:cNvSpPr>
          <p:nvPr>
            <p:ph type="title"/>
          </p:nvPr>
        </p:nvSpPr>
        <p:spPr>
          <a:xfrm>
            <a:off x="448056" y="388800"/>
            <a:ext cx="5432044" cy="860400"/>
          </a:xfrm>
        </p:spPr>
        <p:txBody>
          <a:bodyPr anchor="b">
            <a:normAutofit/>
          </a:bodyPr>
          <a:lstStyle/>
          <a:p>
            <a:r>
              <a:rPr lang="en-GB"/>
              <a:t>Consider the following:</a:t>
            </a:r>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DA88465-9A7F-4399-8989-4DE31C960EFB}"/>
              </a:ext>
            </a:extLst>
          </p:cNvPr>
          <p:cNvSpPr>
            <a:spLocks noGrp="1"/>
          </p:cNvSpPr>
          <p:nvPr>
            <p:ph idx="1"/>
          </p:nvPr>
        </p:nvSpPr>
        <p:spPr>
          <a:xfrm>
            <a:off x="448056" y="1944000"/>
            <a:ext cx="5432044" cy="4006800"/>
          </a:xfrm>
        </p:spPr>
        <p:txBody>
          <a:bodyPr vert="horz" lIns="0" tIns="0" rIns="91440" bIns="0" rtlCol="0">
            <a:normAutofit/>
          </a:bodyPr>
          <a:lstStyle/>
          <a:p>
            <a:pPr marL="449580" indent="-447675">
              <a:lnSpc>
                <a:spcPct val="110000"/>
              </a:lnSpc>
            </a:pPr>
            <a:r>
              <a:rPr lang="en-GB" sz="1700" i="1">
                <a:ea typeface="+mn-lt"/>
                <a:cs typeface="+mn-lt"/>
              </a:rPr>
              <a:t>'The fact is that the growth of the Internet as an unregulated space has thrown up two major challenges when it comes to protecting our children.</a:t>
            </a:r>
            <a:br>
              <a:rPr lang="en-GB" sz="1700" i="1">
                <a:ea typeface="+mn-lt"/>
                <a:cs typeface="+mn-lt"/>
              </a:rPr>
            </a:br>
            <a:br>
              <a:rPr lang="en-GB" sz="1700" i="1">
                <a:ea typeface="+mn-lt"/>
                <a:cs typeface="+mn-lt"/>
              </a:rPr>
            </a:br>
            <a:r>
              <a:rPr lang="en-GB" sz="1700" i="1">
                <a:ea typeface="+mn-lt"/>
                <a:cs typeface="+mn-lt"/>
              </a:rPr>
              <a:t>The first challenge is criminal and that is the proliferation and accessibility of child abuse images on the internet.</a:t>
            </a:r>
            <a:br>
              <a:rPr lang="en-GB" sz="1700" i="1">
                <a:ea typeface="+mn-lt"/>
                <a:cs typeface="+mn-lt"/>
              </a:rPr>
            </a:br>
            <a:br>
              <a:rPr lang="en-GB" sz="1700" i="1">
                <a:ea typeface="+mn-lt"/>
                <a:cs typeface="+mn-lt"/>
              </a:rPr>
            </a:br>
            <a:r>
              <a:rPr lang="en-GB" sz="1700" i="1">
                <a:ea typeface="+mn-lt"/>
                <a:cs typeface="+mn-lt"/>
              </a:rPr>
              <a:t>The second challenge is cultural: the fact that many children are viewing online pornography and other damaging material at a very early age and that the nature of that pornography is so extreme it is distorting their view of sex and relationships'. (David Cameron, 2013) </a:t>
            </a:r>
          </a:p>
          <a:p>
            <a:pPr marL="449580" indent="-447675">
              <a:lnSpc>
                <a:spcPct val="110000"/>
              </a:lnSpc>
            </a:pPr>
            <a:endParaRPr lang="en-GB" sz="1700" i="1"/>
          </a:p>
        </p:txBody>
      </p:sp>
      <p:pic>
        <p:nvPicPr>
          <p:cNvPr id="4" name="Picture 4">
            <a:extLst>
              <a:ext uri="{FF2B5EF4-FFF2-40B4-BE49-F238E27FC236}">
                <a16:creationId xmlns:a16="http://schemas.microsoft.com/office/drawing/2014/main" id="{913B016F-6D67-4996-8E7A-E354D332E198}"/>
              </a:ext>
            </a:extLst>
          </p:cNvPr>
          <p:cNvPicPr>
            <a:picLocks noChangeAspect="1"/>
          </p:cNvPicPr>
          <p:nvPr/>
        </p:nvPicPr>
        <p:blipFill rotWithShape="1">
          <a:blip r:embed="rId2"/>
          <a:srcRect l="30980" r="3078" b="-1"/>
          <a:stretch/>
        </p:blipFill>
        <p:spPr>
          <a:xfrm>
            <a:off x="6307308" y="450000"/>
            <a:ext cx="5441280" cy="5508000"/>
          </a:xfrm>
          <a:prstGeom prst="rect">
            <a:avLst/>
          </a:prstGeom>
        </p:spPr>
      </p:pic>
    </p:spTree>
    <p:extLst>
      <p:ext uri="{BB962C8B-B14F-4D97-AF65-F5344CB8AC3E}">
        <p14:creationId xmlns:p14="http://schemas.microsoft.com/office/powerpoint/2010/main" val="31121926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425D08-6505-4F53-9B03-D2F289363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020A2C-F82D-431B-B4E6-D5F81A0EB479}"/>
              </a:ext>
            </a:extLst>
          </p:cNvPr>
          <p:cNvSpPr>
            <a:spLocks noGrp="1"/>
          </p:cNvSpPr>
          <p:nvPr>
            <p:ph type="title"/>
          </p:nvPr>
        </p:nvSpPr>
        <p:spPr>
          <a:xfrm>
            <a:off x="448056" y="388800"/>
            <a:ext cx="5432044" cy="860400"/>
          </a:xfrm>
        </p:spPr>
        <p:txBody>
          <a:bodyPr anchor="b">
            <a:normAutofit/>
          </a:bodyPr>
          <a:lstStyle/>
          <a:p>
            <a:endParaRPr lang="en-GB"/>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5461AB8-6A9D-4524-BB1B-83B11964083C}"/>
              </a:ext>
            </a:extLst>
          </p:cNvPr>
          <p:cNvSpPr>
            <a:spLocks noGrp="1"/>
          </p:cNvSpPr>
          <p:nvPr>
            <p:ph idx="1"/>
          </p:nvPr>
        </p:nvSpPr>
        <p:spPr>
          <a:xfrm>
            <a:off x="448056" y="1944000"/>
            <a:ext cx="5432044" cy="4006800"/>
          </a:xfrm>
        </p:spPr>
        <p:txBody>
          <a:bodyPr vert="horz" lIns="0" tIns="0" rIns="91440" bIns="0" rtlCol="0">
            <a:normAutofit/>
          </a:bodyPr>
          <a:lstStyle/>
          <a:p>
            <a:pPr marL="449580" indent="-447675">
              <a:lnSpc>
                <a:spcPct val="110000"/>
              </a:lnSpc>
            </a:pPr>
            <a:r>
              <a:rPr lang="en-GB" sz="1700" i="1">
                <a:ea typeface="+mn-lt"/>
                <a:cs typeface="+mn-lt"/>
              </a:rPr>
              <a:t>The internet can be brilliant at connecting people across the world - but for too long these companies have not done enough to protect users, especially children and young people, from harmful content.</a:t>
            </a:r>
            <a:endParaRPr lang="en-GB" sz="1700" i="1"/>
          </a:p>
          <a:p>
            <a:pPr marL="449580" indent="-447675">
              <a:lnSpc>
                <a:spcPct val="110000"/>
              </a:lnSpc>
            </a:pPr>
            <a:r>
              <a:rPr lang="en-GB" sz="1700" i="1">
                <a:ea typeface="+mn-lt"/>
                <a:cs typeface="+mn-lt"/>
              </a:rPr>
              <a:t>That is not good enough, and it is time to do things differently. We have listened to campaigners and parents and are putting a legal duty of care on internet companies to keep people safe. (Teresa May, 2019). </a:t>
            </a:r>
            <a:endParaRPr lang="en-GB" sz="1700" i="1"/>
          </a:p>
          <a:p>
            <a:pPr marL="449580" indent="-447675">
              <a:lnSpc>
                <a:spcPct val="110000"/>
              </a:lnSpc>
            </a:pPr>
            <a:endParaRPr lang="en-GB" sz="1700" i="1"/>
          </a:p>
          <a:p>
            <a:pPr marL="449580" indent="-447675">
              <a:lnSpc>
                <a:spcPct val="110000"/>
              </a:lnSpc>
            </a:pPr>
            <a:endParaRPr lang="en-GB" sz="1700" i="1"/>
          </a:p>
          <a:p>
            <a:pPr marL="449580" indent="-447675">
              <a:lnSpc>
                <a:spcPct val="110000"/>
              </a:lnSpc>
            </a:pPr>
            <a:r>
              <a:rPr lang="en-GB" sz="1700" i="1"/>
              <a:t>Thoughts about these statements?</a:t>
            </a:r>
          </a:p>
          <a:p>
            <a:pPr marL="449580" indent="-447675">
              <a:lnSpc>
                <a:spcPct val="110000"/>
              </a:lnSpc>
            </a:pPr>
            <a:endParaRPr lang="en-GB" sz="1700"/>
          </a:p>
        </p:txBody>
      </p:sp>
      <p:pic>
        <p:nvPicPr>
          <p:cNvPr id="4" name="Picture 4" descr="A picture containing text, electronics, person, computer&#10;&#10;Description automatically generated">
            <a:extLst>
              <a:ext uri="{FF2B5EF4-FFF2-40B4-BE49-F238E27FC236}">
                <a16:creationId xmlns:a16="http://schemas.microsoft.com/office/drawing/2014/main" id="{11B431C9-CD47-43A5-ADF3-7E5C18BDCAEF}"/>
              </a:ext>
            </a:extLst>
          </p:cNvPr>
          <p:cNvPicPr>
            <a:picLocks noChangeAspect="1"/>
          </p:cNvPicPr>
          <p:nvPr/>
        </p:nvPicPr>
        <p:blipFill rotWithShape="1">
          <a:blip r:embed="rId2"/>
          <a:srcRect l="9356" r="16553"/>
          <a:stretch/>
        </p:blipFill>
        <p:spPr>
          <a:xfrm>
            <a:off x="6307308" y="450000"/>
            <a:ext cx="5441280" cy="5508000"/>
          </a:xfrm>
          <a:prstGeom prst="rect">
            <a:avLst/>
          </a:prstGeom>
        </p:spPr>
      </p:pic>
    </p:spTree>
    <p:extLst>
      <p:ext uri="{BB962C8B-B14F-4D97-AF65-F5344CB8AC3E}">
        <p14:creationId xmlns:p14="http://schemas.microsoft.com/office/powerpoint/2010/main" val="38564251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E99AC95-9FC1-42BD-A490-2EDBABE7C2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EDB2D4-ED53-443A-AE89-B3FE5E0D612F}"/>
              </a:ext>
            </a:extLst>
          </p:cNvPr>
          <p:cNvSpPr>
            <a:spLocks noGrp="1"/>
          </p:cNvSpPr>
          <p:nvPr>
            <p:ph type="title"/>
          </p:nvPr>
        </p:nvSpPr>
        <p:spPr>
          <a:xfrm>
            <a:off x="448056" y="388800"/>
            <a:ext cx="7380000" cy="860400"/>
          </a:xfrm>
        </p:spPr>
        <p:txBody>
          <a:bodyPr anchor="b">
            <a:normAutofit/>
          </a:bodyPr>
          <a:lstStyle/>
          <a:p>
            <a:r>
              <a:rPr lang="en-GB"/>
              <a:t>Media Examples</a:t>
            </a:r>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73836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830869D-536C-4219-988F-3A4902FA7E4C}"/>
              </a:ext>
            </a:extLst>
          </p:cNvPr>
          <p:cNvSpPr>
            <a:spLocks noGrp="1"/>
          </p:cNvSpPr>
          <p:nvPr>
            <p:ph idx="1"/>
          </p:nvPr>
        </p:nvSpPr>
        <p:spPr>
          <a:xfrm>
            <a:off x="448056" y="1944000"/>
            <a:ext cx="7380000" cy="4006800"/>
          </a:xfrm>
        </p:spPr>
        <p:txBody>
          <a:bodyPr vert="horz" lIns="0" tIns="0" rIns="91440" bIns="0" rtlCol="0">
            <a:normAutofit/>
          </a:bodyPr>
          <a:lstStyle/>
          <a:p>
            <a:pPr marL="449580" indent="-447675">
              <a:lnSpc>
                <a:spcPct val="110000"/>
              </a:lnSpc>
            </a:pPr>
            <a:r>
              <a:rPr lang="en-GB" sz="1900"/>
              <a:t>Just a quick search on the most popular UK newspapers can highlight some of the headlines relating to the negative impact of online usage:</a:t>
            </a:r>
          </a:p>
          <a:p>
            <a:pPr marL="449580" indent="-447675">
              <a:lnSpc>
                <a:spcPct val="110000"/>
              </a:lnSpc>
            </a:pPr>
            <a:r>
              <a:rPr lang="en-GB" sz="1900" i="1"/>
              <a:t>' Paedophiles are tricking children into abusing siblings and friends as they watch online in disturbing new trend' (Daily Mail, March 24, 2021)</a:t>
            </a:r>
          </a:p>
          <a:p>
            <a:pPr marL="449580" indent="-447675">
              <a:lnSpc>
                <a:spcPct val="110000"/>
              </a:lnSpc>
            </a:pPr>
            <a:r>
              <a:rPr lang="en-GB" sz="1900" i="1">
                <a:ea typeface="+mn-lt"/>
                <a:cs typeface="+mn-lt"/>
              </a:rPr>
              <a:t>'Innocent kids ‘sent child abuse videos and sexual messages’ in new online game Among Us without parents knowing' (Sun Newspaper, Jan 21, 2021)</a:t>
            </a:r>
          </a:p>
          <a:p>
            <a:pPr marL="449580" indent="-447675">
              <a:lnSpc>
                <a:spcPct val="110000"/>
              </a:lnSpc>
            </a:pPr>
            <a:r>
              <a:rPr lang="en-GB" sz="1900" i="1"/>
              <a:t>'Tech giants could create vaccine to save children from perils of online abuse, says expert' (Daily Express, March 2nd, 2021) </a:t>
            </a:r>
          </a:p>
          <a:p>
            <a:pPr marL="449580" indent="-447675">
              <a:lnSpc>
                <a:spcPct val="110000"/>
              </a:lnSpc>
            </a:pPr>
            <a:endParaRPr lang="en-GB" sz="1900" i="1"/>
          </a:p>
          <a:p>
            <a:pPr marL="449580" indent="-447675">
              <a:lnSpc>
                <a:spcPct val="110000"/>
              </a:lnSpc>
            </a:pPr>
            <a:endParaRPr lang="en-GB" sz="1900"/>
          </a:p>
        </p:txBody>
      </p:sp>
      <p:pic>
        <p:nvPicPr>
          <p:cNvPr id="4" name="Picture 4" descr="Text&#10;&#10;Description automatically generated">
            <a:extLst>
              <a:ext uri="{FF2B5EF4-FFF2-40B4-BE49-F238E27FC236}">
                <a16:creationId xmlns:a16="http://schemas.microsoft.com/office/drawing/2014/main" id="{642AFC20-01AD-46AF-B6FC-07DE436BA804}"/>
              </a:ext>
            </a:extLst>
          </p:cNvPr>
          <p:cNvPicPr>
            <a:picLocks noChangeAspect="1"/>
          </p:cNvPicPr>
          <p:nvPr/>
        </p:nvPicPr>
        <p:blipFill>
          <a:blip r:embed="rId2"/>
          <a:stretch>
            <a:fillRect/>
          </a:stretch>
        </p:blipFill>
        <p:spPr>
          <a:xfrm>
            <a:off x="8256588" y="1698075"/>
            <a:ext cx="3492000" cy="3011850"/>
          </a:xfrm>
          <a:prstGeom prst="rect">
            <a:avLst/>
          </a:prstGeom>
        </p:spPr>
      </p:pic>
    </p:spTree>
    <p:extLst>
      <p:ext uri="{BB962C8B-B14F-4D97-AF65-F5344CB8AC3E}">
        <p14:creationId xmlns:p14="http://schemas.microsoft.com/office/powerpoint/2010/main" val="1499914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86DADD-940E-4CC1-AF60-0D36FB29B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2501AB-F44F-4AB3-9B25-19CF76A3E5CF}"/>
              </a:ext>
            </a:extLst>
          </p:cNvPr>
          <p:cNvSpPr>
            <a:spLocks noGrp="1"/>
          </p:cNvSpPr>
          <p:nvPr>
            <p:ph type="title"/>
          </p:nvPr>
        </p:nvSpPr>
        <p:spPr>
          <a:xfrm>
            <a:off x="448056" y="388800"/>
            <a:ext cx="5432044" cy="860400"/>
          </a:xfrm>
        </p:spPr>
        <p:txBody>
          <a:bodyPr anchor="b">
            <a:normAutofit/>
          </a:bodyPr>
          <a:lstStyle/>
          <a:p>
            <a:r>
              <a:rPr lang="en-GB"/>
              <a:t>Should we prevent the content?</a:t>
            </a:r>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C8E09D5-230A-4EDA-A881-790869F4D373}"/>
              </a:ext>
            </a:extLst>
          </p:cNvPr>
          <p:cNvSpPr>
            <a:spLocks noGrp="1"/>
          </p:cNvSpPr>
          <p:nvPr>
            <p:ph idx="1"/>
          </p:nvPr>
        </p:nvSpPr>
        <p:spPr>
          <a:xfrm>
            <a:off x="448056" y="1944000"/>
            <a:ext cx="5432044" cy="4006800"/>
          </a:xfrm>
        </p:spPr>
        <p:txBody>
          <a:bodyPr vert="horz" lIns="0" tIns="0" rIns="91440" bIns="0" rtlCol="0">
            <a:normAutofit/>
          </a:bodyPr>
          <a:lstStyle/>
          <a:p>
            <a:pPr marL="449580" indent="-447675">
              <a:lnSpc>
                <a:spcPct val="110000"/>
              </a:lnSpc>
            </a:pPr>
            <a:r>
              <a:rPr lang="en-GB" sz="2000"/>
              <a:t>When we look at the political and media influences it would seem that gaming and pornography are risks and the simple solution would be to prevent access and thus provide safety for our children and young people.</a:t>
            </a:r>
          </a:p>
          <a:p>
            <a:pPr marL="449580" indent="-447675">
              <a:lnSpc>
                <a:spcPct val="110000"/>
              </a:lnSpc>
            </a:pPr>
            <a:r>
              <a:rPr lang="en-GB" sz="2000"/>
              <a:t>However...</a:t>
            </a:r>
          </a:p>
          <a:p>
            <a:pPr marL="449580" indent="-447675">
              <a:lnSpc>
                <a:spcPct val="110000"/>
              </a:lnSpc>
            </a:pPr>
            <a:r>
              <a:rPr lang="en-GB" sz="2000"/>
              <a:t>It's not as simple as this, the debates on whether pornography and gaming have an influence on children and young people are not straight forward, in fact, the evidence is very patchy to say the least. </a:t>
            </a:r>
          </a:p>
        </p:txBody>
      </p:sp>
      <p:pic>
        <p:nvPicPr>
          <p:cNvPr id="4" name="Picture 4">
            <a:extLst>
              <a:ext uri="{FF2B5EF4-FFF2-40B4-BE49-F238E27FC236}">
                <a16:creationId xmlns:a16="http://schemas.microsoft.com/office/drawing/2014/main" id="{DDB2639B-01FC-4ECB-8C50-CE9294154D52}"/>
              </a:ext>
            </a:extLst>
          </p:cNvPr>
          <p:cNvPicPr>
            <a:picLocks noChangeAspect="1"/>
          </p:cNvPicPr>
          <p:nvPr/>
        </p:nvPicPr>
        <p:blipFill>
          <a:blip r:embed="rId3"/>
          <a:stretch>
            <a:fillRect/>
          </a:stretch>
        </p:blipFill>
        <p:spPr>
          <a:xfrm>
            <a:off x="6307308" y="1387973"/>
            <a:ext cx="5441280" cy="3632054"/>
          </a:xfrm>
          <a:prstGeom prst="rect">
            <a:avLst/>
          </a:prstGeom>
        </p:spPr>
      </p:pic>
    </p:spTree>
    <p:extLst>
      <p:ext uri="{BB962C8B-B14F-4D97-AF65-F5344CB8AC3E}">
        <p14:creationId xmlns:p14="http://schemas.microsoft.com/office/powerpoint/2010/main" val="3008941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86DADD-940E-4CC1-AF60-0D36FB29B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383B80-2058-4C3D-B21B-99B37B51B1EA}"/>
              </a:ext>
            </a:extLst>
          </p:cNvPr>
          <p:cNvSpPr>
            <a:spLocks noGrp="1"/>
          </p:cNvSpPr>
          <p:nvPr>
            <p:ph type="title"/>
          </p:nvPr>
        </p:nvSpPr>
        <p:spPr>
          <a:xfrm>
            <a:off x="448056" y="388800"/>
            <a:ext cx="5432044" cy="860400"/>
          </a:xfrm>
        </p:spPr>
        <p:txBody>
          <a:bodyPr anchor="b">
            <a:normAutofit/>
          </a:bodyPr>
          <a:lstStyle/>
          <a:p>
            <a:r>
              <a:rPr lang="en-GB"/>
              <a:t>Content blockers</a:t>
            </a:r>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8906BC2-5B64-4503-BB97-94B8696E0B1A}"/>
              </a:ext>
            </a:extLst>
          </p:cNvPr>
          <p:cNvSpPr>
            <a:spLocks noGrp="1"/>
          </p:cNvSpPr>
          <p:nvPr>
            <p:ph idx="1"/>
          </p:nvPr>
        </p:nvSpPr>
        <p:spPr>
          <a:xfrm>
            <a:off x="448056" y="1944000"/>
            <a:ext cx="5432044" cy="4006800"/>
          </a:xfrm>
        </p:spPr>
        <p:txBody>
          <a:bodyPr vert="horz" lIns="0" tIns="0" rIns="91440" bIns="0" rtlCol="0">
            <a:normAutofit/>
          </a:bodyPr>
          <a:lstStyle/>
          <a:p>
            <a:pPr marL="449580" indent="-447675">
              <a:lnSpc>
                <a:spcPct val="110000"/>
              </a:lnSpc>
            </a:pPr>
            <a:r>
              <a:rPr lang="en-GB" sz="1500"/>
              <a:t>Despite the limited evidence, there is still an ongoing focus on blocking and minimising access to internet content.</a:t>
            </a:r>
          </a:p>
          <a:p>
            <a:pPr marL="449580" indent="-447675">
              <a:lnSpc>
                <a:spcPct val="110000"/>
              </a:lnSpc>
            </a:pPr>
            <a:r>
              <a:rPr lang="en-GB" sz="1500"/>
              <a:t>Family internet settings</a:t>
            </a:r>
          </a:p>
          <a:p>
            <a:pPr marL="449580" indent="-447675">
              <a:lnSpc>
                <a:spcPct val="110000"/>
              </a:lnSpc>
            </a:pPr>
            <a:r>
              <a:rPr lang="en-GB" sz="1500"/>
              <a:t>School content blockers</a:t>
            </a:r>
          </a:p>
          <a:p>
            <a:pPr marL="449580" indent="-447675">
              <a:lnSpc>
                <a:spcPct val="110000"/>
              </a:lnSpc>
            </a:pPr>
            <a:endParaRPr lang="en-GB" sz="1500"/>
          </a:p>
          <a:p>
            <a:pPr marL="449580" indent="-447675">
              <a:lnSpc>
                <a:spcPct val="110000"/>
              </a:lnSpc>
            </a:pPr>
            <a:r>
              <a:rPr lang="en-GB" sz="1500"/>
              <a:t>But what are the limitations?</a:t>
            </a:r>
          </a:p>
          <a:p>
            <a:pPr marL="449580" indent="-447675">
              <a:lnSpc>
                <a:spcPct val="110000"/>
              </a:lnSpc>
            </a:pPr>
            <a:r>
              <a:rPr lang="en-GB" sz="1500"/>
              <a:t>Using content blockers, children and young people can also be prevented from accessing useful information, such as age-appropriate information about sex, identity, drugs, relationships.</a:t>
            </a:r>
          </a:p>
          <a:p>
            <a:pPr marL="449580" indent="-447675">
              <a:lnSpc>
                <a:spcPct val="110000"/>
              </a:lnSpc>
            </a:pPr>
            <a:r>
              <a:rPr lang="en-GB" sz="1500"/>
              <a:t>This in turn may actually cause more harm. </a:t>
            </a:r>
          </a:p>
        </p:txBody>
      </p:sp>
      <p:pic>
        <p:nvPicPr>
          <p:cNvPr id="4" name="Picture 4" descr="A picture containing person, sky&#10;&#10;Description automatically generated">
            <a:extLst>
              <a:ext uri="{FF2B5EF4-FFF2-40B4-BE49-F238E27FC236}">
                <a16:creationId xmlns:a16="http://schemas.microsoft.com/office/drawing/2014/main" id="{70654291-1279-456D-92FC-933B6907B260}"/>
              </a:ext>
            </a:extLst>
          </p:cNvPr>
          <p:cNvPicPr>
            <a:picLocks noChangeAspect="1"/>
          </p:cNvPicPr>
          <p:nvPr/>
        </p:nvPicPr>
        <p:blipFill>
          <a:blip r:embed="rId3"/>
          <a:stretch>
            <a:fillRect/>
          </a:stretch>
        </p:blipFill>
        <p:spPr>
          <a:xfrm>
            <a:off x="6307308" y="1394774"/>
            <a:ext cx="5441280" cy="3618451"/>
          </a:xfrm>
          <a:prstGeom prst="rect">
            <a:avLst/>
          </a:prstGeom>
        </p:spPr>
      </p:pic>
    </p:spTree>
    <p:extLst>
      <p:ext uri="{BB962C8B-B14F-4D97-AF65-F5344CB8AC3E}">
        <p14:creationId xmlns:p14="http://schemas.microsoft.com/office/powerpoint/2010/main" val="1155702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7A0A1E-1504-4B05-9042-77FA53EBF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ADD330-7FE8-4225-BE43-A69B3FE1CA8A}"/>
              </a:ext>
            </a:extLst>
          </p:cNvPr>
          <p:cNvSpPr>
            <a:spLocks noGrp="1"/>
          </p:cNvSpPr>
          <p:nvPr>
            <p:ph type="title"/>
          </p:nvPr>
        </p:nvSpPr>
        <p:spPr>
          <a:xfrm>
            <a:off x="448056" y="388800"/>
            <a:ext cx="7380000" cy="860400"/>
          </a:xfrm>
        </p:spPr>
        <p:txBody>
          <a:bodyPr anchor="b">
            <a:normAutofit/>
          </a:bodyPr>
          <a:lstStyle/>
          <a:p>
            <a:r>
              <a:rPr lang="en-GB"/>
              <a:t>Schools use of the Internet</a:t>
            </a:r>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73836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DF4AA1-0085-4DF0-A1D3-EDF307761D77}"/>
              </a:ext>
            </a:extLst>
          </p:cNvPr>
          <p:cNvSpPr>
            <a:spLocks noGrp="1"/>
          </p:cNvSpPr>
          <p:nvPr>
            <p:ph idx="1"/>
          </p:nvPr>
        </p:nvSpPr>
        <p:spPr>
          <a:xfrm>
            <a:off x="448056" y="1944000"/>
            <a:ext cx="7380000" cy="4006800"/>
          </a:xfrm>
        </p:spPr>
        <p:txBody>
          <a:bodyPr vert="horz" lIns="0" tIns="0" rIns="91440" bIns="0" rtlCol="0">
            <a:normAutofit/>
          </a:bodyPr>
          <a:lstStyle/>
          <a:p>
            <a:pPr marL="449580" indent="-447675"/>
            <a:r>
              <a:rPr lang="en-GB"/>
              <a:t>What do you think might be the strengths and weaknesses of schools when it comes to addressing online safety of the children in their classes?</a:t>
            </a:r>
          </a:p>
          <a:p>
            <a:pPr marL="449580" indent="-447675"/>
            <a:endParaRPr lang="en-GB"/>
          </a:p>
          <a:p>
            <a:pPr marL="449580" indent="-447675"/>
            <a:r>
              <a:rPr lang="en-GB"/>
              <a:t>Policies, community engagement, training</a:t>
            </a:r>
          </a:p>
          <a:p>
            <a:pPr marL="449580" indent="-447675"/>
            <a:endParaRPr lang="en-GB"/>
          </a:p>
          <a:p>
            <a:pPr marL="449580" indent="-447675"/>
            <a:endParaRPr lang="en-GB"/>
          </a:p>
        </p:txBody>
      </p:sp>
      <p:pic>
        <p:nvPicPr>
          <p:cNvPr id="4" name="Picture 4" descr="A picture containing person, indoor, electronics&#10;&#10;Description automatically generated">
            <a:extLst>
              <a:ext uri="{FF2B5EF4-FFF2-40B4-BE49-F238E27FC236}">
                <a16:creationId xmlns:a16="http://schemas.microsoft.com/office/drawing/2014/main" id="{BEDA459E-68E8-4E4D-9C52-4BE6165ADB84}"/>
              </a:ext>
            </a:extLst>
          </p:cNvPr>
          <p:cNvPicPr>
            <a:picLocks noChangeAspect="1"/>
          </p:cNvPicPr>
          <p:nvPr/>
        </p:nvPicPr>
        <p:blipFill rotWithShape="1">
          <a:blip r:embed="rId3"/>
          <a:srcRect l="11330"/>
          <a:stretch/>
        </p:blipFill>
        <p:spPr>
          <a:xfrm>
            <a:off x="8256588" y="450000"/>
            <a:ext cx="3492000" cy="5508000"/>
          </a:xfrm>
          <a:prstGeom prst="rect">
            <a:avLst/>
          </a:prstGeom>
        </p:spPr>
      </p:pic>
    </p:spTree>
    <p:extLst>
      <p:ext uri="{BB962C8B-B14F-4D97-AF65-F5344CB8AC3E}">
        <p14:creationId xmlns:p14="http://schemas.microsoft.com/office/powerpoint/2010/main" val="5717790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8">
            <a:extLst>
              <a:ext uri="{FF2B5EF4-FFF2-40B4-BE49-F238E27FC236}">
                <a16:creationId xmlns:a16="http://schemas.microsoft.com/office/drawing/2014/main" id="{DE99AC95-9FC1-42BD-A490-2EDBABE7C2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EAB819-4744-4929-8EFA-E6229525DF82}"/>
              </a:ext>
            </a:extLst>
          </p:cNvPr>
          <p:cNvSpPr>
            <a:spLocks noGrp="1"/>
          </p:cNvSpPr>
          <p:nvPr>
            <p:ph type="title"/>
          </p:nvPr>
        </p:nvSpPr>
        <p:spPr>
          <a:xfrm>
            <a:off x="448056" y="388800"/>
            <a:ext cx="7380000" cy="860400"/>
          </a:xfrm>
        </p:spPr>
        <p:txBody>
          <a:bodyPr anchor="b">
            <a:normAutofit/>
          </a:bodyPr>
          <a:lstStyle/>
          <a:p>
            <a:r>
              <a:rPr lang="en-GB" sz="3000"/>
              <a:t>What do you think children/young people might say?</a:t>
            </a:r>
          </a:p>
        </p:txBody>
      </p:sp>
      <p:cxnSp>
        <p:nvCxnSpPr>
          <p:cNvPr id="10"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73836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F6F5B0-5C90-45D4-95D2-299D2D552CCD}"/>
              </a:ext>
            </a:extLst>
          </p:cNvPr>
          <p:cNvSpPr>
            <a:spLocks noGrp="1"/>
          </p:cNvSpPr>
          <p:nvPr>
            <p:ph idx="1"/>
          </p:nvPr>
        </p:nvSpPr>
        <p:spPr>
          <a:xfrm>
            <a:off x="448056" y="1944000"/>
            <a:ext cx="7380000" cy="4006800"/>
          </a:xfrm>
        </p:spPr>
        <p:txBody>
          <a:bodyPr vert="horz" wrap="square" lIns="0" tIns="0" rIns="91440" bIns="0" rtlCol="0" anchor="t">
            <a:normAutofit/>
          </a:bodyPr>
          <a:lstStyle/>
          <a:p>
            <a:pPr marL="449580" indent="-447675"/>
            <a:r>
              <a:rPr lang="en-GB">
                <a:solidFill>
                  <a:srgbClr val="F1F3F0"/>
                </a:solidFill>
              </a:rPr>
              <a:t>If you were speaking to an 8-year-old, what might they say about online safety?</a:t>
            </a:r>
          </a:p>
          <a:p>
            <a:pPr marL="449580" indent="-447675"/>
            <a:endParaRPr lang="en-GB"/>
          </a:p>
          <a:p>
            <a:pPr marL="449580" indent="-447675"/>
            <a:r>
              <a:rPr lang="en-GB">
                <a:solidFill>
                  <a:srgbClr val="F1F3F0"/>
                </a:solidFill>
              </a:rPr>
              <a:t>If you were speaking to a 13-year-old, what might they say?</a:t>
            </a:r>
          </a:p>
          <a:p>
            <a:pPr marL="449580" indent="-447675"/>
            <a:endParaRPr lang="en-GB"/>
          </a:p>
          <a:p>
            <a:pPr marL="449580" indent="-447675"/>
            <a:r>
              <a:rPr lang="en-GB">
                <a:solidFill>
                  <a:srgbClr val="F1F3F0"/>
                </a:solidFill>
              </a:rPr>
              <a:t>What about a 16-year-old? </a:t>
            </a:r>
          </a:p>
        </p:txBody>
      </p:sp>
      <p:pic>
        <p:nvPicPr>
          <p:cNvPr id="4" name="Picture 4">
            <a:extLst>
              <a:ext uri="{FF2B5EF4-FFF2-40B4-BE49-F238E27FC236}">
                <a16:creationId xmlns:a16="http://schemas.microsoft.com/office/drawing/2014/main" id="{B401F5FB-CF9A-4359-B9D8-2E05DDE70557}"/>
              </a:ext>
            </a:extLst>
          </p:cNvPr>
          <p:cNvPicPr>
            <a:picLocks noChangeAspect="1"/>
          </p:cNvPicPr>
          <p:nvPr/>
        </p:nvPicPr>
        <p:blipFill>
          <a:blip r:embed="rId2"/>
          <a:stretch>
            <a:fillRect/>
          </a:stretch>
        </p:blipFill>
        <p:spPr>
          <a:xfrm>
            <a:off x="8256588" y="2038545"/>
            <a:ext cx="3492000" cy="2330909"/>
          </a:xfrm>
          <a:prstGeom prst="rect">
            <a:avLst/>
          </a:prstGeom>
        </p:spPr>
      </p:pic>
    </p:spTree>
    <p:extLst>
      <p:ext uri="{BB962C8B-B14F-4D97-AF65-F5344CB8AC3E}">
        <p14:creationId xmlns:p14="http://schemas.microsoft.com/office/powerpoint/2010/main" val="17852597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86DADD-940E-4CC1-AF60-0D36FB29B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F2D7DE-5F8F-4C51-9AAC-7F337EA6075A}"/>
              </a:ext>
            </a:extLst>
          </p:cNvPr>
          <p:cNvSpPr>
            <a:spLocks noGrp="1"/>
          </p:cNvSpPr>
          <p:nvPr>
            <p:ph type="title"/>
          </p:nvPr>
        </p:nvSpPr>
        <p:spPr>
          <a:xfrm>
            <a:off x="448056" y="388800"/>
            <a:ext cx="5432044" cy="860400"/>
          </a:xfrm>
        </p:spPr>
        <p:txBody>
          <a:bodyPr anchor="b">
            <a:normAutofit/>
          </a:bodyPr>
          <a:lstStyle/>
          <a:p>
            <a:r>
              <a:rPr lang="en-GB" sz="3000"/>
              <a:t>Children's safety and Children's Rights.</a:t>
            </a:r>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966CA59-B5B2-4620-9713-0C1CF10FA88E}"/>
              </a:ext>
            </a:extLst>
          </p:cNvPr>
          <p:cNvSpPr>
            <a:spLocks noGrp="1"/>
          </p:cNvSpPr>
          <p:nvPr>
            <p:ph idx="1"/>
          </p:nvPr>
        </p:nvSpPr>
        <p:spPr>
          <a:xfrm>
            <a:off x="448056" y="1944000"/>
            <a:ext cx="5432044" cy="4006800"/>
          </a:xfrm>
        </p:spPr>
        <p:txBody>
          <a:bodyPr vert="horz" lIns="0" tIns="0" rIns="91440" bIns="0" rtlCol="0">
            <a:normAutofit/>
          </a:bodyPr>
          <a:lstStyle/>
          <a:p>
            <a:pPr marL="449580" indent="-447675">
              <a:lnSpc>
                <a:spcPct val="110000"/>
              </a:lnSpc>
            </a:pPr>
            <a:r>
              <a:rPr lang="en-GB" sz="1900"/>
              <a:t>Looking at the UN summary of the Rights of the Child, where do you think these restrictive aspects might impact on the Rights of the child.</a:t>
            </a:r>
          </a:p>
          <a:p>
            <a:pPr marL="449580" indent="-447675">
              <a:lnSpc>
                <a:spcPct val="110000"/>
              </a:lnSpc>
            </a:pPr>
            <a:r>
              <a:rPr lang="en-GB" sz="1900"/>
              <a:t>Look at the following areas:</a:t>
            </a:r>
          </a:p>
          <a:p>
            <a:pPr marL="449580" indent="-447675">
              <a:lnSpc>
                <a:spcPct val="110000"/>
              </a:lnSpc>
            </a:pPr>
            <a:r>
              <a:rPr lang="en-GB" sz="1900"/>
              <a:t>Views of the child</a:t>
            </a:r>
          </a:p>
          <a:p>
            <a:pPr marL="449580" indent="-447675">
              <a:lnSpc>
                <a:spcPct val="110000"/>
              </a:lnSpc>
            </a:pPr>
            <a:r>
              <a:rPr lang="en-GB" sz="1900"/>
              <a:t>Freedom of Expression</a:t>
            </a:r>
          </a:p>
          <a:p>
            <a:pPr marL="449580" indent="-447675">
              <a:lnSpc>
                <a:spcPct val="110000"/>
              </a:lnSpc>
            </a:pPr>
            <a:r>
              <a:rPr lang="en-GB" sz="1900"/>
              <a:t>Right to privacy</a:t>
            </a:r>
          </a:p>
          <a:p>
            <a:pPr marL="449580" indent="-447675">
              <a:lnSpc>
                <a:spcPct val="110000"/>
              </a:lnSpc>
            </a:pPr>
            <a:r>
              <a:rPr lang="en-GB" sz="1900"/>
              <a:t>Access to information</a:t>
            </a:r>
          </a:p>
          <a:p>
            <a:pPr marL="449580" indent="-447675">
              <a:lnSpc>
                <a:spcPct val="110000"/>
              </a:lnSpc>
            </a:pPr>
            <a:r>
              <a:rPr lang="en-GB" sz="1900"/>
              <a:t>Sexual Exploitation </a:t>
            </a:r>
          </a:p>
        </p:txBody>
      </p:sp>
      <p:pic>
        <p:nvPicPr>
          <p:cNvPr id="4" name="Picture 4" descr="Graphical user interface, text, application&#10;&#10;Description automatically generated">
            <a:extLst>
              <a:ext uri="{FF2B5EF4-FFF2-40B4-BE49-F238E27FC236}">
                <a16:creationId xmlns:a16="http://schemas.microsoft.com/office/drawing/2014/main" id="{9982BF7E-2395-40FC-B8F7-A00696FC0644}"/>
              </a:ext>
            </a:extLst>
          </p:cNvPr>
          <p:cNvPicPr>
            <a:picLocks noChangeAspect="1"/>
          </p:cNvPicPr>
          <p:nvPr/>
        </p:nvPicPr>
        <p:blipFill>
          <a:blip r:embed="rId3"/>
          <a:stretch>
            <a:fillRect/>
          </a:stretch>
        </p:blipFill>
        <p:spPr>
          <a:xfrm>
            <a:off x="6307308" y="1673640"/>
            <a:ext cx="5441280" cy="3060719"/>
          </a:xfrm>
          <a:prstGeom prst="rect">
            <a:avLst/>
          </a:prstGeom>
        </p:spPr>
      </p:pic>
    </p:spTree>
    <p:extLst>
      <p:ext uri="{BB962C8B-B14F-4D97-AF65-F5344CB8AC3E}">
        <p14:creationId xmlns:p14="http://schemas.microsoft.com/office/powerpoint/2010/main" val="3369227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425D08-6505-4F53-9B03-D2F289363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81FF88-FCA5-4EC3-A33A-FAF825C273EB}"/>
              </a:ext>
            </a:extLst>
          </p:cNvPr>
          <p:cNvSpPr>
            <a:spLocks noGrp="1"/>
          </p:cNvSpPr>
          <p:nvPr>
            <p:ph type="title"/>
          </p:nvPr>
        </p:nvSpPr>
        <p:spPr>
          <a:xfrm>
            <a:off x="448056" y="388800"/>
            <a:ext cx="5432044" cy="860400"/>
          </a:xfrm>
        </p:spPr>
        <p:txBody>
          <a:bodyPr anchor="b">
            <a:normAutofit/>
          </a:bodyPr>
          <a:lstStyle/>
          <a:p>
            <a:r>
              <a:rPr lang="en-GB" sz="3000"/>
              <a:t>The Views of Children and Young People</a:t>
            </a:r>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7E35DE9-DD37-43F5-90C3-D5BBE97D748A}"/>
              </a:ext>
            </a:extLst>
          </p:cNvPr>
          <p:cNvSpPr>
            <a:spLocks noGrp="1"/>
          </p:cNvSpPr>
          <p:nvPr>
            <p:ph idx="1"/>
          </p:nvPr>
        </p:nvSpPr>
        <p:spPr>
          <a:xfrm>
            <a:off x="448056" y="1944000"/>
            <a:ext cx="5432044" cy="4006800"/>
          </a:xfrm>
        </p:spPr>
        <p:txBody>
          <a:bodyPr vert="horz" lIns="0" tIns="0" rIns="91440" bIns="0" rtlCol="0">
            <a:normAutofit/>
          </a:bodyPr>
          <a:lstStyle/>
          <a:p>
            <a:pPr marL="449580" indent="-447675"/>
            <a:r>
              <a:rPr lang="en-GB"/>
              <a:t>How often do you think Children and Young People are asked their views about online usage and safety?</a:t>
            </a:r>
          </a:p>
          <a:p>
            <a:pPr marL="449580" indent="-447675"/>
            <a:endParaRPr lang="en-GB"/>
          </a:p>
          <a:p>
            <a:pPr marL="449580" indent="-447675"/>
            <a:r>
              <a:rPr lang="en-GB"/>
              <a:t>What do you think might be their main concerns about online safety? </a:t>
            </a:r>
          </a:p>
        </p:txBody>
      </p:sp>
      <p:pic>
        <p:nvPicPr>
          <p:cNvPr id="4" name="Picture 4">
            <a:extLst>
              <a:ext uri="{FF2B5EF4-FFF2-40B4-BE49-F238E27FC236}">
                <a16:creationId xmlns:a16="http://schemas.microsoft.com/office/drawing/2014/main" id="{86EEB05F-81AE-4235-96D7-8D72D469B1BD}"/>
              </a:ext>
            </a:extLst>
          </p:cNvPr>
          <p:cNvPicPr>
            <a:picLocks noChangeAspect="1"/>
          </p:cNvPicPr>
          <p:nvPr/>
        </p:nvPicPr>
        <p:blipFill rotWithShape="1">
          <a:blip r:embed="rId3"/>
          <a:srcRect l="26279" r="7779" b="-1"/>
          <a:stretch/>
        </p:blipFill>
        <p:spPr>
          <a:xfrm>
            <a:off x="6307308" y="450000"/>
            <a:ext cx="5441280" cy="5508000"/>
          </a:xfrm>
          <a:prstGeom prst="rect">
            <a:avLst/>
          </a:prstGeom>
        </p:spPr>
      </p:pic>
    </p:spTree>
    <p:extLst>
      <p:ext uri="{BB962C8B-B14F-4D97-AF65-F5344CB8AC3E}">
        <p14:creationId xmlns:p14="http://schemas.microsoft.com/office/powerpoint/2010/main" val="938514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7A0A1E-1504-4B05-9042-77FA53EBF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179C72-B095-4984-A110-A0449302CF6E}"/>
              </a:ext>
            </a:extLst>
          </p:cNvPr>
          <p:cNvSpPr>
            <a:spLocks noGrp="1"/>
          </p:cNvSpPr>
          <p:nvPr>
            <p:ph type="title"/>
          </p:nvPr>
        </p:nvSpPr>
        <p:spPr>
          <a:xfrm>
            <a:off x="448056" y="388800"/>
            <a:ext cx="7380000" cy="860400"/>
          </a:xfrm>
        </p:spPr>
        <p:txBody>
          <a:bodyPr anchor="b">
            <a:normAutofit/>
          </a:bodyPr>
          <a:lstStyle/>
          <a:p>
            <a:r>
              <a:rPr lang="en-GB"/>
              <a:t>CYP and Online Pornography</a:t>
            </a:r>
            <a:endParaRPr lang="en-GB" dirty="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73836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7B24C76-0621-4FE3-B467-C6772C27307A}"/>
              </a:ext>
            </a:extLst>
          </p:cNvPr>
          <p:cNvSpPr>
            <a:spLocks noGrp="1"/>
          </p:cNvSpPr>
          <p:nvPr>
            <p:ph idx="1"/>
          </p:nvPr>
        </p:nvSpPr>
        <p:spPr>
          <a:xfrm>
            <a:off x="448056" y="1944000"/>
            <a:ext cx="7380000" cy="4006800"/>
          </a:xfrm>
        </p:spPr>
        <p:txBody>
          <a:bodyPr vert="horz" wrap="square" lIns="0" tIns="0" rIns="91440" bIns="0" rtlCol="0" anchor="t">
            <a:normAutofit/>
          </a:bodyPr>
          <a:lstStyle/>
          <a:p>
            <a:pPr marL="449580" indent="-447675"/>
            <a:r>
              <a:rPr lang="en-GB" dirty="0">
                <a:solidFill>
                  <a:srgbClr val="F1F3F0"/>
                </a:solidFill>
              </a:rPr>
              <a:t>Teenagers do look at pornography, it is available and whatever restrictions may be put on their access, they will still find their way to the websites.</a:t>
            </a:r>
          </a:p>
          <a:p>
            <a:pPr marL="449580" indent="-447675"/>
            <a:r>
              <a:rPr lang="en-GB" dirty="0">
                <a:solidFill>
                  <a:srgbClr val="F1F3F0"/>
                </a:solidFill>
              </a:rPr>
              <a:t>However, what is surprising is that young people are not so much interested in the content of the images and films but tend to use the images for a different reason/focus.</a:t>
            </a:r>
          </a:p>
          <a:p>
            <a:pPr marL="449580" indent="-447675"/>
            <a:r>
              <a:rPr lang="en-GB" dirty="0">
                <a:solidFill>
                  <a:srgbClr val="F1F3F0"/>
                </a:solidFill>
              </a:rPr>
              <a:t>What do you think these might be? </a:t>
            </a:r>
          </a:p>
          <a:p>
            <a:pPr marL="449580" indent="-447675"/>
            <a:endParaRPr lang="en-GB"/>
          </a:p>
        </p:txBody>
      </p:sp>
      <p:pic>
        <p:nvPicPr>
          <p:cNvPr id="4" name="Picture 4" descr="A picture containing person, building, outdoor&#10;&#10;Description automatically generated">
            <a:extLst>
              <a:ext uri="{FF2B5EF4-FFF2-40B4-BE49-F238E27FC236}">
                <a16:creationId xmlns:a16="http://schemas.microsoft.com/office/drawing/2014/main" id="{2CC617ED-0201-44F0-B82C-1FE293191598}"/>
              </a:ext>
            </a:extLst>
          </p:cNvPr>
          <p:cNvPicPr>
            <a:picLocks noChangeAspect="1"/>
          </p:cNvPicPr>
          <p:nvPr/>
        </p:nvPicPr>
        <p:blipFill rotWithShape="1">
          <a:blip r:embed="rId3"/>
          <a:srcRect l="5021"/>
          <a:stretch/>
        </p:blipFill>
        <p:spPr>
          <a:xfrm>
            <a:off x="8256588" y="450000"/>
            <a:ext cx="3492000" cy="5508000"/>
          </a:xfrm>
          <a:prstGeom prst="rect">
            <a:avLst/>
          </a:prstGeom>
        </p:spPr>
      </p:pic>
    </p:spTree>
    <p:extLst>
      <p:ext uri="{BB962C8B-B14F-4D97-AF65-F5344CB8AC3E}">
        <p14:creationId xmlns:p14="http://schemas.microsoft.com/office/powerpoint/2010/main" val="8644594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86DADD-940E-4CC1-AF60-0D36FB29B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687BE4-9BE0-4547-AB21-2E933E1D7DB7}"/>
              </a:ext>
            </a:extLst>
          </p:cNvPr>
          <p:cNvSpPr>
            <a:spLocks noGrp="1"/>
          </p:cNvSpPr>
          <p:nvPr>
            <p:ph type="title"/>
          </p:nvPr>
        </p:nvSpPr>
        <p:spPr>
          <a:xfrm>
            <a:off x="448056" y="388800"/>
            <a:ext cx="5432044" cy="860400"/>
          </a:xfrm>
        </p:spPr>
        <p:txBody>
          <a:bodyPr anchor="b">
            <a:normAutofit/>
          </a:bodyPr>
          <a:lstStyle/>
          <a:p>
            <a:r>
              <a:rPr lang="en-GB" dirty="0"/>
              <a:t>Use of the mobile phone</a:t>
            </a:r>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26B8C55-6A6A-4198-98EF-AE860414B9CB}"/>
              </a:ext>
            </a:extLst>
          </p:cNvPr>
          <p:cNvSpPr>
            <a:spLocks noGrp="1"/>
          </p:cNvSpPr>
          <p:nvPr>
            <p:ph idx="1"/>
          </p:nvPr>
        </p:nvSpPr>
        <p:spPr>
          <a:xfrm>
            <a:off x="448056" y="1944000"/>
            <a:ext cx="5432044" cy="4006800"/>
          </a:xfrm>
        </p:spPr>
        <p:txBody>
          <a:bodyPr vert="horz" lIns="0" tIns="0" rIns="91440" bIns="0" rtlCol="0">
            <a:normAutofit/>
          </a:bodyPr>
          <a:lstStyle/>
          <a:p>
            <a:pPr marL="449580" indent="-447675"/>
            <a:r>
              <a:rPr lang="en-GB"/>
              <a:t>Within the last ten years the mobile phone has been ubiquitous. </a:t>
            </a:r>
          </a:p>
          <a:p>
            <a:pPr marL="449580" indent="-447675"/>
            <a:r>
              <a:rPr lang="en-GB"/>
              <a:t>Almost every young person owns a mobile phone, but the use of sexting (sharing indecent images and messages) seems to overshadow their mobile phone usage.</a:t>
            </a:r>
          </a:p>
          <a:p>
            <a:pPr marL="449580" indent="-447675"/>
            <a:endParaRPr lang="en-GB"/>
          </a:p>
          <a:p>
            <a:pPr marL="449580" indent="-447675"/>
            <a:r>
              <a:rPr lang="en-GB"/>
              <a:t>Why do you think young people might sext between each other? </a:t>
            </a:r>
          </a:p>
        </p:txBody>
      </p:sp>
      <p:pic>
        <p:nvPicPr>
          <p:cNvPr id="4" name="Picture 4">
            <a:extLst>
              <a:ext uri="{FF2B5EF4-FFF2-40B4-BE49-F238E27FC236}">
                <a16:creationId xmlns:a16="http://schemas.microsoft.com/office/drawing/2014/main" id="{B8C0BF7E-CD9B-4B22-9EBC-F1F3A09F01D5}"/>
              </a:ext>
            </a:extLst>
          </p:cNvPr>
          <p:cNvPicPr>
            <a:picLocks noChangeAspect="1"/>
          </p:cNvPicPr>
          <p:nvPr/>
        </p:nvPicPr>
        <p:blipFill>
          <a:blip r:embed="rId3"/>
          <a:stretch>
            <a:fillRect/>
          </a:stretch>
        </p:blipFill>
        <p:spPr>
          <a:xfrm>
            <a:off x="6307308" y="1387973"/>
            <a:ext cx="5441280" cy="3632054"/>
          </a:xfrm>
          <a:prstGeom prst="rect">
            <a:avLst/>
          </a:prstGeom>
        </p:spPr>
      </p:pic>
    </p:spTree>
    <p:extLst>
      <p:ext uri="{BB962C8B-B14F-4D97-AF65-F5344CB8AC3E}">
        <p14:creationId xmlns:p14="http://schemas.microsoft.com/office/powerpoint/2010/main" val="4701345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425D08-6505-4F53-9B03-D2F289363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02C856-F991-47FC-B888-51AB46A97B6F}"/>
              </a:ext>
            </a:extLst>
          </p:cNvPr>
          <p:cNvSpPr>
            <a:spLocks noGrp="1"/>
          </p:cNvSpPr>
          <p:nvPr>
            <p:ph type="title"/>
          </p:nvPr>
        </p:nvSpPr>
        <p:spPr>
          <a:xfrm>
            <a:off x="448056" y="388800"/>
            <a:ext cx="5432044" cy="860400"/>
          </a:xfrm>
        </p:spPr>
        <p:txBody>
          <a:bodyPr anchor="b">
            <a:normAutofit/>
          </a:bodyPr>
          <a:lstStyle/>
          <a:p>
            <a:r>
              <a:rPr lang="en-GB" dirty="0"/>
              <a:t>Gaming</a:t>
            </a:r>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B56BECA-9F88-43BC-894F-4FA70953452A}"/>
              </a:ext>
            </a:extLst>
          </p:cNvPr>
          <p:cNvSpPr>
            <a:spLocks noGrp="1"/>
          </p:cNvSpPr>
          <p:nvPr>
            <p:ph idx="1"/>
          </p:nvPr>
        </p:nvSpPr>
        <p:spPr>
          <a:xfrm>
            <a:off x="448056" y="1944000"/>
            <a:ext cx="5432044" cy="4006800"/>
          </a:xfrm>
        </p:spPr>
        <p:txBody>
          <a:bodyPr vert="horz" lIns="0" tIns="0" rIns="91440" bIns="0" rtlCol="0">
            <a:normAutofit/>
          </a:bodyPr>
          <a:lstStyle/>
          <a:p>
            <a:pPr marL="449580" indent="-447675"/>
            <a:r>
              <a:rPr lang="en-GB"/>
              <a:t>What concerns are you aware of, relating to gaming? </a:t>
            </a:r>
          </a:p>
        </p:txBody>
      </p:sp>
      <p:pic>
        <p:nvPicPr>
          <p:cNvPr id="4" name="Picture 4">
            <a:extLst>
              <a:ext uri="{FF2B5EF4-FFF2-40B4-BE49-F238E27FC236}">
                <a16:creationId xmlns:a16="http://schemas.microsoft.com/office/drawing/2014/main" id="{5CC34DF9-B85B-4DC8-AFF2-B8EBA730E3DC}"/>
              </a:ext>
            </a:extLst>
          </p:cNvPr>
          <p:cNvPicPr>
            <a:picLocks noChangeAspect="1"/>
          </p:cNvPicPr>
          <p:nvPr/>
        </p:nvPicPr>
        <p:blipFill rotWithShape="1">
          <a:blip r:embed="rId3"/>
          <a:srcRect r="-2" b="32430"/>
          <a:stretch/>
        </p:blipFill>
        <p:spPr>
          <a:xfrm>
            <a:off x="6307308" y="450000"/>
            <a:ext cx="5441280" cy="5508000"/>
          </a:xfrm>
          <a:prstGeom prst="rect">
            <a:avLst/>
          </a:prstGeom>
        </p:spPr>
      </p:pic>
    </p:spTree>
    <p:extLst>
      <p:ext uri="{BB962C8B-B14F-4D97-AF65-F5344CB8AC3E}">
        <p14:creationId xmlns:p14="http://schemas.microsoft.com/office/powerpoint/2010/main" val="2864933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425D08-6505-4F53-9B03-D2F289363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E93299-D28A-4554-AFE8-7567D436AE44}"/>
              </a:ext>
            </a:extLst>
          </p:cNvPr>
          <p:cNvSpPr>
            <a:spLocks noGrp="1"/>
          </p:cNvSpPr>
          <p:nvPr>
            <p:ph type="title"/>
          </p:nvPr>
        </p:nvSpPr>
        <p:spPr>
          <a:xfrm>
            <a:off x="448056" y="388800"/>
            <a:ext cx="5432044" cy="860400"/>
          </a:xfrm>
        </p:spPr>
        <p:txBody>
          <a:bodyPr anchor="b">
            <a:normAutofit/>
          </a:bodyPr>
          <a:lstStyle/>
          <a:p>
            <a:r>
              <a:rPr lang="en-GB" dirty="0"/>
              <a:t>Digital online use and self-harm</a:t>
            </a:r>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2A28A72-CCA3-40E8-B686-C79737BDC1A1}"/>
              </a:ext>
            </a:extLst>
          </p:cNvPr>
          <p:cNvSpPr>
            <a:spLocks noGrp="1"/>
          </p:cNvSpPr>
          <p:nvPr>
            <p:ph idx="1"/>
          </p:nvPr>
        </p:nvSpPr>
        <p:spPr>
          <a:xfrm>
            <a:off x="448056" y="1944000"/>
            <a:ext cx="5432044" cy="4006800"/>
          </a:xfrm>
        </p:spPr>
        <p:txBody>
          <a:bodyPr vert="horz" lIns="0" tIns="0" rIns="91440" bIns="0" rtlCol="0">
            <a:normAutofit/>
          </a:bodyPr>
          <a:lstStyle/>
          <a:p>
            <a:pPr marL="449580" indent="-447675"/>
            <a:r>
              <a:rPr lang="en-GB"/>
              <a:t>Causes of self-harm are usually outside the online platform and these can include:</a:t>
            </a:r>
          </a:p>
          <a:p>
            <a:pPr marL="449580" indent="-447675"/>
            <a:r>
              <a:rPr lang="en-GB"/>
              <a:t>Depression</a:t>
            </a:r>
          </a:p>
          <a:p>
            <a:pPr marL="449580" indent="-447675"/>
            <a:r>
              <a:rPr lang="en-GB"/>
              <a:t>Anxiety</a:t>
            </a:r>
          </a:p>
          <a:p>
            <a:pPr marL="449580" indent="-447675"/>
            <a:r>
              <a:rPr lang="en-GB"/>
              <a:t>Low self-esteem</a:t>
            </a:r>
          </a:p>
          <a:p>
            <a:pPr marL="449580" indent="-447675"/>
            <a:r>
              <a:rPr lang="en-GB"/>
              <a:t>Relationship issues</a:t>
            </a:r>
          </a:p>
          <a:p>
            <a:pPr marL="449580" indent="-447675"/>
            <a:r>
              <a:rPr lang="en-GB"/>
              <a:t>Drug misuse </a:t>
            </a:r>
          </a:p>
        </p:txBody>
      </p:sp>
      <p:pic>
        <p:nvPicPr>
          <p:cNvPr id="4" name="Picture 4" descr="A picture containing person, person&#10;&#10;Description automatically generated">
            <a:extLst>
              <a:ext uri="{FF2B5EF4-FFF2-40B4-BE49-F238E27FC236}">
                <a16:creationId xmlns:a16="http://schemas.microsoft.com/office/drawing/2014/main" id="{420826EC-5EF2-451C-89B2-775BA2A938A8}"/>
              </a:ext>
            </a:extLst>
          </p:cNvPr>
          <p:cNvPicPr>
            <a:picLocks noChangeAspect="1"/>
          </p:cNvPicPr>
          <p:nvPr/>
        </p:nvPicPr>
        <p:blipFill rotWithShape="1">
          <a:blip r:embed="rId3"/>
          <a:srcRect l="5212" r="28846" b="-1"/>
          <a:stretch/>
        </p:blipFill>
        <p:spPr>
          <a:xfrm>
            <a:off x="6307308" y="450000"/>
            <a:ext cx="5441280" cy="5508000"/>
          </a:xfrm>
          <a:prstGeom prst="rect">
            <a:avLst/>
          </a:prstGeom>
        </p:spPr>
      </p:pic>
    </p:spTree>
    <p:extLst>
      <p:ext uri="{BB962C8B-B14F-4D97-AF65-F5344CB8AC3E}">
        <p14:creationId xmlns:p14="http://schemas.microsoft.com/office/powerpoint/2010/main" val="23117097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E99AC95-9FC1-42BD-A490-2EDBABE7C2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9C3210-4357-4901-9FD1-12A64DD80315}"/>
              </a:ext>
            </a:extLst>
          </p:cNvPr>
          <p:cNvSpPr>
            <a:spLocks noGrp="1"/>
          </p:cNvSpPr>
          <p:nvPr>
            <p:ph type="title"/>
          </p:nvPr>
        </p:nvSpPr>
        <p:spPr>
          <a:xfrm>
            <a:off x="448056" y="388800"/>
            <a:ext cx="7380000" cy="860400"/>
          </a:xfrm>
        </p:spPr>
        <p:txBody>
          <a:bodyPr anchor="b">
            <a:normAutofit/>
          </a:bodyPr>
          <a:lstStyle/>
          <a:p>
            <a:r>
              <a:rPr lang="en-GB" dirty="0"/>
              <a:t>New Strategies</a:t>
            </a:r>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73836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A2A81BA-43ED-4EC4-92AE-DCDF0A6AD1EA}"/>
              </a:ext>
            </a:extLst>
          </p:cNvPr>
          <p:cNvSpPr>
            <a:spLocks noGrp="1"/>
          </p:cNvSpPr>
          <p:nvPr>
            <p:ph idx="1"/>
          </p:nvPr>
        </p:nvSpPr>
        <p:spPr>
          <a:xfrm>
            <a:off x="448056" y="1944000"/>
            <a:ext cx="7380000" cy="4006800"/>
          </a:xfrm>
        </p:spPr>
        <p:txBody>
          <a:bodyPr vert="horz" lIns="0" tIns="0" rIns="91440" bIns="0" rtlCol="0">
            <a:normAutofit/>
          </a:bodyPr>
          <a:lstStyle/>
          <a:p>
            <a:pPr marL="449580" indent="-447675"/>
            <a:r>
              <a:rPr lang="en-GB"/>
              <a:t>How safe can we keep our children and young people?</a:t>
            </a:r>
          </a:p>
          <a:p>
            <a:pPr marL="449580" indent="-447675"/>
            <a:r>
              <a:rPr lang="en-GB"/>
              <a:t>Having a different focus may support the well-being and enable a greater depth of conversation.</a:t>
            </a:r>
          </a:p>
          <a:p>
            <a:pPr marL="449580" indent="-447675"/>
            <a:r>
              <a:rPr lang="en-GB"/>
              <a:t>Early intervention </a:t>
            </a:r>
          </a:p>
        </p:txBody>
      </p:sp>
      <p:pic>
        <p:nvPicPr>
          <p:cNvPr id="4" name="Picture 4" descr="A picture containing person, wall, indoor, person&#10;&#10;Description automatically generated">
            <a:extLst>
              <a:ext uri="{FF2B5EF4-FFF2-40B4-BE49-F238E27FC236}">
                <a16:creationId xmlns:a16="http://schemas.microsoft.com/office/drawing/2014/main" id="{23D7F93A-A858-4ABB-A65F-18C1D322C291}"/>
              </a:ext>
            </a:extLst>
          </p:cNvPr>
          <p:cNvPicPr>
            <a:picLocks noChangeAspect="1"/>
          </p:cNvPicPr>
          <p:nvPr/>
        </p:nvPicPr>
        <p:blipFill>
          <a:blip r:embed="rId3"/>
          <a:stretch>
            <a:fillRect/>
          </a:stretch>
        </p:blipFill>
        <p:spPr>
          <a:xfrm>
            <a:off x="8256588" y="588270"/>
            <a:ext cx="3492000" cy="5231460"/>
          </a:xfrm>
          <a:prstGeom prst="rect">
            <a:avLst/>
          </a:prstGeom>
        </p:spPr>
      </p:pic>
    </p:spTree>
    <p:extLst>
      <p:ext uri="{BB962C8B-B14F-4D97-AF65-F5344CB8AC3E}">
        <p14:creationId xmlns:p14="http://schemas.microsoft.com/office/powerpoint/2010/main" val="3173262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7A0A1E-1504-4B05-9042-77FA53EBF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EFB003-152B-4922-98CC-DC8F9EBA0F62}"/>
              </a:ext>
            </a:extLst>
          </p:cNvPr>
          <p:cNvSpPr>
            <a:spLocks noGrp="1"/>
          </p:cNvSpPr>
          <p:nvPr>
            <p:ph type="title"/>
          </p:nvPr>
        </p:nvSpPr>
        <p:spPr>
          <a:xfrm>
            <a:off x="448056" y="388800"/>
            <a:ext cx="7380000" cy="860400"/>
          </a:xfrm>
        </p:spPr>
        <p:txBody>
          <a:bodyPr anchor="b">
            <a:normAutofit/>
          </a:bodyPr>
          <a:lstStyle/>
          <a:p>
            <a:r>
              <a:rPr lang="en-GB" sz="3000"/>
              <a:t>Exploring the wellbeing and mental health of our CYP</a:t>
            </a:r>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73836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DA1B3EF-DD4F-485C-B6E5-67890EF61C9B}"/>
              </a:ext>
            </a:extLst>
          </p:cNvPr>
          <p:cNvSpPr>
            <a:spLocks noGrp="1"/>
          </p:cNvSpPr>
          <p:nvPr>
            <p:ph idx="1"/>
          </p:nvPr>
        </p:nvSpPr>
        <p:spPr>
          <a:xfrm>
            <a:off x="448056" y="1944000"/>
            <a:ext cx="7380000" cy="4006800"/>
          </a:xfrm>
        </p:spPr>
        <p:txBody>
          <a:bodyPr vert="horz" lIns="0" tIns="0" rIns="91440" bIns="0" rtlCol="0">
            <a:normAutofit/>
          </a:bodyPr>
          <a:lstStyle/>
          <a:p>
            <a:pPr marL="449580" indent="-447675"/>
            <a:r>
              <a:rPr lang="en-GB"/>
              <a:t>What might be the underlying causes of online abuse and sexting?</a:t>
            </a:r>
          </a:p>
          <a:p>
            <a:pPr marL="449580" indent="-447675"/>
            <a:endParaRPr lang="en-GB"/>
          </a:p>
          <a:p>
            <a:pPr marL="449580" indent="-447675"/>
            <a:r>
              <a:rPr lang="en-GB"/>
              <a:t>What might we do to support CYP? </a:t>
            </a:r>
          </a:p>
        </p:txBody>
      </p:sp>
      <p:pic>
        <p:nvPicPr>
          <p:cNvPr id="4" name="Picture 4">
            <a:extLst>
              <a:ext uri="{FF2B5EF4-FFF2-40B4-BE49-F238E27FC236}">
                <a16:creationId xmlns:a16="http://schemas.microsoft.com/office/drawing/2014/main" id="{60B183A8-B96E-4185-B20C-E84B28FCE73C}"/>
              </a:ext>
            </a:extLst>
          </p:cNvPr>
          <p:cNvPicPr>
            <a:picLocks noChangeAspect="1"/>
          </p:cNvPicPr>
          <p:nvPr/>
        </p:nvPicPr>
        <p:blipFill rotWithShape="1">
          <a:blip r:embed="rId3"/>
          <a:srcRect r="5021"/>
          <a:stretch/>
        </p:blipFill>
        <p:spPr>
          <a:xfrm>
            <a:off x="8256588" y="450000"/>
            <a:ext cx="3492000" cy="5508000"/>
          </a:xfrm>
          <a:prstGeom prst="rect">
            <a:avLst/>
          </a:prstGeom>
        </p:spPr>
      </p:pic>
    </p:spTree>
    <p:extLst>
      <p:ext uri="{BB962C8B-B14F-4D97-AF65-F5344CB8AC3E}">
        <p14:creationId xmlns:p14="http://schemas.microsoft.com/office/powerpoint/2010/main" val="10261640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425D08-6505-4F53-9B03-D2F289363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82A16C-310C-4D27-AE01-CB56B4D81753}"/>
              </a:ext>
            </a:extLst>
          </p:cNvPr>
          <p:cNvSpPr>
            <a:spLocks noGrp="1"/>
          </p:cNvSpPr>
          <p:nvPr>
            <p:ph type="title"/>
          </p:nvPr>
        </p:nvSpPr>
        <p:spPr>
          <a:xfrm>
            <a:off x="448056" y="388800"/>
            <a:ext cx="5432044" cy="860400"/>
          </a:xfrm>
        </p:spPr>
        <p:txBody>
          <a:bodyPr anchor="b">
            <a:normAutofit/>
          </a:bodyPr>
          <a:lstStyle/>
          <a:p>
            <a:r>
              <a:rPr lang="en-GB" dirty="0"/>
              <a:t>Summary</a:t>
            </a:r>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1890674-5A51-4860-BB31-790C1B153A08}"/>
              </a:ext>
            </a:extLst>
          </p:cNvPr>
          <p:cNvSpPr>
            <a:spLocks noGrp="1"/>
          </p:cNvSpPr>
          <p:nvPr>
            <p:ph idx="1"/>
          </p:nvPr>
        </p:nvSpPr>
        <p:spPr>
          <a:xfrm>
            <a:off x="448056" y="1944000"/>
            <a:ext cx="5432044" cy="4006800"/>
          </a:xfrm>
        </p:spPr>
        <p:txBody>
          <a:bodyPr vert="horz" wrap="square" lIns="0" tIns="0" rIns="91440" bIns="0" rtlCol="0" anchor="t">
            <a:normAutofit/>
          </a:bodyPr>
          <a:lstStyle/>
          <a:p>
            <a:pPr marL="449580" indent="-447675">
              <a:lnSpc>
                <a:spcPct val="110000"/>
              </a:lnSpc>
            </a:pPr>
            <a:r>
              <a:rPr lang="en-GB" sz="1700" dirty="0">
                <a:solidFill>
                  <a:srgbClr val="F1F3F0"/>
                </a:solidFill>
              </a:rPr>
              <a:t>Largely the political agenda has been about developing prohibitive methods to restrict the content online</a:t>
            </a:r>
            <a:endParaRPr lang="en-US" sz="1700" dirty="0">
              <a:solidFill>
                <a:srgbClr val="F1F3F0"/>
              </a:solidFill>
            </a:endParaRPr>
          </a:p>
          <a:p>
            <a:pPr marL="449580" indent="-447675">
              <a:lnSpc>
                <a:spcPct val="110000"/>
              </a:lnSpc>
            </a:pPr>
            <a:r>
              <a:rPr lang="en-GB" sz="1700" dirty="0">
                <a:solidFill>
                  <a:srgbClr val="F1F3F0"/>
                </a:solidFill>
              </a:rPr>
              <a:t>What this fails to address is firstly the importance of the internet for answering questions CYP may have about sex, relationships, identity etc</a:t>
            </a:r>
          </a:p>
          <a:p>
            <a:pPr marL="449580" indent="-447675">
              <a:lnSpc>
                <a:spcPct val="110000"/>
              </a:lnSpc>
            </a:pPr>
            <a:r>
              <a:rPr lang="en-GB" sz="1700" dirty="0">
                <a:solidFill>
                  <a:srgbClr val="F1F3F0"/>
                </a:solidFill>
              </a:rPr>
              <a:t>Secondly, it doesn't acknowledge the underlying issues that cause some of these problems in the first place, such as low self-esteem, the desire for relationships/to be liked, confidence and so on.</a:t>
            </a:r>
          </a:p>
          <a:p>
            <a:pPr marL="449580" indent="-447675">
              <a:lnSpc>
                <a:spcPct val="110000"/>
              </a:lnSpc>
            </a:pPr>
            <a:r>
              <a:rPr lang="en-GB" sz="1700" dirty="0">
                <a:solidFill>
                  <a:srgbClr val="F1F3F0"/>
                </a:solidFill>
              </a:rPr>
              <a:t>Providing opportunities for discussion and understanding is more likely to have an impact, than the use of content blockers to limit access. </a:t>
            </a:r>
          </a:p>
        </p:txBody>
      </p:sp>
      <p:pic>
        <p:nvPicPr>
          <p:cNvPr id="4" name="Picture 4">
            <a:extLst>
              <a:ext uri="{FF2B5EF4-FFF2-40B4-BE49-F238E27FC236}">
                <a16:creationId xmlns:a16="http://schemas.microsoft.com/office/drawing/2014/main" id="{DB1187D4-E812-44C4-BBC2-A5062BB242AC}"/>
              </a:ext>
            </a:extLst>
          </p:cNvPr>
          <p:cNvPicPr>
            <a:picLocks noChangeAspect="1"/>
          </p:cNvPicPr>
          <p:nvPr/>
        </p:nvPicPr>
        <p:blipFill rotWithShape="1">
          <a:blip r:embed="rId2"/>
          <a:srcRect l="13973" r="20085" b="-1"/>
          <a:stretch/>
        </p:blipFill>
        <p:spPr>
          <a:xfrm>
            <a:off x="6307308" y="450000"/>
            <a:ext cx="5441280" cy="5508000"/>
          </a:xfrm>
          <a:prstGeom prst="rect">
            <a:avLst/>
          </a:prstGeom>
        </p:spPr>
      </p:pic>
    </p:spTree>
    <p:extLst>
      <p:ext uri="{BB962C8B-B14F-4D97-AF65-F5344CB8AC3E}">
        <p14:creationId xmlns:p14="http://schemas.microsoft.com/office/powerpoint/2010/main" val="8731347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5C363-AAE6-4D14-8D88-E04D4B065B17}"/>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BFB9A253-E9D0-4FB9-9BCB-F87F6D231092}"/>
              </a:ext>
            </a:extLst>
          </p:cNvPr>
          <p:cNvSpPr>
            <a:spLocks noGrp="1"/>
          </p:cNvSpPr>
          <p:nvPr>
            <p:ph idx="1"/>
          </p:nvPr>
        </p:nvSpPr>
        <p:spPr/>
        <p:txBody>
          <a:bodyPr vert="horz" wrap="square" lIns="0" tIns="0" rIns="91440" bIns="0" rtlCol="0" anchor="t">
            <a:normAutofit/>
          </a:bodyPr>
          <a:lstStyle/>
          <a:p>
            <a:pPr marL="1905" indent="0">
              <a:buNone/>
            </a:pPr>
            <a:r>
              <a:rPr lang="en-GB" dirty="0">
                <a:solidFill>
                  <a:srgbClr val="F1F3F0"/>
                </a:solidFill>
                <a:ea typeface="+mn-lt"/>
                <a:cs typeface="+mn-lt"/>
              </a:rPr>
              <a:t>Phippen A. Sexting: An Exploration of Practices, Attitudes and Influences. London: NSPCC, 2012.</a:t>
            </a:r>
          </a:p>
          <a:p>
            <a:pPr marL="1905" indent="0">
              <a:buNone/>
            </a:pPr>
            <a:r>
              <a:rPr lang="en-GB" dirty="0">
                <a:solidFill>
                  <a:srgbClr val="F1F3F0"/>
                </a:solidFill>
                <a:ea typeface="+mn-lt"/>
                <a:cs typeface="+mn-lt"/>
              </a:rPr>
              <a:t>Department for Children, Schools and Families. Safer Children in a Digital World: The Report of the Byron Review. London: DCSF, 2008</a:t>
            </a:r>
            <a:endParaRPr lang="en-GB" dirty="0">
              <a:solidFill>
                <a:srgbClr val="F1F3F0"/>
              </a:solidFill>
            </a:endParaRPr>
          </a:p>
        </p:txBody>
      </p:sp>
    </p:spTree>
    <p:extLst>
      <p:ext uri="{BB962C8B-B14F-4D97-AF65-F5344CB8AC3E}">
        <p14:creationId xmlns:p14="http://schemas.microsoft.com/office/powerpoint/2010/main" val="423667664"/>
      </p:ext>
    </p:extLst>
  </p:cSld>
  <p:clrMapOvr>
    <a:masterClrMapping/>
  </p:clrMapOvr>
</p:sld>
</file>

<file path=ppt/theme/theme1.xml><?xml version="1.0" encoding="utf-8"?>
<a:theme xmlns:a="http://schemas.openxmlformats.org/drawingml/2006/main" name="ThinLineVTI">
  <a:themeElements>
    <a:clrScheme name="AnalogousFromDarkSeedLeftStep">
      <a:dk1>
        <a:srgbClr val="000000"/>
      </a:dk1>
      <a:lt1>
        <a:srgbClr val="FFFFFF"/>
      </a:lt1>
      <a:dk2>
        <a:srgbClr val="1C2432"/>
      </a:dk2>
      <a:lt2>
        <a:srgbClr val="F1F3F0"/>
      </a:lt2>
      <a:accent1>
        <a:srgbClr val="D329E7"/>
      </a:accent1>
      <a:accent2>
        <a:srgbClr val="7217D5"/>
      </a:accent2>
      <a:accent3>
        <a:srgbClr val="382DE7"/>
      </a:accent3>
      <a:accent4>
        <a:srgbClr val="175BD5"/>
      </a:accent4>
      <a:accent5>
        <a:srgbClr val="29BCE7"/>
      </a:accent5>
      <a:accent6>
        <a:srgbClr val="15C2A2"/>
      </a:accent6>
      <a:hlink>
        <a:srgbClr val="3F8CBF"/>
      </a:hlink>
      <a:folHlink>
        <a:srgbClr val="7F7F7F"/>
      </a:folHlink>
    </a:clrScheme>
    <a:fontScheme name="Custom 3">
      <a:majorFont>
        <a:latin typeface="Bell MT"/>
        <a:ea typeface=""/>
        <a:cs typeface=""/>
      </a:majorFont>
      <a:minorFont>
        <a:latin typeface="Bell M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TotalTime>
  <Words>1164</Words>
  <Application>Microsoft Office PowerPoint</Application>
  <PresentationFormat>Widescreen</PresentationFormat>
  <Paragraphs>112</Paragraphs>
  <Slides>22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Bell MT</vt:lpstr>
      <vt:lpstr>Calibri</vt:lpstr>
      <vt:lpstr>Calibri Light</vt:lpstr>
      <vt:lpstr>ThinLineVTI</vt:lpstr>
      <vt:lpstr>MH in CYP</vt:lpstr>
      <vt:lpstr>Aims</vt:lpstr>
      <vt:lpstr>Reviewing the Lecture</vt:lpstr>
      <vt:lpstr>Online Safety</vt:lpstr>
      <vt:lpstr>Political and Media Influences</vt:lpstr>
      <vt:lpstr>Consider the following:</vt:lpstr>
      <vt:lpstr>PowerPoint Presentation</vt:lpstr>
      <vt:lpstr>Media Examples</vt:lpstr>
      <vt:lpstr>Should we prevent the content?</vt:lpstr>
      <vt:lpstr>Content blockers</vt:lpstr>
      <vt:lpstr>Schools use of the Internet</vt:lpstr>
      <vt:lpstr>What do you think children/young people might say?</vt:lpstr>
      <vt:lpstr>Children's safety and Children's Rights.</vt:lpstr>
      <vt:lpstr>The Views of Children and Young People</vt:lpstr>
      <vt:lpstr>CYP and Online Pornography</vt:lpstr>
      <vt:lpstr>Use of the mobile phone</vt:lpstr>
      <vt:lpstr>Gaming</vt:lpstr>
      <vt:lpstr>Digital online use and self-harm</vt:lpstr>
      <vt:lpstr>New Strategies</vt:lpstr>
      <vt:lpstr>Exploring the wellbeing and mental health of our CYP</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MH</dc:title>
  <dc:creator>Catherine Slade</dc:creator>
  <cp:lastModifiedBy>Catherine Slade</cp:lastModifiedBy>
  <cp:revision>266</cp:revision>
  <dcterms:created xsi:type="dcterms:W3CDTF">2021-04-26T05:45:49Z</dcterms:created>
  <dcterms:modified xsi:type="dcterms:W3CDTF">2023-03-08T09:28:52Z</dcterms:modified>
</cp:coreProperties>
</file>