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85" r:id="rId1"/>
  </p:sldMasterIdLst>
  <p:sldIdLst>
    <p:sldId id="256" r:id="rId2"/>
    <p:sldId id="258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8F0FF"/>
    <a:srgbClr val="006DF4"/>
    <a:srgbClr val="9BD4FF"/>
    <a:srgbClr val="45A943"/>
    <a:srgbClr val="B0D9FF"/>
    <a:srgbClr val="E4FBFF"/>
    <a:srgbClr val="7FB8FB"/>
    <a:srgbClr val="9E87FF"/>
    <a:srgbClr val="4D87F8"/>
    <a:srgbClr val="CCE8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34"/>
    <p:restoredTop sz="95890"/>
  </p:normalViewPr>
  <p:slideViewPr>
    <p:cSldViewPr snapToGrid="0" snapToObjects="1">
      <p:cViewPr varScale="1">
        <p:scale>
          <a:sx n="113" d="100"/>
          <a:sy n="113" d="100"/>
        </p:scale>
        <p:origin x="44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EBC55-5864-427B-84CF-6441AA82B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745" y="1205037"/>
            <a:ext cx="7744993" cy="2541336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B52BDB-18E0-4991-A6F2-7AD542015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6745" y="3949332"/>
            <a:ext cx="7744993" cy="2006735"/>
          </a:xfrm>
        </p:spPr>
        <p:txBody>
          <a:bodyPr>
            <a:normAutofit/>
          </a:bodyPr>
          <a:lstStyle>
            <a:lvl1pPr marL="0" indent="0" algn="l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0ABC6-907E-47DE-8E40-61F2DD1B4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AB158-6097-43A1-90B6-406F93670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E077-FF20-4DD9-92B5-EE1C4D615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284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31C13-CF9D-4E82-A5B4-91008DCD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06FD2-89E8-4415-ADF7-22F4A4C25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CBBFF-8889-497F-B4CA-A031E8DD3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78DAF-985B-4BB4-ADA9-02EA979F1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0DBC-42B5-46AB-B36A-B39128E69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819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1B6E7-01C8-4375-B7C7-596CD1199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83229"/>
            <a:ext cx="8214179" cy="330313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441675-8F3E-47CC-9573-D853C506D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5295900"/>
            <a:ext cx="8214179" cy="79375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19F49-690E-49EC-BD41-75A18C9E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C9E70-1401-468E-97DE-4255CA222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BE14C-9127-4582-A006-2AEA93AF7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60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34DF9-FA60-4E7B-BDE8-C0F9AFE63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F1133-890E-4E96-AEDD-0F921E26F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6745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763B4-4987-4303-9640-54B67DD75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7174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4AAD8-D444-410E-98EC-47076908F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2F01E-6867-4604-8B58-F65BCC820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43D87-0EC8-43C7-9D1B-46DB52129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854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05AE-70FD-4CEE-BDFB-D5C0A3D35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5" y="960120"/>
            <a:ext cx="9196928" cy="106070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091E2-4532-4D16-827E-4DB0688F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7153" y="2062842"/>
            <a:ext cx="4445899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B53BE-9EDA-4D07-A042-0D101FAB9A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6745" y="2882837"/>
            <a:ext cx="4446642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DFDFC1-7510-4F8E-A831-ABA33D977A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25280" y="2062842"/>
            <a:ext cx="4467794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A42F0-9A48-4946-8BA8-394CBF01A0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24868" y="2882837"/>
            <a:ext cx="4468541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0FC563-D319-494F-AA63-0BDF1D25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42F4FE-433A-42F6-8A73-AD843352B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575352-FC7F-4BA8-940F-2F920C28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549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3FB5-4B13-4412-9F42-62450D6AA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7ECA-0E5D-4DD2-B664-DF351875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E2406B-A925-466A-AF79-D0A4E0EA4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1B050-D381-4E1A-88DD-361F0EE9D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555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8BF592-6A15-4999-ACFA-A535A113B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9EFC1-AD45-4610-8FC6-2058F55E4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DF506-CFF9-4BD2-8D76-33779277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231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77674-EAFF-4CAE-A685-8AEA617D0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94014"/>
            <a:ext cx="3932237" cy="143691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3A185-E15D-46FD-A4FB-709A8B5D0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94014"/>
            <a:ext cx="6172200" cy="47670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086F7-5F48-40D6-B4E3-1347EA21B0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2"/>
            <a:ext cx="3932237" cy="32509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4FC41-0A32-438D-9A47-F932AB492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F0F85D-CB6B-48E8-B56F-81472CE94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E120E-E239-4B93-AC67-210D23BD2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180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1F02C-5A08-45D4-AFE1-8EF0E6DE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65120"/>
            <a:ext cx="3932237" cy="146580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2EF863-20E6-4CF9-A179-0A2A52E5F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CFB1A-5B7E-45DA-9713-0CD8E3121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4"/>
            <a:ext cx="3932237" cy="325097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FD67F-901E-4423-A48F-41F00ECA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04982-0749-4F34-A4DB-DDC12BD4B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38447-AEAF-40D9-B3D3-94404C14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138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071ABCB-C306-49F0-8D5D-0B890583C1CE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4A67F94-2250-4B3A-8424-1BC0A0BCB3FF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FB942D8-95BE-4CFD-BFCC-26209EC192CE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DF6499A-D398-4CBC-AA22-4277539430FC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91493C-6480-4A3F-8836-1727CBA3C849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46BFEE-D3D9-4B18-BA88-49F7C7D2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186" y="959587"/>
            <a:ext cx="9076329" cy="10642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A5BD3-1A63-4F94-ADFA-5CA2A414D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148186" y="2248257"/>
            <a:ext cx="9076329" cy="365015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1888E-6FA1-446E-A77C-7D26923F6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3313F-58CA-4397-A3B4-71B068D1E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6AB3-89E2-4B6A-A5F3-3FB781C1A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568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7BC2869-B8E0-44C7-801E-BA0C2C1B5E82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A7CEB8F-94FA-4A87-AA80-066173AA5C5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4F9817E-A26F-4D7B-82A1-FA647EE4C86F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E734839-B51C-4112-A4D8-DDFCB7F84A6F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1DFF651-C17F-4B2C-A962-32FA4958BCFA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B263D-CDF8-431B-A5D1-9687649138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31030" y="866253"/>
            <a:ext cx="2222769" cy="531071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B6B9BE-E660-4F3A-ABA1-86667DC13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66253"/>
            <a:ext cx="8164286" cy="531071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82700-F509-4302-AE0E-6CC56401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3BD63-5B0C-4FB3-8434-8EA1A84F2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3E9EB-019B-4F03-8147-D6CBA6B1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714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206359A-F1E3-49EE-BBC2-40888C4A3628}"/>
              </a:ext>
            </a:extLst>
          </p:cNvPr>
          <p:cNvGrpSpPr/>
          <p:nvPr/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1B74D-DF90-4993-88AE-4D05C91F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4" y="959587"/>
            <a:ext cx="9076329" cy="10642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B3DE9-A495-4E75-819D-E0B2E55050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744" y="2248257"/>
            <a:ext cx="9076329" cy="3650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430AC-DB07-423B-A52A-0065639AFE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11008460-8B2F-4AAA-A4E2-10730069204C}" type="datetimeFigureOut">
              <a:rPr lang="en-US" smtClean="0"/>
              <a:pPr/>
              <a:t>4/11/22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FAFC9-FA18-4C55-8C92-B17603CAEE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5A493-61FB-4764-90B6-8CC218A78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170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4" r:id="rId1"/>
    <p:sldLayoutId id="2147483975" r:id="rId2"/>
    <p:sldLayoutId id="2147483976" r:id="rId3"/>
    <p:sldLayoutId id="2147483977" r:id="rId4"/>
    <p:sldLayoutId id="2147483978" r:id="rId5"/>
    <p:sldLayoutId id="2147483984" r:id="rId6"/>
    <p:sldLayoutId id="2147483979" r:id="rId7"/>
    <p:sldLayoutId id="2147483980" r:id="rId8"/>
    <p:sldLayoutId id="2147483981" r:id="rId9"/>
    <p:sldLayoutId id="2147483983" r:id="rId10"/>
    <p:sldLayoutId id="214748398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150000"/>
        <a:buFont typeface="Goudy Old Style" panose="02020502050305020303" pitchFamily="18" charset="0"/>
        <a:buChar char="∙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sana.com/resources/pareto-principle-80-20-rule" TargetMode="External"/><Relationship Id="rId2" Type="http://schemas.openxmlformats.org/officeDocument/2006/relationships/hyperlink" Target="https://www.dictionary.com/e/wisdom-vs-knowledg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vox.com/2014/7/2/5865109/study-going-vegetarian-could-cut-your-food-carbon-footprint-in-half" TargetMode="External"/><Relationship Id="rId4" Type="http://schemas.openxmlformats.org/officeDocument/2006/relationships/hyperlink" Target="https://www.goodhousekeeping.com/health/diet-nutrition/g28556528/healthiest-vegetab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69308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29">
            <a:extLst>
              <a:ext uri="{FF2B5EF4-FFF2-40B4-BE49-F238E27FC236}">
                <a16:creationId xmlns:a16="http://schemas.microsoft.com/office/drawing/2014/main" id="{3D7AAEFC-156E-1144-8D57-FBE2CD3B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5C0C7A-8FBE-232B-A8A4-B3BAEDA823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92" r="8920"/>
          <a:stretch/>
        </p:blipFill>
        <p:spPr>
          <a:xfrm>
            <a:off x="21" y="-983"/>
            <a:ext cx="12191979" cy="6857989"/>
          </a:xfrm>
          <a:prstGeom prst="rect">
            <a:avLst/>
          </a:prstGeom>
        </p:spPr>
      </p:pic>
      <p:sp>
        <p:nvSpPr>
          <p:cNvPr id="37" name="Freeform: Shape 31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7594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solidFill>
            <a:srgbClr val="0000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3E1836-D961-FB48-9742-CBF2A710D9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62295" y="1246700"/>
            <a:ext cx="3634072" cy="2142699"/>
          </a:xfrm>
        </p:spPr>
        <p:txBody>
          <a:bodyPr anchor="b">
            <a:normAutofit/>
          </a:bodyPr>
          <a:lstStyle/>
          <a:p>
            <a:pPr algn="ctr"/>
            <a:r>
              <a:rPr lang="en-US" sz="3200" b="1" dirty="0">
                <a:solidFill>
                  <a:srgbClr val="FFFFFF"/>
                </a:solidFill>
                <a:latin typeface="Lucida Bright" panose="02040602050505020304" pitchFamily="18" charset="77"/>
                <a:cs typeface="David" panose="020E0502060401010101" pitchFamily="34" charset="-79"/>
              </a:rPr>
              <a:t>Academic</a:t>
            </a:r>
            <a:br>
              <a:rPr lang="en-US" sz="3200" b="1" dirty="0">
                <a:solidFill>
                  <a:srgbClr val="FFFFFF"/>
                </a:solidFill>
                <a:latin typeface="Lucida Bright" panose="02040602050505020304" pitchFamily="18" charset="77"/>
                <a:cs typeface="David" panose="020E0502060401010101" pitchFamily="34" charset="-79"/>
              </a:rPr>
            </a:br>
            <a:r>
              <a:rPr lang="en-US" sz="3200" b="1" dirty="0">
                <a:solidFill>
                  <a:srgbClr val="FFFFFF"/>
                </a:solidFill>
                <a:latin typeface="Lucida Bright" panose="02040602050505020304" pitchFamily="18" charset="77"/>
                <a:cs typeface="David" panose="020E0502060401010101" pitchFamily="34" charset="-79"/>
              </a:rPr>
              <a:t> &amp; </a:t>
            </a:r>
            <a:br>
              <a:rPr lang="en-US" sz="3200" b="1" dirty="0">
                <a:solidFill>
                  <a:srgbClr val="FFFFFF"/>
                </a:solidFill>
                <a:latin typeface="Lucida Bright" panose="02040602050505020304" pitchFamily="18" charset="77"/>
                <a:cs typeface="David" panose="020E0502060401010101" pitchFamily="34" charset="-79"/>
              </a:rPr>
            </a:br>
            <a:r>
              <a:rPr lang="en-US" sz="3200" b="1" dirty="0">
                <a:solidFill>
                  <a:srgbClr val="FFFFFF"/>
                </a:solidFill>
                <a:latin typeface="Lucida Bright" panose="02040602050505020304" pitchFamily="18" charset="77"/>
                <a:cs typeface="David" panose="020E0502060401010101" pitchFamily="34" charset="-79"/>
              </a:rPr>
              <a:t>Employability</a:t>
            </a:r>
            <a:br>
              <a:rPr lang="en-US" sz="3200" b="1" dirty="0">
                <a:solidFill>
                  <a:srgbClr val="FFFFFF"/>
                </a:solidFill>
                <a:latin typeface="Lucida Bright" panose="02040602050505020304" pitchFamily="18" charset="77"/>
                <a:cs typeface="David" panose="020E0502060401010101" pitchFamily="34" charset="-79"/>
              </a:rPr>
            </a:br>
            <a:r>
              <a:rPr lang="en-US" sz="3200" b="1" dirty="0">
                <a:solidFill>
                  <a:srgbClr val="FFFFFF"/>
                </a:solidFill>
                <a:latin typeface="Lucida Bright" panose="02040602050505020304" pitchFamily="18" charset="77"/>
                <a:cs typeface="David" panose="020E0502060401010101" pitchFamily="34" charset="-79"/>
              </a:rPr>
              <a:t>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BADE36-EBB3-2E4C-ACAC-004EF8B151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42513" y="4196605"/>
            <a:ext cx="3028097" cy="2142699"/>
          </a:xfrm>
        </p:spPr>
        <p:txBody>
          <a:bodyPr anchor="t">
            <a:normAutofit/>
          </a:bodyPr>
          <a:lstStyle/>
          <a:p>
            <a:pPr algn="ctr"/>
            <a:endParaRPr lang="en-US" dirty="0">
              <a:solidFill>
                <a:srgbClr val="FFFFFF"/>
              </a:solidFill>
            </a:endParaRPr>
          </a:p>
          <a:p>
            <a:pPr algn="ctr"/>
            <a:r>
              <a:rPr lang="en-US" b="1" dirty="0">
                <a:solidFill>
                  <a:srgbClr val="FFFFFF"/>
                </a:solidFill>
              </a:rPr>
              <a:t>BMSW4001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24A9FF-81A8-614A-938B-4B1BC6686943}"/>
              </a:ext>
            </a:extLst>
          </p:cNvPr>
          <p:cNvSpPr txBox="1"/>
          <p:nvPr/>
        </p:nvSpPr>
        <p:spPr>
          <a:xfrm>
            <a:off x="966386" y="2734518"/>
            <a:ext cx="169886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FF00"/>
                </a:solidFill>
                <a:highlight>
                  <a:srgbClr val="0000FF"/>
                </a:highlight>
              </a:rPr>
              <a:t>University of Wales Trinity Saint David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2A9978-F984-0840-852B-3223499654CA}"/>
              </a:ext>
            </a:extLst>
          </p:cNvPr>
          <p:cNvSpPr txBox="1"/>
          <p:nvPr/>
        </p:nvSpPr>
        <p:spPr>
          <a:xfrm>
            <a:off x="9256859" y="2919183"/>
            <a:ext cx="17126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FF00"/>
                </a:solidFill>
                <a:highlight>
                  <a:srgbClr val="0000FF"/>
                </a:highlight>
              </a:rPr>
              <a:t>Lecturer: Sylvia Hoffmann</a:t>
            </a:r>
            <a:endParaRPr lang="en-US" sz="2000" b="1" dirty="0">
              <a:solidFill>
                <a:srgbClr val="FFFF00"/>
              </a:solidFill>
              <a:highlight>
                <a:srgbClr val="0000FF"/>
              </a:highligh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C2CE25-3C17-584E-921C-E57F57472419}"/>
              </a:ext>
            </a:extLst>
          </p:cNvPr>
          <p:cNvSpPr txBox="1"/>
          <p:nvPr/>
        </p:nvSpPr>
        <p:spPr>
          <a:xfrm>
            <a:off x="4800600" y="6172200"/>
            <a:ext cx="25574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FFFF00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12/4/2022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CEBBAD-5247-9740-805A-C84A3F86D5AE}"/>
              </a:ext>
            </a:extLst>
          </p:cNvPr>
          <p:cNvSpPr txBox="1"/>
          <p:nvPr/>
        </p:nvSpPr>
        <p:spPr>
          <a:xfrm>
            <a:off x="1865084" y="101482"/>
            <a:ext cx="84618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u="sng" dirty="0">
                <a:solidFill>
                  <a:srgbClr val="FFFF00"/>
                </a:solidFill>
                <a:highlight>
                  <a:srgbClr val="0000FF"/>
                </a:highlight>
              </a:rPr>
              <a:t>Individual Presentation for: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78C102-459C-4546-AD17-C537565A39A2}"/>
              </a:ext>
            </a:extLst>
          </p:cNvPr>
          <p:cNvSpPr txBox="1"/>
          <p:nvPr/>
        </p:nvSpPr>
        <p:spPr>
          <a:xfrm>
            <a:off x="4412343" y="3773714"/>
            <a:ext cx="3367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Fabio Jacuzzi (2124362)</a:t>
            </a:r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1252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D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0">
            <a:extLst>
              <a:ext uri="{FF2B5EF4-FFF2-40B4-BE49-F238E27FC236}">
                <a16:creationId xmlns:a16="http://schemas.microsoft.com/office/drawing/2014/main" id="{F01343F1-81D4-6449-8712-A3EAA87A5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98D113-0DB5-5544-BB2E-5C1FA2A35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3000" y="3790587"/>
            <a:ext cx="4704244" cy="21149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u="sng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Introduction</a:t>
            </a:r>
            <a:r>
              <a:rPr lang="en-US" sz="4400" b="1" u="sng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8" name="Freeform: Shape 32">
            <a:extLst>
              <a:ext uri="{FF2B5EF4-FFF2-40B4-BE49-F238E27FC236}">
                <a16:creationId xmlns:a16="http://schemas.microsoft.com/office/drawing/2014/main" id="{813F9428-6AD6-47CC-8ADB-D2A419CEB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9952" y="1640354"/>
            <a:ext cx="3152219" cy="426514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Freeform: Shape 37">
            <a:extLst>
              <a:ext uri="{FF2B5EF4-FFF2-40B4-BE49-F238E27FC236}">
                <a16:creationId xmlns:a16="http://schemas.microsoft.com/office/drawing/2014/main" id="{11002637-A93D-D344-8F31-BCD567F576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2093" y="1710905"/>
            <a:ext cx="3047936" cy="4124044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solidFill>
            <a:srgbClr val="FFFFFF"/>
          </a:solidFill>
          <a:ln w="25400" cap="rnd"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" name="Picture 12" descr="A picture containing diagram&#10;&#10;Description automatically generated">
            <a:extLst>
              <a:ext uri="{FF2B5EF4-FFF2-40B4-BE49-F238E27FC236}">
                <a16:creationId xmlns:a16="http://schemas.microsoft.com/office/drawing/2014/main" id="{05241AB9-A9E5-9B4C-911C-45D3274380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2624" y="3037791"/>
            <a:ext cx="2526874" cy="14361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0075CE-FCD5-5848-B281-2725F513C034}"/>
              </a:ext>
            </a:extLst>
          </p:cNvPr>
          <p:cNvSpPr txBox="1"/>
          <p:nvPr/>
        </p:nvSpPr>
        <p:spPr>
          <a:xfrm>
            <a:off x="4775200" y="952501"/>
            <a:ext cx="6464301" cy="2476500"/>
          </a:xfrm>
          <a:prstGeom prst="rect">
            <a:avLst/>
          </a:prstGeom>
          <a:noFill/>
          <a:ln>
            <a:gradFill flip="none" rotWithShape="1">
              <a:gsLst>
                <a:gs pos="0">
                  <a:schemeClr val="accent4">
                    <a:lumMod val="0"/>
                    <a:lumOff val="100000"/>
                  </a:schemeClr>
                </a:gs>
                <a:gs pos="43000">
                  <a:schemeClr val="accent4">
                    <a:lumMod val="0"/>
                    <a:lumOff val="100000"/>
                  </a:schemeClr>
                </a:gs>
                <a:gs pos="100000">
                  <a:schemeClr val="accent4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  <a:effectLst>
            <a:glow rad="127000">
              <a:srgbClr val="538DFF"/>
            </a:glow>
          </a:effectLst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r" defTabSz="914400">
              <a:lnSpc>
                <a:spcPct val="110000"/>
              </a:lnSpc>
              <a:spcAft>
                <a:spcPts val="600"/>
              </a:spcAft>
            </a:pPr>
            <a:r>
              <a:rPr lang="en-US" sz="2000" i="1" dirty="0">
                <a:solidFill>
                  <a:schemeClr val="bg2"/>
                </a:solidFill>
              </a:rPr>
              <a:t>‘</a:t>
            </a:r>
            <a:r>
              <a:rPr lang="en-US" sz="2600" i="1" dirty="0">
                <a:solidFill>
                  <a:schemeClr val="bg2"/>
                </a:solidFill>
              </a:rPr>
              <a:t>’Through this module we have studied some topics that are necessary for me in order to carry out my future career. From ‘time management’ to ‘public speaking’ I have analyzed different skills, and I could say today I feel more confident about </a:t>
            </a:r>
            <a:r>
              <a:rPr lang="en-US" sz="2600" i="1">
                <a:solidFill>
                  <a:schemeClr val="bg2"/>
                </a:solidFill>
              </a:rPr>
              <a:t>different aspects…’’</a:t>
            </a:r>
            <a:endParaRPr lang="en-US" sz="2000" i="1" dirty="0">
              <a:solidFill>
                <a:schemeClr val="bg2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CEA84C-D226-AC44-9630-A5FC0216B956}"/>
              </a:ext>
            </a:extLst>
          </p:cNvPr>
          <p:cNvSpPr txBox="1"/>
          <p:nvPr/>
        </p:nvSpPr>
        <p:spPr>
          <a:xfrm>
            <a:off x="1534886" y="4544514"/>
            <a:ext cx="2505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Source: Cambridge Regional College</a:t>
            </a:r>
          </a:p>
        </p:txBody>
      </p:sp>
    </p:spTree>
    <p:extLst>
      <p:ext uri="{BB962C8B-B14F-4D97-AF65-F5344CB8AC3E}">
        <p14:creationId xmlns:p14="http://schemas.microsoft.com/office/powerpoint/2010/main" val="26526766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8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49DDE3-D095-6B49-8468-C97AFBEC5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B2103F-F431-5B45-941E-342B587D0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1201" y="51533"/>
            <a:ext cx="5143500" cy="1507398"/>
          </a:xfrm>
        </p:spPr>
        <p:txBody>
          <a:bodyPr anchor="ctr">
            <a:normAutofit/>
          </a:bodyPr>
          <a:lstStyle/>
          <a:p>
            <a:r>
              <a:rPr lang="en-US" sz="4800" u="sng" dirty="0"/>
              <a:t>The ‘Skills’</a:t>
            </a:r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E7ABD42E-1595-CB46-87C8-2FD9DC31FF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56" r="13438" b="1"/>
          <a:stretch/>
        </p:blipFill>
        <p:spPr>
          <a:xfrm>
            <a:off x="1109595" y="805232"/>
            <a:ext cx="3876811" cy="5245563"/>
          </a:xfrm>
          <a:custGeom>
            <a:avLst/>
            <a:gdLst/>
            <a:ahLst/>
            <a:cxnLst/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3CA578B-5FA2-42B3-85A7-E78AFE06B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DF152-4475-7243-A228-A7A0DD049C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1" y="2303529"/>
            <a:ext cx="5143500" cy="3831771"/>
          </a:xfrm>
        </p:spPr>
        <p:txBody>
          <a:bodyPr anchor="t">
            <a:normAutofit fontScale="92500"/>
          </a:bodyPr>
          <a:lstStyle/>
          <a:p>
            <a:pPr algn="just">
              <a:lnSpc>
                <a:spcPct val="100000"/>
              </a:lnSpc>
            </a:pPr>
            <a:r>
              <a:rPr lang="en-US" sz="2400" b="1" dirty="0">
                <a:solidFill>
                  <a:schemeClr val="bg1"/>
                </a:solidFill>
              </a:rPr>
              <a:t>In order to start with a project and carry out, or finding a job, we must have certain skills.</a:t>
            </a:r>
          </a:p>
          <a:p>
            <a:pPr algn="just">
              <a:lnSpc>
                <a:spcPct val="100000"/>
              </a:lnSpc>
            </a:pPr>
            <a:r>
              <a:rPr lang="en-US" sz="2400" b="1" dirty="0">
                <a:solidFill>
                  <a:schemeClr val="bg1"/>
                </a:solidFill>
              </a:rPr>
              <a:t>Having a look into my professional experience and doing research about </a:t>
            </a:r>
            <a:r>
              <a:rPr lang="en-US" sz="2400" b="1" u="sng" dirty="0">
                <a:solidFill>
                  <a:schemeClr val="bg1"/>
                </a:solidFill>
              </a:rPr>
              <a:t>skills</a:t>
            </a:r>
            <a:r>
              <a:rPr lang="en-US" sz="2400" b="1" dirty="0">
                <a:solidFill>
                  <a:schemeClr val="bg1"/>
                </a:solidFill>
              </a:rPr>
              <a:t>, I have realized that I possess much more skills than I thought.</a:t>
            </a:r>
          </a:p>
          <a:p>
            <a:pPr algn="just">
              <a:lnSpc>
                <a:spcPct val="100000"/>
              </a:lnSpc>
            </a:pPr>
            <a:r>
              <a:rPr lang="en-US" sz="2400" b="1" dirty="0">
                <a:solidFill>
                  <a:schemeClr val="bg1"/>
                </a:solidFill>
              </a:rPr>
              <a:t>During this module, I have learned how to manage my time, to use it effectively and to create a structure for my schedule.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7E8690-0DEA-D043-B4CB-F022DC5DAA31}"/>
              </a:ext>
            </a:extLst>
          </p:cNvPr>
          <p:cNvSpPr txBox="1"/>
          <p:nvPr/>
        </p:nvSpPr>
        <p:spPr>
          <a:xfrm>
            <a:off x="2474528" y="5195753"/>
            <a:ext cx="2988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Source: McKinsey &amp; Company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4324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87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42E783-1D4C-AB46-8C41-F9BAB6764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160" y="97656"/>
            <a:ext cx="5549097" cy="2262139"/>
          </a:xfrm>
        </p:spPr>
        <p:txBody>
          <a:bodyPr anchor="ctr">
            <a:normAutofit/>
          </a:bodyPr>
          <a:lstStyle/>
          <a:p>
            <a:pPr algn="just"/>
            <a:r>
              <a:rPr lang="en-US" sz="4800" b="1" dirty="0">
                <a:solidFill>
                  <a:schemeClr val="bg1"/>
                </a:solidFill>
                <a:highlight>
                  <a:srgbClr val="000080"/>
                </a:highlight>
              </a:rPr>
              <a:t>What did I learn from ACE?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DCC2B-61ED-7E4D-B159-06EEC0A383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349" y="2148302"/>
            <a:ext cx="4714966" cy="3866243"/>
          </a:xfrm>
        </p:spPr>
        <p:txBody>
          <a:bodyPr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b="1" u="sng" dirty="0">
                <a:solidFill>
                  <a:schemeClr val="bg2"/>
                </a:solidFill>
                <a:highlight>
                  <a:srgbClr val="0B67FA"/>
                </a:highlight>
              </a:rPr>
              <a:t>Communication Skills</a:t>
            </a:r>
          </a:p>
          <a:p>
            <a:pPr>
              <a:lnSpc>
                <a:spcPct val="100000"/>
              </a:lnSpc>
            </a:pPr>
            <a:r>
              <a:rPr lang="en-US" sz="2800" b="1" u="sng" dirty="0">
                <a:solidFill>
                  <a:schemeClr val="bg2"/>
                </a:solidFill>
                <a:highlight>
                  <a:srgbClr val="0B67FA"/>
                </a:highlight>
              </a:rPr>
              <a:t>Listening Skills</a:t>
            </a:r>
          </a:p>
          <a:p>
            <a:pPr>
              <a:lnSpc>
                <a:spcPct val="100000"/>
              </a:lnSpc>
            </a:pPr>
            <a:r>
              <a:rPr lang="en-US" sz="2800" b="1" u="sng" dirty="0">
                <a:solidFill>
                  <a:schemeClr val="bg2"/>
                </a:solidFill>
                <a:highlight>
                  <a:srgbClr val="0B67FA"/>
                </a:highlight>
              </a:rPr>
              <a:t>Referencing </a:t>
            </a:r>
          </a:p>
          <a:p>
            <a:pPr>
              <a:lnSpc>
                <a:spcPct val="100000"/>
              </a:lnSpc>
            </a:pPr>
            <a:r>
              <a:rPr lang="en-US" sz="2800" b="1" u="sng" dirty="0">
                <a:solidFill>
                  <a:schemeClr val="bg2"/>
                </a:solidFill>
                <a:highlight>
                  <a:srgbClr val="0B67FA"/>
                </a:highlight>
              </a:rPr>
              <a:t>Reflective Thinking Skill</a:t>
            </a:r>
          </a:p>
          <a:p>
            <a:pPr>
              <a:lnSpc>
                <a:spcPct val="100000"/>
              </a:lnSpc>
            </a:pPr>
            <a:r>
              <a:rPr lang="en-US" sz="2800" b="1" u="sng" dirty="0">
                <a:solidFill>
                  <a:schemeClr val="bg2"/>
                </a:solidFill>
                <a:highlight>
                  <a:srgbClr val="0B67FA"/>
                </a:highlight>
              </a:rPr>
              <a:t>Academic Writing </a:t>
            </a:r>
          </a:p>
          <a:p>
            <a:pPr>
              <a:lnSpc>
                <a:spcPct val="100000"/>
              </a:lnSpc>
            </a:pPr>
            <a:r>
              <a:rPr lang="en-US" sz="2800" b="1" u="sng" dirty="0">
                <a:solidFill>
                  <a:schemeClr val="bg2"/>
                </a:solidFill>
                <a:highlight>
                  <a:srgbClr val="0B67FA"/>
                </a:highlight>
              </a:rPr>
              <a:t>Time Management</a:t>
            </a:r>
          </a:p>
          <a:p>
            <a:pPr>
              <a:lnSpc>
                <a:spcPct val="100000"/>
              </a:lnSpc>
            </a:pPr>
            <a:r>
              <a:rPr lang="en-US" sz="2800" b="1" u="sng" dirty="0">
                <a:solidFill>
                  <a:schemeClr val="bg2"/>
                </a:solidFill>
                <a:highlight>
                  <a:srgbClr val="0B67FA"/>
                </a:highlight>
              </a:rPr>
              <a:t>Oral speaking Skills</a:t>
            </a:r>
          </a:p>
        </p:txBody>
      </p:sp>
      <p:pic>
        <p:nvPicPr>
          <p:cNvPr id="5" name="Picture 4" descr="Icon&#10;&#10;Description automatically generated with low confidence">
            <a:extLst>
              <a:ext uri="{FF2B5EF4-FFF2-40B4-BE49-F238E27FC236}">
                <a16:creationId xmlns:a16="http://schemas.microsoft.com/office/drawing/2014/main" id="{3BF2B308-D535-2B49-9E1C-4A2D021BED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57" r="24819" b="1"/>
          <a:stretch/>
        </p:blipFill>
        <p:spPr>
          <a:xfrm>
            <a:off x="7205595" y="812056"/>
            <a:ext cx="3876811" cy="5127565"/>
          </a:xfrm>
          <a:custGeom>
            <a:avLst/>
            <a:gdLst/>
            <a:ahLst/>
            <a:cxnLst/>
            <a:rect l="l" t="t" r="r" b="b"/>
            <a:pathLst>
              <a:path w="3876811" h="5127565">
                <a:moveTo>
                  <a:pt x="1941583" y="0"/>
                </a:moveTo>
                <a:lnTo>
                  <a:pt x="2111641" y="149098"/>
                </a:lnTo>
                <a:cubicBezTo>
                  <a:pt x="2533316" y="474958"/>
                  <a:pt x="3008486" y="564716"/>
                  <a:pt x="3370494" y="774450"/>
                </a:cubicBezTo>
                <a:cubicBezTo>
                  <a:pt x="3718589" y="1017851"/>
                  <a:pt x="3876811" y="1296993"/>
                  <a:pt x="3876811" y="1854685"/>
                </a:cubicBezTo>
                <a:cubicBezTo>
                  <a:pt x="3876811" y="2072195"/>
                  <a:pt x="3876810" y="2289706"/>
                  <a:pt x="3876810" y="2507216"/>
                </a:cubicBezTo>
                <a:lnTo>
                  <a:pt x="3872563" y="5127565"/>
                </a:lnTo>
                <a:lnTo>
                  <a:pt x="4248" y="5127565"/>
                </a:lnTo>
                <a:lnTo>
                  <a:pt x="0" y="2507216"/>
                </a:lnTo>
                <a:cubicBezTo>
                  <a:pt x="0" y="2289706"/>
                  <a:pt x="1" y="2072195"/>
                  <a:pt x="1" y="1854685"/>
                </a:cubicBezTo>
                <a:cubicBezTo>
                  <a:pt x="1" y="1296993"/>
                  <a:pt x="158225" y="1017851"/>
                  <a:pt x="506320" y="774450"/>
                </a:cubicBezTo>
                <a:cubicBezTo>
                  <a:pt x="868329" y="564716"/>
                  <a:pt x="1343500" y="474958"/>
                  <a:pt x="1765173" y="149098"/>
                </a:cubicBezTo>
                <a:close/>
              </a:path>
            </a:pathLst>
          </a:cu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E9E86F5-3804-4993-9353-B93A62BA6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828" y="722659"/>
            <a:ext cx="4014345" cy="5291886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1A114D-979C-4142-8DAE-26B7C936E3C8}"/>
              </a:ext>
            </a:extLst>
          </p:cNvPr>
          <p:cNvSpPr txBox="1"/>
          <p:nvPr/>
        </p:nvSpPr>
        <p:spPr>
          <a:xfrm>
            <a:off x="8458200" y="6014545"/>
            <a:ext cx="32419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Source:TheTrainingAsociates</a:t>
            </a:r>
          </a:p>
        </p:txBody>
      </p:sp>
    </p:spTree>
    <p:extLst>
      <p:ext uri="{BB962C8B-B14F-4D97-AF65-F5344CB8AC3E}">
        <p14:creationId xmlns:p14="http://schemas.microsoft.com/office/powerpoint/2010/main" val="591943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le of vegetables&#10;&#10;Description automatically generated with low confidence">
            <a:extLst>
              <a:ext uri="{FF2B5EF4-FFF2-40B4-BE49-F238E27FC236}">
                <a16:creationId xmlns:a16="http://schemas.microsoft.com/office/drawing/2014/main" id="{0FF5A754-4962-0748-8386-C3D9B753492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1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" y="0"/>
            <a:ext cx="12192000" cy="6858001"/>
          </a:xfrm>
          <a:prstGeom prst="rect">
            <a:avLst/>
          </a:prstGeom>
          <a:effectLst>
            <a:glow>
              <a:schemeClr val="accent1">
                <a:alpha val="40052"/>
              </a:schemeClr>
            </a:glo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DB1809-0E65-0E41-AAB6-F65D73C2A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257" y="578204"/>
            <a:ext cx="10609943" cy="106427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6600" b="1" u="sng" dirty="0">
                <a:solidFill>
                  <a:schemeClr val="bg1"/>
                </a:solidFill>
                <a:highlight>
                  <a:srgbClr val="00808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Working on my own Brand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9068B-97FA-8F48-B8CD-66CFAE5E1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080" y="3177333"/>
            <a:ext cx="5812971" cy="3352443"/>
          </a:xfrm>
        </p:spPr>
        <p:txBody>
          <a:bodyPr/>
          <a:lstStyle/>
          <a:p>
            <a:pPr algn="ctr"/>
            <a:r>
              <a:rPr lang="en-US" sz="3200" b="1" dirty="0">
                <a:solidFill>
                  <a:srgbClr val="A8F0FF"/>
                </a:solidFill>
                <a:highlight>
                  <a:srgbClr val="006DF4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Plant based products</a:t>
            </a:r>
          </a:p>
          <a:p>
            <a:pPr algn="ctr"/>
            <a:r>
              <a:rPr lang="en-US" sz="5400" b="1" dirty="0">
                <a:solidFill>
                  <a:srgbClr val="A8F0FF"/>
                </a:solidFill>
                <a:highlight>
                  <a:srgbClr val="006DF4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Suitable for </a:t>
            </a:r>
            <a:r>
              <a:rPr lang="en-US" sz="5400" b="1" u="sng" dirty="0">
                <a:solidFill>
                  <a:srgbClr val="A8F0FF"/>
                </a:solidFill>
                <a:highlight>
                  <a:srgbClr val="006DF4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  <a:r>
              <a:rPr lang="en-US" sz="5400" b="1" dirty="0">
                <a:solidFill>
                  <a:srgbClr val="A8F0FF"/>
                </a:solidFill>
                <a:highlight>
                  <a:srgbClr val="006DF4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endParaRPr lang="en-US" sz="3600" dirty="0">
              <a:solidFill>
                <a:schemeClr val="tx1"/>
              </a:solidFill>
              <a:highlight>
                <a:srgbClr val="00FF00"/>
              </a:highlight>
            </a:endParaRPr>
          </a:p>
          <a:p>
            <a:pPr algn="ctr"/>
            <a:endParaRPr lang="en-US" sz="3600" dirty="0">
              <a:solidFill>
                <a:schemeClr val="tx1"/>
              </a:solidFill>
              <a:highlight>
                <a:srgbClr val="00FF00"/>
              </a:highlight>
            </a:endParaRPr>
          </a:p>
          <a:p>
            <a:pPr lvl="1" algn="ctr"/>
            <a:endParaRPr lang="en-US" dirty="0">
              <a:highlight>
                <a:srgbClr val="808000"/>
              </a:highligh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B015C1-EBD3-B942-AB16-9C8D2DCED16D}"/>
              </a:ext>
            </a:extLst>
          </p:cNvPr>
          <p:cNvSpPr txBox="1"/>
          <p:nvPr/>
        </p:nvSpPr>
        <p:spPr>
          <a:xfrm>
            <a:off x="7592786" y="6345110"/>
            <a:ext cx="4212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Picture from: VOX.COM</a:t>
            </a:r>
          </a:p>
        </p:txBody>
      </p:sp>
    </p:spTree>
    <p:extLst>
      <p:ext uri="{BB962C8B-B14F-4D97-AF65-F5344CB8AC3E}">
        <p14:creationId xmlns:p14="http://schemas.microsoft.com/office/powerpoint/2010/main" val="907383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>
              <p:cTn id="2" repeatCount="indefinite" restart="whenNotActive" fill="hold" evtFilter="cancelBubble" nodeType="interactiveSeq">
                <p:stCondLst>
                  <p:cond delay="indefinite"/>
                  <p:cond evt="onBegin" delay="0">
                    <p:tn val="1"/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4922 0.24861 " pathEditMode="relative" rAng="0" ptsTypes="AA">
                                      <p:cBhvr>
                                        <p:cTn id="6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61" y="1243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-0.24922 0.24861 L 0.225 -0.24861 " pathEditMode="relative" rAng="0" ptsTypes="AA">
                                      <p:cBhvr>
                                        <p:cTn id="11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711" y="-24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5000"/>
                            </p:stCondLst>
                            <p:childTnLst>
                              <p:par>
                                <p:cTn id="13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0.225 -0.24861 L 0.24922 0.24861 " pathEditMode="relative" rAng="0" ptsTypes="AA">
                                      <p:cBhvr>
                                        <p:cTn id="14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1" y="24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00"/>
                            </p:stCondLst>
                            <p:childTnLst>
                              <p:par>
                                <p:cTn id="16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0.24922 0.24861 L 0 0 " pathEditMode="relative" rAng="0" ptsTypes="AA">
                                      <p:cBhvr>
                                        <p:cTn id="17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61" y="-12431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6" presetClass="emph" presetSubtype="0" accel="50000" decel="5000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19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5000"/>
                            </p:stCondLst>
                            <p:childTnLst>
                              <p:par>
                                <p:cTn id="2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00023 " pathEditMode="relative" rAng="0" ptsTypes="AA">
                                      <p:cBhvr>
                                        <p:cTn id="2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FB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16E1450-DE41-6B4F-9ED4-C001D64243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41985" y="0"/>
            <a:ext cx="13716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370C2F-F8A6-4344-8579-96E154294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525" y="498664"/>
            <a:ext cx="4829041" cy="1064277"/>
          </a:xfrm>
        </p:spPr>
        <p:txBody>
          <a:bodyPr>
            <a:normAutofit/>
          </a:bodyPr>
          <a:lstStyle/>
          <a:p>
            <a:r>
              <a:rPr lang="en-US" sz="4400" b="1" u="sng" dirty="0">
                <a:solidFill>
                  <a:srgbClr val="45A943"/>
                </a:solidFill>
                <a:highlight>
                  <a:srgbClr val="B0D9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Plant Revolution!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CF7DA-8D91-EF4E-B7D0-76DB70616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1709" y="2298305"/>
            <a:ext cx="4936672" cy="4332157"/>
          </a:xfrm>
        </p:spPr>
        <p:txBody>
          <a:bodyPr>
            <a:normAutofit lnSpcReduction="10000"/>
          </a:bodyPr>
          <a:lstStyle/>
          <a:p>
            <a:r>
              <a:rPr lang="en-US" sz="2400" b="1" dirty="0">
                <a:solidFill>
                  <a:srgbClr val="7030A0"/>
                </a:solidFill>
                <a:highlight>
                  <a:srgbClr val="CCE8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Today it’s easier to find Plant Based products</a:t>
            </a:r>
          </a:p>
          <a:p>
            <a:r>
              <a:rPr lang="en-US" sz="2400" b="1" dirty="0">
                <a:solidFill>
                  <a:srgbClr val="7030A0"/>
                </a:solidFill>
                <a:highlight>
                  <a:srgbClr val="CCE8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More brands are using vegetables ONLY on their products</a:t>
            </a:r>
          </a:p>
          <a:p>
            <a:r>
              <a:rPr lang="en-US" sz="2400" b="1" dirty="0">
                <a:solidFill>
                  <a:srgbClr val="7030A0"/>
                </a:solidFill>
                <a:highlight>
                  <a:srgbClr val="CCE8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People is more conscious about meat on their diet</a:t>
            </a:r>
          </a:p>
          <a:p>
            <a:r>
              <a:rPr lang="en-US" sz="2400" b="1" dirty="0">
                <a:solidFill>
                  <a:srgbClr val="7030A0"/>
                </a:solidFill>
                <a:highlight>
                  <a:srgbClr val="CCE8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Even Fast-Food chains have menus suitable for vegans and vegetarians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5932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>
              <p:cTn id="2" repeatCount="indefinite" restart="whenNotActive" fill="hold" evtFilter="cancelBubble" nodeType="interactiveSeq">
                <p:stCondLst>
                  <p:cond delay="indefinite"/>
                  <p:cond evt="onBegin" delay="0">
                    <p:tn val="1"/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393 0.01736 " pathEditMode="relative" rAng="0" ptsTypes="AA">
                                      <p:cBhvr>
                                        <p:cTn id="6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0" y="85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0.01393 0.01736 L 0 0 " pathEditMode="relative" rAng="0" ptsTypes="AA">
                                      <p:cBhvr>
                                        <p:cTn id="11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3" y="-880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6" presetClass="emph" presetSubtype="0" accel="50000" decel="5000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13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5000"/>
                            </p:stCondLst>
                            <p:childTnLst>
                              <p:par>
                                <p:cTn id="1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00023 " pathEditMode="relative" rAng="0" ptsTypes="AA">
                                      <p:cBhvr>
                                        <p:cTn id="1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FB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1EF6824-ADD2-EA49-9FB9-ED91C4E9F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5E9C0B-92A3-ED48-A4C0-FC283FCB8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52500"/>
            <a:ext cx="4300818" cy="150876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1" u="sng" dirty="0">
                <a:highlight>
                  <a:srgbClr val="CCE8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Applying the abilities acquired</a:t>
            </a:r>
            <a:br>
              <a:rPr lang="en-US" sz="3100" b="1" u="sng" dirty="0">
                <a:highlight>
                  <a:srgbClr val="CCE8FF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100" b="1" u="sng" dirty="0">
                <a:highlight>
                  <a:srgbClr val="CCE8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 my future business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D9251-7586-0547-AD78-6DBD5ACF8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6242" y="2497698"/>
            <a:ext cx="2903256" cy="3407803"/>
          </a:xfrm>
        </p:spPr>
        <p:txBody>
          <a:bodyPr anchor="ctr"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900" dirty="0">
                <a:highlight>
                  <a:srgbClr val="A8F0FF"/>
                </a:highlight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US" sz="1900" b="1" dirty="0">
                <a:highlight>
                  <a:srgbClr val="A8F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Organization</a:t>
            </a:r>
          </a:p>
          <a:p>
            <a:pPr>
              <a:lnSpc>
                <a:spcPct val="100000"/>
              </a:lnSpc>
            </a:pPr>
            <a:r>
              <a:rPr lang="en-US" sz="1900" b="1" dirty="0">
                <a:highlight>
                  <a:srgbClr val="A8F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>
              <a:lnSpc>
                <a:spcPct val="100000"/>
              </a:lnSpc>
            </a:pPr>
            <a:r>
              <a:rPr lang="en-US" sz="1900" b="1" dirty="0">
                <a:highlight>
                  <a:srgbClr val="A8F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900" b="1" dirty="0">
                <a:solidFill>
                  <a:srgbClr val="FFFF00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Creativity*</a:t>
            </a:r>
          </a:p>
          <a:p>
            <a:pPr>
              <a:lnSpc>
                <a:spcPct val="100000"/>
              </a:lnSpc>
            </a:pPr>
            <a:r>
              <a:rPr lang="en-US" sz="1900" b="1" dirty="0">
                <a:highlight>
                  <a:srgbClr val="A8F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Critical thinking</a:t>
            </a:r>
          </a:p>
          <a:p>
            <a:pPr>
              <a:lnSpc>
                <a:spcPct val="100000"/>
              </a:lnSpc>
            </a:pPr>
            <a:r>
              <a:rPr lang="en-US" sz="1900" b="1" dirty="0">
                <a:highlight>
                  <a:srgbClr val="A8F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Time management </a:t>
            </a:r>
          </a:p>
          <a:p>
            <a:pPr>
              <a:lnSpc>
                <a:spcPct val="100000"/>
              </a:lnSpc>
            </a:pPr>
            <a:r>
              <a:rPr lang="en-US" sz="1900" b="1" dirty="0">
                <a:highlight>
                  <a:srgbClr val="45A943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Transferable skills</a:t>
            </a:r>
          </a:p>
          <a:p>
            <a:pPr>
              <a:lnSpc>
                <a:spcPct val="100000"/>
              </a:lnSpc>
            </a:pPr>
            <a:r>
              <a:rPr lang="en-US" sz="1900" b="1" u="sng" dirty="0"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What do I still need?</a:t>
            </a:r>
          </a:p>
          <a:p>
            <a:pPr>
              <a:lnSpc>
                <a:spcPct val="100000"/>
              </a:lnSpc>
            </a:pPr>
            <a:endParaRPr lang="en-US" sz="1900" dirty="0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2FFD5AAF-57C9-9141-A0A1-9433E99946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883" r="20283" b="3"/>
          <a:stretch/>
        </p:blipFill>
        <p:spPr>
          <a:xfrm>
            <a:off x="6284900" y="10"/>
            <a:ext cx="3047936" cy="2619351"/>
          </a:xfrm>
          <a:custGeom>
            <a:avLst/>
            <a:gdLst/>
            <a:ahLst/>
            <a:cxnLst/>
            <a:rect l="l" t="t" r="r" b="b"/>
            <a:pathLst>
              <a:path w="3047936" h="2619361">
                <a:moveTo>
                  <a:pt x="0" y="0"/>
                </a:moveTo>
                <a:lnTo>
                  <a:pt x="3047936" y="0"/>
                </a:lnTo>
                <a:lnTo>
                  <a:pt x="3047936" y="83371"/>
                </a:lnTo>
                <a:lnTo>
                  <a:pt x="3047936" y="454181"/>
                </a:lnTo>
                <a:lnTo>
                  <a:pt x="3047936" y="660498"/>
                </a:lnTo>
                <a:lnTo>
                  <a:pt x="3047936" y="944597"/>
                </a:lnTo>
                <a:lnTo>
                  <a:pt x="3047936" y="1161215"/>
                </a:lnTo>
                <a:cubicBezTo>
                  <a:pt x="3047936" y="1599670"/>
                  <a:pt x="2923541" y="1819131"/>
                  <a:pt x="2649870" y="2010491"/>
                </a:cubicBezTo>
                <a:cubicBezTo>
                  <a:pt x="2365260" y="2175383"/>
                  <a:pt x="1991682" y="2245951"/>
                  <a:pt x="1660163" y="2502141"/>
                </a:cubicBezTo>
                <a:lnTo>
                  <a:pt x="1521470" y="2619361"/>
                </a:lnTo>
                <a:lnTo>
                  <a:pt x="1387771" y="2502141"/>
                </a:lnTo>
                <a:cubicBezTo>
                  <a:pt x="1056252" y="2245951"/>
                  <a:pt x="682674" y="2175383"/>
                  <a:pt x="398065" y="2010491"/>
                </a:cubicBezTo>
                <a:cubicBezTo>
                  <a:pt x="124394" y="1819131"/>
                  <a:pt x="0" y="1599670"/>
                  <a:pt x="0" y="1161215"/>
                </a:cubicBezTo>
                <a:lnTo>
                  <a:pt x="0" y="944597"/>
                </a:lnTo>
                <a:lnTo>
                  <a:pt x="0" y="660498"/>
                </a:lnTo>
                <a:lnTo>
                  <a:pt x="0" y="454181"/>
                </a:lnTo>
                <a:lnTo>
                  <a:pt x="0" y="83371"/>
                </a:lnTo>
                <a:close/>
              </a:path>
            </a:pathLst>
          </a:custGeom>
        </p:spPr>
      </p:pic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789A416F-AC15-8F49-8906-A68B953564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162" r="31830" b="1"/>
          <a:stretch/>
        </p:blipFill>
        <p:spPr>
          <a:xfrm>
            <a:off x="4624122" y="1958660"/>
            <a:ext cx="3047936" cy="4124044"/>
          </a:xfrm>
          <a:custGeom>
            <a:avLst/>
            <a:gdLst/>
            <a:ahLst/>
            <a:cxnLst/>
            <a:rect l="l" t="t" r="r" b="b"/>
            <a:pathLst>
              <a:path w="3047936" h="4124044">
                <a:moveTo>
                  <a:pt x="1526466" y="0"/>
                </a:moveTo>
                <a:lnTo>
                  <a:pt x="1660166" y="117220"/>
                </a:lnTo>
                <a:cubicBezTo>
                  <a:pt x="1991684" y="373411"/>
                  <a:pt x="2365262" y="443978"/>
                  <a:pt x="2649871" y="608871"/>
                </a:cubicBezTo>
                <a:cubicBezTo>
                  <a:pt x="2923543" y="800231"/>
                  <a:pt x="3047936" y="1019692"/>
                  <a:pt x="3047936" y="1458146"/>
                </a:cubicBezTo>
                <a:lnTo>
                  <a:pt x="3047936" y="1588054"/>
                </a:lnTo>
                <a:lnTo>
                  <a:pt x="3047936" y="1958864"/>
                </a:lnTo>
                <a:lnTo>
                  <a:pt x="3047936" y="2165181"/>
                </a:lnTo>
                <a:lnTo>
                  <a:pt x="3047936" y="2449280"/>
                </a:lnTo>
                <a:lnTo>
                  <a:pt x="3047936" y="2665898"/>
                </a:lnTo>
                <a:cubicBezTo>
                  <a:pt x="3047936" y="3104353"/>
                  <a:pt x="2923541" y="3323814"/>
                  <a:pt x="2649871" y="3515174"/>
                </a:cubicBezTo>
                <a:cubicBezTo>
                  <a:pt x="2365260" y="3680066"/>
                  <a:pt x="1991682" y="3750634"/>
                  <a:pt x="1660164" y="4006824"/>
                </a:cubicBezTo>
                <a:lnTo>
                  <a:pt x="1521470" y="4124044"/>
                </a:lnTo>
                <a:lnTo>
                  <a:pt x="1387771" y="4006824"/>
                </a:lnTo>
                <a:cubicBezTo>
                  <a:pt x="1056252" y="3750634"/>
                  <a:pt x="682674" y="3680066"/>
                  <a:pt x="398065" y="3515174"/>
                </a:cubicBezTo>
                <a:cubicBezTo>
                  <a:pt x="124394" y="3323814"/>
                  <a:pt x="0" y="3104353"/>
                  <a:pt x="0" y="2665898"/>
                </a:cubicBezTo>
                <a:lnTo>
                  <a:pt x="0" y="2449280"/>
                </a:lnTo>
                <a:lnTo>
                  <a:pt x="0" y="2165181"/>
                </a:lnTo>
                <a:lnTo>
                  <a:pt x="0" y="1958864"/>
                </a:lnTo>
                <a:lnTo>
                  <a:pt x="0" y="1588054"/>
                </a:lnTo>
                <a:lnTo>
                  <a:pt x="0" y="1458146"/>
                </a:lnTo>
                <a:cubicBezTo>
                  <a:pt x="0" y="1019692"/>
                  <a:pt x="124395" y="800231"/>
                  <a:pt x="398066" y="608871"/>
                </a:cubicBezTo>
                <a:cubicBezTo>
                  <a:pt x="682676" y="443978"/>
                  <a:pt x="1056254" y="373411"/>
                  <a:pt x="1387773" y="117220"/>
                </a:cubicBezTo>
                <a:close/>
              </a:path>
            </a:pathLst>
          </a:custGeom>
        </p:spPr>
      </p:pic>
      <p:sp>
        <p:nvSpPr>
          <p:cNvPr id="22" name="Freeform: Shape 14">
            <a:extLst>
              <a:ext uri="{FF2B5EF4-FFF2-40B4-BE49-F238E27FC236}">
                <a16:creationId xmlns:a16="http://schemas.microsoft.com/office/drawing/2014/main" id="{3F5CDFF9-67DF-CC4C-8A6F-C80044B01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8011" y="1888109"/>
            <a:ext cx="3152219" cy="426514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11">
            <a:extLst>
              <a:ext uri="{FF2B5EF4-FFF2-40B4-BE49-F238E27FC236}">
                <a16:creationId xmlns:a16="http://schemas.microsoft.com/office/drawing/2014/main" id="{920277EE-DBB3-FC4F-9085-03FDACFD1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32666" y="0"/>
            <a:ext cx="3152404" cy="2703357"/>
          </a:xfrm>
          <a:custGeom>
            <a:avLst/>
            <a:gdLst>
              <a:gd name="connsiteX0" fmla="*/ 0 w 3152219"/>
              <a:gd name="connsiteY0" fmla="*/ 0 h 2530637"/>
              <a:gd name="connsiteX1" fmla="*/ 3152219 w 3152219"/>
              <a:gd name="connsiteY1" fmla="*/ 0 h 2530637"/>
              <a:gd name="connsiteX2" fmla="*/ 3152219 w 3152219"/>
              <a:gd name="connsiteY2" fmla="*/ 291376 h 2530637"/>
              <a:gd name="connsiteX3" fmla="*/ 3152219 w 3152219"/>
              <a:gd name="connsiteY3" fmla="*/ 504753 h 2530637"/>
              <a:gd name="connsiteX4" fmla="*/ 3152219 w 3152219"/>
              <a:gd name="connsiteY4" fmla="*/ 798572 h 2530637"/>
              <a:gd name="connsiteX5" fmla="*/ 3152219 w 3152219"/>
              <a:gd name="connsiteY5" fmla="*/ 1022601 h 2530637"/>
              <a:gd name="connsiteX6" fmla="*/ 2740534 w 3152219"/>
              <a:gd name="connsiteY6" fmla="*/ 1900935 h 2530637"/>
              <a:gd name="connsiteX7" fmla="*/ 1716965 w 3152219"/>
              <a:gd name="connsiteY7" fmla="*/ 2409406 h 2530637"/>
              <a:gd name="connsiteX8" fmla="*/ 1573526 w 3152219"/>
              <a:gd name="connsiteY8" fmla="*/ 2530637 h 2530637"/>
              <a:gd name="connsiteX9" fmla="*/ 1435253 w 3152219"/>
              <a:gd name="connsiteY9" fmla="*/ 2409406 h 2530637"/>
              <a:gd name="connsiteX10" fmla="*/ 411684 w 3152219"/>
              <a:gd name="connsiteY10" fmla="*/ 1900935 h 2530637"/>
              <a:gd name="connsiteX11" fmla="*/ 0 w 3152219"/>
              <a:gd name="connsiteY11" fmla="*/ 1022601 h 2530637"/>
              <a:gd name="connsiteX12" fmla="*/ 0 w 3152219"/>
              <a:gd name="connsiteY12" fmla="*/ 798572 h 2530637"/>
              <a:gd name="connsiteX13" fmla="*/ 0 w 3152219"/>
              <a:gd name="connsiteY13" fmla="*/ 504753 h 2530637"/>
              <a:gd name="connsiteX14" fmla="*/ 0 w 3152219"/>
              <a:gd name="connsiteY14" fmla="*/ 291376 h 2530637"/>
              <a:gd name="connsiteX0" fmla="*/ 0 w 3152219"/>
              <a:gd name="connsiteY0" fmla="*/ 0 h 2530637"/>
              <a:gd name="connsiteX1" fmla="*/ 3152219 w 3152219"/>
              <a:gd name="connsiteY1" fmla="*/ 0 h 2530637"/>
              <a:gd name="connsiteX2" fmla="*/ 3152219 w 3152219"/>
              <a:gd name="connsiteY2" fmla="*/ 291376 h 2530637"/>
              <a:gd name="connsiteX3" fmla="*/ 3152219 w 3152219"/>
              <a:gd name="connsiteY3" fmla="*/ 504753 h 2530637"/>
              <a:gd name="connsiteX4" fmla="*/ 3152219 w 3152219"/>
              <a:gd name="connsiteY4" fmla="*/ 798572 h 2530637"/>
              <a:gd name="connsiteX5" fmla="*/ 3152219 w 3152219"/>
              <a:gd name="connsiteY5" fmla="*/ 1022601 h 2530637"/>
              <a:gd name="connsiteX6" fmla="*/ 2740534 w 3152219"/>
              <a:gd name="connsiteY6" fmla="*/ 1900935 h 2530637"/>
              <a:gd name="connsiteX7" fmla="*/ 1716965 w 3152219"/>
              <a:gd name="connsiteY7" fmla="*/ 2409406 h 2530637"/>
              <a:gd name="connsiteX8" fmla="*/ 1573526 w 3152219"/>
              <a:gd name="connsiteY8" fmla="*/ 2530637 h 2530637"/>
              <a:gd name="connsiteX9" fmla="*/ 1435253 w 3152219"/>
              <a:gd name="connsiteY9" fmla="*/ 2409406 h 2530637"/>
              <a:gd name="connsiteX10" fmla="*/ 411684 w 3152219"/>
              <a:gd name="connsiteY10" fmla="*/ 1900935 h 2530637"/>
              <a:gd name="connsiteX11" fmla="*/ 0 w 3152219"/>
              <a:gd name="connsiteY11" fmla="*/ 1022601 h 2530637"/>
              <a:gd name="connsiteX12" fmla="*/ 0 w 3152219"/>
              <a:gd name="connsiteY12" fmla="*/ 798572 h 2530637"/>
              <a:gd name="connsiteX13" fmla="*/ 0 w 3152219"/>
              <a:gd name="connsiteY13" fmla="*/ 504753 h 2530637"/>
              <a:gd name="connsiteX14" fmla="*/ 0 w 3152219"/>
              <a:gd name="connsiteY14" fmla="*/ 291376 h 2530637"/>
              <a:gd name="connsiteX15" fmla="*/ 91440 w 3152219"/>
              <a:gd name="connsiteY15" fmla="*/ 91440 h 2530637"/>
              <a:gd name="connsiteX0" fmla="*/ 3152219 w 3152219"/>
              <a:gd name="connsiteY0" fmla="*/ 0 h 2530637"/>
              <a:gd name="connsiteX1" fmla="*/ 3152219 w 3152219"/>
              <a:gd name="connsiteY1" fmla="*/ 291376 h 2530637"/>
              <a:gd name="connsiteX2" fmla="*/ 3152219 w 3152219"/>
              <a:gd name="connsiteY2" fmla="*/ 504753 h 2530637"/>
              <a:gd name="connsiteX3" fmla="*/ 3152219 w 3152219"/>
              <a:gd name="connsiteY3" fmla="*/ 798572 h 2530637"/>
              <a:gd name="connsiteX4" fmla="*/ 3152219 w 3152219"/>
              <a:gd name="connsiteY4" fmla="*/ 1022601 h 2530637"/>
              <a:gd name="connsiteX5" fmla="*/ 2740534 w 3152219"/>
              <a:gd name="connsiteY5" fmla="*/ 1900935 h 2530637"/>
              <a:gd name="connsiteX6" fmla="*/ 1716965 w 3152219"/>
              <a:gd name="connsiteY6" fmla="*/ 2409406 h 2530637"/>
              <a:gd name="connsiteX7" fmla="*/ 1573526 w 3152219"/>
              <a:gd name="connsiteY7" fmla="*/ 2530637 h 2530637"/>
              <a:gd name="connsiteX8" fmla="*/ 1435253 w 3152219"/>
              <a:gd name="connsiteY8" fmla="*/ 2409406 h 2530637"/>
              <a:gd name="connsiteX9" fmla="*/ 411684 w 3152219"/>
              <a:gd name="connsiteY9" fmla="*/ 1900935 h 2530637"/>
              <a:gd name="connsiteX10" fmla="*/ 0 w 3152219"/>
              <a:gd name="connsiteY10" fmla="*/ 1022601 h 2530637"/>
              <a:gd name="connsiteX11" fmla="*/ 0 w 3152219"/>
              <a:gd name="connsiteY11" fmla="*/ 798572 h 2530637"/>
              <a:gd name="connsiteX12" fmla="*/ 0 w 3152219"/>
              <a:gd name="connsiteY12" fmla="*/ 504753 h 2530637"/>
              <a:gd name="connsiteX13" fmla="*/ 0 w 3152219"/>
              <a:gd name="connsiteY13" fmla="*/ 291376 h 2530637"/>
              <a:gd name="connsiteX14" fmla="*/ 91440 w 3152219"/>
              <a:gd name="connsiteY14" fmla="*/ 91440 h 2530637"/>
              <a:gd name="connsiteX0" fmla="*/ 3152219 w 3152219"/>
              <a:gd name="connsiteY0" fmla="*/ 0 h 2530637"/>
              <a:gd name="connsiteX1" fmla="*/ 3152219 w 3152219"/>
              <a:gd name="connsiteY1" fmla="*/ 504753 h 2530637"/>
              <a:gd name="connsiteX2" fmla="*/ 3152219 w 3152219"/>
              <a:gd name="connsiteY2" fmla="*/ 798572 h 2530637"/>
              <a:gd name="connsiteX3" fmla="*/ 3152219 w 3152219"/>
              <a:gd name="connsiteY3" fmla="*/ 1022601 h 2530637"/>
              <a:gd name="connsiteX4" fmla="*/ 2740534 w 3152219"/>
              <a:gd name="connsiteY4" fmla="*/ 1900935 h 2530637"/>
              <a:gd name="connsiteX5" fmla="*/ 1716965 w 3152219"/>
              <a:gd name="connsiteY5" fmla="*/ 2409406 h 2530637"/>
              <a:gd name="connsiteX6" fmla="*/ 1573526 w 3152219"/>
              <a:gd name="connsiteY6" fmla="*/ 2530637 h 2530637"/>
              <a:gd name="connsiteX7" fmla="*/ 1435253 w 3152219"/>
              <a:gd name="connsiteY7" fmla="*/ 2409406 h 2530637"/>
              <a:gd name="connsiteX8" fmla="*/ 411684 w 3152219"/>
              <a:gd name="connsiteY8" fmla="*/ 1900935 h 2530637"/>
              <a:gd name="connsiteX9" fmla="*/ 0 w 3152219"/>
              <a:gd name="connsiteY9" fmla="*/ 1022601 h 2530637"/>
              <a:gd name="connsiteX10" fmla="*/ 0 w 3152219"/>
              <a:gd name="connsiteY10" fmla="*/ 798572 h 2530637"/>
              <a:gd name="connsiteX11" fmla="*/ 0 w 3152219"/>
              <a:gd name="connsiteY11" fmla="*/ 504753 h 2530637"/>
              <a:gd name="connsiteX12" fmla="*/ 0 w 3152219"/>
              <a:gd name="connsiteY12" fmla="*/ 291376 h 2530637"/>
              <a:gd name="connsiteX13" fmla="*/ 91440 w 3152219"/>
              <a:gd name="connsiteY13" fmla="*/ 91440 h 2530637"/>
              <a:gd name="connsiteX0" fmla="*/ 3152219 w 3152219"/>
              <a:gd name="connsiteY0" fmla="*/ 0 h 2530637"/>
              <a:gd name="connsiteX1" fmla="*/ 3152219 w 3152219"/>
              <a:gd name="connsiteY1" fmla="*/ 798572 h 2530637"/>
              <a:gd name="connsiteX2" fmla="*/ 3152219 w 3152219"/>
              <a:gd name="connsiteY2" fmla="*/ 1022601 h 2530637"/>
              <a:gd name="connsiteX3" fmla="*/ 2740534 w 3152219"/>
              <a:gd name="connsiteY3" fmla="*/ 1900935 h 2530637"/>
              <a:gd name="connsiteX4" fmla="*/ 1716965 w 3152219"/>
              <a:gd name="connsiteY4" fmla="*/ 2409406 h 2530637"/>
              <a:gd name="connsiteX5" fmla="*/ 1573526 w 3152219"/>
              <a:gd name="connsiteY5" fmla="*/ 2530637 h 2530637"/>
              <a:gd name="connsiteX6" fmla="*/ 1435253 w 3152219"/>
              <a:gd name="connsiteY6" fmla="*/ 2409406 h 2530637"/>
              <a:gd name="connsiteX7" fmla="*/ 411684 w 3152219"/>
              <a:gd name="connsiteY7" fmla="*/ 1900935 h 2530637"/>
              <a:gd name="connsiteX8" fmla="*/ 0 w 3152219"/>
              <a:gd name="connsiteY8" fmla="*/ 1022601 h 2530637"/>
              <a:gd name="connsiteX9" fmla="*/ 0 w 3152219"/>
              <a:gd name="connsiteY9" fmla="*/ 798572 h 2530637"/>
              <a:gd name="connsiteX10" fmla="*/ 0 w 3152219"/>
              <a:gd name="connsiteY10" fmla="*/ 504753 h 2530637"/>
              <a:gd name="connsiteX11" fmla="*/ 0 w 3152219"/>
              <a:gd name="connsiteY11" fmla="*/ 291376 h 2530637"/>
              <a:gd name="connsiteX12" fmla="*/ 91440 w 3152219"/>
              <a:gd name="connsiteY12" fmla="*/ 91440 h 2530637"/>
              <a:gd name="connsiteX0" fmla="*/ 3152219 w 3152219"/>
              <a:gd name="connsiteY0" fmla="*/ 0 h 2530637"/>
              <a:gd name="connsiteX1" fmla="*/ 3152219 w 3152219"/>
              <a:gd name="connsiteY1" fmla="*/ 798572 h 2530637"/>
              <a:gd name="connsiteX2" fmla="*/ 3152219 w 3152219"/>
              <a:gd name="connsiteY2" fmla="*/ 1022601 h 2530637"/>
              <a:gd name="connsiteX3" fmla="*/ 2740534 w 3152219"/>
              <a:gd name="connsiteY3" fmla="*/ 1900935 h 2530637"/>
              <a:gd name="connsiteX4" fmla="*/ 1716965 w 3152219"/>
              <a:gd name="connsiteY4" fmla="*/ 2409406 h 2530637"/>
              <a:gd name="connsiteX5" fmla="*/ 1573526 w 3152219"/>
              <a:gd name="connsiteY5" fmla="*/ 2530637 h 2530637"/>
              <a:gd name="connsiteX6" fmla="*/ 1435253 w 3152219"/>
              <a:gd name="connsiteY6" fmla="*/ 2409406 h 2530637"/>
              <a:gd name="connsiteX7" fmla="*/ 411684 w 3152219"/>
              <a:gd name="connsiteY7" fmla="*/ 1900935 h 2530637"/>
              <a:gd name="connsiteX8" fmla="*/ 0 w 3152219"/>
              <a:gd name="connsiteY8" fmla="*/ 1022601 h 2530637"/>
              <a:gd name="connsiteX9" fmla="*/ 0 w 3152219"/>
              <a:gd name="connsiteY9" fmla="*/ 798572 h 2530637"/>
              <a:gd name="connsiteX10" fmla="*/ 0 w 3152219"/>
              <a:gd name="connsiteY10" fmla="*/ 291376 h 2530637"/>
              <a:gd name="connsiteX11" fmla="*/ 91440 w 3152219"/>
              <a:gd name="connsiteY11" fmla="*/ 91440 h 2530637"/>
              <a:gd name="connsiteX0" fmla="*/ 3152219 w 3152219"/>
              <a:gd name="connsiteY0" fmla="*/ 0 h 2530637"/>
              <a:gd name="connsiteX1" fmla="*/ 3152219 w 3152219"/>
              <a:gd name="connsiteY1" fmla="*/ 798572 h 2530637"/>
              <a:gd name="connsiteX2" fmla="*/ 3152219 w 3152219"/>
              <a:gd name="connsiteY2" fmla="*/ 1022601 h 2530637"/>
              <a:gd name="connsiteX3" fmla="*/ 2740534 w 3152219"/>
              <a:gd name="connsiteY3" fmla="*/ 1900935 h 2530637"/>
              <a:gd name="connsiteX4" fmla="*/ 1716965 w 3152219"/>
              <a:gd name="connsiteY4" fmla="*/ 2409406 h 2530637"/>
              <a:gd name="connsiteX5" fmla="*/ 1573526 w 3152219"/>
              <a:gd name="connsiteY5" fmla="*/ 2530637 h 2530637"/>
              <a:gd name="connsiteX6" fmla="*/ 1435253 w 3152219"/>
              <a:gd name="connsiteY6" fmla="*/ 2409406 h 2530637"/>
              <a:gd name="connsiteX7" fmla="*/ 411684 w 3152219"/>
              <a:gd name="connsiteY7" fmla="*/ 1900935 h 2530637"/>
              <a:gd name="connsiteX8" fmla="*/ 0 w 3152219"/>
              <a:gd name="connsiteY8" fmla="*/ 1022601 h 2530637"/>
              <a:gd name="connsiteX9" fmla="*/ 0 w 3152219"/>
              <a:gd name="connsiteY9" fmla="*/ 798572 h 2530637"/>
              <a:gd name="connsiteX10" fmla="*/ 0 w 3152219"/>
              <a:gd name="connsiteY10" fmla="*/ 291376 h 2530637"/>
              <a:gd name="connsiteX11" fmla="*/ 11926 w 3152219"/>
              <a:gd name="connsiteY11" fmla="*/ 11927 h 2530637"/>
              <a:gd name="connsiteX0" fmla="*/ 3152404 w 3152404"/>
              <a:gd name="connsiteY0" fmla="*/ 185 h 2530822"/>
              <a:gd name="connsiteX1" fmla="*/ 3152404 w 3152404"/>
              <a:gd name="connsiteY1" fmla="*/ 798757 h 2530822"/>
              <a:gd name="connsiteX2" fmla="*/ 3152404 w 3152404"/>
              <a:gd name="connsiteY2" fmla="*/ 1022786 h 2530822"/>
              <a:gd name="connsiteX3" fmla="*/ 2740719 w 3152404"/>
              <a:gd name="connsiteY3" fmla="*/ 1901120 h 2530822"/>
              <a:gd name="connsiteX4" fmla="*/ 1717150 w 3152404"/>
              <a:gd name="connsiteY4" fmla="*/ 2409591 h 2530822"/>
              <a:gd name="connsiteX5" fmla="*/ 1573711 w 3152404"/>
              <a:gd name="connsiteY5" fmla="*/ 2530822 h 2530822"/>
              <a:gd name="connsiteX6" fmla="*/ 1435438 w 3152404"/>
              <a:gd name="connsiteY6" fmla="*/ 2409591 h 2530822"/>
              <a:gd name="connsiteX7" fmla="*/ 411869 w 3152404"/>
              <a:gd name="connsiteY7" fmla="*/ 1901120 h 2530822"/>
              <a:gd name="connsiteX8" fmla="*/ 185 w 3152404"/>
              <a:gd name="connsiteY8" fmla="*/ 1022786 h 2530822"/>
              <a:gd name="connsiteX9" fmla="*/ 185 w 3152404"/>
              <a:gd name="connsiteY9" fmla="*/ 798757 h 2530822"/>
              <a:gd name="connsiteX10" fmla="*/ 185 w 3152404"/>
              <a:gd name="connsiteY10" fmla="*/ 291561 h 2530822"/>
              <a:gd name="connsiteX11" fmla="*/ 0 w 3152404"/>
              <a:gd name="connsiteY11" fmla="*/ 0 h 2530822"/>
              <a:gd name="connsiteX0" fmla="*/ 3152404 w 3152404"/>
              <a:gd name="connsiteY0" fmla="*/ 162745 h 2693382"/>
              <a:gd name="connsiteX1" fmla="*/ 3152404 w 3152404"/>
              <a:gd name="connsiteY1" fmla="*/ 961317 h 2693382"/>
              <a:gd name="connsiteX2" fmla="*/ 3152404 w 3152404"/>
              <a:gd name="connsiteY2" fmla="*/ 1185346 h 2693382"/>
              <a:gd name="connsiteX3" fmla="*/ 2740719 w 3152404"/>
              <a:gd name="connsiteY3" fmla="*/ 2063680 h 2693382"/>
              <a:gd name="connsiteX4" fmla="*/ 1717150 w 3152404"/>
              <a:gd name="connsiteY4" fmla="*/ 2572151 h 2693382"/>
              <a:gd name="connsiteX5" fmla="*/ 1573711 w 3152404"/>
              <a:gd name="connsiteY5" fmla="*/ 2693382 h 2693382"/>
              <a:gd name="connsiteX6" fmla="*/ 1435438 w 3152404"/>
              <a:gd name="connsiteY6" fmla="*/ 2572151 h 2693382"/>
              <a:gd name="connsiteX7" fmla="*/ 411869 w 3152404"/>
              <a:gd name="connsiteY7" fmla="*/ 2063680 h 2693382"/>
              <a:gd name="connsiteX8" fmla="*/ 185 w 3152404"/>
              <a:gd name="connsiteY8" fmla="*/ 1185346 h 2693382"/>
              <a:gd name="connsiteX9" fmla="*/ 185 w 3152404"/>
              <a:gd name="connsiteY9" fmla="*/ 961317 h 2693382"/>
              <a:gd name="connsiteX10" fmla="*/ 185 w 3152404"/>
              <a:gd name="connsiteY10" fmla="*/ 454121 h 2693382"/>
              <a:gd name="connsiteX11" fmla="*/ 0 w 3152404"/>
              <a:gd name="connsiteY11" fmla="*/ 0 h 2693382"/>
              <a:gd name="connsiteX0" fmla="*/ 3152404 w 3152404"/>
              <a:gd name="connsiteY0" fmla="*/ 0 h 2703357"/>
              <a:gd name="connsiteX1" fmla="*/ 3152404 w 3152404"/>
              <a:gd name="connsiteY1" fmla="*/ 971292 h 2703357"/>
              <a:gd name="connsiteX2" fmla="*/ 3152404 w 3152404"/>
              <a:gd name="connsiteY2" fmla="*/ 1195321 h 2703357"/>
              <a:gd name="connsiteX3" fmla="*/ 2740719 w 3152404"/>
              <a:gd name="connsiteY3" fmla="*/ 2073655 h 2703357"/>
              <a:gd name="connsiteX4" fmla="*/ 1717150 w 3152404"/>
              <a:gd name="connsiteY4" fmla="*/ 2582126 h 2703357"/>
              <a:gd name="connsiteX5" fmla="*/ 1573711 w 3152404"/>
              <a:gd name="connsiteY5" fmla="*/ 2703357 h 2703357"/>
              <a:gd name="connsiteX6" fmla="*/ 1435438 w 3152404"/>
              <a:gd name="connsiteY6" fmla="*/ 2582126 h 2703357"/>
              <a:gd name="connsiteX7" fmla="*/ 411869 w 3152404"/>
              <a:gd name="connsiteY7" fmla="*/ 2073655 h 2703357"/>
              <a:gd name="connsiteX8" fmla="*/ 185 w 3152404"/>
              <a:gd name="connsiteY8" fmla="*/ 1195321 h 2703357"/>
              <a:gd name="connsiteX9" fmla="*/ 185 w 3152404"/>
              <a:gd name="connsiteY9" fmla="*/ 971292 h 2703357"/>
              <a:gd name="connsiteX10" fmla="*/ 185 w 3152404"/>
              <a:gd name="connsiteY10" fmla="*/ 464096 h 2703357"/>
              <a:gd name="connsiteX11" fmla="*/ 0 w 3152404"/>
              <a:gd name="connsiteY11" fmla="*/ 9975 h 2703357"/>
              <a:gd name="connsiteX0" fmla="*/ 3152404 w 3152404"/>
              <a:gd name="connsiteY0" fmla="*/ 0 h 2703357"/>
              <a:gd name="connsiteX1" fmla="*/ 3152404 w 3152404"/>
              <a:gd name="connsiteY1" fmla="*/ 971292 h 2703357"/>
              <a:gd name="connsiteX2" fmla="*/ 3152404 w 3152404"/>
              <a:gd name="connsiteY2" fmla="*/ 1195321 h 2703357"/>
              <a:gd name="connsiteX3" fmla="*/ 2740719 w 3152404"/>
              <a:gd name="connsiteY3" fmla="*/ 2073655 h 2703357"/>
              <a:gd name="connsiteX4" fmla="*/ 1717150 w 3152404"/>
              <a:gd name="connsiteY4" fmla="*/ 2582126 h 2703357"/>
              <a:gd name="connsiteX5" fmla="*/ 1573711 w 3152404"/>
              <a:gd name="connsiteY5" fmla="*/ 2703357 h 2703357"/>
              <a:gd name="connsiteX6" fmla="*/ 1435438 w 3152404"/>
              <a:gd name="connsiteY6" fmla="*/ 2582126 h 2703357"/>
              <a:gd name="connsiteX7" fmla="*/ 411869 w 3152404"/>
              <a:gd name="connsiteY7" fmla="*/ 2073655 h 2703357"/>
              <a:gd name="connsiteX8" fmla="*/ 185 w 3152404"/>
              <a:gd name="connsiteY8" fmla="*/ 1195321 h 2703357"/>
              <a:gd name="connsiteX9" fmla="*/ 185 w 3152404"/>
              <a:gd name="connsiteY9" fmla="*/ 464096 h 2703357"/>
              <a:gd name="connsiteX10" fmla="*/ 0 w 3152404"/>
              <a:gd name="connsiteY10" fmla="*/ 9975 h 2703357"/>
              <a:gd name="connsiteX0" fmla="*/ 3152404 w 3152404"/>
              <a:gd name="connsiteY0" fmla="*/ 0 h 2703357"/>
              <a:gd name="connsiteX1" fmla="*/ 3152404 w 3152404"/>
              <a:gd name="connsiteY1" fmla="*/ 971292 h 2703357"/>
              <a:gd name="connsiteX2" fmla="*/ 3152404 w 3152404"/>
              <a:gd name="connsiteY2" fmla="*/ 1195321 h 2703357"/>
              <a:gd name="connsiteX3" fmla="*/ 2740719 w 3152404"/>
              <a:gd name="connsiteY3" fmla="*/ 2073655 h 2703357"/>
              <a:gd name="connsiteX4" fmla="*/ 1717150 w 3152404"/>
              <a:gd name="connsiteY4" fmla="*/ 2582126 h 2703357"/>
              <a:gd name="connsiteX5" fmla="*/ 1573711 w 3152404"/>
              <a:gd name="connsiteY5" fmla="*/ 2703357 h 2703357"/>
              <a:gd name="connsiteX6" fmla="*/ 1435438 w 3152404"/>
              <a:gd name="connsiteY6" fmla="*/ 2582126 h 2703357"/>
              <a:gd name="connsiteX7" fmla="*/ 411869 w 3152404"/>
              <a:gd name="connsiteY7" fmla="*/ 2073655 h 2703357"/>
              <a:gd name="connsiteX8" fmla="*/ 185 w 3152404"/>
              <a:gd name="connsiteY8" fmla="*/ 1195321 h 2703357"/>
              <a:gd name="connsiteX9" fmla="*/ 0 w 3152404"/>
              <a:gd name="connsiteY9" fmla="*/ 9975 h 2703357"/>
              <a:gd name="connsiteX0" fmla="*/ 3152404 w 3152404"/>
              <a:gd name="connsiteY0" fmla="*/ 0 h 2703357"/>
              <a:gd name="connsiteX1" fmla="*/ 3152404 w 3152404"/>
              <a:gd name="connsiteY1" fmla="*/ 1195321 h 2703357"/>
              <a:gd name="connsiteX2" fmla="*/ 2740719 w 3152404"/>
              <a:gd name="connsiteY2" fmla="*/ 2073655 h 2703357"/>
              <a:gd name="connsiteX3" fmla="*/ 1717150 w 3152404"/>
              <a:gd name="connsiteY3" fmla="*/ 2582126 h 2703357"/>
              <a:gd name="connsiteX4" fmla="*/ 1573711 w 3152404"/>
              <a:gd name="connsiteY4" fmla="*/ 2703357 h 2703357"/>
              <a:gd name="connsiteX5" fmla="*/ 1435438 w 3152404"/>
              <a:gd name="connsiteY5" fmla="*/ 2582126 h 2703357"/>
              <a:gd name="connsiteX6" fmla="*/ 411869 w 3152404"/>
              <a:gd name="connsiteY6" fmla="*/ 2073655 h 2703357"/>
              <a:gd name="connsiteX7" fmla="*/ 185 w 3152404"/>
              <a:gd name="connsiteY7" fmla="*/ 1195321 h 2703357"/>
              <a:gd name="connsiteX8" fmla="*/ 0 w 3152404"/>
              <a:gd name="connsiteY8" fmla="*/ 9975 h 27033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52404" h="2703357">
                <a:moveTo>
                  <a:pt x="3152404" y="0"/>
                </a:moveTo>
                <a:lnTo>
                  <a:pt x="3152404" y="1195321"/>
                </a:lnTo>
                <a:cubicBezTo>
                  <a:pt x="3152404" y="1648778"/>
                  <a:pt x="3023753" y="1875747"/>
                  <a:pt x="2740719" y="2073655"/>
                </a:cubicBezTo>
                <a:cubicBezTo>
                  <a:pt x="2446371" y="2244189"/>
                  <a:pt x="2060011" y="2317171"/>
                  <a:pt x="1717150" y="2582126"/>
                </a:cubicBezTo>
                <a:lnTo>
                  <a:pt x="1573711" y="2703357"/>
                </a:lnTo>
                <a:lnTo>
                  <a:pt x="1435438" y="2582126"/>
                </a:lnTo>
                <a:cubicBezTo>
                  <a:pt x="1092576" y="2317171"/>
                  <a:pt x="706216" y="2244189"/>
                  <a:pt x="411869" y="2073655"/>
                </a:cubicBezTo>
                <a:cubicBezTo>
                  <a:pt x="128835" y="1875747"/>
                  <a:pt x="185" y="1648778"/>
                  <a:pt x="185" y="1195321"/>
                </a:cubicBezTo>
                <a:cubicBezTo>
                  <a:pt x="123" y="800206"/>
                  <a:pt x="62" y="405090"/>
                  <a:pt x="0" y="9975"/>
                </a:cubicBezTo>
              </a:path>
            </a:pathLst>
          </a:custGeom>
          <a:noFill/>
          <a:ln w="2540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AEB527-800B-3A43-8902-33AA9AD6C7D8}"/>
              </a:ext>
            </a:extLst>
          </p:cNvPr>
          <p:cNvSpPr txBox="1"/>
          <p:nvPr/>
        </p:nvSpPr>
        <p:spPr>
          <a:xfrm>
            <a:off x="5864982" y="6092169"/>
            <a:ext cx="29669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Source: g2.com</a:t>
            </a:r>
          </a:p>
        </p:txBody>
      </p:sp>
    </p:spTree>
    <p:extLst>
      <p:ext uri="{BB962C8B-B14F-4D97-AF65-F5344CB8AC3E}">
        <p14:creationId xmlns:p14="http://schemas.microsoft.com/office/powerpoint/2010/main" val="3975826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0D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838DF6-B910-4CC3-8C59-93A8CF4B3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FF9F03-9B5D-CA48-99A2-0730F2E36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0122" y="302300"/>
            <a:ext cx="6362699" cy="1508760"/>
          </a:xfrm>
        </p:spPr>
        <p:txBody>
          <a:bodyPr anchor="ctr">
            <a:normAutofit/>
          </a:bodyPr>
          <a:lstStyle/>
          <a:p>
            <a:r>
              <a:rPr lang="en-US" sz="4800" b="1" u="sng" dirty="0">
                <a:solidFill>
                  <a:schemeClr val="bg1"/>
                </a:solidFill>
                <a:highlight>
                  <a:srgbClr val="006DF4"/>
                </a:highlight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29213-5511-554E-9AC1-76A57394C0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8823" y="1266685"/>
            <a:ext cx="6362699" cy="3154806"/>
          </a:xfrm>
        </p:spPr>
        <p:txBody>
          <a:bodyPr anchor="b"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chemeClr val="bg1"/>
                </a:solidFill>
                <a:highlight>
                  <a:srgbClr val="0000FF"/>
                </a:highlight>
              </a:rPr>
              <a:t>‘’Academic and Employability Skills was a crucial module to understand and develop my capabilities, to discover what skills I already have and to improve them to be ready for the future, to be prepared for the University and to have a clear idea on how to start building up my own business with a stronger knowledge and a better structure.’’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0C570C4-C039-4ABC-A94C-9B909566F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9556" y="1731566"/>
            <a:ext cx="3152219" cy="426514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5">
            <a:extLst>
              <a:ext uri="{FF2B5EF4-FFF2-40B4-BE49-F238E27FC236}">
                <a16:creationId xmlns:a16="http://schemas.microsoft.com/office/drawing/2014/main" id="{03205C94-90CF-44CA-9474-067CC29EB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21697" y="1802117"/>
            <a:ext cx="3047936" cy="4124044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 w="25400" cap="rnd"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F69D65A-F0AB-40CB-A73B-68EE91581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30241" y="1"/>
            <a:ext cx="2361759" cy="2533369"/>
          </a:xfrm>
          <a:custGeom>
            <a:avLst/>
            <a:gdLst>
              <a:gd name="connsiteX0" fmla="*/ 0 w 2361759"/>
              <a:gd name="connsiteY0" fmla="*/ 0 h 2533369"/>
              <a:gd name="connsiteX1" fmla="*/ 2361759 w 2361759"/>
              <a:gd name="connsiteY1" fmla="*/ 0 h 2533369"/>
              <a:gd name="connsiteX2" fmla="*/ 2361759 w 2361759"/>
              <a:gd name="connsiteY2" fmla="*/ 2075848 h 2533369"/>
              <a:gd name="connsiteX3" fmla="*/ 2246942 w 2361759"/>
              <a:gd name="connsiteY3" fmla="*/ 2122494 h 2533369"/>
              <a:gd name="connsiteX4" fmla="*/ 1716965 w 2361759"/>
              <a:gd name="connsiteY4" fmla="*/ 2412138 h 2533369"/>
              <a:gd name="connsiteX5" fmla="*/ 1573526 w 2361759"/>
              <a:gd name="connsiteY5" fmla="*/ 2533369 h 2533369"/>
              <a:gd name="connsiteX6" fmla="*/ 1435253 w 2361759"/>
              <a:gd name="connsiteY6" fmla="*/ 2412138 h 2533369"/>
              <a:gd name="connsiteX7" fmla="*/ 411684 w 2361759"/>
              <a:gd name="connsiteY7" fmla="*/ 1903667 h 2533369"/>
              <a:gd name="connsiteX8" fmla="*/ 0 w 2361759"/>
              <a:gd name="connsiteY8" fmla="*/ 1025333 h 2533369"/>
              <a:gd name="connsiteX9" fmla="*/ 0 w 2361759"/>
              <a:gd name="connsiteY9" fmla="*/ 801304 h 2533369"/>
              <a:gd name="connsiteX10" fmla="*/ 0 w 2361759"/>
              <a:gd name="connsiteY10" fmla="*/ 507485 h 2533369"/>
              <a:gd name="connsiteX11" fmla="*/ 0 w 2361759"/>
              <a:gd name="connsiteY11" fmla="*/ 294108 h 2533369"/>
              <a:gd name="connsiteX0" fmla="*/ 2361759 w 2453199"/>
              <a:gd name="connsiteY0" fmla="*/ 0 h 2533369"/>
              <a:gd name="connsiteX1" fmla="*/ 2361759 w 2453199"/>
              <a:gd name="connsiteY1" fmla="*/ 2075848 h 2533369"/>
              <a:gd name="connsiteX2" fmla="*/ 2246942 w 2453199"/>
              <a:gd name="connsiteY2" fmla="*/ 2122494 h 2533369"/>
              <a:gd name="connsiteX3" fmla="*/ 1716965 w 2453199"/>
              <a:gd name="connsiteY3" fmla="*/ 2412138 h 2533369"/>
              <a:gd name="connsiteX4" fmla="*/ 1573526 w 2453199"/>
              <a:gd name="connsiteY4" fmla="*/ 2533369 h 2533369"/>
              <a:gd name="connsiteX5" fmla="*/ 1435253 w 2453199"/>
              <a:gd name="connsiteY5" fmla="*/ 2412138 h 2533369"/>
              <a:gd name="connsiteX6" fmla="*/ 411684 w 2453199"/>
              <a:gd name="connsiteY6" fmla="*/ 1903667 h 2533369"/>
              <a:gd name="connsiteX7" fmla="*/ 0 w 2453199"/>
              <a:gd name="connsiteY7" fmla="*/ 1025333 h 2533369"/>
              <a:gd name="connsiteX8" fmla="*/ 0 w 2453199"/>
              <a:gd name="connsiteY8" fmla="*/ 801304 h 2533369"/>
              <a:gd name="connsiteX9" fmla="*/ 0 w 2453199"/>
              <a:gd name="connsiteY9" fmla="*/ 507485 h 2533369"/>
              <a:gd name="connsiteX10" fmla="*/ 0 w 2453199"/>
              <a:gd name="connsiteY10" fmla="*/ 294108 h 2533369"/>
              <a:gd name="connsiteX11" fmla="*/ 0 w 2453199"/>
              <a:gd name="connsiteY11" fmla="*/ 0 h 2533369"/>
              <a:gd name="connsiteX12" fmla="*/ 2453199 w 2453199"/>
              <a:gd name="connsiteY12" fmla="*/ 91440 h 2533369"/>
              <a:gd name="connsiteX0" fmla="*/ 2361759 w 2361759"/>
              <a:gd name="connsiteY0" fmla="*/ 0 h 2533369"/>
              <a:gd name="connsiteX1" fmla="*/ 2361759 w 2361759"/>
              <a:gd name="connsiteY1" fmla="*/ 2075848 h 2533369"/>
              <a:gd name="connsiteX2" fmla="*/ 2246942 w 2361759"/>
              <a:gd name="connsiteY2" fmla="*/ 2122494 h 2533369"/>
              <a:gd name="connsiteX3" fmla="*/ 1716965 w 2361759"/>
              <a:gd name="connsiteY3" fmla="*/ 2412138 h 2533369"/>
              <a:gd name="connsiteX4" fmla="*/ 1573526 w 2361759"/>
              <a:gd name="connsiteY4" fmla="*/ 2533369 h 2533369"/>
              <a:gd name="connsiteX5" fmla="*/ 1435253 w 2361759"/>
              <a:gd name="connsiteY5" fmla="*/ 2412138 h 2533369"/>
              <a:gd name="connsiteX6" fmla="*/ 411684 w 2361759"/>
              <a:gd name="connsiteY6" fmla="*/ 1903667 h 2533369"/>
              <a:gd name="connsiteX7" fmla="*/ 0 w 2361759"/>
              <a:gd name="connsiteY7" fmla="*/ 1025333 h 2533369"/>
              <a:gd name="connsiteX8" fmla="*/ 0 w 2361759"/>
              <a:gd name="connsiteY8" fmla="*/ 801304 h 2533369"/>
              <a:gd name="connsiteX9" fmla="*/ 0 w 2361759"/>
              <a:gd name="connsiteY9" fmla="*/ 507485 h 2533369"/>
              <a:gd name="connsiteX10" fmla="*/ 0 w 2361759"/>
              <a:gd name="connsiteY10" fmla="*/ 294108 h 2533369"/>
              <a:gd name="connsiteX11" fmla="*/ 0 w 2361759"/>
              <a:gd name="connsiteY11" fmla="*/ 0 h 2533369"/>
              <a:gd name="connsiteX0" fmla="*/ 2361759 w 2361759"/>
              <a:gd name="connsiteY0" fmla="*/ 2075848 h 2533369"/>
              <a:gd name="connsiteX1" fmla="*/ 2246942 w 2361759"/>
              <a:gd name="connsiteY1" fmla="*/ 2122494 h 2533369"/>
              <a:gd name="connsiteX2" fmla="*/ 1716965 w 2361759"/>
              <a:gd name="connsiteY2" fmla="*/ 2412138 h 2533369"/>
              <a:gd name="connsiteX3" fmla="*/ 1573526 w 2361759"/>
              <a:gd name="connsiteY3" fmla="*/ 2533369 h 2533369"/>
              <a:gd name="connsiteX4" fmla="*/ 1435253 w 2361759"/>
              <a:gd name="connsiteY4" fmla="*/ 2412138 h 2533369"/>
              <a:gd name="connsiteX5" fmla="*/ 411684 w 2361759"/>
              <a:gd name="connsiteY5" fmla="*/ 1903667 h 2533369"/>
              <a:gd name="connsiteX6" fmla="*/ 0 w 2361759"/>
              <a:gd name="connsiteY6" fmla="*/ 1025333 h 2533369"/>
              <a:gd name="connsiteX7" fmla="*/ 0 w 2361759"/>
              <a:gd name="connsiteY7" fmla="*/ 801304 h 2533369"/>
              <a:gd name="connsiteX8" fmla="*/ 0 w 2361759"/>
              <a:gd name="connsiteY8" fmla="*/ 507485 h 2533369"/>
              <a:gd name="connsiteX9" fmla="*/ 0 w 2361759"/>
              <a:gd name="connsiteY9" fmla="*/ 294108 h 2533369"/>
              <a:gd name="connsiteX10" fmla="*/ 0 w 2361759"/>
              <a:gd name="connsiteY10" fmla="*/ 0 h 25333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361759" h="2533369">
                <a:moveTo>
                  <a:pt x="2361759" y="2075848"/>
                </a:moveTo>
                <a:lnTo>
                  <a:pt x="2246942" y="2122494"/>
                </a:lnTo>
                <a:cubicBezTo>
                  <a:pt x="2070701" y="2195176"/>
                  <a:pt x="1888395" y="2279660"/>
                  <a:pt x="1716965" y="2412138"/>
                </a:cubicBezTo>
                <a:lnTo>
                  <a:pt x="1573526" y="2533369"/>
                </a:lnTo>
                <a:lnTo>
                  <a:pt x="1435253" y="2412138"/>
                </a:lnTo>
                <a:cubicBezTo>
                  <a:pt x="1092391" y="2147183"/>
                  <a:pt x="706031" y="2074201"/>
                  <a:pt x="411684" y="1903667"/>
                </a:cubicBezTo>
                <a:cubicBezTo>
                  <a:pt x="128650" y="1705759"/>
                  <a:pt x="0" y="1478790"/>
                  <a:pt x="0" y="1025333"/>
                </a:cubicBezTo>
                <a:lnTo>
                  <a:pt x="0" y="801304"/>
                </a:lnTo>
                <a:lnTo>
                  <a:pt x="0" y="507485"/>
                </a:lnTo>
                <a:lnTo>
                  <a:pt x="0" y="294108"/>
                </a:lnTo>
                <a:lnTo>
                  <a:pt x="0" y="0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17">
            <a:extLst>
              <a:ext uri="{FF2B5EF4-FFF2-40B4-BE49-F238E27FC236}">
                <a16:creationId xmlns:a16="http://schemas.microsoft.com/office/drawing/2014/main" id="{4E58FDAC-7EEA-9B4F-86D0-DB79766DD7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2382" y="0"/>
            <a:ext cx="2309618" cy="2462818"/>
          </a:xfrm>
          <a:custGeom>
            <a:avLst/>
            <a:gdLst>
              <a:gd name="connsiteX0" fmla="*/ 0 w 2309618"/>
              <a:gd name="connsiteY0" fmla="*/ 0 h 2462818"/>
              <a:gd name="connsiteX1" fmla="*/ 2309618 w 2309618"/>
              <a:gd name="connsiteY1" fmla="*/ 0 h 2462818"/>
              <a:gd name="connsiteX2" fmla="*/ 2309618 w 2309618"/>
              <a:gd name="connsiteY2" fmla="*/ 2009873 h 2462818"/>
              <a:gd name="connsiteX3" fmla="*/ 2172607 w 2309618"/>
              <a:gd name="connsiteY3" fmla="*/ 2065536 h 2462818"/>
              <a:gd name="connsiteX4" fmla="*/ 1660163 w 2309618"/>
              <a:gd name="connsiteY4" fmla="*/ 2345598 h 2462818"/>
              <a:gd name="connsiteX5" fmla="*/ 1521470 w 2309618"/>
              <a:gd name="connsiteY5" fmla="*/ 2462818 h 2462818"/>
              <a:gd name="connsiteX6" fmla="*/ 1387771 w 2309618"/>
              <a:gd name="connsiteY6" fmla="*/ 2345598 h 2462818"/>
              <a:gd name="connsiteX7" fmla="*/ 398065 w 2309618"/>
              <a:gd name="connsiteY7" fmla="*/ 1853948 h 2462818"/>
              <a:gd name="connsiteX8" fmla="*/ 0 w 2309618"/>
              <a:gd name="connsiteY8" fmla="*/ 1004672 h 2462818"/>
              <a:gd name="connsiteX9" fmla="*/ 0 w 2309618"/>
              <a:gd name="connsiteY9" fmla="*/ 788054 h 2462818"/>
              <a:gd name="connsiteX10" fmla="*/ 0 w 2309618"/>
              <a:gd name="connsiteY10" fmla="*/ 503955 h 2462818"/>
              <a:gd name="connsiteX11" fmla="*/ 0 w 2309618"/>
              <a:gd name="connsiteY11" fmla="*/ 297637 h 2462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09618" h="2462818">
                <a:moveTo>
                  <a:pt x="0" y="0"/>
                </a:moveTo>
                <a:lnTo>
                  <a:pt x="2309618" y="0"/>
                </a:lnTo>
                <a:lnTo>
                  <a:pt x="2309618" y="2009873"/>
                </a:lnTo>
                <a:lnTo>
                  <a:pt x="2172607" y="2065536"/>
                </a:lnTo>
                <a:cubicBezTo>
                  <a:pt x="2002197" y="2135813"/>
                  <a:pt x="1825922" y="2217503"/>
                  <a:pt x="1660163" y="2345598"/>
                </a:cubicBezTo>
                <a:lnTo>
                  <a:pt x="1521470" y="2462818"/>
                </a:lnTo>
                <a:lnTo>
                  <a:pt x="1387771" y="2345598"/>
                </a:lnTo>
                <a:cubicBezTo>
                  <a:pt x="1056252" y="2089408"/>
                  <a:pt x="682674" y="2018840"/>
                  <a:pt x="398065" y="1853948"/>
                </a:cubicBezTo>
                <a:cubicBezTo>
                  <a:pt x="124394" y="1662588"/>
                  <a:pt x="0" y="1443127"/>
                  <a:pt x="0" y="1004672"/>
                </a:cubicBezTo>
                <a:lnTo>
                  <a:pt x="0" y="788054"/>
                </a:lnTo>
                <a:lnTo>
                  <a:pt x="0" y="503955"/>
                </a:lnTo>
                <a:lnTo>
                  <a:pt x="0" y="297637"/>
                </a:ln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7E9A4CD-ADA3-4EFC-ACCD-3DBFF12F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30241" y="5189445"/>
            <a:ext cx="2361759" cy="1671750"/>
          </a:xfrm>
          <a:custGeom>
            <a:avLst/>
            <a:gdLst>
              <a:gd name="connsiteX0" fmla="*/ 1578693 w 2361759"/>
              <a:gd name="connsiteY0" fmla="*/ 0 h 1671750"/>
              <a:gd name="connsiteX1" fmla="*/ 1716967 w 2361759"/>
              <a:gd name="connsiteY1" fmla="*/ 121231 h 1671750"/>
              <a:gd name="connsiteX2" fmla="*/ 2246944 w 2361759"/>
              <a:gd name="connsiteY2" fmla="*/ 410875 h 1671750"/>
              <a:gd name="connsiteX3" fmla="*/ 2361759 w 2361759"/>
              <a:gd name="connsiteY3" fmla="*/ 457521 h 1671750"/>
              <a:gd name="connsiteX4" fmla="*/ 2361759 w 2361759"/>
              <a:gd name="connsiteY4" fmla="*/ 1671750 h 1671750"/>
              <a:gd name="connsiteX5" fmla="*/ 0 w 2361759"/>
              <a:gd name="connsiteY5" fmla="*/ 1671750 h 1671750"/>
              <a:gd name="connsiteX6" fmla="*/ 0 w 2361759"/>
              <a:gd name="connsiteY6" fmla="*/ 1642389 h 1671750"/>
              <a:gd name="connsiteX7" fmla="*/ 0 w 2361759"/>
              <a:gd name="connsiteY7" fmla="*/ 1508036 h 1671750"/>
              <a:gd name="connsiteX8" fmla="*/ 411685 w 2361759"/>
              <a:gd name="connsiteY8" fmla="*/ 629703 h 1671750"/>
              <a:gd name="connsiteX9" fmla="*/ 1435254 w 2361759"/>
              <a:gd name="connsiteY9" fmla="*/ 121231 h 1671750"/>
              <a:gd name="connsiteX0" fmla="*/ 2361759 w 2453199"/>
              <a:gd name="connsiteY0" fmla="*/ 1671750 h 1763190"/>
              <a:gd name="connsiteX1" fmla="*/ 0 w 2453199"/>
              <a:gd name="connsiteY1" fmla="*/ 1671750 h 1763190"/>
              <a:gd name="connsiteX2" fmla="*/ 0 w 2453199"/>
              <a:gd name="connsiteY2" fmla="*/ 1642389 h 1763190"/>
              <a:gd name="connsiteX3" fmla="*/ 0 w 2453199"/>
              <a:gd name="connsiteY3" fmla="*/ 1508036 h 1763190"/>
              <a:gd name="connsiteX4" fmla="*/ 411685 w 2453199"/>
              <a:gd name="connsiteY4" fmla="*/ 629703 h 1763190"/>
              <a:gd name="connsiteX5" fmla="*/ 1435254 w 2453199"/>
              <a:gd name="connsiteY5" fmla="*/ 121231 h 1763190"/>
              <a:gd name="connsiteX6" fmla="*/ 1578693 w 2453199"/>
              <a:gd name="connsiteY6" fmla="*/ 0 h 1763190"/>
              <a:gd name="connsiteX7" fmla="*/ 1716967 w 2453199"/>
              <a:gd name="connsiteY7" fmla="*/ 121231 h 1763190"/>
              <a:gd name="connsiteX8" fmla="*/ 2246944 w 2453199"/>
              <a:gd name="connsiteY8" fmla="*/ 410875 h 1763190"/>
              <a:gd name="connsiteX9" fmla="*/ 2361759 w 2453199"/>
              <a:gd name="connsiteY9" fmla="*/ 457521 h 1763190"/>
              <a:gd name="connsiteX10" fmla="*/ 2453199 w 2453199"/>
              <a:gd name="connsiteY10" fmla="*/ 1763190 h 1763190"/>
              <a:gd name="connsiteX0" fmla="*/ 2361759 w 2361759"/>
              <a:gd name="connsiteY0" fmla="*/ 1671750 h 1671750"/>
              <a:gd name="connsiteX1" fmla="*/ 0 w 2361759"/>
              <a:gd name="connsiteY1" fmla="*/ 1671750 h 1671750"/>
              <a:gd name="connsiteX2" fmla="*/ 0 w 2361759"/>
              <a:gd name="connsiteY2" fmla="*/ 1642389 h 1671750"/>
              <a:gd name="connsiteX3" fmla="*/ 0 w 2361759"/>
              <a:gd name="connsiteY3" fmla="*/ 1508036 h 1671750"/>
              <a:gd name="connsiteX4" fmla="*/ 411685 w 2361759"/>
              <a:gd name="connsiteY4" fmla="*/ 629703 h 1671750"/>
              <a:gd name="connsiteX5" fmla="*/ 1435254 w 2361759"/>
              <a:gd name="connsiteY5" fmla="*/ 121231 h 1671750"/>
              <a:gd name="connsiteX6" fmla="*/ 1578693 w 2361759"/>
              <a:gd name="connsiteY6" fmla="*/ 0 h 1671750"/>
              <a:gd name="connsiteX7" fmla="*/ 1716967 w 2361759"/>
              <a:gd name="connsiteY7" fmla="*/ 121231 h 1671750"/>
              <a:gd name="connsiteX8" fmla="*/ 2246944 w 2361759"/>
              <a:gd name="connsiteY8" fmla="*/ 410875 h 1671750"/>
              <a:gd name="connsiteX9" fmla="*/ 2361759 w 2361759"/>
              <a:gd name="connsiteY9" fmla="*/ 457521 h 1671750"/>
              <a:gd name="connsiteX0" fmla="*/ 0 w 2361759"/>
              <a:gd name="connsiteY0" fmla="*/ 1671750 h 1671750"/>
              <a:gd name="connsiteX1" fmla="*/ 0 w 2361759"/>
              <a:gd name="connsiteY1" fmla="*/ 1642389 h 1671750"/>
              <a:gd name="connsiteX2" fmla="*/ 0 w 2361759"/>
              <a:gd name="connsiteY2" fmla="*/ 1508036 h 1671750"/>
              <a:gd name="connsiteX3" fmla="*/ 411685 w 2361759"/>
              <a:gd name="connsiteY3" fmla="*/ 629703 h 1671750"/>
              <a:gd name="connsiteX4" fmla="*/ 1435254 w 2361759"/>
              <a:gd name="connsiteY4" fmla="*/ 121231 h 1671750"/>
              <a:gd name="connsiteX5" fmla="*/ 1578693 w 2361759"/>
              <a:gd name="connsiteY5" fmla="*/ 0 h 1671750"/>
              <a:gd name="connsiteX6" fmla="*/ 1716967 w 2361759"/>
              <a:gd name="connsiteY6" fmla="*/ 121231 h 1671750"/>
              <a:gd name="connsiteX7" fmla="*/ 2246944 w 2361759"/>
              <a:gd name="connsiteY7" fmla="*/ 410875 h 1671750"/>
              <a:gd name="connsiteX8" fmla="*/ 2361759 w 2361759"/>
              <a:gd name="connsiteY8" fmla="*/ 457521 h 167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61759" h="1671750">
                <a:moveTo>
                  <a:pt x="0" y="1671750"/>
                </a:moveTo>
                <a:lnTo>
                  <a:pt x="0" y="1642389"/>
                </a:lnTo>
                <a:lnTo>
                  <a:pt x="0" y="1508036"/>
                </a:lnTo>
                <a:cubicBezTo>
                  <a:pt x="0" y="1054580"/>
                  <a:pt x="128651" y="827611"/>
                  <a:pt x="411685" y="629703"/>
                </a:cubicBezTo>
                <a:cubicBezTo>
                  <a:pt x="706033" y="459168"/>
                  <a:pt x="1092393" y="386187"/>
                  <a:pt x="1435254" y="121231"/>
                </a:cubicBezTo>
                <a:lnTo>
                  <a:pt x="1578693" y="0"/>
                </a:lnTo>
                <a:lnTo>
                  <a:pt x="1716967" y="121231"/>
                </a:lnTo>
                <a:cubicBezTo>
                  <a:pt x="1888398" y="253709"/>
                  <a:pt x="2070703" y="338193"/>
                  <a:pt x="2246944" y="410875"/>
                </a:cubicBezTo>
                <a:lnTo>
                  <a:pt x="2361759" y="457521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18">
            <a:extLst>
              <a:ext uri="{FF2B5EF4-FFF2-40B4-BE49-F238E27FC236}">
                <a16:creationId xmlns:a16="http://schemas.microsoft.com/office/drawing/2014/main" id="{322C37C5-D704-A041-B664-9AB74769E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2382" y="5259996"/>
            <a:ext cx="2309618" cy="1598004"/>
          </a:xfrm>
          <a:custGeom>
            <a:avLst/>
            <a:gdLst>
              <a:gd name="connsiteX0" fmla="*/ 1526466 w 2309618"/>
              <a:gd name="connsiteY0" fmla="*/ 0 h 1598004"/>
              <a:gd name="connsiteX1" fmla="*/ 1660166 w 2309618"/>
              <a:gd name="connsiteY1" fmla="*/ 117220 h 1598004"/>
              <a:gd name="connsiteX2" fmla="*/ 2172609 w 2309618"/>
              <a:gd name="connsiteY2" fmla="*/ 397282 h 1598004"/>
              <a:gd name="connsiteX3" fmla="*/ 2309618 w 2309618"/>
              <a:gd name="connsiteY3" fmla="*/ 452945 h 1598004"/>
              <a:gd name="connsiteX4" fmla="*/ 2309618 w 2309618"/>
              <a:gd name="connsiteY4" fmla="*/ 1598004 h 1598004"/>
              <a:gd name="connsiteX5" fmla="*/ 0 w 2309618"/>
              <a:gd name="connsiteY5" fmla="*/ 1598004 h 1598004"/>
              <a:gd name="connsiteX6" fmla="*/ 0 w 2309618"/>
              <a:gd name="connsiteY6" fmla="*/ 1588054 h 1598004"/>
              <a:gd name="connsiteX7" fmla="*/ 0 w 2309618"/>
              <a:gd name="connsiteY7" fmla="*/ 1458146 h 1598004"/>
              <a:gd name="connsiteX8" fmla="*/ 398066 w 2309618"/>
              <a:gd name="connsiteY8" fmla="*/ 608871 h 1598004"/>
              <a:gd name="connsiteX9" fmla="*/ 1387773 w 2309618"/>
              <a:gd name="connsiteY9" fmla="*/ 117220 h 1598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09618" h="1598004">
                <a:moveTo>
                  <a:pt x="1526466" y="0"/>
                </a:moveTo>
                <a:lnTo>
                  <a:pt x="1660166" y="117220"/>
                </a:lnTo>
                <a:cubicBezTo>
                  <a:pt x="1825925" y="245316"/>
                  <a:pt x="2002199" y="327005"/>
                  <a:pt x="2172609" y="397282"/>
                </a:cubicBezTo>
                <a:lnTo>
                  <a:pt x="2309618" y="452945"/>
                </a:lnTo>
                <a:lnTo>
                  <a:pt x="2309618" y="1598004"/>
                </a:lnTo>
                <a:lnTo>
                  <a:pt x="0" y="1598004"/>
                </a:lnTo>
                <a:lnTo>
                  <a:pt x="0" y="1588054"/>
                </a:lnTo>
                <a:lnTo>
                  <a:pt x="0" y="1458146"/>
                </a:lnTo>
                <a:cubicBezTo>
                  <a:pt x="0" y="1019692"/>
                  <a:pt x="124395" y="800231"/>
                  <a:pt x="398066" y="608871"/>
                </a:cubicBezTo>
                <a:cubicBezTo>
                  <a:pt x="682676" y="443978"/>
                  <a:pt x="1056254" y="373411"/>
                  <a:pt x="1387773" y="117220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23D05690-E44C-BF4C-BB94-49AACC1434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49294" y="5340668"/>
            <a:ext cx="2361759" cy="1312088"/>
          </a:xfrm>
          <a:prstGeom prst="rect">
            <a:avLst/>
          </a:prstGeom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059712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E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61004-0BA6-3F4B-9734-33B4D6946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172" y="0"/>
            <a:ext cx="10642871" cy="6858000"/>
          </a:xfrm>
        </p:spPr>
        <p:txBody>
          <a:bodyPr>
            <a:normAutofit/>
          </a:bodyPr>
          <a:lstStyle/>
          <a:p>
            <a:pPr algn="ctr"/>
            <a:r>
              <a:rPr lang="en-US" sz="11500" b="1" dirty="0">
                <a:solidFill>
                  <a:srgbClr val="4D87F8"/>
                </a:solidFill>
              </a:rPr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1C53D-A80D-F140-BC77-EDD1C684E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6513" y="5617029"/>
            <a:ext cx="376559" cy="28138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5390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F4766-7052-DD42-B96F-6175885A1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D1C6A-4565-9B4D-A2FE-6266CA512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744" y="2248257"/>
            <a:ext cx="9076329" cy="4283172"/>
          </a:xfrm>
        </p:spPr>
        <p:txBody>
          <a:bodyPr>
            <a:normAutofit/>
          </a:bodyPr>
          <a:lstStyle/>
          <a:p>
            <a:r>
              <a:rPr lang="en-US" dirty="0"/>
              <a:t>Dictionary.com (Jan 2020) ‘’</a:t>
            </a:r>
            <a:r>
              <a:rPr lang="en-GB" dirty="0"/>
              <a:t> Wise Up To The Difference Between “Knowledge” vs. “Wisdom” available at:</a:t>
            </a:r>
            <a:r>
              <a:rPr lang="en-GB" b="1" dirty="0"/>
              <a:t> </a:t>
            </a:r>
            <a:r>
              <a:rPr lang="en-GB" b="1" dirty="0">
                <a:hlinkClick r:id="rId2"/>
              </a:rPr>
              <a:t>https://www.dictionary.com/e/wisdom-vs-knowledge/</a:t>
            </a:r>
            <a:r>
              <a:rPr lang="en-GB" b="1" dirty="0"/>
              <a:t> </a:t>
            </a:r>
            <a:r>
              <a:rPr lang="en-GB" dirty="0"/>
              <a:t>(last accessed: 3/4/2022)</a:t>
            </a:r>
          </a:p>
          <a:p>
            <a:r>
              <a:rPr lang="en-GB" dirty="0"/>
              <a:t>Laoyan, S (Aug 2021) ‘’Understanding the 80/20 principle’’ available at: </a:t>
            </a:r>
            <a:r>
              <a:rPr lang="en-GB" dirty="0">
                <a:hlinkClick r:id="rId3"/>
              </a:rPr>
              <a:t>https://asana.com/resources/pareto-principle-80-20-rule</a:t>
            </a:r>
            <a:r>
              <a:rPr lang="en-GB" dirty="0"/>
              <a:t> (Last accessed: 4/4/2022)</a:t>
            </a:r>
          </a:p>
          <a:p>
            <a:r>
              <a:rPr lang="en-GB" dirty="0"/>
              <a:t>London, J (Feb 2022) ‘’14 of the Healthiest Vegetables You Can Eat, According to a Nutritionist’’ available at: </a:t>
            </a:r>
            <a:r>
              <a:rPr lang="en-GB" dirty="0">
                <a:hlinkClick r:id="rId4"/>
              </a:rPr>
              <a:t>https://www.goodhousekeeping.com/health/diet-nutrition/g28556528/healthiest-vegetables/</a:t>
            </a:r>
            <a:r>
              <a:rPr lang="en-GB" dirty="0"/>
              <a:t> (last accessed: 31/3/2022)</a:t>
            </a:r>
          </a:p>
          <a:p>
            <a:pPr fontAlgn="auto"/>
            <a:r>
              <a:rPr lang="en-GB" dirty="0"/>
              <a:t>Plumber, B (Jun 2016) ‘’Study: Going vegetarian can cut your food carbon footprint in half’’ available at:</a:t>
            </a:r>
            <a:r>
              <a:rPr lang="en-GB" b="1" dirty="0"/>
              <a:t> </a:t>
            </a:r>
            <a:r>
              <a:rPr lang="en-GB" b="1" dirty="0">
                <a:hlinkClick r:id="rId5"/>
              </a:rPr>
              <a:t>https://www.vox.com/2014/7/2/5865109/study-going-vegetarian-could-cut-your-food-carbon-footprint-in-half</a:t>
            </a:r>
            <a:r>
              <a:rPr lang="en-GB" b="1" dirty="0"/>
              <a:t> </a:t>
            </a:r>
            <a:r>
              <a:rPr lang="en-GB" dirty="0"/>
              <a:t>(last accessed: 2/4/2022)</a:t>
            </a:r>
          </a:p>
          <a:p>
            <a:endParaRPr lang="en-GB" sz="1600" b="1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509805307"/>
      </p:ext>
    </p:extLst>
  </p:cSld>
  <p:clrMapOvr>
    <a:masterClrMapping/>
  </p:clrMapOvr>
</p:sld>
</file>

<file path=ppt/theme/theme1.xml><?xml version="1.0" encoding="utf-8"?>
<a:theme xmlns:a="http://schemas.openxmlformats.org/drawingml/2006/main" name="MarrakeshVTI">
  <a:themeElements>
    <a:clrScheme name="Marrakesh">
      <a:dk1>
        <a:srgbClr val="000000"/>
      </a:dk1>
      <a:lt1>
        <a:srgbClr val="FFFFFF"/>
      </a:lt1>
      <a:dk2>
        <a:srgbClr val="431C30"/>
      </a:dk2>
      <a:lt2>
        <a:srgbClr val="F3F0EF"/>
      </a:lt2>
      <a:accent1>
        <a:srgbClr val="B35B55"/>
      </a:accent1>
      <a:accent2>
        <a:srgbClr val="CF7E6C"/>
      </a:accent2>
      <a:accent3>
        <a:srgbClr val="CA8F58"/>
      </a:accent3>
      <a:accent4>
        <a:srgbClr val="A97C54"/>
      </a:accent4>
      <a:accent5>
        <a:srgbClr val="917E45"/>
      </a:accent5>
      <a:accent6>
        <a:srgbClr val="647576"/>
      </a:accent6>
      <a:hlink>
        <a:srgbClr val="A25872"/>
      </a:hlink>
      <a:folHlink>
        <a:srgbClr val="667A7E"/>
      </a:folHlink>
    </a:clrScheme>
    <a:fontScheme name="Goudy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rrakeshVTI" id="{DCD97A9B-DAE4-42FA-B2F9-0A5C34F43D6C}" vid="{A7163F41-974B-4A88-831F-D9DFFFE40C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{01C4EE2E-9602-8F49-9F4D-69F8FED94D4B}tf16401378</Template>
  <TotalTime>12980</TotalTime>
  <Words>515</Words>
  <Application>Microsoft Macintosh PowerPoint</Application>
  <PresentationFormat>Widescreen</PresentationFormat>
  <Paragraphs>53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Goudy Old Style</vt:lpstr>
      <vt:lpstr>Lucida Bright</vt:lpstr>
      <vt:lpstr>MarrakeshVTI</vt:lpstr>
      <vt:lpstr>Academic  &amp;  Employability  Skills</vt:lpstr>
      <vt:lpstr>Introduction </vt:lpstr>
      <vt:lpstr>The ‘Skills’</vt:lpstr>
      <vt:lpstr>What did I learn from ACE?</vt:lpstr>
      <vt:lpstr>Working on my own Brand</vt:lpstr>
      <vt:lpstr>Plant Revolution!</vt:lpstr>
      <vt:lpstr>Applying the abilities acquired in my future business </vt:lpstr>
      <vt:lpstr>Conclusion</vt:lpstr>
      <vt:lpstr>THANK YOU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 &amp;  Employability  Skills</dc:title>
  <dc:creator>Fabio Jacuzzi (2124362)</dc:creator>
  <cp:lastModifiedBy>Fabio Jacuzzi (2124362)</cp:lastModifiedBy>
  <cp:revision>6</cp:revision>
  <dcterms:created xsi:type="dcterms:W3CDTF">2022-04-01T12:18:28Z</dcterms:created>
  <dcterms:modified xsi:type="dcterms:W3CDTF">2022-04-11T12:25:37Z</dcterms:modified>
</cp:coreProperties>
</file>