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0732" autoAdjust="0"/>
  </p:normalViewPr>
  <p:slideViewPr>
    <p:cSldViewPr snapToGrid="0" snapToObjects="1">
      <p:cViewPr varScale="1">
        <p:scale>
          <a:sx n="53" d="100"/>
          <a:sy n="53" d="100"/>
        </p:scale>
        <p:origin x="36" y="188"/>
      </p:cViewPr>
      <p:guideLst/>
    </p:cSldViewPr>
  </p:slideViewPr>
  <p:notesTextViewPr>
    <p:cViewPr>
      <p:scale>
        <a:sx n="1" d="1"/>
        <a:sy n="1" d="1"/>
      </p:scale>
      <p:origin x="0" y="-11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2338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business plan is The Daily Grind Coffee House by me today, a detailed business proposal of a specialty cafe in the central part of London, </a:t>
            </a:r>
            <a:r>
              <a:rPr lang="en-US" sz="1200" kern="1200" dirty="0" err="1">
                <a:solidFill>
                  <a:schemeClr val="tx1"/>
                </a:solidFill>
                <a:effectLst/>
                <a:latin typeface="+mn-lt"/>
                <a:ea typeface="+mn-ea"/>
                <a:cs typeface="+mn-cs"/>
              </a:rPr>
              <a:t>specialising</a:t>
            </a:r>
            <a:r>
              <a:rPr lang="en-US" sz="1200" kern="1200" dirty="0">
                <a:solidFill>
                  <a:schemeClr val="tx1"/>
                </a:solidFill>
                <a:effectLst/>
                <a:latin typeface="+mn-lt"/>
                <a:ea typeface="+mn-ea"/>
                <a:cs typeface="+mn-cs"/>
              </a:rPr>
              <a:t> in quality coffee and true community relatedness.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Daily Grind Coffee House should be a modern community cafe that is not confined to the serving of drinks to the people. The concept of our product establishes a third space in which individuals work, </a:t>
            </a:r>
            <a:r>
              <a:rPr lang="en-US" sz="1200" kern="1200" dirty="0" err="1">
                <a:solidFill>
                  <a:schemeClr val="tx1"/>
                </a:solidFill>
                <a:effectLst/>
                <a:latin typeface="+mn-lt"/>
                <a:ea typeface="+mn-ea"/>
                <a:cs typeface="+mn-cs"/>
              </a:rPr>
              <a:t>socialise</a:t>
            </a:r>
            <a:r>
              <a:rPr lang="en-US" sz="1200" kern="1200" dirty="0">
                <a:solidFill>
                  <a:schemeClr val="tx1"/>
                </a:solidFill>
                <a:effectLst/>
                <a:latin typeface="+mn-lt"/>
                <a:ea typeface="+mn-ea"/>
                <a:cs typeface="+mn-cs"/>
              </a:rPr>
              <a:t>, and take a rest. We will serve high quality ready prepared espresso coffee, teas, and fresh pastry items that are made of high quality beans, tea, and pastry that are local to the area. The cafe will have comfortable working area and Wi-Fi internet connectivity and space. We have four values that are at the heart of our brand: the quality in our artisanal goods, community as a place where people can come together, sustainability by forming local relationships, and experience that goes above and beyond mere transactions.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hierarchy is lean to operate super start ups. As the owner and manager, I will be in charge of strategic planning, financial management, relationship with suppliers and general operations. The barista will be the owner of quality control and will train the team of the team members to ensure the consistency of products delivery. Our experienced barista group will be based on high-quality customer care, and part-time employees will be hired when the restaurant is very busy. The business will be done as a sole proprietorship, because it is simple at this time of business establishment yet flexible in the future in case the business wants to grow into a partnership or limited company.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PESTEL analysis shows significant external results. Politically, we will have to adhere to the UK food safety laws such as hygiene scores and allergen labelling, and the cost of operation will depend on the business rates and the local policies. Startup loans and grants by the government alleviate pressure on the purse. On the expense, the cost of ingredients will vary, although London offers a great deal of consumer spending, which allows setting high prices. Increase in minimum wage will influence the payrolls and increase in interest rates will influence the interest on the loans. On the social front, the consumption of specialty coffee is on the rise and we have the third space concept considering the strong cafe culture in London.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Modern POS systems and digital loyalty applications will be more efficient and effective at customer retention, at least, technologically. Good Wi-Fi is likely to attract remote employees who would require a good </a:t>
            </a:r>
            <a:r>
              <a:rPr lang="en-US" sz="1200" kern="1200" dirty="0" err="1">
                <a:solidFill>
                  <a:schemeClr val="tx1"/>
                </a:solidFill>
                <a:effectLst/>
                <a:latin typeface="+mn-lt"/>
                <a:ea typeface="+mn-ea"/>
                <a:cs typeface="+mn-cs"/>
              </a:rPr>
              <a:t>connexion</a:t>
            </a:r>
            <a:r>
              <a:rPr lang="en-US" sz="1200" kern="1200" dirty="0">
                <a:solidFill>
                  <a:schemeClr val="tx1"/>
                </a:solidFill>
                <a:effectLst/>
                <a:latin typeface="+mn-lt"/>
                <a:ea typeface="+mn-ea"/>
                <a:cs typeface="+mn-cs"/>
              </a:rPr>
              <a:t>. The use of social media marketing will also be important in accessing local networks. We also feel our part in being environmentally friendly by recyclable cups, compost coffee grounds, as well as </a:t>
            </a:r>
            <a:r>
              <a:rPr lang="en-US" sz="1200" kern="1200" dirty="0" err="1">
                <a:solidFill>
                  <a:schemeClr val="tx1"/>
                </a:solidFill>
                <a:effectLst/>
                <a:latin typeface="+mn-lt"/>
                <a:ea typeface="+mn-ea"/>
                <a:cs typeface="+mn-cs"/>
              </a:rPr>
              <a:t>utilising</a:t>
            </a:r>
            <a:r>
              <a:rPr lang="en-US" sz="1200" kern="1200" dirty="0">
                <a:solidFill>
                  <a:schemeClr val="tx1"/>
                </a:solidFill>
                <a:effectLst/>
                <a:latin typeface="+mn-lt"/>
                <a:ea typeface="+mn-ea"/>
                <a:cs typeface="+mn-cs"/>
              </a:rPr>
              <a:t> energy-efficient equipment. We also legally will ensure that we are fully in line with the UK employment law, food hygiene laws, health and safety law, and customer data protection through the GDPR.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Positioning our brand makes us a modern and community-centred specialty cafe based on craftsmanship, comfort, and real attachment. We are distinguished by four brand qualities including artisanal quality, community space, local partnerships, and modern aesthetic. The strategies of our multi-channel marketing are to use digital channels, such as social media and email communications, in-store features, such as events and seasonal menus, and the community-oriented services, including local collaborations and workshops. It is not about making transactions but real relationships.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five major target segments as we have established. The young work people that are between 22 and 40 years old require convenient quality coffee, students need affordable workspace, remote workers need comfortable work-places, local citizens need local meeting points, visitors give the area added foot-traffic. Our marketing mix will focus on product by offering high quality and ambiance, price by positioning with value, place by location in strategic central London and promotion by </a:t>
            </a:r>
            <a:r>
              <a:rPr lang="en-US" sz="1200" kern="1200" dirty="0" err="1">
                <a:solidFill>
                  <a:schemeClr val="tx1"/>
                </a:solidFill>
                <a:effectLst/>
                <a:latin typeface="+mn-lt"/>
                <a:ea typeface="+mn-ea"/>
                <a:cs typeface="+mn-cs"/>
              </a:rPr>
              <a:t>customising</a:t>
            </a:r>
            <a:r>
              <a:rPr lang="en-US" sz="1200" kern="1200" dirty="0">
                <a:solidFill>
                  <a:schemeClr val="tx1"/>
                </a:solidFill>
                <a:effectLst/>
                <a:latin typeface="+mn-lt"/>
                <a:ea typeface="+mn-ea"/>
                <a:cs typeface="+mn-cs"/>
              </a:rPr>
              <a:t> the message to each segment.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Enterprise start cost needs GBP112,000. The highest investment is the GBP65, 000 renovations and </a:t>
            </a:r>
            <a:r>
              <a:rPr lang="en-US" sz="1200" kern="1200" dirty="0" err="1">
                <a:solidFill>
                  <a:schemeClr val="tx1"/>
                </a:solidFill>
                <a:effectLst/>
                <a:latin typeface="+mn-lt"/>
                <a:ea typeface="+mn-ea"/>
                <a:cs typeface="+mn-cs"/>
              </a:rPr>
              <a:t>equipments</a:t>
            </a:r>
            <a:r>
              <a:rPr lang="en-US" sz="1200" kern="1200" dirty="0">
                <a:solidFill>
                  <a:schemeClr val="tx1"/>
                </a:solidFill>
                <a:effectLst/>
                <a:latin typeface="+mn-lt"/>
                <a:ea typeface="+mn-ea"/>
                <a:cs typeface="+mn-cs"/>
              </a:rPr>
              <a:t> such as espresso machines, grinders, and furniture. The lease deposits and furnishings are covered under GBP26,000 and inventory, POS systems, branding, and reserves, under GBP21,000. The anticipated monthly operating costs are GBP29,000 that will cover rent, payroll, utility, inventory, insurance, and marketing. These are projections carried out regarding market research and industry benchmarks of other similar establishments in London.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total finances amount to: GBP40,000 personal investment which clearly demonstrates a serious commitment, GBP60,000 small business loan which can be obtained through possible financing and GBP12,000 local grants. The estimated revenue projection is GBP30,000 per month in all of the first year and GBP360,000 per year. We are aiming to break even within the 12 months since the customers will be increasing gradually. </a:t>
            </a:r>
            <a:r>
              <a:rPr lang="en-US" sz="1200" kern="1200">
                <a:solidFill>
                  <a:schemeClr val="tx1"/>
                </a:solidFill>
                <a:effectLst/>
                <a:latin typeface="+mn-lt"/>
                <a:ea typeface="+mn-ea"/>
                <a:cs typeface="+mn-cs"/>
              </a:rPr>
              <a:t>These are the conservative estimates which are informed by the performance of other similar cafes in the similar areas in London.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worldcoffeeportal.com/" TargetMode="External"/><Relationship Id="rId3" Type="http://schemas.openxmlformats.org/officeDocument/2006/relationships/hyperlink" Target="https://crimsoncup.com/" TargetMode="External"/><Relationship Id="rId7" Type="http://schemas.openxmlformats.org/officeDocument/2006/relationships/hyperlink" Target="https://www.statista.com/"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lumina-intelligence.com/" TargetMode="External"/><Relationship Id="rId5" Type="http://schemas.openxmlformats.org/officeDocument/2006/relationships/hyperlink" Target="https://www.ibisworld.com/" TargetMode="External"/><Relationship Id="rId4" Type="http://schemas.openxmlformats.org/officeDocument/2006/relationships/hyperlink" Target="https://www.growthin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782956" y="701675"/>
            <a:ext cx="7577938" cy="571500"/>
          </a:xfrm>
          <a:prstGeom prst="rect">
            <a:avLst/>
          </a:prstGeom>
          <a:noFill/>
          <a:ln/>
        </p:spPr>
        <p:txBody>
          <a:bodyPr wrap="square" lIns="0" tIns="0" rIns="0" bIns="0" rtlCol="0" anchor="t"/>
          <a:lstStyle/>
          <a:p>
            <a:pPr marL="0" indent="0" algn="ctr">
              <a:lnSpc>
                <a:spcPts val="4500"/>
              </a:lnSpc>
              <a:spcAft>
                <a:spcPts val="1200"/>
              </a:spcAft>
              <a:buNone/>
            </a:pPr>
            <a:r>
              <a:rPr lang="en-US" sz="4500" b="1" dirty="0">
                <a:solidFill>
                  <a:srgbClr val="3E2723"/>
                </a:solidFill>
                <a:latin typeface="Georgia" pitchFamily="34" charset="0"/>
                <a:ea typeface="Georgia" pitchFamily="34" charset="-122"/>
                <a:cs typeface="Georgia" pitchFamily="34" charset="-120"/>
              </a:rPr>
              <a:t>The Daily Grind Coffee House</a:t>
            </a:r>
            <a:endParaRPr lang="en-US" sz="4500" dirty="0"/>
          </a:p>
        </p:txBody>
      </p:sp>
      <p:sp>
        <p:nvSpPr>
          <p:cNvPr id="3" name="Text 1"/>
          <p:cNvSpPr/>
          <p:nvPr/>
        </p:nvSpPr>
        <p:spPr>
          <a:xfrm>
            <a:off x="2672470" y="1914525"/>
            <a:ext cx="3798761" cy="342900"/>
          </a:xfrm>
          <a:prstGeom prst="rect">
            <a:avLst/>
          </a:prstGeom>
          <a:noFill/>
          <a:ln/>
        </p:spPr>
        <p:txBody>
          <a:bodyPr wrap="square" lIns="0" tIns="0" rIns="0" bIns="0" rtlCol="0" anchor="t"/>
          <a:lstStyle/>
          <a:p>
            <a:pPr marL="0" indent="0" algn="ctr">
              <a:lnSpc>
                <a:spcPts val="2700"/>
              </a:lnSpc>
              <a:spcAft>
                <a:spcPts val="1800"/>
              </a:spcAft>
              <a:buNone/>
            </a:pPr>
            <a:r>
              <a:rPr lang="en-US" sz="2250" b="1" dirty="0">
                <a:solidFill>
                  <a:srgbClr val="2E7D32"/>
                </a:solidFill>
                <a:latin typeface="Georgia" pitchFamily="34" charset="0"/>
                <a:ea typeface="Georgia" pitchFamily="34" charset="-122"/>
                <a:cs typeface="Georgia" pitchFamily="34" charset="-120"/>
              </a:rPr>
              <a:t>Business Plan Presentation</a:t>
            </a:r>
            <a:endParaRPr lang="en-US" sz="2250" dirty="0"/>
          </a:p>
        </p:txBody>
      </p:sp>
      <p:sp>
        <p:nvSpPr>
          <p:cNvPr id="4" name="Text 2"/>
          <p:cNvSpPr/>
          <p:nvPr/>
        </p:nvSpPr>
        <p:spPr>
          <a:xfrm>
            <a:off x="3619351" y="2657475"/>
            <a:ext cx="1905000" cy="19050"/>
          </a:xfrm>
          <a:prstGeom prst="rect">
            <a:avLst/>
          </a:prstGeom>
          <a:solidFill>
            <a:srgbClr val="3E2723"/>
          </a:solidFill>
          <a:ln/>
        </p:spPr>
        <p:txBody>
          <a:bodyPr wrap="square" rtlCol="0" anchor="ctr"/>
          <a:lstStyle/>
          <a:p>
            <a:pPr marL="0" indent="0">
              <a:buNone/>
            </a:pPr>
            <a:endParaRPr lang="en-US" dirty="0"/>
          </a:p>
        </p:txBody>
      </p:sp>
      <p:sp>
        <p:nvSpPr>
          <p:cNvPr id="5" name="Text 3"/>
          <p:cNvSpPr/>
          <p:nvPr/>
        </p:nvSpPr>
        <p:spPr>
          <a:xfrm>
            <a:off x="782956" y="2905125"/>
            <a:ext cx="7577938" cy="266700"/>
          </a:xfrm>
          <a:prstGeom prst="rect">
            <a:avLst/>
          </a:prstGeom>
          <a:noFill/>
          <a:ln/>
        </p:spPr>
        <p:txBody>
          <a:bodyPr wrap="square" lIns="0" tIns="0" rIns="0" bIns="0" rtlCol="0" anchor="t"/>
          <a:lstStyle/>
          <a:p>
            <a:pPr marL="0" indent="0" algn="ctr">
              <a:lnSpc>
                <a:spcPts val="2100"/>
              </a:lnSpc>
              <a:spcBef>
                <a:spcPts val="1800"/>
              </a:spcBef>
              <a:spcAft>
                <a:spcPts val="300"/>
              </a:spcAft>
              <a:buNone/>
            </a:pPr>
            <a:r>
              <a:rPr lang="en-US" sz="1500" dirty="0">
                <a:solidFill>
                  <a:srgbClr val="5D4037"/>
                </a:solidFill>
                <a:latin typeface="Arial" pitchFamily="34" charset="0"/>
                <a:ea typeface="Arial" pitchFamily="34" charset="-122"/>
                <a:cs typeface="Arial" pitchFamily="34" charset="-120"/>
              </a:rPr>
              <a:t>SHER ALI • ID: 2419265</a:t>
            </a:r>
            <a:endParaRPr lang="en-US" sz="1500" dirty="0"/>
          </a:p>
        </p:txBody>
      </p:sp>
      <p:sp>
        <p:nvSpPr>
          <p:cNvPr id="6" name="Text 4"/>
          <p:cNvSpPr/>
          <p:nvPr/>
        </p:nvSpPr>
        <p:spPr>
          <a:xfrm>
            <a:off x="782956" y="3248025"/>
            <a:ext cx="7577938" cy="228600"/>
          </a:xfrm>
          <a:prstGeom prst="rect">
            <a:avLst/>
          </a:prstGeom>
          <a:noFill/>
          <a:ln/>
        </p:spPr>
        <p:txBody>
          <a:bodyPr wrap="square" lIns="0" tIns="0" rIns="0" bIns="0" rtlCol="0" anchor="t"/>
          <a:lstStyle/>
          <a:p>
            <a:pPr marL="0" indent="0" algn="ctr">
              <a:lnSpc>
                <a:spcPts val="1800"/>
              </a:lnSpc>
              <a:spcBef>
                <a:spcPts val="600"/>
              </a:spcBef>
              <a:spcAft>
                <a:spcPts val="300"/>
              </a:spcAft>
              <a:buNone/>
            </a:pPr>
            <a:r>
              <a:rPr lang="en-US" sz="1200" dirty="0">
                <a:solidFill>
                  <a:srgbClr val="5D4037"/>
                </a:solidFill>
                <a:latin typeface="Arial" pitchFamily="34" charset="0"/>
                <a:ea typeface="Arial" pitchFamily="34" charset="-122"/>
                <a:cs typeface="Arial" pitchFamily="34" charset="-120"/>
              </a:rPr>
              <a:t>LCLM4006 • Enterprise and Entrepreneurship</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582132" y="419100"/>
            <a:ext cx="4284536" cy="381000"/>
          </a:xfrm>
          <a:prstGeom prst="rect">
            <a:avLst/>
          </a:prstGeom>
          <a:noFill/>
          <a:ln/>
        </p:spPr>
        <p:txBody>
          <a:bodyPr wrap="square" lIns="0" tIns="0" rIns="0" bIns="0" rtlCol="0" anchor="t"/>
          <a:lstStyle/>
          <a:p>
            <a:pPr marL="0" indent="0" algn="l">
              <a:lnSpc>
                <a:spcPts val="3000"/>
              </a:lnSpc>
              <a:buNone/>
            </a:pPr>
            <a:r>
              <a:rPr lang="en-US" sz="2700" b="1" dirty="0">
                <a:solidFill>
                  <a:srgbClr val="3E2723"/>
                </a:solidFill>
                <a:latin typeface="Georgia" pitchFamily="34" charset="0"/>
                <a:ea typeface="Georgia" pitchFamily="34" charset="-122"/>
                <a:cs typeface="Georgia" pitchFamily="34" charset="-120"/>
              </a:rPr>
              <a:t>Business Overview</a:t>
            </a:r>
            <a:endParaRPr lang="en-US" sz="2700" dirty="0"/>
          </a:p>
        </p:txBody>
      </p:sp>
      <p:sp>
        <p:nvSpPr>
          <p:cNvPr id="3" name="Text 1"/>
          <p:cNvSpPr/>
          <p:nvPr/>
        </p:nvSpPr>
        <p:spPr>
          <a:xfrm>
            <a:off x="381000" y="1746945"/>
            <a:ext cx="1952816"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2E7D32"/>
                </a:solidFill>
                <a:latin typeface="Georgia" pitchFamily="34" charset="0"/>
                <a:ea typeface="Georgia" pitchFamily="34" charset="-122"/>
                <a:cs typeface="Georgia" pitchFamily="34" charset="-120"/>
              </a:rPr>
              <a:t>The Concept</a:t>
            </a:r>
            <a:endParaRPr lang="en-US" sz="1800" dirty="0"/>
          </a:p>
        </p:txBody>
      </p:sp>
      <p:sp>
        <p:nvSpPr>
          <p:cNvPr id="4" name="Text 2"/>
          <p:cNvSpPr/>
          <p:nvPr/>
        </p:nvSpPr>
        <p:spPr>
          <a:xfrm>
            <a:off x="381000" y="2166045"/>
            <a:ext cx="3886200" cy="487561"/>
          </a:xfrm>
          <a:prstGeom prst="rect">
            <a:avLst/>
          </a:prstGeom>
          <a:noFill/>
          <a:ln/>
        </p:spPr>
        <p:txBody>
          <a:bodyPr wrap="square" lIns="0" tIns="0" rIns="0" bIns="0" rtlCol="0" anchor="t"/>
          <a:lstStyle/>
          <a:p>
            <a:pPr marL="0" indent="0" algn="l">
              <a:lnSpc>
                <a:spcPts val="1920"/>
              </a:lnSpc>
              <a:spcBef>
                <a:spcPts val="300"/>
              </a:spcBef>
              <a:spcAft>
                <a:spcPts val="1200"/>
              </a:spcAft>
              <a:buNone/>
            </a:pPr>
            <a:r>
              <a:rPr lang="en-US" sz="1200" dirty="0">
                <a:solidFill>
                  <a:srgbClr val="3E2723"/>
                </a:solidFill>
                <a:latin typeface="Arial" pitchFamily="34" charset="0"/>
                <a:ea typeface="Arial" pitchFamily="34" charset="-122"/>
                <a:cs typeface="Arial" pitchFamily="34" charset="-120"/>
              </a:rPr>
              <a:t>Modern, community-focused specialty café in central London</a:t>
            </a:r>
            <a:endParaRPr lang="en-US" sz="1200" dirty="0"/>
          </a:p>
        </p:txBody>
      </p:sp>
      <p:sp>
        <p:nvSpPr>
          <p:cNvPr id="5" name="Text 3"/>
          <p:cNvSpPr/>
          <p:nvPr/>
        </p:nvSpPr>
        <p:spPr>
          <a:xfrm>
            <a:off x="381000" y="2844105"/>
            <a:ext cx="1952816" cy="304800"/>
          </a:xfrm>
          <a:prstGeom prst="rect">
            <a:avLst/>
          </a:prstGeom>
          <a:noFill/>
          <a:ln/>
        </p:spPr>
        <p:txBody>
          <a:bodyPr wrap="square" lIns="0" tIns="0" rIns="0" bIns="0" rtlCol="0" anchor="t"/>
          <a:lstStyle/>
          <a:p>
            <a:pPr marL="0" indent="0" algn="l">
              <a:lnSpc>
                <a:spcPts val="2400"/>
              </a:lnSpc>
              <a:spcBef>
                <a:spcPts val="1500"/>
              </a:spcBef>
              <a:spcAft>
                <a:spcPts val="900"/>
              </a:spcAft>
              <a:buNone/>
            </a:pPr>
            <a:r>
              <a:rPr lang="en-US" sz="1800" b="1" dirty="0">
                <a:solidFill>
                  <a:srgbClr val="2E7D32"/>
                </a:solidFill>
                <a:latin typeface="Georgia" pitchFamily="34" charset="0"/>
                <a:ea typeface="Georgia" pitchFamily="34" charset="-122"/>
                <a:cs typeface="Georgia" pitchFamily="34" charset="-120"/>
              </a:rPr>
              <a:t>Core Offerings</a:t>
            </a:r>
            <a:endParaRPr lang="en-US" sz="1800" dirty="0"/>
          </a:p>
        </p:txBody>
      </p:sp>
      <p:sp>
        <p:nvSpPr>
          <p:cNvPr id="6" name="Text 4"/>
          <p:cNvSpPr/>
          <p:nvPr/>
        </p:nvSpPr>
        <p:spPr>
          <a:xfrm>
            <a:off x="381000" y="3263205"/>
            <a:ext cx="3810000" cy="1181100"/>
          </a:xfrm>
          <a:prstGeom prst="rect">
            <a:avLst/>
          </a:prstGeom>
          <a:noFill/>
          <a:ln/>
        </p:spPr>
        <p:txBody>
          <a:bodyPr wrap="square" lIns="71438" tIns="0" rIns="0" bIns="0" rtlCol="0" anchor="t"/>
          <a:lstStyle/>
          <a:p>
            <a:pPr marL="71438" indent="-71438"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Expertly crafted espresso drinks</a:t>
            </a:r>
            <a:endParaRPr lang="en-US" sz="1350" dirty="0"/>
          </a:p>
          <a:p>
            <a:pPr marL="71438" indent="-71438"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Premium teas and beverages</a:t>
            </a:r>
            <a:endParaRPr lang="en-US" sz="1350" dirty="0"/>
          </a:p>
          <a:p>
            <a:pPr marL="71438" indent="-71438"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Locally sourced fresh pastries</a:t>
            </a:r>
            <a:endParaRPr lang="en-US" sz="1350" dirty="0"/>
          </a:p>
          <a:p>
            <a:pPr marL="71438" indent="-71438"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Comfortable workspace with free Wi-Fi</a:t>
            </a:r>
            <a:endParaRPr lang="en-US" sz="1350" dirty="0"/>
          </a:p>
        </p:txBody>
      </p:sp>
      <p:sp>
        <p:nvSpPr>
          <p:cNvPr id="7" name="Text 5"/>
          <p:cNvSpPr/>
          <p:nvPr/>
        </p:nvSpPr>
        <p:spPr>
          <a:xfrm>
            <a:off x="4495800" y="1914525"/>
            <a:ext cx="4267200" cy="2362200"/>
          </a:xfrm>
          <a:prstGeom prst="roundRect">
            <a:avLst>
              <a:gd name="adj" fmla="val 3226"/>
            </a:avLst>
          </a:prstGeom>
          <a:solidFill>
            <a:srgbClr val="EFEBE9"/>
          </a:solidFill>
          <a:ln/>
        </p:spPr>
        <p:txBody>
          <a:bodyPr wrap="square" rtlCol="0" anchor="ctr"/>
          <a:lstStyle/>
          <a:p>
            <a:pPr marL="0" indent="0">
              <a:buNone/>
            </a:pPr>
            <a:endParaRPr lang="en-US" dirty="0"/>
          </a:p>
        </p:txBody>
      </p:sp>
      <p:sp>
        <p:nvSpPr>
          <p:cNvPr id="8" name="Text 6"/>
          <p:cNvSpPr/>
          <p:nvPr/>
        </p:nvSpPr>
        <p:spPr>
          <a:xfrm>
            <a:off x="4724400" y="2143125"/>
            <a:ext cx="1952816" cy="304800"/>
          </a:xfrm>
          <a:prstGeom prst="rect">
            <a:avLst/>
          </a:prstGeom>
          <a:noFill/>
          <a:ln/>
        </p:spPr>
        <p:txBody>
          <a:bodyPr wrap="square" lIns="0" tIns="0" rIns="0" bIns="0" rtlCol="0" anchor="t"/>
          <a:lstStyle/>
          <a:p>
            <a:pPr marL="0" indent="0" algn="l">
              <a:lnSpc>
                <a:spcPts val="2400"/>
              </a:lnSpc>
              <a:spcAft>
                <a:spcPts val="1200"/>
              </a:spcAft>
              <a:buNone/>
            </a:pPr>
            <a:r>
              <a:rPr lang="en-US" sz="1800" b="1" dirty="0">
                <a:solidFill>
                  <a:srgbClr val="3E2723"/>
                </a:solidFill>
                <a:latin typeface="Georgia" pitchFamily="34" charset="0"/>
                <a:ea typeface="Georgia" pitchFamily="34" charset="-122"/>
                <a:cs typeface="Georgia" pitchFamily="34" charset="-120"/>
              </a:rPr>
              <a:t>Key Values</a:t>
            </a:r>
            <a:endParaRPr lang="en-US" sz="1800" dirty="0"/>
          </a:p>
        </p:txBody>
      </p:sp>
      <p:sp>
        <p:nvSpPr>
          <p:cNvPr id="9" name="Text 7"/>
          <p:cNvSpPr/>
          <p:nvPr/>
        </p:nvSpPr>
        <p:spPr>
          <a:xfrm>
            <a:off x="4724400" y="2600325"/>
            <a:ext cx="3886200" cy="266700"/>
          </a:xfrm>
          <a:prstGeom prst="rect">
            <a:avLst/>
          </a:prstGeom>
          <a:noFill/>
          <a:ln/>
        </p:spPr>
        <p:txBody>
          <a:bodyPr wrap="square" lIns="0" tIns="0" rIns="0" bIns="0" rtlCol="0" anchor="t"/>
          <a:lstStyle/>
          <a:p>
            <a:pPr marL="0" indent="0" algn="l">
              <a:lnSpc>
                <a:spcPts val="2100"/>
              </a:lnSpc>
              <a:spcBef>
                <a:spcPts val="300"/>
              </a:spcBef>
              <a:spcAft>
                <a:spcPts val="900"/>
              </a:spcAft>
              <a:buNone/>
            </a:pPr>
            <a:r>
              <a:rPr lang="en-US" sz="1500" b="1" dirty="0">
                <a:solidFill>
                  <a:srgbClr val="2E7D32"/>
                </a:solidFill>
                <a:latin typeface="Arial" pitchFamily="34" charset="0"/>
                <a:ea typeface="Arial" pitchFamily="34" charset="-122"/>
                <a:cs typeface="Arial" pitchFamily="34" charset="-120"/>
              </a:rPr>
              <a:t>Quality:</a:t>
            </a:r>
            <a:r>
              <a:rPr lang="en-US" sz="1500" dirty="0">
                <a:solidFill>
                  <a:srgbClr val="3E2723"/>
                </a:solidFill>
                <a:latin typeface="Arial" pitchFamily="34" charset="0"/>
                <a:ea typeface="Arial" pitchFamily="34" charset="-122"/>
                <a:cs typeface="Arial" pitchFamily="34" charset="-120"/>
              </a:rPr>
              <a:t> Artisanal coffee &amp; service</a:t>
            </a:r>
            <a:endParaRPr lang="en-US" sz="1500" dirty="0"/>
          </a:p>
        </p:txBody>
      </p:sp>
      <p:sp>
        <p:nvSpPr>
          <p:cNvPr id="10" name="Text 8"/>
          <p:cNvSpPr/>
          <p:nvPr/>
        </p:nvSpPr>
        <p:spPr>
          <a:xfrm>
            <a:off x="4724400" y="2981325"/>
            <a:ext cx="3886200" cy="266700"/>
          </a:xfrm>
          <a:prstGeom prst="rect">
            <a:avLst/>
          </a:prstGeom>
          <a:noFill/>
          <a:ln/>
        </p:spPr>
        <p:txBody>
          <a:bodyPr wrap="square" lIns="0" tIns="0" rIns="0" bIns="0" rtlCol="0" anchor="t"/>
          <a:lstStyle/>
          <a:p>
            <a:pPr marL="0" indent="0" algn="l">
              <a:lnSpc>
                <a:spcPts val="2100"/>
              </a:lnSpc>
              <a:spcBef>
                <a:spcPts val="300"/>
              </a:spcBef>
              <a:spcAft>
                <a:spcPts val="900"/>
              </a:spcAft>
              <a:buNone/>
            </a:pPr>
            <a:r>
              <a:rPr lang="en-US" sz="1500" b="1" dirty="0">
                <a:solidFill>
                  <a:srgbClr val="2E7D32"/>
                </a:solidFill>
                <a:latin typeface="Arial" pitchFamily="34" charset="0"/>
                <a:ea typeface="Arial" pitchFamily="34" charset="-122"/>
                <a:cs typeface="Arial" pitchFamily="34" charset="-120"/>
              </a:rPr>
              <a:t>Community:</a:t>
            </a:r>
            <a:r>
              <a:rPr lang="en-US" sz="1500" dirty="0">
                <a:solidFill>
                  <a:srgbClr val="3E2723"/>
                </a:solidFill>
                <a:latin typeface="Arial" pitchFamily="34" charset="0"/>
                <a:ea typeface="Arial" pitchFamily="34" charset="-122"/>
                <a:cs typeface="Arial" pitchFamily="34" charset="-120"/>
              </a:rPr>
              <a:t> Gathering space for locals</a:t>
            </a:r>
            <a:endParaRPr lang="en-US" sz="1500" dirty="0"/>
          </a:p>
        </p:txBody>
      </p:sp>
      <p:sp>
        <p:nvSpPr>
          <p:cNvPr id="11" name="Text 9"/>
          <p:cNvSpPr/>
          <p:nvPr/>
        </p:nvSpPr>
        <p:spPr>
          <a:xfrm>
            <a:off x="4724400" y="3362325"/>
            <a:ext cx="3886200" cy="266700"/>
          </a:xfrm>
          <a:prstGeom prst="rect">
            <a:avLst/>
          </a:prstGeom>
          <a:noFill/>
          <a:ln/>
        </p:spPr>
        <p:txBody>
          <a:bodyPr wrap="square" lIns="0" tIns="0" rIns="0" bIns="0" rtlCol="0" anchor="t"/>
          <a:lstStyle/>
          <a:p>
            <a:pPr marL="0" indent="0" algn="l">
              <a:lnSpc>
                <a:spcPts val="2100"/>
              </a:lnSpc>
              <a:spcBef>
                <a:spcPts val="300"/>
              </a:spcBef>
              <a:spcAft>
                <a:spcPts val="900"/>
              </a:spcAft>
              <a:buNone/>
            </a:pPr>
            <a:r>
              <a:rPr lang="en-US" sz="1500" b="1" dirty="0">
                <a:solidFill>
                  <a:srgbClr val="2E7D32"/>
                </a:solidFill>
                <a:latin typeface="Arial" pitchFamily="34" charset="0"/>
                <a:ea typeface="Arial" pitchFamily="34" charset="-122"/>
                <a:cs typeface="Arial" pitchFamily="34" charset="-120"/>
              </a:rPr>
              <a:t>Sustainability:</a:t>
            </a:r>
            <a:r>
              <a:rPr lang="en-US" sz="1500" dirty="0">
                <a:solidFill>
                  <a:srgbClr val="3E2723"/>
                </a:solidFill>
                <a:latin typeface="Arial" pitchFamily="34" charset="0"/>
                <a:ea typeface="Arial" pitchFamily="34" charset="-122"/>
                <a:cs typeface="Arial" pitchFamily="34" charset="-120"/>
              </a:rPr>
              <a:t> Local partnerships</a:t>
            </a:r>
            <a:endParaRPr lang="en-US" sz="1500" dirty="0"/>
          </a:p>
        </p:txBody>
      </p:sp>
      <p:sp>
        <p:nvSpPr>
          <p:cNvPr id="12" name="Text 10"/>
          <p:cNvSpPr/>
          <p:nvPr/>
        </p:nvSpPr>
        <p:spPr>
          <a:xfrm>
            <a:off x="4724400" y="3743325"/>
            <a:ext cx="3886200"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b="1" dirty="0">
                <a:solidFill>
                  <a:srgbClr val="2E7D32"/>
                </a:solidFill>
                <a:latin typeface="Arial" pitchFamily="34" charset="0"/>
                <a:ea typeface="Arial" pitchFamily="34" charset="-122"/>
                <a:cs typeface="Arial" pitchFamily="34" charset="-120"/>
              </a:rPr>
              <a:t>Experience:</a:t>
            </a:r>
            <a:r>
              <a:rPr lang="en-US" sz="1500" dirty="0">
                <a:solidFill>
                  <a:srgbClr val="3E2723"/>
                </a:solidFill>
                <a:latin typeface="Arial" pitchFamily="34" charset="0"/>
                <a:ea typeface="Arial" pitchFamily="34" charset="-122"/>
                <a:cs typeface="Arial" pitchFamily="34" charset="-120"/>
              </a:rPr>
              <a:t> More than just coffee</a:t>
            </a:r>
            <a:endParaRPr lang="en-US" sz="1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1926772" y="258203"/>
            <a:ext cx="4789742" cy="381000"/>
          </a:xfrm>
          <a:prstGeom prst="rect">
            <a:avLst/>
          </a:prstGeom>
          <a:noFill/>
          <a:ln/>
        </p:spPr>
        <p:txBody>
          <a:bodyPr wrap="square" lIns="0" tIns="0" rIns="0" bIns="0" rtlCol="0" anchor="t"/>
          <a:lstStyle/>
          <a:p>
            <a:pPr marL="0" indent="0" algn="ctr">
              <a:lnSpc>
                <a:spcPts val="3000"/>
              </a:lnSpc>
              <a:buNone/>
            </a:pPr>
            <a:r>
              <a:rPr lang="en-US" sz="2700" b="1" dirty="0">
                <a:solidFill>
                  <a:srgbClr val="3E2723"/>
                </a:solidFill>
                <a:latin typeface="Georgia" pitchFamily="34" charset="0"/>
                <a:ea typeface="Georgia" pitchFamily="34" charset="-122"/>
                <a:cs typeface="Georgia" pitchFamily="34" charset="-120"/>
              </a:rPr>
              <a:t>Management &amp; Legal Structure</a:t>
            </a:r>
            <a:endParaRPr lang="en-US" sz="2700" dirty="0"/>
          </a:p>
        </p:txBody>
      </p:sp>
      <p:sp>
        <p:nvSpPr>
          <p:cNvPr id="3" name="Text 1"/>
          <p:cNvSpPr/>
          <p:nvPr/>
        </p:nvSpPr>
        <p:spPr>
          <a:xfrm>
            <a:off x="381000" y="1440210"/>
            <a:ext cx="4846290" cy="1981200"/>
          </a:xfrm>
          <a:prstGeom prst="roundRect">
            <a:avLst>
              <a:gd name="adj" fmla="val 3846"/>
            </a:avLst>
          </a:prstGeom>
          <a:solidFill>
            <a:srgbClr val="3E2723"/>
          </a:solidFill>
          <a:ln/>
        </p:spPr>
        <p:txBody>
          <a:bodyPr wrap="square" rtlCol="0" anchor="ctr"/>
          <a:lstStyle/>
          <a:p>
            <a:pPr marL="0" indent="0">
              <a:buNone/>
            </a:pPr>
            <a:endParaRPr lang="en-US" dirty="0"/>
          </a:p>
        </p:txBody>
      </p:sp>
      <p:sp>
        <p:nvSpPr>
          <p:cNvPr id="4" name="Text 2"/>
          <p:cNvSpPr/>
          <p:nvPr/>
        </p:nvSpPr>
        <p:spPr>
          <a:xfrm>
            <a:off x="571500" y="1501729"/>
            <a:ext cx="2322005"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FFFFFF"/>
                </a:solidFill>
                <a:latin typeface="Georgia" pitchFamily="34" charset="0"/>
                <a:ea typeface="Georgia" pitchFamily="34" charset="-122"/>
                <a:cs typeface="Georgia" pitchFamily="34" charset="-120"/>
              </a:rPr>
              <a:t>Management Structure</a:t>
            </a:r>
            <a:endParaRPr lang="en-US" sz="1800" dirty="0"/>
          </a:p>
        </p:txBody>
      </p:sp>
      <p:sp>
        <p:nvSpPr>
          <p:cNvPr id="5" name="Text 3"/>
          <p:cNvSpPr/>
          <p:nvPr/>
        </p:nvSpPr>
        <p:spPr>
          <a:xfrm>
            <a:off x="571500" y="2049810"/>
            <a:ext cx="4465290" cy="1181100"/>
          </a:xfrm>
          <a:prstGeom prst="rect">
            <a:avLst/>
          </a:prstGeom>
          <a:noFill/>
          <a:ln/>
        </p:spPr>
        <p:txBody>
          <a:bodyPr wrap="square" lIns="66675" tIns="0" rIns="0" bIns="0" rtlCol="0" anchor="t"/>
          <a:lstStyle/>
          <a:p>
            <a:pPr marL="66675" indent="-66675"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Owner/Manager: Overall operations</a:t>
            </a:r>
            <a:endParaRPr lang="en-US" sz="1350" dirty="0"/>
          </a:p>
          <a:p>
            <a:pPr marL="66675" indent="-66675"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Head Barista: Quality control</a:t>
            </a:r>
            <a:endParaRPr lang="en-US" sz="1350" dirty="0"/>
          </a:p>
          <a:p>
            <a:pPr marL="66675" indent="-66675"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Barista Team: Customer service</a:t>
            </a:r>
            <a:endParaRPr lang="en-US" sz="1350" dirty="0"/>
          </a:p>
          <a:p>
            <a:pPr marL="66675" indent="-66675"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Part-time Staff: Peak support</a:t>
            </a:r>
            <a:endParaRPr lang="en-US" sz="1350" dirty="0"/>
          </a:p>
        </p:txBody>
      </p:sp>
      <p:sp>
        <p:nvSpPr>
          <p:cNvPr id="6" name="Text 4"/>
          <p:cNvSpPr/>
          <p:nvPr/>
        </p:nvSpPr>
        <p:spPr>
          <a:xfrm>
            <a:off x="381000" y="3573810"/>
            <a:ext cx="4846290" cy="1177230"/>
          </a:xfrm>
          <a:prstGeom prst="roundRect">
            <a:avLst>
              <a:gd name="adj" fmla="val 6473"/>
            </a:avLst>
          </a:prstGeom>
          <a:solidFill>
            <a:srgbClr val="EFEBE9"/>
          </a:solidFill>
          <a:ln/>
        </p:spPr>
        <p:txBody>
          <a:bodyPr wrap="square" rtlCol="0" anchor="ctr"/>
          <a:lstStyle/>
          <a:p>
            <a:pPr marL="0" indent="0">
              <a:buNone/>
            </a:pPr>
            <a:endParaRPr lang="en-US" dirty="0"/>
          </a:p>
        </p:txBody>
      </p:sp>
      <p:sp>
        <p:nvSpPr>
          <p:cNvPr id="7" name="Text 5"/>
          <p:cNvSpPr/>
          <p:nvPr/>
        </p:nvSpPr>
        <p:spPr>
          <a:xfrm>
            <a:off x="571500" y="3764310"/>
            <a:ext cx="2283142" cy="266700"/>
          </a:xfrm>
          <a:prstGeom prst="rect">
            <a:avLst/>
          </a:prstGeom>
          <a:noFill/>
          <a:ln/>
        </p:spPr>
        <p:txBody>
          <a:bodyPr wrap="square" lIns="0" tIns="0" rIns="0" bIns="0" rtlCol="0" anchor="t"/>
          <a:lstStyle/>
          <a:p>
            <a:pPr marL="0" indent="0" algn="l">
              <a:lnSpc>
                <a:spcPts val="2100"/>
              </a:lnSpc>
              <a:spcAft>
                <a:spcPts val="750"/>
              </a:spcAft>
              <a:buNone/>
            </a:pPr>
            <a:r>
              <a:rPr lang="en-US" sz="1500" b="1" dirty="0">
                <a:solidFill>
                  <a:srgbClr val="2E7D32"/>
                </a:solidFill>
                <a:latin typeface="Georgia" pitchFamily="34" charset="0"/>
                <a:ea typeface="Georgia" pitchFamily="34" charset="-122"/>
                <a:cs typeface="Georgia" pitchFamily="34" charset="-120"/>
              </a:rPr>
              <a:t>Key Responsibilities</a:t>
            </a:r>
            <a:endParaRPr lang="en-US" sz="1500" dirty="0"/>
          </a:p>
        </p:txBody>
      </p:sp>
      <p:sp>
        <p:nvSpPr>
          <p:cNvPr id="8" name="Text 6"/>
          <p:cNvSpPr/>
          <p:nvPr/>
        </p:nvSpPr>
        <p:spPr>
          <a:xfrm>
            <a:off x="571500" y="4126260"/>
            <a:ext cx="4554596" cy="396180"/>
          </a:xfrm>
          <a:prstGeom prst="rect">
            <a:avLst/>
          </a:prstGeom>
          <a:noFill/>
          <a:ln/>
        </p:spPr>
        <p:txBody>
          <a:bodyPr wrap="square" lIns="0" tIns="0" rIns="0" bIns="0" rtlCol="0" anchor="t"/>
          <a:lstStyle/>
          <a:p>
            <a:pPr marL="0" indent="0" algn="l">
              <a:lnSpc>
                <a:spcPts val="1560"/>
              </a:lnSpc>
              <a:spcBef>
                <a:spcPts val="300"/>
              </a:spcBef>
              <a:spcAft>
                <a:spcPts val="300"/>
              </a:spcAft>
              <a:buNone/>
            </a:pPr>
            <a:r>
              <a:rPr lang="en-US" sz="975" dirty="0">
                <a:solidFill>
                  <a:srgbClr val="3E2723"/>
                </a:solidFill>
                <a:latin typeface="Arial" pitchFamily="34" charset="0"/>
                <a:ea typeface="Arial" pitchFamily="34" charset="-122"/>
                <a:cs typeface="Arial" pitchFamily="34" charset="-120"/>
              </a:rPr>
              <a:t>Strategic planning, inventory management, staff training, financial oversight, and customer relationship building</a:t>
            </a:r>
            <a:endParaRPr lang="en-US" sz="975" dirty="0"/>
          </a:p>
        </p:txBody>
      </p:sp>
      <p:sp>
        <p:nvSpPr>
          <p:cNvPr id="9" name="Text 7"/>
          <p:cNvSpPr/>
          <p:nvPr/>
        </p:nvSpPr>
        <p:spPr>
          <a:xfrm>
            <a:off x="5532090" y="1758404"/>
            <a:ext cx="3230910" cy="2674441"/>
          </a:xfrm>
          <a:prstGeom prst="roundRect">
            <a:avLst>
              <a:gd name="adj" fmla="val 2849"/>
            </a:avLst>
          </a:prstGeom>
          <a:solidFill>
            <a:srgbClr val="2E7D32"/>
          </a:solidFill>
          <a:ln/>
        </p:spPr>
        <p:txBody>
          <a:bodyPr wrap="square" rtlCol="0" anchor="ctr"/>
          <a:lstStyle/>
          <a:p>
            <a:pPr marL="0" indent="0">
              <a:buNone/>
            </a:pPr>
            <a:endParaRPr lang="en-US" dirty="0"/>
          </a:p>
        </p:txBody>
      </p:sp>
      <p:sp>
        <p:nvSpPr>
          <p:cNvPr id="10" name="Text 8"/>
          <p:cNvSpPr/>
          <p:nvPr/>
        </p:nvSpPr>
        <p:spPr>
          <a:xfrm>
            <a:off x="6292581" y="2158454"/>
            <a:ext cx="1709928" cy="342900"/>
          </a:xfrm>
          <a:prstGeom prst="rect">
            <a:avLst/>
          </a:prstGeom>
          <a:noFill/>
          <a:ln/>
        </p:spPr>
        <p:txBody>
          <a:bodyPr wrap="square" lIns="0" tIns="0" rIns="0" bIns="0" rtlCol="0" anchor="t"/>
          <a:lstStyle/>
          <a:p>
            <a:pPr marL="0" indent="0" algn="ctr">
              <a:lnSpc>
                <a:spcPts val="2700"/>
              </a:lnSpc>
              <a:spcAft>
                <a:spcPts val="1500"/>
              </a:spcAft>
              <a:buNone/>
            </a:pPr>
            <a:r>
              <a:rPr lang="en-US" sz="2250" b="1" dirty="0">
                <a:solidFill>
                  <a:srgbClr val="FFFFFF"/>
                </a:solidFill>
                <a:latin typeface="Georgia" pitchFamily="34" charset="0"/>
                <a:ea typeface="Georgia" pitchFamily="34" charset="-122"/>
                <a:cs typeface="Georgia" pitchFamily="34" charset="-120"/>
              </a:rPr>
              <a:t>Legal Format</a:t>
            </a:r>
            <a:endParaRPr lang="en-US" sz="2250" dirty="0"/>
          </a:p>
        </p:txBody>
      </p:sp>
      <p:sp>
        <p:nvSpPr>
          <p:cNvPr id="11" name="Text 9"/>
          <p:cNvSpPr/>
          <p:nvPr/>
        </p:nvSpPr>
        <p:spPr>
          <a:xfrm>
            <a:off x="5760690" y="2901404"/>
            <a:ext cx="2773710" cy="685800"/>
          </a:xfrm>
          <a:prstGeom prst="roundRect">
            <a:avLst>
              <a:gd name="adj" fmla="val 8333"/>
            </a:avLst>
          </a:prstGeom>
          <a:solidFill>
            <a:srgbClr val="FFFFFF">
              <a:alpha val="20000"/>
            </a:srgbClr>
          </a:solidFill>
          <a:ln/>
        </p:spPr>
        <p:txBody>
          <a:bodyPr wrap="square" rtlCol="0" anchor="ctr"/>
          <a:lstStyle/>
          <a:p>
            <a:pPr marL="0" indent="0">
              <a:buNone/>
            </a:pPr>
            <a:endParaRPr lang="en-US" dirty="0"/>
          </a:p>
        </p:txBody>
      </p:sp>
      <p:sp>
        <p:nvSpPr>
          <p:cNvPr id="12" name="Text 10"/>
          <p:cNvSpPr/>
          <p:nvPr/>
        </p:nvSpPr>
        <p:spPr>
          <a:xfrm>
            <a:off x="5888401" y="3091904"/>
            <a:ext cx="2518288"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b="1" dirty="0">
                <a:solidFill>
                  <a:srgbClr val="FFFFFF"/>
                </a:solidFill>
                <a:latin typeface="Arial" pitchFamily="34" charset="0"/>
                <a:ea typeface="Arial" pitchFamily="34" charset="-122"/>
                <a:cs typeface="Arial" pitchFamily="34" charset="-120"/>
              </a:rPr>
              <a:t>Sole Proprietorship</a:t>
            </a:r>
            <a:endParaRPr lang="en-US" sz="1800" dirty="0"/>
          </a:p>
        </p:txBody>
      </p:sp>
      <p:sp>
        <p:nvSpPr>
          <p:cNvPr id="13" name="Text 11"/>
          <p:cNvSpPr/>
          <p:nvPr/>
        </p:nvSpPr>
        <p:spPr>
          <a:xfrm>
            <a:off x="5732953" y="3739604"/>
            <a:ext cx="2829184" cy="426541"/>
          </a:xfrm>
          <a:prstGeom prst="rect">
            <a:avLst/>
          </a:prstGeom>
          <a:noFill/>
          <a:ln/>
        </p:spPr>
        <p:txBody>
          <a:bodyPr wrap="square" lIns="0" tIns="0" rIns="0" bIns="0" rtlCol="0" anchor="t"/>
          <a:lstStyle/>
          <a:p>
            <a:pPr marL="0" indent="0" algn="ctr">
              <a:lnSpc>
                <a:spcPts val="1680"/>
              </a:lnSpc>
              <a:spcBef>
                <a:spcPts val="300"/>
              </a:spcBef>
              <a:spcAft>
                <a:spcPts val="300"/>
              </a:spcAft>
              <a:buNone/>
            </a:pPr>
            <a:r>
              <a:rPr lang="en-US" sz="1050" dirty="0">
                <a:solidFill>
                  <a:srgbClr val="FFFFFF"/>
                </a:solidFill>
                <a:latin typeface="Arial" pitchFamily="34" charset="0"/>
                <a:ea typeface="Arial" pitchFamily="34" charset="-122"/>
                <a:cs typeface="Arial" pitchFamily="34" charset="-120"/>
              </a:rPr>
              <a:t>Simple structure for startup phase with flexibility for future growth</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179379" y="209550"/>
            <a:ext cx="4662714" cy="381000"/>
          </a:xfrm>
          <a:prstGeom prst="rect">
            <a:avLst/>
          </a:prstGeom>
          <a:noFill/>
          <a:ln/>
        </p:spPr>
        <p:txBody>
          <a:bodyPr wrap="square" lIns="0" tIns="0" rIns="0" bIns="0" rtlCol="0" anchor="t"/>
          <a:lstStyle/>
          <a:p>
            <a:pPr marL="0" indent="0" algn="l">
              <a:lnSpc>
                <a:spcPts val="3000"/>
              </a:lnSpc>
              <a:buNone/>
            </a:pPr>
            <a:r>
              <a:rPr lang="en-US" sz="2700" b="1" dirty="0">
                <a:solidFill>
                  <a:srgbClr val="3E2723"/>
                </a:solidFill>
                <a:latin typeface="Georgia" pitchFamily="34" charset="0"/>
                <a:ea typeface="Georgia" pitchFamily="34" charset="-122"/>
                <a:cs typeface="Georgia" pitchFamily="34" charset="-120"/>
              </a:rPr>
              <a:t>PESTEL Analysis (Part 1)</a:t>
            </a:r>
            <a:endParaRPr lang="en-US" sz="2700" dirty="0"/>
          </a:p>
        </p:txBody>
      </p:sp>
      <p:sp>
        <p:nvSpPr>
          <p:cNvPr id="3" name="Text 1"/>
          <p:cNvSpPr/>
          <p:nvPr/>
        </p:nvSpPr>
        <p:spPr>
          <a:xfrm>
            <a:off x="38100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4" name="Text 2"/>
          <p:cNvSpPr/>
          <p:nvPr/>
        </p:nvSpPr>
        <p:spPr>
          <a:xfrm>
            <a:off x="533400" y="1162050"/>
            <a:ext cx="2400300" cy="457200"/>
          </a:xfrm>
          <a:prstGeom prst="roundRect">
            <a:avLst>
              <a:gd name="adj" fmla="val 12500"/>
            </a:avLst>
          </a:prstGeom>
          <a:solidFill>
            <a:srgbClr val="3E2723"/>
          </a:solidFill>
          <a:ln/>
        </p:spPr>
        <p:txBody>
          <a:bodyPr wrap="square" rtlCol="0" anchor="ctr"/>
          <a:lstStyle/>
          <a:p>
            <a:pPr marL="0" indent="0">
              <a:buNone/>
            </a:pPr>
            <a:endParaRPr lang="en-US" dirty="0"/>
          </a:p>
        </p:txBody>
      </p:sp>
      <p:sp>
        <p:nvSpPr>
          <p:cNvPr id="5" name="Text 3"/>
          <p:cNvSpPr/>
          <p:nvPr/>
        </p:nvSpPr>
        <p:spPr>
          <a:xfrm>
            <a:off x="1165193" y="1257300"/>
            <a:ext cx="1136714"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Political</a:t>
            </a:r>
            <a:endParaRPr lang="en-US" sz="1500" dirty="0"/>
          </a:p>
        </p:txBody>
      </p:sp>
      <p:sp>
        <p:nvSpPr>
          <p:cNvPr id="6" name="Text 4"/>
          <p:cNvSpPr/>
          <p:nvPr/>
        </p:nvSpPr>
        <p:spPr>
          <a:xfrm>
            <a:off x="533400" y="1733550"/>
            <a:ext cx="2400300" cy="17145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UK food safety regulations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Business rates &amp; local policies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Government support programs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Trade policies for imports</a:t>
            </a:r>
            <a:endParaRPr lang="en-US" sz="1350" dirty="0"/>
          </a:p>
        </p:txBody>
      </p:sp>
      <p:sp>
        <p:nvSpPr>
          <p:cNvPr id="7" name="Text 5"/>
          <p:cNvSpPr/>
          <p:nvPr/>
        </p:nvSpPr>
        <p:spPr>
          <a:xfrm>
            <a:off x="321945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8" name="Text 6"/>
          <p:cNvSpPr/>
          <p:nvPr/>
        </p:nvSpPr>
        <p:spPr>
          <a:xfrm>
            <a:off x="3371850" y="1162050"/>
            <a:ext cx="2400300" cy="457200"/>
          </a:xfrm>
          <a:prstGeom prst="roundRect">
            <a:avLst>
              <a:gd name="adj" fmla="val 12500"/>
            </a:avLst>
          </a:prstGeom>
          <a:solidFill>
            <a:srgbClr val="2E7D32"/>
          </a:solidFill>
          <a:ln/>
        </p:spPr>
        <p:txBody>
          <a:bodyPr wrap="square" rtlCol="0" anchor="ctr"/>
          <a:lstStyle/>
          <a:p>
            <a:pPr marL="0" indent="0">
              <a:buNone/>
            </a:pPr>
            <a:endParaRPr lang="en-US" dirty="0"/>
          </a:p>
        </p:txBody>
      </p:sp>
      <p:sp>
        <p:nvSpPr>
          <p:cNvPr id="9" name="Text 7"/>
          <p:cNvSpPr/>
          <p:nvPr/>
        </p:nvSpPr>
        <p:spPr>
          <a:xfrm>
            <a:off x="4003643" y="1257300"/>
            <a:ext cx="1136714"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Economic</a:t>
            </a:r>
            <a:endParaRPr lang="en-US" sz="1500" dirty="0"/>
          </a:p>
        </p:txBody>
      </p:sp>
      <p:sp>
        <p:nvSpPr>
          <p:cNvPr id="10" name="Text 8"/>
          <p:cNvSpPr/>
          <p:nvPr/>
        </p:nvSpPr>
        <p:spPr>
          <a:xfrm>
            <a:off x="3371850" y="1733550"/>
            <a:ext cx="2400300" cy="11811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Fluctuating ingredient costs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Strong consumer spending</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Rising minimum wage</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Interest rate impacts</a:t>
            </a:r>
            <a:endParaRPr lang="en-US" sz="1350" dirty="0"/>
          </a:p>
        </p:txBody>
      </p:sp>
      <p:sp>
        <p:nvSpPr>
          <p:cNvPr id="11" name="Text 9"/>
          <p:cNvSpPr/>
          <p:nvPr/>
        </p:nvSpPr>
        <p:spPr>
          <a:xfrm>
            <a:off x="605790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12" name="Text 10"/>
          <p:cNvSpPr/>
          <p:nvPr/>
        </p:nvSpPr>
        <p:spPr>
          <a:xfrm>
            <a:off x="6210300" y="1162050"/>
            <a:ext cx="2400300" cy="457200"/>
          </a:xfrm>
          <a:prstGeom prst="roundRect">
            <a:avLst>
              <a:gd name="adj" fmla="val 12500"/>
            </a:avLst>
          </a:prstGeom>
          <a:solidFill>
            <a:srgbClr val="3E2723"/>
          </a:solidFill>
          <a:ln/>
        </p:spPr>
        <p:txBody>
          <a:bodyPr wrap="square" rtlCol="0" anchor="ctr"/>
          <a:lstStyle/>
          <a:p>
            <a:pPr marL="0" indent="0">
              <a:buNone/>
            </a:pPr>
            <a:endParaRPr lang="en-US" dirty="0"/>
          </a:p>
        </p:txBody>
      </p:sp>
      <p:sp>
        <p:nvSpPr>
          <p:cNvPr id="13" name="Text 11"/>
          <p:cNvSpPr/>
          <p:nvPr/>
        </p:nvSpPr>
        <p:spPr>
          <a:xfrm>
            <a:off x="6842093" y="1257300"/>
            <a:ext cx="1136714"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Social</a:t>
            </a:r>
            <a:endParaRPr lang="en-US" sz="1500" dirty="0"/>
          </a:p>
        </p:txBody>
      </p:sp>
      <p:sp>
        <p:nvSpPr>
          <p:cNvPr id="14" name="Text 12"/>
          <p:cNvSpPr/>
          <p:nvPr/>
        </p:nvSpPr>
        <p:spPr>
          <a:xfrm>
            <a:off x="6210300" y="1733550"/>
            <a:ext cx="2400300" cy="11811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Strong café culture</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Demand for specialty coffee</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Third spaces for work/study</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Ethical sourcing preference</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224314" y="228600"/>
            <a:ext cx="5061857" cy="381000"/>
          </a:xfrm>
          <a:prstGeom prst="rect">
            <a:avLst/>
          </a:prstGeom>
          <a:noFill/>
          <a:ln/>
        </p:spPr>
        <p:txBody>
          <a:bodyPr wrap="square" lIns="0" tIns="0" rIns="0" bIns="0" rtlCol="0" anchor="t"/>
          <a:lstStyle/>
          <a:p>
            <a:pPr marL="0" indent="0" algn="l">
              <a:lnSpc>
                <a:spcPts val="3000"/>
              </a:lnSpc>
              <a:buNone/>
            </a:pPr>
            <a:r>
              <a:rPr lang="en-US" sz="2700" b="1" dirty="0">
                <a:solidFill>
                  <a:srgbClr val="3E2723"/>
                </a:solidFill>
                <a:latin typeface="Georgia" pitchFamily="34" charset="0"/>
                <a:ea typeface="Georgia" pitchFamily="34" charset="-122"/>
                <a:cs typeface="Georgia" pitchFamily="34" charset="-120"/>
              </a:rPr>
              <a:t>PESTEL Analysis (Part 2)</a:t>
            </a:r>
            <a:endParaRPr lang="en-US" sz="2700" dirty="0"/>
          </a:p>
        </p:txBody>
      </p:sp>
      <p:sp>
        <p:nvSpPr>
          <p:cNvPr id="3" name="Text 1"/>
          <p:cNvSpPr/>
          <p:nvPr/>
        </p:nvSpPr>
        <p:spPr>
          <a:xfrm>
            <a:off x="38100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4" name="Text 2"/>
          <p:cNvSpPr/>
          <p:nvPr/>
        </p:nvSpPr>
        <p:spPr>
          <a:xfrm>
            <a:off x="533400" y="1162050"/>
            <a:ext cx="2400300" cy="457200"/>
          </a:xfrm>
          <a:prstGeom prst="roundRect">
            <a:avLst>
              <a:gd name="adj" fmla="val 12500"/>
            </a:avLst>
          </a:prstGeom>
          <a:solidFill>
            <a:srgbClr val="2E7D32"/>
          </a:solidFill>
          <a:ln/>
        </p:spPr>
        <p:txBody>
          <a:bodyPr wrap="square" rtlCol="0" anchor="ctr"/>
          <a:lstStyle/>
          <a:p>
            <a:pPr marL="0" indent="0">
              <a:buNone/>
            </a:pPr>
            <a:endParaRPr lang="en-US" dirty="0"/>
          </a:p>
        </p:txBody>
      </p:sp>
      <p:sp>
        <p:nvSpPr>
          <p:cNvPr id="5" name="Text 3"/>
          <p:cNvSpPr/>
          <p:nvPr/>
        </p:nvSpPr>
        <p:spPr>
          <a:xfrm>
            <a:off x="1160336" y="1257300"/>
            <a:ext cx="1146429"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Technological</a:t>
            </a:r>
            <a:endParaRPr lang="en-US" sz="1500" dirty="0"/>
          </a:p>
        </p:txBody>
      </p:sp>
      <p:sp>
        <p:nvSpPr>
          <p:cNvPr id="6" name="Text 4"/>
          <p:cNvSpPr/>
          <p:nvPr/>
        </p:nvSpPr>
        <p:spPr>
          <a:xfrm>
            <a:off x="533400" y="1733550"/>
            <a:ext cx="2400300" cy="11811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Modern POS systems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Digital loyalty apps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Social media marketing</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Advanced coffee equipment</a:t>
            </a:r>
            <a:endParaRPr lang="en-US" sz="1350" dirty="0"/>
          </a:p>
        </p:txBody>
      </p:sp>
      <p:sp>
        <p:nvSpPr>
          <p:cNvPr id="7" name="Text 5"/>
          <p:cNvSpPr/>
          <p:nvPr/>
        </p:nvSpPr>
        <p:spPr>
          <a:xfrm>
            <a:off x="321945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8" name="Text 6"/>
          <p:cNvSpPr/>
          <p:nvPr/>
        </p:nvSpPr>
        <p:spPr>
          <a:xfrm>
            <a:off x="3371850" y="1162050"/>
            <a:ext cx="2400300" cy="457200"/>
          </a:xfrm>
          <a:prstGeom prst="roundRect">
            <a:avLst>
              <a:gd name="adj" fmla="val 12500"/>
            </a:avLst>
          </a:prstGeom>
          <a:solidFill>
            <a:srgbClr val="3E2723"/>
          </a:solidFill>
          <a:ln/>
        </p:spPr>
        <p:txBody>
          <a:bodyPr wrap="square" rtlCol="0" anchor="ctr"/>
          <a:lstStyle/>
          <a:p>
            <a:pPr marL="0" indent="0">
              <a:buNone/>
            </a:pPr>
            <a:endParaRPr lang="en-US" dirty="0"/>
          </a:p>
        </p:txBody>
      </p:sp>
      <p:sp>
        <p:nvSpPr>
          <p:cNvPr id="9" name="Text 7"/>
          <p:cNvSpPr/>
          <p:nvPr/>
        </p:nvSpPr>
        <p:spPr>
          <a:xfrm>
            <a:off x="3940493" y="1257300"/>
            <a:ext cx="1263015"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Environmental</a:t>
            </a:r>
            <a:endParaRPr lang="en-US" sz="1500" dirty="0"/>
          </a:p>
        </p:txBody>
      </p:sp>
      <p:sp>
        <p:nvSpPr>
          <p:cNvPr id="10" name="Text 8"/>
          <p:cNvSpPr/>
          <p:nvPr/>
        </p:nvSpPr>
        <p:spPr>
          <a:xfrm>
            <a:off x="3371850" y="1733550"/>
            <a:ext cx="2400300" cy="11811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Waste reduction initiatives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Energy-efficient appliances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Ethical sourcing practices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Sustainable packaging</a:t>
            </a:r>
            <a:endParaRPr lang="en-US" sz="1350" dirty="0"/>
          </a:p>
        </p:txBody>
      </p:sp>
      <p:sp>
        <p:nvSpPr>
          <p:cNvPr id="11" name="Text 9"/>
          <p:cNvSpPr/>
          <p:nvPr/>
        </p:nvSpPr>
        <p:spPr>
          <a:xfrm>
            <a:off x="6057900" y="1009650"/>
            <a:ext cx="2705100" cy="4133850"/>
          </a:xfrm>
          <a:prstGeom prst="roundRect">
            <a:avLst>
              <a:gd name="adj" fmla="val 2817"/>
            </a:avLst>
          </a:prstGeom>
          <a:solidFill>
            <a:srgbClr val="EFEBE9"/>
          </a:solidFill>
          <a:ln/>
        </p:spPr>
        <p:txBody>
          <a:bodyPr wrap="square" rtlCol="0" anchor="ctr"/>
          <a:lstStyle/>
          <a:p>
            <a:pPr marL="0" indent="0">
              <a:buNone/>
            </a:pPr>
            <a:endParaRPr lang="en-US" dirty="0"/>
          </a:p>
        </p:txBody>
      </p:sp>
      <p:sp>
        <p:nvSpPr>
          <p:cNvPr id="12" name="Text 10"/>
          <p:cNvSpPr/>
          <p:nvPr/>
        </p:nvSpPr>
        <p:spPr>
          <a:xfrm>
            <a:off x="6210300" y="1162050"/>
            <a:ext cx="2400300" cy="457200"/>
          </a:xfrm>
          <a:prstGeom prst="roundRect">
            <a:avLst>
              <a:gd name="adj" fmla="val 12500"/>
            </a:avLst>
          </a:prstGeom>
          <a:solidFill>
            <a:srgbClr val="2E7D32"/>
          </a:solidFill>
          <a:ln/>
        </p:spPr>
        <p:txBody>
          <a:bodyPr wrap="square" rtlCol="0" anchor="ctr"/>
          <a:lstStyle/>
          <a:p>
            <a:pPr marL="0" indent="0">
              <a:buNone/>
            </a:pPr>
            <a:endParaRPr lang="en-US" dirty="0"/>
          </a:p>
        </p:txBody>
      </p:sp>
      <p:sp>
        <p:nvSpPr>
          <p:cNvPr id="13" name="Text 11"/>
          <p:cNvSpPr/>
          <p:nvPr/>
        </p:nvSpPr>
        <p:spPr>
          <a:xfrm>
            <a:off x="6842093" y="1257300"/>
            <a:ext cx="1136714" cy="266700"/>
          </a:xfrm>
          <a:prstGeom prst="rect">
            <a:avLst/>
          </a:prstGeom>
          <a:noFill/>
          <a:ln/>
        </p:spPr>
        <p:txBody>
          <a:bodyPr wrap="square" lIns="0" tIns="0" rIns="0" bIns="0" rtlCol="0" anchor="t"/>
          <a:lstStyle/>
          <a:p>
            <a:pPr marL="0" indent="0" algn="ctr">
              <a:lnSpc>
                <a:spcPts val="2100"/>
              </a:lnSpc>
              <a:buNone/>
            </a:pPr>
            <a:r>
              <a:rPr lang="en-US" sz="1500" b="1" dirty="0">
                <a:solidFill>
                  <a:srgbClr val="FFFFFF"/>
                </a:solidFill>
                <a:latin typeface="Georgia" pitchFamily="34" charset="0"/>
                <a:ea typeface="Georgia" pitchFamily="34" charset="-122"/>
                <a:cs typeface="Georgia" pitchFamily="34" charset="-120"/>
              </a:rPr>
              <a:t>Legal</a:t>
            </a:r>
            <a:endParaRPr lang="en-US" sz="1500" dirty="0"/>
          </a:p>
        </p:txBody>
      </p:sp>
      <p:sp>
        <p:nvSpPr>
          <p:cNvPr id="14" name="Text 12"/>
          <p:cNvSpPr/>
          <p:nvPr/>
        </p:nvSpPr>
        <p:spPr>
          <a:xfrm>
            <a:off x="6210300" y="1733550"/>
            <a:ext cx="2400300" cy="1181100"/>
          </a:xfrm>
          <a:prstGeom prst="rect">
            <a:avLst/>
          </a:prstGeom>
          <a:noFill/>
          <a:ln/>
        </p:spPr>
        <p:txBody>
          <a:bodyPr wrap="square" lIns="61913" tIns="0" rIns="0" bIns="0" rtlCol="0" anchor="t"/>
          <a:lstStyle/>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UK employment law</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Food hygiene regulations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Health &amp; safety standards</a:t>
            </a:r>
            <a:endParaRPr lang="en-US" sz="1350" dirty="0"/>
          </a:p>
          <a:p>
            <a:pPr marL="61913" indent="-61913" algn="l">
              <a:lnSpc>
                <a:spcPts val="2100"/>
              </a:lnSpc>
              <a:buSzPct val="100000"/>
              <a:buChar char="•"/>
            </a:pPr>
            <a:r>
              <a:rPr lang="en-US" sz="1350" dirty="0">
                <a:solidFill>
                  <a:srgbClr val="3E2723"/>
                </a:solidFill>
                <a:latin typeface="Arial" pitchFamily="34" charset="0"/>
                <a:ea typeface="Arial" pitchFamily="34" charset="-122"/>
                <a:cs typeface="Arial" pitchFamily="34" charset="-120"/>
              </a:rPr>
              <a:t>GDPR compliance</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523268" y="224971"/>
            <a:ext cx="4284536" cy="381000"/>
          </a:xfrm>
          <a:prstGeom prst="rect">
            <a:avLst/>
          </a:prstGeom>
          <a:noFill/>
          <a:ln/>
        </p:spPr>
        <p:txBody>
          <a:bodyPr wrap="square" lIns="0" tIns="0" rIns="0" bIns="0" rtlCol="0" anchor="t"/>
          <a:lstStyle/>
          <a:p>
            <a:pPr marL="0" indent="0" algn="l">
              <a:lnSpc>
                <a:spcPts val="3000"/>
              </a:lnSpc>
              <a:buNone/>
            </a:pPr>
            <a:r>
              <a:rPr lang="en-US" sz="2700" b="1" dirty="0">
                <a:solidFill>
                  <a:srgbClr val="3E2723"/>
                </a:solidFill>
                <a:latin typeface="Georgia" pitchFamily="34" charset="0"/>
                <a:ea typeface="Georgia" pitchFamily="34" charset="-122"/>
                <a:cs typeface="Georgia" pitchFamily="34" charset="-120"/>
              </a:rPr>
              <a:t>Marketing Strategy</a:t>
            </a:r>
            <a:endParaRPr lang="en-US" sz="2700" dirty="0"/>
          </a:p>
        </p:txBody>
      </p:sp>
      <p:sp>
        <p:nvSpPr>
          <p:cNvPr id="3" name="Text 1"/>
          <p:cNvSpPr/>
          <p:nvPr/>
        </p:nvSpPr>
        <p:spPr>
          <a:xfrm>
            <a:off x="381000" y="1604963"/>
            <a:ext cx="4038600" cy="1323975"/>
          </a:xfrm>
          <a:prstGeom prst="roundRect">
            <a:avLst>
              <a:gd name="adj" fmla="val 5755"/>
            </a:avLst>
          </a:prstGeom>
          <a:solidFill>
            <a:srgbClr val="3E2723"/>
          </a:solidFill>
          <a:ln/>
        </p:spPr>
        <p:txBody>
          <a:bodyPr wrap="square" rtlCol="0" anchor="ctr"/>
          <a:lstStyle/>
          <a:p>
            <a:pPr marL="0" indent="0">
              <a:buNone/>
            </a:pPr>
            <a:endParaRPr lang="en-US" dirty="0"/>
          </a:p>
        </p:txBody>
      </p:sp>
      <p:sp>
        <p:nvSpPr>
          <p:cNvPr id="4" name="Text 2"/>
          <p:cNvSpPr/>
          <p:nvPr/>
        </p:nvSpPr>
        <p:spPr>
          <a:xfrm>
            <a:off x="572834" y="1643063"/>
            <a:ext cx="187509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FFFFFF"/>
                </a:solidFill>
                <a:latin typeface="Georgia" pitchFamily="34" charset="0"/>
                <a:ea typeface="Georgia" pitchFamily="34" charset="-122"/>
                <a:cs typeface="Georgia" pitchFamily="34" charset="-120"/>
              </a:rPr>
              <a:t>Brand Positioning</a:t>
            </a:r>
            <a:endParaRPr lang="en-US" sz="1800" dirty="0"/>
          </a:p>
        </p:txBody>
      </p:sp>
      <p:sp>
        <p:nvSpPr>
          <p:cNvPr id="5" name="Text 3"/>
          <p:cNvSpPr/>
          <p:nvPr/>
        </p:nvSpPr>
        <p:spPr>
          <a:xfrm>
            <a:off x="571500" y="2214563"/>
            <a:ext cx="3730752" cy="485775"/>
          </a:xfrm>
          <a:prstGeom prst="rect">
            <a:avLst/>
          </a:prstGeom>
          <a:noFill/>
          <a:ln/>
        </p:spPr>
        <p:txBody>
          <a:bodyPr wrap="square" lIns="0" tIns="0" rIns="0" bIns="0" rtlCol="0" anchor="t"/>
          <a:lstStyle/>
          <a:p>
            <a:pPr marL="0" indent="0" algn="l">
              <a:lnSpc>
                <a:spcPts val="1913"/>
              </a:lnSpc>
              <a:spcBef>
                <a:spcPts val="300"/>
              </a:spcBef>
              <a:spcAft>
                <a:spcPts val="300"/>
              </a:spcAft>
              <a:buNone/>
            </a:pPr>
            <a:r>
              <a:rPr lang="en-US" sz="1125" dirty="0">
                <a:solidFill>
                  <a:srgbClr val="FFFFFF"/>
                </a:solidFill>
                <a:latin typeface="Arial" pitchFamily="34" charset="0"/>
                <a:ea typeface="Arial" pitchFamily="34" charset="-122"/>
                <a:cs typeface="Arial" pitchFamily="34" charset="-120"/>
              </a:rPr>
              <a:t>Modern, community-oriented specialty café emphasizing craftsmanship, comfort, and authentic connection</a:t>
            </a:r>
            <a:endParaRPr lang="en-US" sz="1125" dirty="0"/>
          </a:p>
        </p:txBody>
      </p:sp>
      <p:sp>
        <p:nvSpPr>
          <p:cNvPr id="6" name="Text 4"/>
          <p:cNvSpPr/>
          <p:nvPr/>
        </p:nvSpPr>
        <p:spPr>
          <a:xfrm>
            <a:off x="381000" y="3081338"/>
            <a:ext cx="4038600" cy="1504950"/>
          </a:xfrm>
          <a:prstGeom prst="roundRect">
            <a:avLst>
              <a:gd name="adj" fmla="val 5063"/>
            </a:avLst>
          </a:prstGeom>
          <a:solidFill>
            <a:srgbClr val="EFEBE9"/>
          </a:solidFill>
          <a:ln/>
        </p:spPr>
        <p:txBody>
          <a:bodyPr wrap="square" rtlCol="0" anchor="ctr"/>
          <a:lstStyle/>
          <a:p>
            <a:pPr marL="0" indent="0">
              <a:buNone/>
            </a:pPr>
            <a:endParaRPr lang="en-US" dirty="0"/>
          </a:p>
        </p:txBody>
      </p:sp>
      <p:sp>
        <p:nvSpPr>
          <p:cNvPr id="7" name="Text 5"/>
          <p:cNvSpPr/>
          <p:nvPr/>
        </p:nvSpPr>
        <p:spPr>
          <a:xfrm>
            <a:off x="552450" y="3252788"/>
            <a:ext cx="1894523" cy="266700"/>
          </a:xfrm>
          <a:prstGeom prst="rect">
            <a:avLst/>
          </a:prstGeom>
          <a:noFill/>
          <a:ln/>
        </p:spPr>
        <p:txBody>
          <a:bodyPr wrap="square" lIns="0" tIns="0" rIns="0" bIns="0" rtlCol="0" anchor="t"/>
          <a:lstStyle/>
          <a:p>
            <a:pPr marL="0" indent="0" algn="l">
              <a:lnSpc>
                <a:spcPts val="2100"/>
              </a:lnSpc>
              <a:spcAft>
                <a:spcPts val="900"/>
              </a:spcAft>
              <a:buNone/>
            </a:pPr>
            <a:r>
              <a:rPr lang="en-US" sz="1500" b="1" dirty="0">
                <a:solidFill>
                  <a:srgbClr val="2E7D32"/>
                </a:solidFill>
                <a:latin typeface="Georgia" pitchFamily="34" charset="0"/>
                <a:ea typeface="Georgia" pitchFamily="34" charset="-122"/>
                <a:cs typeface="Georgia" pitchFamily="34" charset="-120"/>
              </a:rPr>
              <a:t>Brand Attributes</a:t>
            </a:r>
            <a:endParaRPr lang="en-US" sz="1500" dirty="0"/>
          </a:p>
        </p:txBody>
      </p:sp>
      <p:sp>
        <p:nvSpPr>
          <p:cNvPr id="8" name="Text 6"/>
          <p:cNvSpPr/>
          <p:nvPr/>
        </p:nvSpPr>
        <p:spPr>
          <a:xfrm>
            <a:off x="552450" y="3671888"/>
            <a:ext cx="1836230"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3E2723"/>
                </a:solidFill>
                <a:latin typeface="Arial" pitchFamily="34" charset="0"/>
                <a:ea typeface="Arial" pitchFamily="34" charset="-122"/>
                <a:cs typeface="Arial" pitchFamily="34" charset="-120"/>
              </a:rPr>
              <a:t>Artisanal Quality</a:t>
            </a:r>
            <a:endParaRPr lang="en-US" sz="1500" dirty="0"/>
          </a:p>
        </p:txBody>
      </p:sp>
      <p:sp>
        <p:nvSpPr>
          <p:cNvPr id="9" name="Text 7"/>
          <p:cNvSpPr/>
          <p:nvPr/>
        </p:nvSpPr>
        <p:spPr>
          <a:xfrm>
            <a:off x="2447925" y="3671888"/>
            <a:ext cx="1836230"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3E2723"/>
                </a:solidFill>
                <a:latin typeface="Arial" pitchFamily="34" charset="0"/>
                <a:ea typeface="Arial" pitchFamily="34" charset="-122"/>
                <a:cs typeface="Arial" pitchFamily="34" charset="-120"/>
              </a:rPr>
              <a:t>Local Partnerships</a:t>
            </a:r>
            <a:endParaRPr lang="en-US" sz="1500" dirty="0"/>
          </a:p>
        </p:txBody>
      </p:sp>
      <p:sp>
        <p:nvSpPr>
          <p:cNvPr id="10" name="Text 8"/>
          <p:cNvSpPr/>
          <p:nvPr/>
        </p:nvSpPr>
        <p:spPr>
          <a:xfrm>
            <a:off x="552450" y="4110038"/>
            <a:ext cx="1836230"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3E2723"/>
                </a:solidFill>
                <a:latin typeface="Arial" pitchFamily="34" charset="0"/>
                <a:ea typeface="Arial" pitchFamily="34" charset="-122"/>
                <a:cs typeface="Arial" pitchFamily="34" charset="-120"/>
              </a:rPr>
              <a:t>Community Space</a:t>
            </a:r>
            <a:endParaRPr lang="en-US" sz="1500" dirty="0"/>
          </a:p>
        </p:txBody>
      </p:sp>
      <p:sp>
        <p:nvSpPr>
          <p:cNvPr id="11" name="Text 9"/>
          <p:cNvSpPr/>
          <p:nvPr/>
        </p:nvSpPr>
        <p:spPr>
          <a:xfrm>
            <a:off x="2447925" y="4110038"/>
            <a:ext cx="1836230"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3E2723"/>
                </a:solidFill>
                <a:latin typeface="Arial" pitchFamily="34" charset="0"/>
                <a:ea typeface="Arial" pitchFamily="34" charset="-122"/>
                <a:cs typeface="Arial" pitchFamily="34" charset="-120"/>
              </a:rPr>
              <a:t>Modern Aesthetic</a:t>
            </a:r>
            <a:endParaRPr lang="en-US" sz="1500" dirty="0"/>
          </a:p>
        </p:txBody>
      </p:sp>
      <p:sp>
        <p:nvSpPr>
          <p:cNvPr id="12" name="Text 10"/>
          <p:cNvSpPr/>
          <p:nvPr/>
        </p:nvSpPr>
        <p:spPr>
          <a:xfrm>
            <a:off x="4738402" y="1643063"/>
            <a:ext cx="2069402" cy="304800"/>
          </a:xfrm>
          <a:prstGeom prst="rect">
            <a:avLst/>
          </a:prstGeom>
          <a:noFill/>
          <a:ln/>
        </p:spPr>
        <p:txBody>
          <a:bodyPr wrap="square" lIns="0" tIns="0" rIns="0" bIns="0" rtlCol="0" anchor="t"/>
          <a:lstStyle/>
          <a:p>
            <a:pPr marL="0" indent="0" algn="l">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Marketing Channels</a:t>
            </a:r>
            <a:endParaRPr lang="en-US" sz="1800" dirty="0"/>
          </a:p>
        </p:txBody>
      </p:sp>
      <p:sp>
        <p:nvSpPr>
          <p:cNvPr id="13" name="Text 11"/>
          <p:cNvSpPr/>
          <p:nvPr/>
        </p:nvSpPr>
        <p:spPr>
          <a:xfrm>
            <a:off x="4724400" y="2405063"/>
            <a:ext cx="4038600" cy="542925"/>
          </a:xfrm>
          <a:prstGeom prst="roundRect">
            <a:avLst>
              <a:gd name="adj" fmla="val 14035"/>
            </a:avLst>
          </a:prstGeom>
          <a:solidFill>
            <a:srgbClr val="2E7D32"/>
          </a:solidFill>
          <a:ln/>
        </p:spPr>
        <p:txBody>
          <a:bodyPr wrap="square" rtlCol="0" anchor="ctr"/>
          <a:lstStyle/>
          <a:p>
            <a:pPr marL="0" indent="0">
              <a:buNone/>
            </a:pPr>
            <a:endParaRPr lang="en-US" dirty="0"/>
          </a:p>
        </p:txBody>
      </p:sp>
      <p:sp>
        <p:nvSpPr>
          <p:cNvPr id="14" name="Text 12"/>
          <p:cNvSpPr/>
          <p:nvPr/>
        </p:nvSpPr>
        <p:spPr>
          <a:xfrm>
            <a:off x="4857750" y="2576513"/>
            <a:ext cx="3847338" cy="200025"/>
          </a:xfrm>
          <a:prstGeom prst="rect">
            <a:avLst/>
          </a:prstGeom>
          <a:noFill/>
          <a:ln/>
        </p:spPr>
        <p:txBody>
          <a:bodyPr wrap="square" lIns="0" tIns="0" rIns="0" bIns="0" rtlCol="0" anchor="t"/>
          <a:lstStyle/>
          <a:p>
            <a:pPr marL="0" indent="0" algn="l">
              <a:lnSpc>
                <a:spcPts val="1575"/>
              </a:lnSpc>
              <a:spcBef>
                <a:spcPts val="300"/>
              </a:spcBef>
              <a:spcAft>
                <a:spcPts val="300"/>
              </a:spcAft>
              <a:buNone/>
            </a:pPr>
            <a:r>
              <a:rPr lang="en-US" sz="1125" b="1" dirty="0">
                <a:solidFill>
                  <a:srgbClr val="FFFFFF"/>
                </a:solidFill>
                <a:latin typeface="Arial" pitchFamily="34" charset="0"/>
                <a:ea typeface="Arial" pitchFamily="34" charset="-122"/>
                <a:cs typeface="Arial" pitchFamily="34" charset="-120"/>
              </a:rPr>
              <a:t>Digital: Social media, email, loyalty app</a:t>
            </a:r>
            <a:endParaRPr lang="en-US" sz="1125" dirty="0"/>
          </a:p>
        </p:txBody>
      </p:sp>
      <p:sp>
        <p:nvSpPr>
          <p:cNvPr id="15" name="Text 13"/>
          <p:cNvSpPr/>
          <p:nvPr/>
        </p:nvSpPr>
        <p:spPr>
          <a:xfrm>
            <a:off x="4724400" y="3043238"/>
            <a:ext cx="4038600" cy="542925"/>
          </a:xfrm>
          <a:prstGeom prst="roundRect">
            <a:avLst>
              <a:gd name="adj" fmla="val 14035"/>
            </a:avLst>
          </a:prstGeom>
          <a:solidFill>
            <a:srgbClr val="D7CCC8"/>
          </a:solidFill>
          <a:ln/>
        </p:spPr>
        <p:txBody>
          <a:bodyPr wrap="square" rtlCol="0" anchor="ctr"/>
          <a:lstStyle/>
          <a:p>
            <a:pPr marL="0" indent="0">
              <a:buNone/>
            </a:pPr>
            <a:endParaRPr lang="en-US" dirty="0"/>
          </a:p>
        </p:txBody>
      </p:sp>
      <p:sp>
        <p:nvSpPr>
          <p:cNvPr id="16" name="Text 14"/>
          <p:cNvSpPr/>
          <p:nvPr/>
        </p:nvSpPr>
        <p:spPr>
          <a:xfrm>
            <a:off x="4857750" y="3214688"/>
            <a:ext cx="3847338" cy="200025"/>
          </a:xfrm>
          <a:prstGeom prst="rect">
            <a:avLst/>
          </a:prstGeom>
          <a:noFill/>
          <a:ln/>
        </p:spPr>
        <p:txBody>
          <a:bodyPr wrap="square" lIns="0" tIns="0" rIns="0" bIns="0" rtlCol="0" anchor="t"/>
          <a:lstStyle/>
          <a:p>
            <a:pPr marL="0" indent="0" algn="l">
              <a:lnSpc>
                <a:spcPts val="1575"/>
              </a:lnSpc>
              <a:spcBef>
                <a:spcPts val="300"/>
              </a:spcBef>
              <a:spcAft>
                <a:spcPts val="300"/>
              </a:spcAft>
              <a:buNone/>
            </a:pPr>
            <a:r>
              <a:rPr lang="en-US" sz="1125" b="1" dirty="0">
                <a:solidFill>
                  <a:srgbClr val="3E2723"/>
                </a:solidFill>
                <a:latin typeface="Arial" pitchFamily="34" charset="0"/>
                <a:ea typeface="Arial" pitchFamily="34" charset="-122"/>
                <a:cs typeface="Arial" pitchFamily="34" charset="-120"/>
              </a:rPr>
              <a:t>In-Store: Events, seasonal menus</a:t>
            </a:r>
            <a:endParaRPr lang="en-US" sz="1125" dirty="0"/>
          </a:p>
        </p:txBody>
      </p:sp>
      <p:sp>
        <p:nvSpPr>
          <p:cNvPr id="17" name="Text 15"/>
          <p:cNvSpPr/>
          <p:nvPr/>
        </p:nvSpPr>
        <p:spPr>
          <a:xfrm>
            <a:off x="4724400" y="3681413"/>
            <a:ext cx="4038600" cy="542925"/>
          </a:xfrm>
          <a:prstGeom prst="roundRect">
            <a:avLst>
              <a:gd name="adj" fmla="val 14035"/>
            </a:avLst>
          </a:prstGeom>
          <a:solidFill>
            <a:srgbClr val="EFEBE9"/>
          </a:solidFill>
          <a:ln/>
        </p:spPr>
        <p:txBody>
          <a:bodyPr wrap="square" rtlCol="0" anchor="ctr"/>
          <a:lstStyle/>
          <a:p>
            <a:pPr marL="0" indent="0">
              <a:buNone/>
            </a:pPr>
            <a:endParaRPr lang="en-US" dirty="0"/>
          </a:p>
        </p:txBody>
      </p:sp>
      <p:sp>
        <p:nvSpPr>
          <p:cNvPr id="18" name="Text 16"/>
          <p:cNvSpPr/>
          <p:nvPr/>
        </p:nvSpPr>
        <p:spPr>
          <a:xfrm>
            <a:off x="4857750" y="3852863"/>
            <a:ext cx="3847338" cy="200025"/>
          </a:xfrm>
          <a:prstGeom prst="rect">
            <a:avLst/>
          </a:prstGeom>
          <a:noFill/>
          <a:ln/>
        </p:spPr>
        <p:txBody>
          <a:bodyPr wrap="square" lIns="0" tIns="0" rIns="0" bIns="0" rtlCol="0" anchor="t"/>
          <a:lstStyle/>
          <a:p>
            <a:pPr marL="0" indent="0" algn="l">
              <a:lnSpc>
                <a:spcPts val="1575"/>
              </a:lnSpc>
              <a:spcBef>
                <a:spcPts val="300"/>
              </a:spcBef>
              <a:spcAft>
                <a:spcPts val="300"/>
              </a:spcAft>
              <a:buNone/>
            </a:pPr>
            <a:r>
              <a:rPr lang="en-US" sz="1125" b="1" dirty="0">
                <a:solidFill>
                  <a:srgbClr val="3E2723"/>
                </a:solidFill>
                <a:latin typeface="Arial" pitchFamily="34" charset="0"/>
                <a:ea typeface="Arial" pitchFamily="34" charset="-122"/>
                <a:cs typeface="Arial" pitchFamily="34" charset="-120"/>
              </a:rPr>
              <a:t>Community: Local partnerships, workshops</a:t>
            </a:r>
            <a:endParaRPr lang="en-US" sz="1125"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211919" y="137128"/>
            <a:ext cx="4945190" cy="381000"/>
          </a:xfrm>
          <a:prstGeom prst="rect">
            <a:avLst/>
          </a:prstGeom>
          <a:noFill/>
          <a:ln/>
        </p:spPr>
        <p:txBody>
          <a:bodyPr wrap="square" lIns="0" tIns="0" rIns="0" bIns="0" rtlCol="0" anchor="t"/>
          <a:lstStyle/>
          <a:p>
            <a:pPr marL="0" indent="0" algn="ctr">
              <a:lnSpc>
                <a:spcPts val="3000"/>
              </a:lnSpc>
              <a:buNone/>
            </a:pPr>
            <a:r>
              <a:rPr lang="en-US" sz="2700" b="1" dirty="0">
                <a:solidFill>
                  <a:srgbClr val="3E2723"/>
                </a:solidFill>
                <a:latin typeface="Georgia" pitchFamily="34" charset="0"/>
                <a:ea typeface="Georgia" pitchFamily="34" charset="-122"/>
                <a:cs typeface="Georgia" pitchFamily="34" charset="-120"/>
              </a:rPr>
              <a:t>Target Market &amp; Marketing Mix</a:t>
            </a:r>
            <a:endParaRPr lang="en-US" sz="2700" dirty="0"/>
          </a:p>
        </p:txBody>
      </p:sp>
      <p:sp>
        <p:nvSpPr>
          <p:cNvPr id="3" name="Text 1"/>
          <p:cNvSpPr/>
          <p:nvPr/>
        </p:nvSpPr>
        <p:spPr>
          <a:xfrm>
            <a:off x="381000" y="1438424"/>
            <a:ext cx="1972247" cy="304800"/>
          </a:xfrm>
          <a:prstGeom prst="rect">
            <a:avLst/>
          </a:prstGeom>
          <a:noFill/>
          <a:ln/>
        </p:spPr>
        <p:txBody>
          <a:bodyPr wrap="square" lIns="0" tIns="0" rIns="0" bIns="0" rtlCol="0" anchor="t"/>
          <a:lstStyle/>
          <a:p>
            <a:pPr marL="0" indent="0" algn="l">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Target Segments</a:t>
            </a:r>
            <a:endParaRPr lang="en-US" sz="1800" dirty="0"/>
          </a:p>
        </p:txBody>
      </p:sp>
      <p:sp>
        <p:nvSpPr>
          <p:cNvPr id="4" name="Text 2"/>
          <p:cNvSpPr/>
          <p:nvPr/>
        </p:nvSpPr>
        <p:spPr>
          <a:xfrm>
            <a:off x="381000" y="1876574"/>
            <a:ext cx="3846314" cy="491430"/>
          </a:xfrm>
          <a:prstGeom prst="roundRect">
            <a:avLst>
              <a:gd name="adj" fmla="val 11629"/>
            </a:avLst>
          </a:prstGeom>
          <a:solidFill>
            <a:srgbClr val="EFEBE9"/>
          </a:solidFill>
          <a:ln/>
        </p:spPr>
        <p:txBody>
          <a:bodyPr wrap="square" rtlCol="0" anchor="ctr"/>
          <a:lstStyle/>
          <a:p>
            <a:pPr marL="0" indent="0">
              <a:buNone/>
            </a:pPr>
            <a:endParaRPr lang="en-US" dirty="0"/>
          </a:p>
        </p:txBody>
      </p:sp>
      <p:sp>
        <p:nvSpPr>
          <p:cNvPr id="5" name="Shape 3"/>
          <p:cNvSpPr/>
          <p:nvPr/>
        </p:nvSpPr>
        <p:spPr>
          <a:xfrm>
            <a:off x="400050" y="1876574"/>
            <a:ext cx="0" cy="491430"/>
          </a:xfrm>
          <a:prstGeom prst="line">
            <a:avLst/>
          </a:prstGeom>
          <a:noFill/>
          <a:ln w="38100">
            <a:solidFill>
              <a:srgbClr val="3E2723"/>
            </a:solidFill>
            <a:prstDash val="solid"/>
          </a:ln>
        </p:spPr>
      </p:sp>
      <p:sp>
        <p:nvSpPr>
          <p:cNvPr id="6" name="Text 4"/>
          <p:cNvSpPr/>
          <p:nvPr/>
        </p:nvSpPr>
        <p:spPr>
          <a:xfrm>
            <a:off x="571500" y="2028974"/>
            <a:ext cx="3573482" cy="186630"/>
          </a:xfrm>
          <a:prstGeom prst="rect">
            <a:avLst/>
          </a:prstGeom>
          <a:noFill/>
          <a:ln/>
        </p:spPr>
        <p:txBody>
          <a:bodyPr wrap="square" lIns="0" tIns="0" rIns="0" bIns="0" rtlCol="0" anchor="t"/>
          <a:lstStyle/>
          <a:p>
            <a:pPr marL="0" indent="0" algn="l">
              <a:lnSpc>
                <a:spcPts val="1470"/>
              </a:lnSpc>
              <a:spcBef>
                <a:spcPts val="300"/>
              </a:spcBef>
              <a:spcAft>
                <a:spcPts val="300"/>
              </a:spcAft>
              <a:buNone/>
            </a:pPr>
            <a:r>
              <a:rPr lang="en-US" sz="1050" b="1" dirty="0">
                <a:solidFill>
                  <a:srgbClr val="3E2723"/>
                </a:solidFill>
                <a:latin typeface="Arial" pitchFamily="34" charset="0"/>
                <a:ea typeface="Arial" pitchFamily="34" charset="-122"/>
                <a:cs typeface="Arial" pitchFamily="34" charset="-120"/>
              </a:rPr>
              <a:t>Young Professionals (22-40)</a:t>
            </a:r>
            <a:endParaRPr lang="en-US" sz="1050" dirty="0"/>
          </a:p>
        </p:txBody>
      </p:sp>
      <p:sp>
        <p:nvSpPr>
          <p:cNvPr id="7" name="Text 5"/>
          <p:cNvSpPr/>
          <p:nvPr/>
        </p:nvSpPr>
        <p:spPr>
          <a:xfrm>
            <a:off x="381000" y="2463254"/>
            <a:ext cx="3846314" cy="491430"/>
          </a:xfrm>
          <a:prstGeom prst="roundRect">
            <a:avLst>
              <a:gd name="adj" fmla="val 11629"/>
            </a:avLst>
          </a:prstGeom>
          <a:solidFill>
            <a:srgbClr val="EFEBE9"/>
          </a:solidFill>
          <a:ln/>
        </p:spPr>
        <p:txBody>
          <a:bodyPr wrap="square" rtlCol="0" anchor="ctr"/>
          <a:lstStyle/>
          <a:p>
            <a:pPr marL="0" indent="0">
              <a:buNone/>
            </a:pPr>
            <a:endParaRPr lang="en-US" dirty="0"/>
          </a:p>
        </p:txBody>
      </p:sp>
      <p:sp>
        <p:nvSpPr>
          <p:cNvPr id="8" name="Shape 6"/>
          <p:cNvSpPr/>
          <p:nvPr/>
        </p:nvSpPr>
        <p:spPr>
          <a:xfrm>
            <a:off x="400050" y="2463254"/>
            <a:ext cx="0" cy="491430"/>
          </a:xfrm>
          <a:prstGeom prst="line">
            <a:avLst/>
          </a:prstGeom>
          <a:noFill/>
          <a:ln w="38100">
            <a:solidFill>
              <a:srgbClr val="3E2723"/>
            </a:solidFill>
            <a:prstDash val="solid"/>
          </a:ln>
        </p:spPr>
      </p:sp>
      <p:sp>
        <p:nvSpPr>
          <p:cNvPr id="9" name="Text 7"/>
          <p:cNvSpPr/>
          <p:nvPr/>
        </p:nvSpPr>
        <p:spPr>
          <a:xfrm>
            <a:off x="571500" y="2615654"/>
            <a:ext cx="3573482" cy="186630"/>
          </a:xfrm>
          <a:prstGeom prst="rect">
            <a:avLst/>
          </a:prstGeom>
          <a:noFill/>
          <a:ln/>
        </p:spPr>
        <p:txBody>
          <a:bodyPr wrap="square" lIns="0" tIns="0" rIns="0" bIns="0" rtlCol="0" anchor="t"/>
          <a:lstStyle/>
          <a:p>
            <a:pPr marL="0" indent="0" algn="l">
              <a:lnSpc>
                <a:spcPts val="1470"/>
              </a:lnSpc>
              <a:spcBef>
                <a:spcPts val="300"/>
              </a:spcBef>
              <a:spcAft>
                <a:spcPts val="300"/>
              </a:spcAft>
              <a:buNone/>
            </a:pPr>
            <a:r>
              <a:rPr lang="en-US" sz="1050" b="1" dirty="0">
                <a:solidFill>
                  <a:srgbClr val="3E2723"/>
                </a:solidFill>
                <a:latin typeface="Arial" pitchFamily="34" charset="0"/>
                <a:ea typeface="Arial" pitchFamily="34" charset="-122"/>
                <a:cs typeface="Arial" pitchFamily="34" charset="-120"/>
              </a:rPr>
              <a:t>Students</a:t>
            </a:r>
            <a:endParaRPr lang="en-US" sz="1050" dirty="0"/>
          </a:p>
        </p:txBody>
      </p:sp>
      <p:sp>
        <p:nvSpPr>
          <p:cNvPr id="10" name="Text 8"/>
          <p:cNvSpPr/>
          <p:nvPr/>
        </p:nvSpPr>
        <p:spPr>
          <a:xfrm>
            <a:off x="381000" y="3049935"/>
            <a:ext cx="3846314" cy="491430"/>
          </a:xfrm>
          <a:prstGeom prst="roundRect">
            <a:avLst>
              <a:gd name="adj" fmla="val 11629"/>
            </a:avLst>
          </a:prstGeom>
          <a:solidFill>
            <a:srgbClr val="EFEBE9"/>
          </a:solidFill>
          <a:ln/>
        </p:spPr>
        <p:txBody>
          <a:bodyPr wrap="square" rtlCol="0" anchor="ctr"/>
          <a:lstStyle/>
          <a:p>
            <a:pPr marL="0" indent="0">
              <a:buNone/>
            </a:pPr>
            <a:endParaRPr lang="en-US" dirty="0"/>
          </a:p>
        </p:txBody>
      </p:sp>
      <p:sp>
        <p:nvSpPr>
          <p:cNvPr id="11" name="Shape 9"/>
          <p:cNvSpPr/>
          <p:nvPr/>
        </p:nvSpPr>
        <p:spPr>
          <a:xfrm>
            <a:off x="400050" y="3049935"/>
            <a:ext cx="0" cy="491430"/>
          </a:xfrm>
          <a:prstGeom prst="line">
            <a:avLst/>
          </a:prstGeom>
          <a:noFill/>
          <a:ln w="38100">
            <a:solidFill>
              <a:srgbClr val="3E2723"/>
            </a:solidFill>
            <a:prstDash val="solid"/>
          </a:ln>
        </p:spPr>
      </p:sp>
      <p:sp>
        <p:nvSpPr>
          <p:cNvPr id="12" name="Text 10"/>
          <p:cNvSpPr/>
          <p:nvPr/>
        </p:nvSpPr>
        <p:spPr>
          <a:xfrm>
            <a:off x="571500" y="3202335"/>
            <a:ext cx="3573482" cy="186630"/>
          </a:xfrm>
          <a:prstGeom prst="rect">
            <a:avLst/>
          </a:prstGeom>
          <a:noFill/>
          <a:ln/>
        </p:spPr>
        <p:txBody>
          <a:bodyPr wrap="square" lIns="0" tIns="0" rIns="0" bIns="0" rtlCol="0" anchor="t"/>
          <a:lstStyle/>
          <a:p>
            <a:pPr marL="0" indent="0" algn="l">
              <a:lnSpc>
                <a:spcPts val="1470"/>
              </a:lnSpc>
              <a:spcBef>
                <a:spcPts val="300"/>
              </a:spcBef>
              <a:spcAft>
                <a:spcPts val="300"/>
              </a:spcAft>
              <a:buNone/>
            </a:pPr>
            <a:r>
              <a:rPr lang="en-US" sz="1050" b="1" dirty="0">
                <a:solidFill>
                  <a:srgbClr val="3E2723"/>
                </a:solidFill>
                <a:latin typeface="Arial" pitchFamily="34" charset="0"/>
                <a:ea typeface="Arial" pitchFamily="34" charset="-122"/>
                <a:cs typeface="Arial" pitchFamily="34" charset="-120"/>
              </a:rPr>
              <a:t>Remote Workers</a:t>
            </a:r>
            <a:endParaRPr lang="en-US" sz="1050" dirty="0"/>
          </a:p>
        </p:txBody>
      </p:sp>
      <p:sp>
        <p:nvSpPr>
          <p:cNvPr id="13" name="Text 11"/>
          <p:cNvSpPr/>
          <p:nvPr/>
        </p:nvSpPr>
        <p:spPr>
          <a:xfrm>
            <a:off x="381000" y="3636615"/>
            <a:ext cx="3846314" cy="491430"/>
          </a:xfrm>
          <a:prstGeom prst="roundRect">
            <a:avLst>
              <a:gd name="adj" fmla="val 11629"/>
            </a:avLst>
          </a:prstGeom>
          <a:solidFill>
            <a:srgbClr val="EFEBE9"/>
          </a:solidFill>
          <a:ln/>
        </p:spPr>
        <p:txBody>
          <a:bodyPr wrap="square" rtlCol="0" anchor="ctr"/>
          <a:lstStyle/>
          <a:p>
            <a:pPr marL="0" indent="0">
              <a:buNone/>
            </a:pPr>
            <a:endParaRPr lang="en-US" dirty="0"/>
          </a:p>
        </p:txBody>
      </p:sp>
      <p:sp>
        <p:nvSpPr>
          <p:cNvPr id="14" name="Shape 12"/>
          <p:cNvSpPr/>
          <p:nvPr/>
        </p:nvSpPr>
        <p:spPr>
          <a:xfrm>
            <a:off x="400050" y="3636615"/>
            <a:ext cx="0" cy="491430"/>
          </a:xfrm>
          <a:prstGeom prst="line">
            <a:avLst/>
          </a:prstGeom>
          <a:noFill/>
          <a:ln w="38100">
            <a:solidFill>
              <a:srgbClr val="3E2723"/>
            </a:solidFill>
            <a:prstDash val="solid"/>
          </a:ln>
        </p:spPr>
      </p:sp>
      <p:sp>
        <p:nvSpPr>
          <p:cNvPr id="15" name="Text 13"/>
          <p:cNvSpPr/>
          <p:nvPr/>
        </p:nvSpPr>
        <p:spPr>
          <a:xfrm>
            <a:off x="571500" y="3789015"/>
            <a:ext cx="3573482" cy="186630"/>
          </a:xfrm>
          <a:prstGeom prst="rect">
            <a:avLst/>
          </a:prstGeom>
          <a:noFill/>
          <a:ln/>
        </p:spPr>
        <p:txBody>
          <a:bodyPr wrap="square" lIns="0" tIns="0" rIns="0" bIns="0" rtlCol="0" anchor="t"/>
          <a:lstStyle/>
          <a:p>
            <a:pPr marL="0" indent="0" algn="l">
              <a:lnSpc>
                <a:spcPts val="1470"/>
              </a:lnSpc>
              <a:spcBef>
                <a:spcPts val="300"/>
              </a:spcBef>
              <a:spcAft>
                <a:spcPts val="300"/>
              </a:spcAft>
              <a:buNone/>
            </a:pPr>
            <a:r>
              <a:rPr lang="en-US" sz="1050" b="1" dirty="0">
                <a:solidFill>
                  <a:srgbClr val="3E2723"/>
                </a:solidFill>
                <a:latin typeface="Arial" pitchFamily="34" charset="0"/>
                <a:ea typeface="Arial" pitchFamily="34" charset="-122"/>
                <a:cs typeface="Arial" pitchFamily="34" charset="-120"/>
              </a:rPr>
              <a:t>Local Residents</a:t>
            </a:r>
            <a:endParaRPr lang="en-US" sz="1050" dirty="0"/>
          </a:p>
        </p:txBody>
      </p:sp>
      <p:sp>
        <p:nvSpPr>
          <p:cNvPr id="16" name="Text 14"/>
          <p:cNvSpPr/>
          <p:nvPr/>
        </p:nvSpPr>
        <p:spPr>
          <a:xfrm>
            <a:off x="381000" y="4223296"/>
            <a:ext cx="3846314" cy="491430"/>
          </a:xfrm>
          <a:prstGeom prst="roundRect">
            <a:avLst>
              <a:gd name="adj" fmla="val 11629"/>
            </a:avLst>
          </a:prstGeom>
          <a:solidFill>
            <a:srgbClr val="EFEBE9"/>
          </a:solidFill>
          <a:ln/>
        </p:spPr>
        <p:txBody>
          <a:bodyPr wrap="square" rtlCol="0" anchor="ctr"/>
          <a:lstStyle/>
          <a:p>
            <a:pPr marL="0" indent="0">
              <a:buNone/>
            </a:pPr>
            <a:endParaRPr lang="en-US" dirty="0"/>
          </a:p>
        </p:txBody>
      </p:sp>
      <p:sp>
        <p:nvSpPr>
          <p:cNvPr id="17" name="Shape 15"/>
          <p:cNvSpPr/>
          <p:nvPr/>
        </p:nvSpPr>
        <p:spPr>
          <a:xfrm>
            <a:off x="400050" y="4223296"/>
            <a:ext cx="0" cy="491430"/>
          </a:xfrm>
          <a:prstGeom prst="line">
            <a:avLst/>
          </a:prstGeom>
          <a:noFill/>
          <a:ln w="38100">
            <a:solidFill>
              <a:srgbClr val="3E2723"/>
            </a:solidFill>
            <a:prstDash val="solid"/>
          </a:ln>
        </p:spPr>
      </p:sp>
      <p:sp>
        <p:nvSpPr>
          <p:cNvPr id="18" name="Text 16"/>
          <p:cNvSpPr/>
          <p:nvPr/>
        </p:nvSpPr>
        <p:spPr>
          <a:xfrm>
            <a:off x="571500" y="4375696"/>
            <a:ext cx="3573482" cy="186630"/>
          </a:xfrm>
          <a:prstGeom prst="rect">
            <a:avLst/>
          </a:prstGeom>
          <a:noFill/>
          <a:ln/>
        </p:spPr>
        <p:txBody>
          <a:bodyPr wrap="square" lIns="0" tIns="0" rIns="0" bIns="0" rtlCol="0" anchor="t"/>
          <a:lstStyle/>
          <a:p>
            <a:pPr marL="0" indent="0" algn="l">
              <a:lnSpc>
                <a:spcPts val="1470"/>
              </a:lnSpc>
              <a:spcBef>
                <a:spcPts val="300"/>
              </a:spcBef>
              <a:spcAft>
                <a:spcPts val="300"/>
              </a:spcAft>
              <a:buNone/>
            </a:pPr>
            <a:r>
              <a:rPr lang="en-US" sz="1050" b="1" dirty="0">
                <a:solidFill>
                  <a:srgbClr val="3E2723"/>
                </a:solidFill>
                <a:latin typeface="Arial" pitchFamily="34" charset="0"/>
                <a:ea typeface="Arial" pitchFamily="34" charset="-122"/>
                <a:cs typeface="Arial" pitchFamily="34" charset="-120"/>
              </a:rPr>
              <a:t>Tourists &amp; Shoppers</a:t>
            </a:r>
            <a:endParaRPr lang="en-US" sz="1050" dirty="0"/>
          </a:p>
        </p:txBody>
      </p:sp>
      <p:sp>
        <p:nvSpPr>
          <p:cNvPr id="19" name="Text 17"/>
          <p:cNvSpPr/>
          <p:nvPr/>
        </p:nvSpPr>
        <p:spPr>
          <a:xfrm>
            <a:off x="4532114" y="1438275"/>
            <a:ext cx="2166557" cy="304800"/>
          </a:xfrm>
          <a:prstGeom prst="rect">
            <a:avLst/>
          </a:prstGeom>
          <a:noFill/>
          <a:ln/>
        </p:spPr>
        <p:txBody>
          <a:bodyPr wrap="square" lIns="0" tIns="0" rIns="0" bIns="0" rtlCol="0" anchor="t"/>
          <a:lstStyle/>
          <a:p>
            <a:pPr marL="0" indent="0">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Marketing Mix (4Ps)</a:t>
            </a:r>
            <a:endParaRPr lang="en-US" sz="1800" dirty="0"/>
          </a:p>
        </p:txBody>
      </p:sp>
      <p:sp>
        <p:nvSpPr>
          <p:cNvPr id="20" name="Text 18"/>
          <p:cNvSpPr/>
          <p:nvPr/>
        </p:nvSpPr>
        <p:spPr>
          <a:xfrm>
            <a:off x="4532114" y="2181225"/>
            <a:ext cx="2058293" cy="1057275"/>
          </a:xfrm>
          <a:prstGeom prst="roundRect">
            <a:avLst>
              <a:gd name="adj" fmla="val 7207"/>
            </a:avLst>
          </a:prstGeom>
          <a:solidFill>
            <a:srgbClr val="3E2723"/>
          </a:solidFill>
          <a:ln/>
        </p:spPr>
        <p:txBody>
          <a:bodyPr wrap="square" rtlCol="0" anchor="ctr"/>
          <a:lstStyle/>
          <a:p>
            <a:pPr marL="0" indent="0">
              <a:buNone/>
            </a:pPr>
            <a:endParaRPr lang="en-US" dirty="0"/>
          </a:p>
        </p:txBody>
      </p:sp>
      <p:sp>
        <p:nvSpPr>
          <p:cNvPr id="21" name="Text 19"/>
          <p:cNvSpPr/>
          <p:nvPr/>
        </p:nvSpPr>
        <p:spPr>
          <a:xfrm>
            <a:off x="4684514" y="2333625"/>
            <a:ext cx="1788563" cy="266700"/>
          </a:xfrm>
          <a:prstGeom prst="rect">
            <a:avLst/>
          </a:prstGeom>
          <a:noFill/>
          <a:ln/>
        </p:spPr>
        <p:txBody>
          <a:bodyPr wrap="square" lIns="0" tIns="0" rIns="0" bIns="0" rtlCol="0" anchor="t"/>
          <a:lstStyle/>
          <a:p>
            <a:pPr marL="0" indent="0" algn="l">
              <a:lnSpc>
                <a:spcPts val="2100"/>
              </a:lnSpc>
              <a:spcAft>
                <a:spcPts val="600"/>
              </a:spcAft>
              <a:buNone/>
            </a:pPr>
            <a:r>
              <a:rPr lang="en-US" sz="1350" b="1" dirty="0">
                <a:solidFill>
                  <a:srgbClr val="FFFFFF"/>
                </a:solidFill>
                <a:latin typeface="Georgia" pitchFamily="34" charset="0"/>
                <a:ea typeface="Georgia" pitchFamily="34" charset="-122"/>
                <a:cs typeface="Georgia" pitchFamily="34" charset="-120"/>
              </a:rPr>
              <a:t>Product</a:t>
            </a:r>
            <a:endParaRPr lang="en-US" sz="1350" dirty="0"/>
          </a:p>
        </p:txBody>
      </p:sp>
      <p:sp>
        <p:nvSpPr>
          <p:cNvPr id="22" name="Text 20"/>
          <p:cNvSpPr/>
          <p:nvPr/>
        </p:nvSpPr>
        <p:spPr>
          <a:xfrm>
            <a:off x="4684514" y="2676525"/>
            <a:ext cx="1788563" cy="371475"/>
          </a:xfrm>
          <a:prstGeom prst="rect">
            <a:avLst/>
          </a:prstGeom>
          <a:noFill/>
          <a:ln/>
        </p:spPr>
        <p:txBody>
          <a:bodyPr wrap="square" lIns="0" tIns="0" rIns="0" bIns="0" rtlCol="0" anchor="t"/>
          <a:lstStyle/>
          <a:p>
            <a:pPr marL="0" indent="0" algn="l">
              <a:lnSpc>
                <a:spcPts val="1463"/>
              </a:lnSpc>
              <a:spcBef>
                <a:spcPts val="300"/>
              </a:spcBef>
              <a:spcAft>
                <a:spcPts val="300"/>
              </a:spcAft>
              <a:buNone/>
            </a:pPr>
            <a:r>
              <a:rPr lang="en-US" sz="975" dirty="0">
                <a:solidFill>
                  <a:srgbClr val="FFFFFF"/>
                </a:solidFill>
                <a:latin typeface="Arial" pitchFamily="34" charset="0"/>
                <a:ea typeface="Arial" pitchFamily="34" charset="-122"/>
                <a:cs typeface="Arial" pitchFamily="34" charset="-120"/>
              </a:rPr>
              <a:t>Premium coffee, teas, pastries, welcoming ambiance</a:t>
            </a:r>
            <a:endParaRPr lang="en-US" sz="975" dirty="0"/>
          </a:p>
        </p:txBody>
      </p:sp>
      <p:sp>
        <p:nvSpPr>
          <p:cNvPr id="23" name="Text 21"/>
          <p:cNvSpPr/>
          <p:nvPr/>
        </p:nvSpPr>
        <p:spPr>
          <a:xfrm>
            <a:off x="6704707" y="2181225"/>
            <a:ext cx="2058293" cy="1057275"/>
          </a:xfrm>
          <a:prstGeom prst="roundRect">
            <a:avLst>
              <a:gd name="adj" fmla="val 7207"/>
            </a:avLst>
          </a:prstGeom>
          <a:solidFill>
            <a:srgbClr val="2E7D32"/>
          </a:solidFill>
          <a:ln/>
        </p:spPr>
        <p:txBody>
          <a:bodyPr wrap="square" rtlCol="0" anchor="ctr"/>
          <a:lstStyle/>
          <a:p>
            <a:pPr marL="0" indent="0">
              <a:buNone/>
            </a:pPr>
            <a:endParaRPr lang="en-US" dirty="0"/>
          </a:p>
        </p:txBody>
      </p:sp>
      <p:sp>
        <p:nvSpPr>
          <p:cNvPr id="24" name="Text 22"/>
          <p:cNvSpPr/>
          <p:nvPr/>
        </p:nvSpPr>
        <p:spPr>
          <a:xfrm>
            <a:off x="6857107" y="2333625"/>
            <a:ext cx="1788563" cy="266700"/>
          </a:xfrm>
          <a:prstGeom prst="rect">
            <a:avLst/>
          </a:prstGeom>
          <a:noFill/>
          <a:ln/>
        </p:spPr>
        <p:txBody>
          <a:bodyPr wrap="square" lIns="0" tIns="0" rIns="0" bIns="0" rtlCol="0" anchor="t"/>
          <a:lstStyle/>
          <a:p>
            <a:pPr marL="0" indent="0" algn="l">
              <a:lnSpc>
                <a:spcPts val="2100"/>
              </a:lnSpc>
              <a:spcAft>
                <a:spcPts val="600"/>
              </a:spcAft>
              <a:buNone/>
            </a:pPr>
            <a:r>
              <a:rPr lang="en-US" sz="1350" b="1" dirty="0">
                <a:solidFill>
                  <a:srgbClr val="FFFFFF"/>
                </a:solidFill>
                <a:latin typeface="Georgia" pitchFamily="34" charset="0"/>
                <a:ea typeface="Georgia" pitchFamily="34" charset="-122"/>
                <a:cs typeface="Georgia" pitchFamily="34" charset="-120"/>
              </a:rPr>
              <a:t>Price</a:t>
            </a:r>
            <a:endParaRPr lang="en-US" sz="1350" dirty="0"/>
          </a:p>
        </p:txBody>
      </p:sp>
      <p:sp>
        <p:nvSpPr>
          <p:cNvPr id="25" name="Text 23"/>
          <p:cNvSpPr/>
          <p:nvPr/>
        </p:nvSpPr>
        <p:spPr>
          <a:xfrm>
            <a:off x="6857107" y="2676525"/>
            <a:ext cx="1788563" cy="371475"/>
          </a:xfrm>
          <a:prstGeom prst="rect">
            <a:avLst/>
          </a:prstGeom>
          <a:noFill/>
          <a:ln/>
        </p:spPr>
        <p:txBody>
          <a:bodyPr wrap="square" lIns="0" tIns="0" rIns="0" bIns="0" rtlCol="0" anchor="t"/>
          <a:lstStyle/>
          <a:p>
            <a:pPr marL="0" indent="0" algn="l">
              <a:lnSpc>
                <a:spcPts val="1463"/>
              </a:lnSpc>
              <a:spcBef>
                <a:spcPts val="300"/>
              </a:spcBef>
              <a:spcAft>
                <a:spcPts val="300"/>
              </a:spcAft>
              <a:buNone/>
            </a:pPr>
            <a:r>
              <a:rPr lang="en-US" sz="975" dirty="0">
                <a:solidFill>
                  <a:srgbClr val="FFFFFF"/>
                </a:solidFill>
                <a:latin typeface="Arial" pitchFamily="34" charset="0"/>
                <a:ea typeface="Arial" pitchFamily="34" charset="-122"/>
                <a:cs typeface="Arial" pitchFamily="34" charset="-120"/>
              </a:rPr>
              <a:t>Premium positioning with value for quality</a:t>
            </a:r>
            <a:endParaRPr lang="en-US" sz="975" dirty="0"/>
          </a:p>
        </p:txBody>
      </p:sp>
      <p:sp>
        <p:nvSpPr>
          <p:cNvPr id="26" name="Text 24"/>
          <p:cNvSpPr/>
          <p:nvPr/>
        </p:nvSpPr>
        <p:spPr>
          <a:xfrm>
            <a:off x="4532114" y="3352800"/>
            <a:ext cx="2058293" cy="1057275"/>
          </a:xfrm>
          <a:prstGeom prst="roundRect">
            <a:avLst>
              <a:gd name="adj" fmla="val 7207"/>
            </a:avLst>
          </a:prstGeom>
          <a:solidFill>
            <a:srgbClr val="D7CCC8"/>
          </a:solidFill>
          <a:ln/>
        </p:spPr>
        <p:txBody>
          <a:bodyPr wrap="square" rtlCol="0" anchor="ctr"/>
          <a:lstStyle/>
          <a:p>
            <a:pPr marL="0" indent="0">
              <a:buNone/>
            </a:pPr>
            <a:endParaRPr lang="en-US" dirty="0"/>
          </a:p>
        </p:txBody>
      </p:sp>
      <p:sp>
        <p:nvSpPr>
          <p:cNvPr id="27" name="Text 25"/>
          <p:cNvSpPr/>
          <p:nvPr/>
        </p:nvSpPr>
        <p:spPr>
          <a:xfrm>
            <a:off x="4684514" y="3505200"/>
            <a:ext cx="1788563" cy="266700"/>
          </a:xfrm>
          <a:prstGeom prst="rect">
            <a:avLst/>
          </a:prstGeom>
          <a:noFill/>
          <a:ln/>
        </p:spPr>
        <p:txBody>
          <a:bodyPr wrap="square" lIns="0" tIns="0" rIns="0" bIns="0" rtlCol="0" anchor="t"/>
          <a:lstStyle/>
          <a:p>
            <a:pPr marL="0" indent="0" algn="l">
              <a:lnSpc>
                <a:spcPts val="2100"/>
              </a:lnSpc>
              <a:spcAft>
                <a:spcPts val="600"/>
              </a:spcAft>
              <a:buNone/>
            </a:pPr>
            <a:r>
              <a:rPr lang="en-US" sz="1350" b="1" dirty="0">
                <a:solidFill>
                  <a:srgbClr val="3E2723"/>
                </a:solidFill>
                <a:latin typeface="Georgia" pitchFamily="34" charset="0"/>
                <a:ea typeface="Georgia" pitchFamily="34" charset="-122"/>
                <a:cs typeface="Georgia" pitchFamily="34" charset="-120"/>
              </a:rPr>
              <a:t>Place</a:t>
            </a:r>
            <a:endParaRPr lang="en-US" sz="1350" dirty="0"/>
          </a:p>
        </p:txBody>
      </p:sp>
      <p:sp>
        <p:nvSpPr>
          <p:cNvPr id="28" name="Text 26"/>
          <p:cNvSpPr/>
          <p:nvPr/>
        </p:nvSpPr>
        <p:spPr>
          <a:xfrm>
            <a:off x="4684514" y="3848100"/>
            <a:ext cx="1788563" cy="371475"/>
          </a:xfrm>
          <a:prstGeom prst="rect">
            <a:avLst/>
          </a:prstGeom>
          <a:noFill/>
          <a:ln/>
        </p:spPr>
        <p:txBody>
          <a:bodyPr wrap="square" lIns="0" tIns="0" rIns="0" bIns="0" rtlCol="0" anchor="t"/>
          <a:lstStyle/>
          <a:p>
            <a:pPr marL="0" indent="0" algn="l">
              <a:lnSpc>
                <a:spcPts val="1463"/>
              </a:lnSpc>
              <a:spcBef>
                <a:spcPts val="300"/>
              </a:spcBef>
              <a:spcAft>
                <a:spcPts val="300"/>
              </a:spcAft>
              <a:buNone/>
            </a:pPr>
            <a:r>
              <a:rPr lang="en-US" sz="975" dirty="0">
                <a:solidFill>
                  <a:srgbClr val="3E2723"/>
                </a:solidFill>
                <a:latin typeface="Arial" pitchFamily="34" charset="0"/>
                <a:ea typeface="Arial" pitchFamily="34" charset="-122"/>
                <a:cs typeface="Arial" pitchFamily="34" charset="-120"/>
              </a:rPr>
              <a:t>Central London location with high foot traffic</a:t>
            </a:r>
            <a:endParaRPr lang="en-US" sz="975" dirty="0"/>
          </a:p>
        </p:txBody>
      </p:sp>
      <p:sp>
        <p:nvSpPr>
          <p:cNvPr id="29" name="Text 27"/>
          <p:cNvSpPr/>
          <p:nvPr/>
        </p:nvSpPr>
        <p:spPr>
          <a:xfrm>
            <a:off x="6704707" y="3352800"/>
            <a:ext cx="2058293" cy="1057275"/>
          </a:xfrm>
          <a:prstGeom prst="roundRect">
            <a:avLst>
              <a:gd name="adj" fmla="val 7207"/>
            </a:avLst>
          </a:prstGeom>
          <a:solidFill>
            <a:srgbClr val="EFEBE9"/>
          </a:solidFill>
          <a:ln/>
        </p:spPr>
        <p:txBody>
          <a:bodyPr wrap="square" rtlCol="0" anchor="ctr"/>
          <a:lstStyle/>
          <a:p>
            <a:pPr marL="0" indent="0">
              <a:buNone/>
            </a:pPr>
            <a:endParaRPr lang="en-US" dirty="0"/>
          </a:p>
        </p:txBody>
      </p:sp>
      <p:sp>
        <p:nvSpPr>
          <p:cNvPr id="30" name="Text 28"/>
          <p:cNvSpPr/>
          <p:nvPr/>
        </p:nvSpPr>
        <p:spPr>
          <a:xfrm>
            <a:off x="6857107" y="3505200"/>
            <a:ext cx="1788563" cy="266700"/>
          </a:xfrm>
          <a:prstGeom prst="rect">
            <a:avLst/>
          </a:prstGeom>
          <a:noFill/>
          <a:ln/>
        </p:spPr>
        <p:txBody>
          <a:bodyPr wrap="square" lIns="0" tIns="0" rIns="0" bIns="0" rtlCol="0" anchor="t"/>
          <a:lstStyle/>
          <a:p>
            <a:pPr marL="0" indent="0" algn="l">
              <a:lnSpc>
                <a:spcPts val="2100"/>
              </a:lnSpc>
              <a:spcAft>
                <a:spcPts val="600"/>
              </a:spcAft>
              <a:buNone/>
            </a:pPr>
            <a:r>
              <a:rPr lang="en-US" sz="1350" b="1" dirty="0">
                <a:solidFill>
                  <a:srgbClr val="3E2723"/>
                </a:solidFill>
                <a:latin typeface="Georgia" pitchFamily="34" charset="0"/>
                <a:ea typeface="Georgia" pitchFamily="34" charset="-122"/>
                <a:cs typeface="Georgia" pitchFamily="34" charset="-120"/>
              </a:rPr>
              <a:t>Promotion</a:t>
            </a:r>
            <a:endParaRPr lang="en-US" sz="1350" dirty="0"/>
          </a:p>
        </p:txBody>
      </p:sp>
      <p:sp>
        <p:nvSpPr>
          <p:cNvPr id="31" name="Text 29"/>
          <p:cNvSpPr/>
          <p:nvPr/>
        </p:nvSpPr>
        <p:spPr>
          <a:xfrm>
            <a:off x="6857107" y="3848100"/>
            <a:ext cx="1788563" cy="371475"/>
          </a:xfrm>
          <a:prstGeom prst="rect">
            <a:avLst/>
          </a:prstGeom>
          <a:noFill/>
          <a:ln/>
        </p:spPr>
        <p:txBody>
          <a:bodyPr wrap="square" lIns="0" tIns="0" rIns="0" bIns="0" rtlCol="0" anchor="t"/>
          <a:lstStyle/>
          <a:p>
            <a:pPr marL="0" indent="0" algn="l">
              <a:lnSpc>
                <a:spcPts val="1463"/>
              </a:lnSpc>
              <a:spcBef>
                <a:spcPts val="300"/>
              </a:spcBef>
              <a:spcAft>
                <a:spcPts val="300"/>
              </a:spcAft>
              <a:buNone/>
            </a:pPr>
            <a:r>
              <a:rPr lang="en-US" sz="975" dirty="0">
                <a:solidFill>
                  <a:srgbClr val="3E2723"/>
                </a:solidFill>
                <a:latin typeface="Arial" pitchFamily="34" charset="0"/>
                <a:ea typeface="Arial" pitchFamily="34" charset="-122"/>
                <a:cs typeface="Arial" pitchFamily="34" charset="-120"/>
              </a:rPr>
              <a:t>Social media, events, loyalty programs</a:t>
            </a:r>
            <a:endParaRPr lang="en-US" sz="975"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927032" y="228600"/>
            <a:ext cx="4284536" cy="381000"/>
          </a:xfrm>
          <a:prstGeom prst="rect">
            <a:avLst/>
          </a:prstGeom>
          <a:noFill/>
          <a:ln/>
        </p:spPr>
        <p:txBody>
          <a:bodyPr wrap="square" lIns="0" tIns="0" rIns="0" bIns="0" rtlCol="0" anchor="t"/>
          <a:lstStyle/>
          <a:p>
            <a:pPr marL="0" indent="0" algn="l">
              <a:lnSpc>
                <a:spcPts val="3000"/>
              </a:lnSpc>
              <a:buNone/>
            </a:pPr>
            <a:r>
              <a:rPr lang="en-US" sz="2700" b="1" dirty="0">
                <a:solidFill>
                  <a:srgbClr val="3E2723"/>
                </a:solidFill>
                <a:latin typeface="Georgia" pitchFamily="34" charset="0"/>
                <a:ea typeface="Georgia" pitchFamily="34" charset="-122"/>
                <a:cs typeface="Georgia" pitchFamily="34" charset="-120"/>
              </a:rPr>
              <a:t>Financial Overview</a:t>
            </a:r>
            <a:endParaRPr lang="en-US" sz="2700" dirty="0"/>
          </a:p>
        </p:txBody>
      </p:sp>
      <p:sp>
        <p:nvSpPr>
          <p:cNvPr id="3" name="Text 1"/>
          <p:cNvSpPr/>
          <p:nvPr/>
        </p:nvSpPr>
        <p:spPr>
          <a:xfrm>
            <a:off x="381000" y="1714500"/>
            <a:ext cx="4038600" cy="1447800"/>
          </a:xfrm>
          <a:prstGeom prst="roundRect">
            <a:avLst>
              <a:gd name="adj" fmla="val 5263"/>
            </a:avLst>
          </a:prstGeom>
          <a:solidFill>
            <a:srgbClr val="3E2723"/>
          </a:solidFill>
          <a:ln/>
        </p:spPr>
        <p:txBody>
          <a:bodyPr wrap="square" rtlCol="0" anchor="ctr"/>
          <a:lstStyle/>
          <a:p>
            <a:pPr marL="0" indent="0">
              <a:buNone/>
            </a:pPr>
            <a:endParaRPr lang="en-US" dirty="0"/>
          </a:p>
        </p:txBody>
      </p:sp>
      <p:sp>
        <p:nvSpPr>
          <p:cNvPr id="4" name="Text 2"/>
          <p:cNvSpPr/>
          <p:nvPr/>
        </p:nvSpPr>
        <p:spPr>
          <a:xfrm>
            <a:off x="573786" y="1981200"/>
            <a:ext cx="3653028" cy="266700"/>
          </a:xfrm>
          <a:prstGeom prst="rect">
            <a:avLst/>
          </a:prstGeom>
          <a:noFill/>
          <a:ln/>
        </p:spPr>
        <p:txBody>
          <a:bodyPr wrap="square" lIns="0" tIns="0" rIns="0" bIns="0" rtlCol="0" anchor="t"/>
          <a:lstStyle/>
          <a:p>
            <a:pPr marL="0" indent="0" algn="ctr">
              <a:lnSpc>
                <a:spcPts val="2100"/>
              </a:lnSpc>
              <a:spcBef>
                <a:spcPts val="300"/>
              </a:spcBef>
              <a:spcAft>
                <a:spcPts val="600"/>
              </a:spcAft>
              <a:buNone/>
            </a:pPr>
            <a:r>
              <a:rPr lang="en-US" sz="1350" dirty="0">
                <a:solidFill>
                  <a:srgbClr val="FFFFFF"/>
                </a:solidFill>
                <a:latin typeface="Arial" pitchFamily="34" charset="0"/>
                <a:ea typeface="Arial" pitchFamily="34" charset="-122"/>
                <a:cs typeface="Arial" pitchFamily="34" charset="-120"/>
              </a:rPr>
              <a:t>Total Startup Cost</a:t>
            </a:r>
            <a:endParaRPr lang="en-US" sz="1350" dirty="0"/>
          </a:p>
        </p:txBody>
      </p:sp>
      <p:sp>
        <p:nvSpPr>
          <p:cNvPr id="5" name="Text 3"/>
          <p:cNvSpPr/>
          <p:nvPr/>
        </p:nvSpPr>
        <p:spPr>
          <a:xfrm>
            <a:off x="573786" y="2324100"/>
            <a:ext cx="3653028" cy="571500"/>
          </a:xfrm>
          <a:prstGeom prst="rect">
            <a:avLst/>
          </a:prstGeom>
          <a:noFill/>
          <a:ln/>
        </p:spPr>
        <p:txBody>
          <a:bodyPr wrap="square" lIns="0" tIns="0" rIns="0" bIns="0" rtlCol="0" anchor="t"/>
          <a:lstStyle/>
          <a:p>
            <a:pPr marL="0" indent="0" algn="ctr">
              <a:lnSpc>
                <a:spcPts val="4500"/>
              </a:lnSpc>
              <a:spcBef>
                <a:spcPts val="300"/>
              </a:spcBef>
              <a:spcAft>
                <a:spcPts val="300"/>
              </a:spcAft>
              <a:buNone/>
            </a:pPr>
            <a:r>
              <a:rPr lang="en-US" sz="4500" b="1" dirty="0">
                <a:solidFill>
                  <a:srgbClr val="FFFFFF"/>
                </a:solidFill>
                <a:latin typeface="Arial" pitchFamily="34" charset="0"/>
                <a:ea typeface="Arial" pitchFamily="34" charset="-122"/>
                <a:cs typeface="Arial" pitchFamily="34" charset="-120"/>
              </a:rPr>
              <a:t>£112,000</a:t>
            </a:r>
            <a:endParaRPr lang="en-US" sz="4500" dirty="0"/>
          </a:p>
        </p:txBody>
      </p:sp>
      <p:sp>
        <p:nvSpPr>
          <p:cNvPr id="6" name="Text 4"/>
          <p:cNvSpPr/>
          <p:nvPr/>
        </p:nvSpPr>
        <p:spPr>
          <a:xfrm>
            <a:off x="381000" y="3314700"/>
            <a:ext cx="4038600" cy="1123950"/>
          </a:xfrm>
          <a:prstGeom prst="roundRect">
            <a:avLst>
              <a:gd name="adj" fmla="val 6780"/>
            </a:avLst>
          </a:prstGeom>
          <a:solidFill>
            <a:srgbClr val="2E7D32"/>
          </a:solidFill>
          <a:ln/>
        </p:spPr>
        <p:txBody>
          <a:bodyPr wrap="square" rtlCol="0" anchor="ctr"/>
          <a:lstStyle/>
          <a:p>
            <a:pPr marL="0" indent="0">
              <a:buNone/>
            </a:pPr>
            <a:endParaRPr lang="en-US" dirty="0"/>
          </a:p>
        </p:txBody>
      </p:sp>
      <p:sp>
        <p:nvSpPr>
          <p:cNvPr id="7" name="Text 5"/>
          <p:cNvSpPr/>
          <p:nvPr/>
        </p:nvSpPr>
        <p:spPr>
          <a:xfrm>
            <a:off x="534924" y="3543300"/>
            <a:ext cx="3730752" cy="228600"/>
          </a:xfrm>
          <a:prstGeom prst="rect">
            <a:avLst/>
          </a:prstGeom>
          <a:noFill/>
          <a:ln/>
        </p:spPr>
        <p:txBody>
          <a:bodyPr wrap="square" lIns="0" tIns="0" rIns="0" bIns="0" rtlCol="0" anchor="t"/>
          <a:lstStyle/>
          <a:p>
            <a:pPr marL="0" indent="0" algn="ctr">
              <a:lnSpc>
                <a:spcPts val="1800"/>
              </a:lnSpc>
              <a:spcBef>
                <a:spcPts val="300"/>
              </a:spcBef>
              <a:spcAft>
                <a:spcPts val="450"/>
              </a:spcAft>
              <a:buNone/>
            </a:pPr>
            <a:r>
              <a:rPr lang="en-US" sz="1200" dirty="0">
                <a:solidFill>
                  <a:srgbClr val="FFFFFF"/>
                </a:solidFill>
                <a:latin typeface="Arial" pitchFamily="34" charset="0"/>
                <a:ea typeface="Arial" pitchFamily="34" charset="-122"/>
                <a:cs typeface="Arial" pitchFamily="34" charset="-120"/>
              </a:rPr>
              <a:t>Monthly Operating Expenses</a:t>
            </a:r>
            <a:endParaRPr lang="en-US" sz="1200" dirty="0"/>
          </a:p>
        </p:txBody>
      </p:sp>
      <p:sp>
        <p:nvSpPr>
          <p:cNvPr id="8" name="Text 6"/>
          <p:cNvSpPr/>
          <p:nvPr/>
        </p:nvSpPr>
        <p:spPr>
          <a:xfrm>
            <a:off x="534924" y="3829050"/>
            <a:ext cx="3730752" cy="381000"/>
          </a:xfrm>
          <a:prstGeom prst="rect">
            <a:avLst/>
          </a:prstGeom>
          <a:noFill/>
          <a:ln/>
        </p:spPr>
        <p:txBody>
          <a:bodyPr wrap="square" lIns="0" tIns="0" rIns="0" bIns="0" rtlCol="0" anchor="t"/>
          <a:lstStyle/>
          <a:p>
            <a:pPr marL="0" indent="0" algn="ctr">
              <a:lnSpc>
                <a:spcPts val="3000"/>
              </a:lnSpc>
              <a:spcBef>
                <a:spcPts val="300"/>
              </a:spcBef>
              <a:spcAft>
                <a:spcPts val="300"/>
              </a:spcAft>
              <a:buNone/>
            </a:pPr>
            <a:r>
              <a:rPr lang="en-US" sz="2700" b="1" dirty="0">
                <a:solidFill>
                  <a:srgbClr val="FFFFFF"/>
                </a:solidFill>
                <a:latin typeface="Arial" pitchFamily="34" charset="0"/>
                <a:ea typeface="Arial" pitchFamily="34" charset="-122"/>
                <a:cs typeface="Arial" pitchFamily="34" charset="-120"/>
              </a:rPr>
              <a:t>£29,000</a:t>
            </a:r>
            <a:endParaRPr lang="en-US" sz="2700" dirty="0"/>
          </a:p>
        </p:txBody>
      </p:sp>
      <p:sp>
        <p:nvSpPr>
          <p:cNvPr id="9" name="Text 7"/>
          <p:cNvSpPr/>
          <p:nvPr/>
        </p:nvSpPr>
        <p:spPr>
          <a:xfrm>
            <a:off x="4724400" y="1407220"/>
            <a:ext cx="2487168" cy="304800"/>
          </a:xfrm>
          <a:prstGeom prst="rect">
            <a:avLst/>
          </a:prstGeom>
          <a:noFill/>
          <a:ln/>
        </p:spPr>
        <p:txBody>
          <a:bodyPr wrap="square" lIns="0" tIns="0" rIns="0" bIns="0" rtlCol="0" anchor="t"/>
          <a:lstStyle/>
          <a:p>
            <a:pPr marL="0" indent="0" algn="l">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Startup Cost Breakdown</a:t>
            </a:r>
            <a:endParaRPr lang="en-US" sz="1800" dirty="0"/>
          </a:p>
        </p:txBody>
      </p:sp>
      <p:sp>
        <p:nvSpPr>
          <p:cNvPr id="10" name="Text 8"/>
          <p:cNvSpPr/>
          <p:nvPr/>
        </p:nvSpPr>
        <p:spPr>
          <a:xfrm>
            <a:off x="4724400" y="2106960"/>
            <a:ext cx="4038600" cy="438150"/>
          </a:xfrm>
          <a:prstGeom prst="roundRect">
            <a:avLst>
              <a:gd name="adj" fmla="val 13043"/>
            </a:avLst>
          </a:prstGeom>
          <a:solidFill>
            <a:srgbClr val="EFEBE9"/>
          </a:solidFill>
          <a:ln/>
        </p:spPr>
        <p:txBody>
          <a:bodyPr wrap="square" rtlCol="0" anchor="ctr"/>
          <a:lstStyle/>
          <a:p>
            <a:pPr marL="0" indent="0">
              <a:buNone/>
            </a:pPr>
            <a:endParaRPr lang="en-US" dirty="0"/>
          </a:p>
        </p:txBody>
      </p:sp>
      <p:sp>
        <p:nvSpPr>
          <p:cNvPr id="11" name="Text 9"/>
          <p:cNvSpPr/>
          <p:nvPr/>
        </p:nvSpPr>
        <p:spPr>
          <a:xfrm>
            <a:off x="4724400" y="2640360"/>
            <a:ext cx="4038600" cy="438150"/>
          </a:xfrm>
          <a:prstGeom prst="roundRect">
            <a:avLst>
              <a:gd name="adj" fmla="val 13043"/>
            </a:avLst>
          </a:prstGeom>
          <a:solidFill>
            <a:srgbClr val="EFEBE9"/>
          </a:solidFill>
          <a:ln/>
        </p:spPr>
        <p:txBody>
          <a:bodyPr wrap="square" rtlCol="0" anchor="ctr"/>
          <a:lstStyle/>
          <a:p>
            <a:pPr marL="0" indent="0">
              <a:buNone/>
            </a:pPr>
            <a:endParaRPr lang="en-US" dirty="0"/>
          </a:p>
        </p:txBody>
      </p:sp>
      <p:sp>
        <p:nvSpPr>
          <p:cNvPr id="12" name="Text 10"/>
          <p:cNvSpPr/>
          <p:nvPr/>
        </p:nvSpPr>
        <p:spPr>
          <a:xfrm>
            <a:off x="4724400" y="3173760"/>
            <a:ext cx="4038600" cy="438150"/>
          </a:xfrm>
          <a:prstGeom prst="roundRect">
            <a:avLst>
              <a:gd name="adj" fmla="val 13043"/>
            </a:avLst>
          </a:prstGeom>
          <a:solidFill>
            <a:srgbClr val="EFEBE9"/>
          </a:solidFill>
          <a:ln/>
        </p:spPr>
        <p:txBody>
          <a:bodyPr wrap="square" rtlCol="0" anchor="ctr"/>
          <a:lstStyle/>
          <a:p>
            <a:pPr marL="0" indent="0">
              <a:buNone/>
            </a:pPr>
            <a:endParaRPr lang="en-US" dirty="0"/>
          </a:p>
        </p:txBody>
      </p:sp>
      <p:sp>
        <p:nvSpPr>
          <p:cNvPr id="13" name="Text 11"/>
          <p:cNvSpPr/>
          <p:nvPr/>
        </p:nvSpPr>
        <p:spPr>
          <a:xfrm>
            <a:off x="4724400" y="3783360"/>
            <a:ext cx="4038600" cy="700980"/>
          </a:xfrm>
          <a:prstGeom prst="roundRect">
            <a:avLst>
              <a:gd name="adj" fmla="val 8153"/>
            </a:avLst>
          </a:prstGeom>
          <a:solidFill>
            <a:srgbClr val="D7CCC8"/>
          </a:solidFill>
          <a:ln/>
        </p:spPr>
        <p:txBody>
          <a:bodyPr wrap="square" rtlCol="0" anchor="ctr"/>
          <a:lstStyle/>
          <a:p>
            <a:pPr marL="0" indent="0">
              <a:buNone/>
            </a:pPr>
            <a:endParaRPr lang="en-US" dirty="0"/>
          </a:p>
        </p:txBody>
      </p:sp>
      <p:sp>
        <p:nvSpPr>
          <p:cNvPr id="14" name="Text 12"/>
          <p:cNvSpPr/>
          <p:nvPr/>
        </p:nvSpPr>
        <p:spPr>
          <a:xfrm>
            <a:off x="4838700" y="3935760"/>
            <a:ext cx="3886200" cy="396180"/>
          </a:xfrm>
          <a:prstGeom prst="rect">
            <a:avLst/>
          </a:prstGeom>
          <a:noFill/>
          <a:ln/>
        </p:spPr>
        <p:txBody>
          <a:bodyPr wrap="square" lIns="0" tIns="0" rIns="0" bIns="0" rtlCol="0" anchor="t"/>
          <a:lstStyle/>
          <a:p>
            <a:pPr marL="0" indent="0" algn="l">
              <a:lnSpc>
                <a:spcPts val="1560"/>
              </a:lnSpc>
              <a:spcBef>
                <a:spcPts val="300"/>
              </a:spcBef>
              <a:spcAft>
                <a:spcPts val="300"/>
              </a:spcAft>
              <a:buNone/>
            </a:pPr>
            <a:r>
              <a:rPr lang="en-US" sz="975" b="1" dirty="0">
                <a:solidFill>
                  <a:srgbClr val="3E2723"/>
                </a:solidFill>
                <a:latin typeface="Arial" pitchFamily="34" charset="0"/>
                <a:ea typeface="Arial" pitchFamily="34" charset="-122"/>
                <a:cs typeface="Arial" pitchFamily="34" charset="-120"/>
              </a:rPr>
              <a:t>Note:</a:t>
            </a:r>
            <a:r>
              <a:rPr lang="en-US" sz="975" dirty="0">
                <a:solidFill>
                  <a:srgbClr val="3E2723"/>
                </a:solidFill>
                <a:latin typeface="Arial" pitchFamily="34" charset="0"/>
                <a:ea typeface="Arial" pitchFamily="34" charset="-122"/>
                <a:cs typeface="Arial" pitchFamily="34" charset="-120"/>
              </a:rPr>
              <a:t> Includes permits, POS system, branding, and working capital reserves</a:t>
            </a:r>
            <a:endParaRPr lang="en-US" sz="975"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329529" y="153761"/>
            <a:ext cx="4789742" cy="381000"/>
          </a:xfrm>
          <a:prstGeom prst="rect">
            <a:avLst/>
          </a:prstGeom>
          <a:noFill/>
          <a:ln/>
        </p:spPr>
        <p:txBody>
          <a:bodyPr wrap="square" lIns="0" tIns="0" rIns="0" bIns="0" rtlCol="0" anchor="t"/>
          <a:lstStyle/>
          <a:p>
            <a:pPr marL="0" indent="0" algn="ctr">
              <a:lnSpc>
                <a:spcPts val="3000"/>
              </a:lnSpc>
              <a:buNone/>
            </a:pPr>
            <a:r>
              <a:rPr lang="en-US" sz="2700" b="1" dirty="0">
                <a:solidFill>
                  <a:srgbClr val="3E2723"/>
                </a:solidFill>
                <a:latin typeface="Georgia" pitchFamily="34" charset="0"/>
                <a:ea typeface="Georgia" pitchFamily="34" charset="-122"/>
                <a:cs typeface="Georgia" pitchFamily="34" charset="-120"/>
              </a:rPr>
              <a:t>Funding &amp; Revenue Projections</a:t>
            </a:r>
            <a:endParaRPr lang="en-US" sz="2700" dirty="0"/>
          </a:p>
        </p:txBody>
      </p:sp>
      <p:sp>
        <p:nvSpPr>
          <p:cNvPr id="3" name="Text 1"/>
          <p:cNvSpPr/>
          <p:nvPr/>
        </p:nvSpPr>
        <p:spPr>
          <a:xfrm>
            <a:off x="381000" y="1427049"/>
            <a:ext cx="2749487" cy="304800"/>
          </a:xfrm>
          <a:prstGeom prst="rect">
            <a:avLst/>
          </a:prstGeom>
          <a:noFill/>
          <a:ln/>
        </p:spPr>
        <p:txBody>
          <a:bodyPr wrap="square" lIns="0" tIns="0" rIns="0" bIns="0" rtlCol="0" anchor="t"/>
          <a:lstStyle/>
          <a:p>
            <a:pPr marL="0" indent="0" algn="l">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Funding Sources (£112,000)</a:t>
            </a:r>
            <a:endParaRPr lang="en-US" sz="1800" dirty="0"/>
          </a:p>
        </p:txBody>
      </p:sp>
      <p:sp>
        <p:nvSpPr>
          <p:cNvPr id="4" name="Text 2"/>
          <p:cNvSpPr/>
          <p:nvPr/>
        </p:nvSpPr>
        <p:spPr>
          <a:xfrm>
            <a:off x="381000" y="2081212"/>
            <a:ext cx="4038600" cy="733425"/>
          </a:xfrm>
          <a:prstGeom prst="roundRect">
            <a:avLst>
              <a:gd name="adj" fmla="val 10390"/>
            </a:avLst>
          </a:prstGeom>
          <a:solidFill>
            <a:srgbClr val="3E2723"/>
          </a:solidFill>
          <a:ln/>
        </p:spPr>
        <p:txBody>
          <a:bodyPr wrap="square" rtlCol="0" anchor="ctr"/>
          <a:lstStyle/>
          <a:p>
            <a:pPr marL="0" indent="0">
              <a:buNone/>
            </a:pPr>
            <a:endParaRPr lang="en-US" dirty="0"/>
          </a:p>
        </p:txBody>
      </p:sp>
      <p:sp>
        <p:nvSpPr>
          <p:cNvPr id="5" name="Text 3"/>
          <p:cNvSpPr/>
          <p:nvPr/>
        </p:nvSpPr>
        <p:spPr>
          <a:xfrm>
            <a:off x="552450" y="2566988"/>
            <a:ext cx="3695700" cy="76200"/>
          </a:xfrm>
          <a:prstGeom prst="roundRect">
            <a:avLst>
              <a:gd name="adj" fmla="val 50000"/>
            </a:avLst>
          </a:prstGeom>
          <a:solidFill>
            <a:srgbClr val="FFFFFF">
              <a:alpha val="30000"/>
            </a:srgbClr>
          </a:solidFill>
          <a:ln/>
        </p:spPr>
        <p:txBody>
          <a:bodyPr wrap="square" rtlCol="0" anchor="ctr"/>
          <a:lstStyle/>
          <a:p>
            <a:pPr marL="0" indent="0">
              <a:buNone/>
            </a:pPr>
            <a:endParaRPr lang="en-US" dirty="0"/>
          </a:p>
        </p:txBody>
      </p:sp>
      <p:sp>
        <p:nvSpPr>
          <p:cNvPr id="6" name="Text 4"/>
          <p:cNvSpPr/>
          <p:nvPr/>
        </p:nvSpPr>
        <p:spPr>
          <a:xfrm>
            <a:off x="552450" y="2566988"/>
            <a:ext cx="1330375" cy="76200"/>
          </a:xfrm>
          <a:prstGeom prst="roundRect">
            <a:avLst>
              <a:gd name="adj" fmla="val 50000"/>
            </a:avLst>
          </a:prstGeom>
          <a:solidFill>
            <a:srgbClr val="FFFFFF"/>
          </a:solidFill>
          <a:ln/>
        </p:spPr>
        <p:txBody>
          <a:bodyPr wrap="square" rtlCol="0" anchor="ctr"/>
          <a:lstStyle/>
          <a:p>
            <a:pPr marL="0" indent="0">
              <a:buNone/>
            </a:pPr>
            <a:endParaRPr lang="en-US" dirty="0"/>
          </a:p>
        </p:txBody>
      </p:sp>
      <p:sp>
        <p:nvSpPr>
          <p:cNvPr id="7" name="Text 5"/>
          <p:cNvSpPr/>
          <p:nvPr/>
        </p:nvSpPr>
        <p:spPr>
          <a:xfrm>
            <a:off x="381000" y="2928938"/>
            <a:ext cx="4038600" cy="733425"/>
          </a:xfrm>
          <a:prstGeom prst="roundRect">
            <a:avLst>
              <a:gd name="adj" fmla="val 10390"/>
            </a:avLst>
          </a:prstGeom>
          <a:solidFill>
            <a:srgbClr val="2E7D32"/>
          </a:solidFill>
          <a:ln/>
        </p:spPr>
        <p:txBody>
          <a:bodyPr wrap="square" rtlCol="0" anchor="ctr"/>
          <a:lstStyle/>
          <a:p>
            <a:pPr marL="0" indent="0">
              <a:buNone/>
            </a:pPr>
            <a:endParaRPr lang="en-US" dirty="0"/>
          </a:p>
        </p:txBody>
      </p:sp>
      <p:sp>
        <p:nvSpPr>
          <p:cNvPr id="8" name="Text 6"/>
          <p:cNvSpPr/>
          <p:nvPr/>
        </p:nvSpPr>
        <p:spPr>
          <a:xfrm>
            <a:off x="552450" y="3414713"/>
            <a:ext cx="3695700" cy="76200"/>
          </a:xfrm>
          <a:prstGeom prst="roundRect">
            <a:avLst>
              <a:gd name="adj" fmla="val 50000"/>
            </a:avLst>
          </a:prstGeom>
          <a:solidFill>
            <a:srgbClr val="FFFFFF">
              <a:alpha val="30000"/>
            </a:srgbClr>
          </a:solidFill>
          <a:ln/>
        </p:spPr>
        <p:txBody>
          <a:bodyPr wrap="square" rtlCol="0" anchor="ctr"/>
          <a:lstStyle/>
          <a:p>
            <a:pPr marL="0" indent="0">
              <a:buNone/>
            </a:pPr>
            <a:endParaRPr lang="en-US" dirty="0"/>
          </a:p>
        </p:txBody>
      </p:sp>
      <p:sp>
        <p:nvSpPr>
          <p:cNvPr id="9" name="Text 7"/>
          <p:cNvSpPr/>
          <p:nvPr/>
        </p:nvSpPr>
        <p:spPr>
          <a:xfrm>
            <a:off x="552450" y="3414713"/>
            <a:ext cx="1995636" cy="76200"/>
          </a:xfrm>
          <a:prstGeom prst="roundRect">
            <a:avLst>
              <a:gd name="adj" fmla="val 50000"/>
            </a:avLst>
          </a:prstGeom>
          <a:solidFill>
            <a:srgbClr val="FFFFFF"/>
          </a:solidFill>
          <a:ln/>
        </p:spPr>
        <p:txBody>
          <a:bodyPr wrap="square" rtlCol="0" anchor="ctr"/>
          <a:lstStyle/>
          <a:p>
            <a:pPr marL="0" indent="0">
              <a:buNone/>
            </a:pPr>
            <a:endParaRPr lang="en-US" dirty="0"/>
          </a:p>
        </p:txBody>
      </p:sp>
      <p:sp>
        <p:nvSpPr>
          <p:cNvPr id="10" name="Text 8"/>
          <p:cNvSpPr/>
          <p:nvPr/>
        </p:nvSpPr>
        <p:spPr>
          <a:xfrm>
            <a:off x="381000" y="3776662"/>
            <a:ext cx="4038600" cy="733425"/>
          </a:xfrm>
          <a:prstGeom prst="roundRect">
            <a:avLst>
              <a:gd name="adj" fmla="val 10390"/>
            </a:avLst>
          </a:prstGeom>
          <a:solidFill>
            <a:srgbClr val="D7CCC8"/>
          </a:solidFill>
          <a:ln/>
        </p:spPr>
        <p:txBody>
          <a:bodyPr wrap="square" rtlCol="0" anchor="ctr"/>
          <a:lstStyle/>
          <a:p>
            <a:pPr marL="0" indent="0">
              <a:buNone/>
            </a:pPr>
            <a:endParaRPr lang="en-US" dirty="0"/>
          </a:p>
        </p:txBody>
      </p:sp>
      <p:sp>
        <p:nvSpPr>
          <p:cNvPr id="11" name="Text 9"/>
          <p:cNvSpPr/>
          <p:nvPr/>
        </p:nvSpPr>
        <p:spPr>
          <a:xfrm>
            <a:off x="552450" y="4262438"/>
            <a:ext cx="3695700" cy="76200"/>
          </a:xfrm>
          <a:prstGeom prst="roundRect">
            <a:avLst>
              <a:gd name="adj" fmla="val 50000"/>
            </a:avLst>
          </a:prstGeom>
          <a:solidFill>
            <a:srgbClr val="BCAAA4"/>
          </a:solidFill>
          <a:ln/>
        </p:spPr>
        <p:txBody>
          <a:bodyPr wrap="square" rtlCol="0" anchor="ctr"/>
          <a:lstStyle/>
          <a:p>
            <a:pPr marL="0" indent="0">
              <a:buNone/>
            </a:pPr>
            <a:endParaRPr lang="en-US" dirty="0"/>
          </a:p>
        </p:txBody>
      </p:sp>
      <p:sp>
        <p:nvSpPr>
          <p:cNvPr id="12" name="Text 10"/>
          <p:cNvSpPr/>
          <p:nvPr/>
        </p:nvSpPr>
        <p:spPr>
          <a:xfrm>
            <a:off x="552450" y="4262438"/>
            <a:ext cx="406450" cy="76200"/>
          </a:xfrm>
          <a:prstGeom prst="roundRect">
            <a:avLst>
              <a:gd name="adj" fmla="val 50000"/>
            </a:avLst>
          </a:prstGeom>
          <a:solidFill>
            <a:srgbClr val="3E2723"/>
          </a:solidFill>
          <a:ln/>
        </p:spPr>
        <p:txBody>
          <a:bodyPr wrap="square" rtlCol="0" anchor="ctr"/>
          <a:lstStyle/>
          <a:p>
            <a:pPr marL="0" indent="0">
              <a:buNone/>
            </a:pPr>
            <a:endParaRPr lang="en-US" dirty="0"/>
          </a:p>
        </p:txBody>
      </p:sp>
      <p:sp>
        <p:nvSpPr>
          <p:cNvPr id="13" name="Text 11"/>
          <p:cNvSpPr/>
          <p:nvPr/>
        </p:nvSpPr>
        <p:spPr>
          <a:xfrm>
            <a:off x="4724400" y="1057275"/>
            <a:ext cx="2069402" cy="304800"/>
          </a:xfrm>
          <a:prstGeom prst="rect">
            <a:avLst/>
          </a:prstGeom>
          <a:noFill/>
          <a:ln/>
        </p:spPr>
        <p:txBody>
          <a:bodyPr wrap="square" lIns="0" tIns="0" rIns="0" bIns="0" rtlCol="0" anchor="t"/>
          <a:lstStyle/>
          <a:p>
            <a:pPr marL="0" indent="0" algn="l">
              <a:lnSpc>
                <a:spcPts val="2400"/>
              </a:lnSpc>
              <a:spcAft>
                <a:spcPts val="1050"/>
              </a:spcAft>
              <a:buNone/>
            </a:pPr>
            <a:r>
              <a:rPr lang="en-US" sz="1800" b="1" dirty="0">
                <a:solidFill>
                  <a:srgbClr val="2E7D32"/>
                </a:solidFill>
                <a:latin typeface="Georgia" pitchFamily="34" charset="0"/>
                <a:ea typeface="Georgia" pitchFamily="34" charset="-122"/>
                <a:cs typeface="Georgia" pitchFamily="34" charset="-120"/>
              </a:rPr>
              <a:t>Revenue Projections</a:t>
            </a:r>
            <a:endParaRPr lang="en-US" sz="1800" dirty="0"/>
          </a:p>
        </p:txBody>
      </p:sp>
      <p:sp>
        <p:nvSpPr>
          <p:cNvPr id="14" name="Text 12"/>
          <p:cNvSpPr/>
          <p:nvPr/>
        </p:nvSpPr>
        <p:spPr>
          <a:xfrm>
            <a:off x="4724400" y="1743075"/>
            <a:ext cx="4038600" cy="1543050"/>
          </a:xfrm>
          <a:prstGeom prst="roundRect">
            <a:avLst>
              <a:gd name="adj" fmla="val 4938"/>
            </a:avLst>
          </a:prstGeom>
          <a:solidFill>
            <a:srgbClr val="EFEBE9"/>
          </a:solidFill>
          <a:ln/>
        </p:spPr>
        <p:txBody>
          <a:bodyPr wrap="square" rtlCol="0" anchor="ctr"/>
          <a:lstStyle/>
          <a:p>
            <a:pPr marL="0" indent="0">
              <a:buNone/>
            </a:pPr>
            <a:endParaRPr lang="en-US" dirty="0"/>
          </a:p>
        </p:txBody>
      </p:sp>
      <p:sp>
        <p:nvSpPr>
          <p:cNvPr id="15" name="Text 13"/>
          <p:cNvSpPr/>
          <p:nvPr/>
        </p:nvSpPr>
        <p:spPr>
          <a:xfrm>
            <a:off x="4917186" y="2009775"/>
            <a:ext cx="3653028" cy="228600"/>
          </a:xfrm>
          <a:prstGeom prst="rect">
            <a:avLst/>
          </a:prstGeom>
          <a:noFill/>
          <a:ln/>
        </p:spPr>
        <p:txBody>
          <a:bodyPr wrap="square" lIns="0" tIns="0" rIns="0" bIns="0" rtlCol="0" anchor="t"/>
          <a:lstStyle/>
          <a:p>
            <a:pPr marL="0" indent="0" algn="ctr">
              <a:lnSpc>
                <a:spcPts val="1800"/>
              </a:lnSpc>
              <a:spcBef>
                <a:spcPts val="300"/>
              </a:spcBef>
              <a:spcAft>
                <a:spcPts val="600"/>
              </a:spcAft>
              <a:buNone/>
            </a:pPr>
            <a:r>
              <a:rPr lang="en-US" sz="1200" dirty="0">
                <a:solidFill>
                  <a:srgbClr val="5D4037"/>
                </a:solidFill>
                <a:latin typeface="Arial" pitchFamily="34" charset="0"/>
                <a:ea typeface="Arial" pitchFamily="34" charset="-122"/>
                <a:cs typeface="Arial" pitchFamily="34" charset="-120"/>
              </a:rPr>
              <a:t>Year 1 Monthly Average</a:t>
            </a:r>
            <a:endParaRPr lang="en-US" sz="1200" dirty="0"/>
          </a:p>
        </p:txBody>
      </p:sp>
      <p:sp>
        <p:nvSpPr>
          <p:cNvPr id="16" name="Text 14"/>
          <p:cNvSpPr/>
          <p:nvPr/>
        </p:nvSpPr>
        <p:spPr>
          <a:xfrm>
            <a:off x="4917186" y="2314575"/>
            <a:ext cx="3653028" cy="457200"/>
          </a:xfrm>
          <a:prstGeom prst="rect">
            <a:avLst/>
          </a:prstGeom>
          <a:noFill/>
          <a:ln/>
        </p:spPr>
        <p:txBody>
          <a:bodyPr wrap="square" lIns="0" tIns="0" rIns="0" bIns="0" rtlCol="0" anchor="t"/>
          <a:lstStyle/>
          <a:p>
            <a:pPr marL="0" indent="0" algn="ctr">
              <a:lnSpc>
                <a:spcPts val="3600"/>
              </a:lnSpc>
              <a:spcBef>
                <a:spcPts val="300"/>
              </a:spcBef>
              <a:spcAft>
                <a:spcPts val="450"/>
              </a:spcAft>
              <a:buNone/>
            </a:pPr>
            <a:r>
              <a:rPr lang="en-US" sz="3600" b="1" dirty="0">
                <a:solidFill>
                  <a:srgbClr val="3E2723"/>
                </a:solidFill>
                <a:latin typeface="Arial" pitchFamily="34" charset="0"/>
                <a:ea typeface="Arial" pitchFamily="34" charset="-122"/>
                <a:cs typeface="Arial" pitchFamily="34" charset="-120"/>
              </a:rPr>
              <a:t>£30,000</a:t>
            </a:r>
            <a:endParaRPr lang="en-US" sz="3600" dirty="0"/>
          </a:p>
        </p:txBody>
      </p:sp>
      <p:sp>
        <p:nvSpPr>
          <p:cNvPr id="17" name="Text 15"/>
          <p:cNvSpPr/>
          <p:nvPr/>
        </p:nvSpPr>
        <p:spPr>
          <a:xfrm>
            <a:off x="4917186" y="2828925"/>
            <a:ext cx="3653028" cy="190500"/>
          </a:xfrm>
          <a:prstGeom prst="rect">
            <a:avLst/>
          </a:prstGeom>
          <a:noFill/>
          <a:ln/>
        </p:spPr>
        <p:txBody>
          <a:bodyPr wrap="square" lIns="0" tIns="0" rIns="0" bIns="0" rtlCol="0" anchor="t"/>
          <a:lstStyle/>
          <a:p>
            <a:pPr marL="0" indent="0" algn="ctr">
              <a:lnSpc>
                <a:spcPts val="1500"/>
              </a:lnSpc>
              <a:spcBef>
                <a:spcPts val="300"/>
              </a:spcBef>
              <a:spcAft>
                <a:spcPts val="300"/>
              </a:spcAft>
              <a:buNone/>
            </a:pPr>
            <a:r>
              <a:rPr lang="en-US" sz="1050" dirty="0">
                <a:solidFill>
                  <a:srgbClr val="5D4037"/>
                </a:solidFill>
                <a:latin typeface="Arial" pitchFamily="34" charset="0"/>
                <a:ea typeface="Arial" pitchFamily="34" charset="-122"/>
                <a:cs typeface="Arial" pitchFamily="34" charset="-120"/>
              </a:rPr>
              <a:t>Annual: £360,000</a:t>
            </a:r>
            <a:endParaRPr lang="en-US" sz="1050" dirty="0"/>
          </a:p>
        </p:txBody>
      </p:sp>
      <p:sp>
        <p:nvSpPr>
          <p:cNvPr id="18" name="Text 16"/>
          <p:cNvSpPr/>
          <p:nvPr/>
        </p:nvSpPr>
        <p:spPr>
          <a:xfrm>
            <a:off x="4724400" y="3438525"/>
            <a:ext cx="4038600" cy="1409700"/>
          </a:xfrm>
          <a:prstGeom prst="roundRect">
            <a:avLst>
              <a:gd name="adj" fmla="val 5405"/>
            </a:avLst>
          </a:prstGeom>
          <a:solidFill>
            <a:srgbClr val="3E2723"/>
          </a:solidFill>
          <a:ln/>
        </p:spPr>
        <p:txBody>
          <a:bodyPr wrap="square" rtlCol="0" anchor="ctr"/>
          <a:lstStyle/>
          <a:p>
            <a:pPr marL="0" indent="0">
              <a:buNone/>
            </a:pPr>
            <a:endParaRPr lang="en-US" dirty="0"/>
          </a:p>
        </p:txBody>
      </p:sp>
      <p:sp>
        <p:nvSpPr>
          <p:cNvPr id="19" name="Text 17"/>
          <p:cNvSpPr/>
          <p:nvPr/>
        </p:nvSpPr>
        <p:spPr>
          <a:xfrm>
            <a:off x="4878324" y="3667125"/>
            <a:ext cx="3730752" cy="266700"/>
          </a:xfrm>
          <a:prstGeom prst="rect">
            <a:avLst/>
          </a:prstGeom>
          <a:noFill/>
          <a:ln/>
        </p:spPr>
        <p:txBody>
          <a:bodyPr wrap="square" lIns="0" tIns="0" rIns="0" bIns="0" rtlCol="0" anchor="t"/>
          <a:lstStyle/>
          <a:p>
            <a:pPr marL="0" indent="0" algn="ctr">
              <a:lnSpc>
                <a:spcPts val="2100"/>
              </a:lnSpc>
              <a:spcBef>
                <a:spcPts val="300"/>
              </a:spcBef>
              <a:spcAft>
                <a:spcPts val="600"/>
              </a:spcAft>
              <a:buNone/>
            </a:pPr>
            <a:r>
              <a:rPr lang="en-US" sz="1350" dirty="0">
                <a:solidFill>
                  <a:srgbClr val="FFFFFF"/>
                </a:solidFill>
                <a:latin typeface="Arial" pitchFamily="34" charset="0"/>
                <a:ea typeface="Arial" pitchFamily="34" charset="-122"/>
                <a:cs typeface="Arial" pitchFamily="34" charset="-120"/>
              </a:rPr>
              <a:t>Break-Even Target</a:t>
            </a:r>
            <a:endParaRPr lang="en-US" sz="1350" dirty="0"/>
          </a:p>
        </p:txBody>
      </p:sp>
      <p:sp>
        <p:nvSpPr>
          <p:cNvPr id="20" name="Text 18"/>
          <p:cNvSpPr/>
          <p:nvPr/>
        </p:nvSpPr>
        <p:spPr>
          <a:xfrm>
            <a:off x="4878324" y="4010025"/>
            <a:ext cx="3730752" cy="342900"/>
          </a:xfrm>
          <a:prstGeom prst="rect">
            <a:avLst/>
          </a:prstGeom>
          <a:noFill/>
          <a:ln/>
        </p:spPr>
        <p:txBody>
          <a:bodyPr wrap="square" lIns="0" tIns="0" rIns="0" bIns="0" rtlCol="0" anchor="t"/>
          <a:lstStyle/>
          <a:p>
            <a:pPr marL="0" indent="0" algn="ctr">
              <a:lnSpc>
                <a:spcPts val="2700"/>
              </a:lnSpc>
              <a:spcBef>
                <a:spcPts val="300"/>
              </a:spcBef>
              <a:spcAft>
                <a:spcPts val="300"/>
              </a:spcAft>
              <a:buNone/>
            </a:pPr>
            <a:r>
              <a:rPr lang="en-US" sz="2250" b="1" dirty="0">
                <a:solidFill>
                  <a:srgbClr val="FFFFFF"/>
                </a:solidFill>
                <a:latin typeface="Arial" pitchFamily="34" charset="0"/>
                <a:ea typeface="Arial" pitchFamily="34" charset="-122"/>
                <a:cs typeface="Arial" pitchFamily="34" charset="-120"/>
              </a:rPr>
              <a:t>Month 12</a:t>
            </a:r>
            <a:endParaRPr lang="en-US" sz="2250" dirty="0"/>
          </a:p>
        </p:txBody>
      </p:sp>
      <p:sp>
        <p:nvSpPr>
          <p:cNvPr id="21" name="Text 19"/>
          <p:cNvSpPr/>
          <p:nvPr/>
        </p:nvSpPr>
        <p:spPr>
          <a:xfrm>
            <a:off x="4878324" y="4429125"/>
            <a:ext cx="3730752" cy="190500"/>
          </a:xfrm>
          <a:prstGeom prst="rect">
            <a:avLst/>
          </a:prstGeom>
          <a:noFill/>
          <a:ln/>
        </p:spPr>
        <p:txBody>
          <a:bodyPr wrap="square" lIns="0" tIns="0" rIns="0" bIns="0" rtlCol="0" anchor="t"/>
          <a:lstStyle/>
          <a:p>
            <a:pPr marL="0" indent="0" algn="ctr">
              <a:lnSpc>
                <a:spcPts val="1500"/>
              </a:lnSpc>
              <a:spcBef>
                <a:spcPts val="600"/>
              </a:spcBef>
              <a:spcAft>
                <a:spcPts val="300"/>
              </a:spcAft>
              <a:buNone/>
            </a:pPr>
            <a:r>
              <a:rPr lang="en-US" sz="1050" dirty="0">
                <a:solidFill>
                  <a:srgbClr val="FFFFFF"/>
                </a:solidFill>
                <a:latin typeface="Arial" pitchFamily="34" charset="0"/>
                <a:ea typeface="Arial" pitchFamily="34" charset="-122"/>
                <a:cs typeface="Arial" pitchFamily="34" charset="-120"/>
              </a:rPr>
              <a:t>With steady customer growth</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8E1"/>
        </a:solidFill>
        <a:effectLst/>
      </p:bgPr>
    </p:bg>
    <p:spTree>
      <p:nvGrpSpPr>
        <p:cNvPr id="1" name=""/>
        <p:cNvGrpSpPr/>
        <p:nvPr/>
      </p:nvGrpSpPr>
      <p:grpSpPr>
        <a:xfrm>
          <a:off x="0" y="0"/>
          <a:ext cx="0" cy="0"/>
          <a:chOff x="0" y="0"/>
          <a:chExt cx="0" cy="0"/>
        </a:xfrm>
      </p:grpSpPr>
      <p:sp>
        <p:nvSpPr>
          <p:cNvPr id="2" name="Text 0"/>
          <p:cNvSpPr/>
          <p:nvPr/>
        </p:nvSpPr>
        <p:spPr>
          <a:xfrm>
            <a:off x="2579914" y="148771"/>
            <a:ext cx="4284536" cy="381000"/>
          </a:xfrm>
          <a:prstGeom prst="rect">
            <a:avLst/>
          </a:prstGeom>
          <a:noFill/>
          <a:ln/>
        </p:spPr>
        <p:txBody>
          <a:bodyPr wrap="square" lIns="0" tIns="0" rIns="0" bIns="0" rtlCol="0" anchor="t"/>
          <a:lstStyle/>
          <a:p>
            <a:pPr marL="0" indent="0" algn="ctr">
              <a:lnSpc>
                <a:spcPts val="3000"/>
              </a:lnSpc>
              <a:buNone/>
            </a:pPr>
            <a:r>
              <a:rPr lang="en-US" sz="2700" b="1" dirty="0">
                <a:solidFill>
                  <a:srgbClr val="3E2723"/>
                </a:solidFill>
                <a:latin typeface="Georgia" pitchFamily="34" charset="0"/>
                <a:ea typeface="Georgia" pitchFamily="34" charset="-122"/>
                <a:cs typeface="Georgia" pitchFamily="34" charset="-120"/>
              </a:rPr>
              <a:t>References</a:t>
            </a:r>
            <a:endParaRPr lang="en-US" sz="2700" dirty="0"/>
          </a:p>
        </p:txBody>
      </p:sp>
      <p:sp>
        <p:nvSpPr>
          <p:cNvPr id="3" name="Text 1"/>
          <p:cNvSpPr/>
          <p:nvPr/>
        </p:nvSpPr>
        <p:spPr>
          <a:xfrm>
            <a:off x="571500" y="827315"/>
            <a:ext cx="8161020" cy="4167414"/>
          </a:xfrm>
          <a:prstGeom prst="rect">
            <a:avLst/>
          </a:prstGeom>
          <a:noFill/>
          <a:ln/>
        </p:spPr>
        <p:txBody>
          <a:bodyPr wrap="square" lIns="0" tIns="0" rIns="0" bIns="0" rtlCol="0" anchor="t"/>
          <a:lstStyle/>
          <a:p>
            <a:pPr marL="285750" indent="-285750">
              <a:buFont typeface="Arial" panose="020B0604020202020204" pitchFamily="34" charset="0"/>
              <a:buChar char="•"/>
            </a:pPr>
            <a:r>
              <a:rPr lang="en-US" sz="1600" dirty="0"/>
              <a:t>Allegra World Coffee Portal (2023) </a:t>
            </a:r>
            <a:r>
              <a:rPr lang="en-US" sz="1600" i="1" dirty="0"/>
              <a:t>Project Café UK 2023 Report</a:t>
            </a:r>
            <a:r>
              <a:rPr lang="en-US" sz="1600" dirty="0"/>
              <a:t>. London: Allegra World Coffee Portal.</a:t>
            </a:r>
          </a:p>
          <a:p>
            <a:pPr marL="285750" indent="-285750">
              <a:buFont typeface="Arial" panose="020B0604020202020204" pitchFamily="34" charset="0"/>
              <a:buChar char="•"/>
            </a:pPr>
            <a:r>
              <a:rPr lang="en-US" sz="1600" dirty="0"/>
              <a:t>Crimson Cup Coffee &amp; Tea (no date) </a:t>
            </a:r>
            <a:r>
              <a:rPr lang="en-US" sz="1600" i="1" dirty="0"/>
              <a:t>One Day Coffee Shop Business Plan</a:t>
            </a:r>
            <a:r>
              <a:rPr lang="en-US" sz="1600" dirty="0"/>
              <a:t>. Available at: </a:t>
            </a:r>
            <a:r>
              <a:rPr lang="en-US" sz="1600" dirty="0">
                <a:hlinkClick r:id="rId3"/>
              </a:rPr>
              <a:t>https://crimsoncup.com</a:t>
            </a:r>
            <a:r>
              <a:rPr lang="en-US" sz="1600" dirty="0"/>
              <a:t> (Accessed: 7 December 2025).</a:t>
            </a:r>
          </a:p>
          <a:p>
            <a:pPr marL="285750" indent="-285750">
              <a:buFont typeface="Arial" panose="020B0604020202020204" pitchFamily="34" charset="0"/>
              <a:buChar char="•"/>
            </a:pPr>
            <a:r>
              <a:rPr lang="en-US" sz="1600" dirty="0" err="1"/>
              <a:t>Growthink</a:t>
            </a:r>
            <a:r>
              <a:rPr lang="en-US" sz="1600" dirty="0"/>
              <a:t> (no date) </a:t>
            </a:r>
            <a:r>
              <a:rPr lang="en-US" sz="1600" i="1" dirty="0"/>
              <a:t>Coffee Shop Business Plan Template &amp; Guide</a:t>
            </a:r>
            <a:r>
              <a:rPr lang="en-US" sz="1600" dirty="0"/>
              <a:t>. Available at: </a:t>
            </a:r>
            <a:r>
              <a:rPr lang="en-US" sz="1600" dirty="0">
                <a:hlinkClick r:id="rId4"/>
              </a:rPr>
              <a:t>https://www.growthink.com</a:t>
            </a:r>
            <a:r>
              <a:rPr lang="en-US" sz="1600" dirty="0"/>
              <a:t> (Accessed: 7 December 2025).</a:t>
            </a:r>
          </a:p>
          <a:p>
            <a:pPr marL="285750" indent="-285750">
              <a:buFont typeface="Arial" panose="020B0604020202020204" pitchFamily="34" charset="0"/>
              <a:buChar char="•"/>
            </a:pPr>
            <a:r>
              <a:rPr lang="en-US" sz="1600" dirty="0"/>
              <a:t>IBISWorld (no date) </a:t>
            </a:r>
            <a:r>
              <a:rPr lang="en-US" sz="1600" i="1" dirty="0"/>
              <a:t>Cafés &amp; Coffee Shops in the UK – Industry Report</a:t>
            </a:r>
            <a:r>
              <a:rPr lang="en-US" sz="1600" dirty="0"/>
              <a:t>. Available at: </a:t>
            </a:r>
            <a:r>
              <a:rPr lang="en-US" sz="1600" dirty="0">
                <a:hlinkClick r:id="rId5"/>
              </a:rPr>
              <a:t>https://www.ibisworld.com</a:t>
            </a:r>
            <a:r>
              <a:rPr lang="en-US" sz="1600" dirty="0"/>
              <a:t> (Accessed: 7 December 2025).</a:t>
            </a:r>
          </a:p>
          <a:p>
            <a:pPr marL="285750" indent="-285750">
              <a:buFont typeface="Arial" panose="020B0604020202020204" pitchFamily="34" charset="0"/>
              <a:buChar char="•"/>
            </a:pPr>
            <a:r>
              <a:rPr lang="en-US" sz="1600" dirty="0"/>
              <a:t>Lumina Intelligence (no date) </a:t>
            </a:r>
            <a:r>
              <a:rPr lang="en-US" sz="1600" i="1" dirty="0"/>
              <a:t>UK Coffee Market Data &amp; Insights</a:t>
            </a:r>
            <a:r>
              <a:rPr lang="en-US" sz="1600" dirty="0"/>
              <a:t>. Available at: </a:t>
            </a:r>
            <a:r>
              <a:rPr lang="en-US" sz="1600" dirty="0">
                <a:hlinkClick r:id="rId6"/>
              </a:rPr>
              <a:t>https://www.lumina-intelligence.com</a:t>
            </a:r>
            <a:r>
              <a:rPr lang="en-US" sz="1600" dirty="0"/>
              <a:t> (Accessed: 7 December 2025).</a:t>
            </a:r>
          </a:p>
          <a:p>
            <a:pPr marL="285750" indent="-285750">
              <a:buFont typeface="Arial" panose="020B0604020202020204" pitchFamily="34" charset="0"/>
              <a:buChar char="•"/>
            </a:pPr>
            <a:r>
              <a:rPr lang="en-US" sz="1600" dirty="0"/>
              <a:t>Statista (no date) </a:t>
            </a:r>
            <a:r>
              <a:rPr lang="en-US" sz="1600" i="1" dirty="0"/>
              <a:t>Cafes &amp; Coffee Shops in the United Kingdom – Statistics &amp; Facts</a:t>
            </a:r>
            <a:r>
              <a:rPr lang="en-US" sz="1600" dirty="0"/>
              <a:t>. Available at: </a:t>
            </a:r>
            <a:r>
              <a:rPr lang="en-US" sz="1600" dirty="0">
                <a:hlinkClick r:id="rId7"/>
              </a:rPr>
              <a:t>https://www.statista.com</a:t>
            </a:r>
            <a:r>
              <a:rPr lang="en-US" sz="1600" dirty="0"/>
              <a:t> (Accessed: 7 December 2025).</a:t>
            </a:r>
          </a:p>
          <a:p>
            <a:pPr marL="285750" indent="-285750">
              <a:buFont typeface="Arial" panose="020B0604020202020204" pitchFamily="34" charset="0"/>
              <a:buChar char="•"/>
            </a:pPr>
            <a:r>
              <a:rPr lang="en-US" sz="1600" dirty="0"/>
              <a:t>World Coffee Portal (2024) </a:t>
            </a:r>
            <a:r>
              <a:rPr lang="en-US" sz="1600" i="1" dirty="0"/>
              <a:t>The Independents Report UK 2024</a:t>
            </a:r>
            <a:r>
              <a:rPr lang="en-US" sz="1600" dirty="0"/>
              <a:t>. London: World Coffee Portal.</a:t>
            </a:r>
          </a:p>
          <a:p>
            <a:pPr marL="285750" indent="-285750">
              <a:buFont typeface="Arial" panose="020B0604020202020204" pitchFamily="34" charset="0"/>
              <a:buChar char="•"/>
            </a:pPr>
            <a:r>
              <a:rPr lang="en-US" sz="1600" dirty="0"/>
              <a:t>World Coffee Portal (no date) </a:t>
            </a:r>
            <a:r>
              <a:rPr lang="en-US" sz="1600" i="1" dirty="0"/>
              <a:t>UK Independent Coffee Shops Trading Strongly</a:t>
            </a:r>
            <a:r>
              <a:rPr lang="en-US" sz="1600" dirty="0"/>
              <a:t>. Available at: </a:t>
            </a:r>
            <a:r>
              <a:rPr lang="en-US" sz="1600" dirty="0">
                <a:hlinkClick r:id="rId8"/>
              </a:rPr>
              <a:t>https://www.worldcoffeeportal.com</a:t>
            </a:r>
            <a:r>
              <a:rPr lang="en-US" sz="1600" dirty="0"/>
              <a:t> (Accessed: 7 December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1546</Words>
  <Application>Microsoft Office PowerPoint</Application>
  <PresentationFormat>On-screen Show (16:9)</PresentationFormat>
  <Paragraphs>132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Daily Grind Coffee House Business Plan</dc:title>
  <dc:subject>PptxGenJS Presentation</dc:subject>
  <dc:creator>Sher Ali</dc:creator>
  <cp:lastModifiedBy>Mustak Ahamed</cp:lastModifiedBy>
  <cp:revision>3</cp:revision>
  <dcterms:created xsi:type="dcterms:W3CDTF">2025-12-07T16:39:29Z</dcterms:created>
  <dcterms:modified xsi:type="dcterms:W3CDTF">2025-12-07T17:27:04Z</dcterms:modified>
</cp:coreProperties>
</file>