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26"/>
    <p:sldId id="257" r:id="rId27"/>
    <p:sldId id="258" r:id="rId28"/>
    <p:sldId id="259" r:id="rId29"/>
    <p:sldId id="260" r:id="rId30"/>
    <p:sldId id="261" r:id="rId31"/>
    <p:sldId id="262" r:id="rId32"/>
  </p:sldIdLst>
  <p:sldSz cx="18288000" cy="10287000"/>
  <p:notesSz cx="6858000" cy="9144000"/>
  <p:embeddedFontLst>
    <p:embeddedFont>
      <p:font typeface="Arimo" charset="1" panose="020B0604020202020204"/>
      <p:regular r:id="rId6"/>
    </p:embeddedFont>
    <p:embeddedFont>
      <p:font typeface="Arimo Bold" charset="1" panose="020B0704020202020204"/>
      <p:regular r:id="rId7"/>
    </p:embeddedFont>
    <p:embeddedFont>
      <p:font typeface="Arimo Italics" charset="1" panose="020B0604020202090204"/>
      <p:regular r:id="rId8"/>
    </p:embeddedFont>
    <p:embeddedFont>
      <p:font typeface="Arimo Bold Italics" charset="1" panose="020B0704020202090204"/>
      <p:regular r:id="rId9"/>
    </p:embeddedFont>
    <p:embeddedFont>
      <p:font typeface="Archivo Black" charset="1" panose="020B0A03020202020B04"/>
      <p:regular r:id="rId10"/>
    </p:embeddedFont>
    <p:embeddedFont>
      <p:font typeface="Roboto Condensed" charset="1" panose="02000000000000000000"/>
      <p:regular r:id="rId11"/>
    </p:embeddedFont>
    <p:embeddedFont>
      <p:font typeface="Roboto Condensed Bold" charset="1" panose="02000000000000000000"/>
      <p:regular r:id="rId12"/>
    </p:embeddedFont>
    <p:embeddedFont>
      <p:font typeface="Roboto Condensed Italics" charset="1" panose="02000000000000000000"/>
      <p:regular r:id="rId13"/>
    </p:embeddedFont>
    <p:embeddedFont>
      <p:font typeface="Roboto Condensed Bold Italics" charset="1" panose="02000000000000000000"/>
      <p:regular r:id="rId14"/>
    </p:embeddedFont>
    <p:embeddedFont>
      <p:font typeface="Poppins Medium" charset="1" panose="02000000000000000000"/>
      <p:regular r:id="rId15"/>
    </p:embeddedFont>
    <p:embeddedFont>
      <p:font typeface="Poppins Medium Bold" charset="1" panose="02000000000000000000"/>
      <p:regular r:id="rId16"/>
    </p:embeddedFont>
    <p:embeddedFont>
      <p:font typeface="Poppins Bold" charset="1" panose="02000000000000000000"/>
      <p:regular r:id="rId17"/>
    </p:embeddedFont>
    <p:embeddedFont>
      <p:font typeface="Open Sans Light" charset="1" panose="020B0306030504020204"/>
      <p:regular r:id="rId18"/>
    </p:embeddedFont>
    <p:embeddedFont>
      <p:font typeface="Open Sans Light Bold" charset="1" panose="020B0806030504020204"/>
      <p:regular r:id="rId19"/>
    </p:embeddedFont>
    <p:embeddedFont>
      <p:font typeface="Open Sans Light Italics" charset="1" panose="020B0306030504020204"/>
      <p:regular r:id="rId20"/>
    </p:embeddedFont>
    <p:embeddedFont>
      <p:font typeface="Open Sans Light Bold Italics" charset="1" panose="020B0806030504020204"/>
      <p:regular r:id="rId21"/>
    </p:embeddedFont>
    <p:embeddedFont>
      <p:font typeface="Open Sans" charset="1" panose="020B0606030504020204"/>
      <p:regular r:id="rId22"/>
    </p:embeddedFont>
    <p:embeddedFont>
      <p:font typeface="Open Sans Bold" charset="1" panose="020B0806030504020204"/>
      <p:regular r:id="rId23"/>
    </p:embeddedFont>
    <p:embeddedFont>
      <p:font typeface="Open Sans Italics" charset="1" panose="020B0606030504020204"/>
      <p:regular r:id="rId24"/>
    </p:embeddedFont>
    <p:embeddedFont>
      <p:font typeface="Open Sans Bold Italics" charset="1" panose="020B0806030504020204"/>
      <p:regular r:id="rId2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fonts/font10.fntdata" Type="http://schemas.openxmlformats.org/officeDocument/2006/relationships/font"/><Relationship Id="rId11" Target="fonts/font11.fntdata" Type="http://schemas.openxmlformats.org/officeDocument/2006/relationships/font"/><Relationship Id="rId12" Target="fonts/font12.fntdata" Type="http://schemas.openxmlformats.org/officeDocument/2006/relationships/font"/><Relationship Id="rId13" Target="fonts/font13.fntdata" Type="http://schemas.openxmlformats.org/officeDocument/2006/relationships/font"/><Relationship Id="rId14" Target="fonts/font14.fntdata" Type="http://schemas.openxmlformats.org/officeDocument/2006/relationships/font"/><Relationship Id="rId15" Target="fonts/font15.fntdata" Type="http://schemas.openxmlformats.org/officeDocument/2006/relationships/font"/><Relationship Id="rId16" Target="fonts/font16.fntdata" Type="http://schemas.openxmlformats.org/officeDocument/2006/relationships/font"/><Relationship Id="rId17" Target="fonts/font17.fntdata" Type="http://schemas.openxmlformats.org/officeDocument/2006/relationships/font"/><Relationship Id="rId18" Target="fonts/font18.fntdata" Type="http://schemas.openxmlformats.org/officeDocument/2006/relationships/font"/><Relationship Id="rId19" Target="fonts/font19.fntdata" Type="http://schemas.openxmlformats.org/officeDocument/2006/relationships/font"/><Relationship Id="rId2" Target="presProps.xml" Type="http://schemas.openxmlformats.org/officeDocument/2006/relationships/presProps"/><Relationship Id="rId20" Target="fonts/font20.fntdata" Type="http://schemas.openxmlformats.org/officeDocument/2006/relationships/font"/><Relationship Id="rId21" Target="fonts/font21.fntdata" Type="http://schemas.openxmlformats.org/officeDocument/2006/relationships/font"/><Relationship Id="rId22" Target="fonts/font22.fntdata" Type="http://schemas.openxmlformats.org/officeDocument/2006/relationships/font"/><Relationship Id="rId23" Target="fonts/font23.fntdata" Type="http://schemas.openxmlformats.org/officeDocument/2006/relationships/font"/><Relationship Id="rId24" Target="fonts/font24.fntdata" Type="http://schemas.openxmlformats.org/officeDocument/2006/relationships/font"/><Relationship Id="rId25" Target="fonts/font25.fntdata" Type="http://schemas.openxmlformats.org/officeDocument/2006/relationships/font"/><Relationship Id="rId26" Target="slides/slide1.xml" Type="http://schemas.openxmlformats.org/officeDocument/2006/relationships/slide"/><Relationship Id="rId27" Target="slides/slide2.xml" Type="http://schemas.openxmlformats.org/officeDocument/2006/relationships/slide"/><Relationship Id="rId28" Target="slides/slide3.xml" Type="http://schemas.openxmlformats.org/officeDocument/2006/relationships/slide"/><Relationship Id="rId29" Target="slides/slide4.xml" Type="http://schemas.openxmlformats.org/officeDocument/2006/relationships/slide"/><Relationship Id="rId3" Target="viewProps.xml" Type="http://schemas.openxmlformats.org/officeDocument/2006/relationships/viewProps"/><Relationship Id="rId30" Target="slides/slide5.xml" Type="http://schemas.openxmlformats.org/officeDocument/2006/relationships/slide"/><Relationship Id="rId31" Target="slides/slide6.xml" Type="http://schemas.openxmlformats.org/officeDocument/2006/relationships/slide"/><Relationship Id="rId32" Target="slides/slide7.xml" Type="http://schemas.openxmlformats.org/officeDocument/2006/relationships/slide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fonts/font6.fntdata" Type="http://schemas.openxmlformats.org/officeDocument/2006/relationships/font"/><Relationship Id="rId7" Target="fonts/font7.fntdata" Type="http://schemas.openxmlformats.org/officeDocument/2006/relationships/font"/><Relationship Id="rId8" Target="fonts/font8.fntdata" Type="http://schemas.openxmlformats.org/officeDocument/2006/relationships/font"/><Relationship Id="rId9" Target="fonts/font9.fntdata" Type="http://schemas.openxmlformats.org/officeDocument/2006/relationships/font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jpe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5.png" Type="http://schemas.openxmlformats.org/officeDocument/2006/relationships/image"/><Relationship Id="rId7" Target="../media/image6.svg" Type="http://schemas.openxmlformats.org/officeDocument/2006/relationships/image"/><Relationship Id="rId8" Target="../media/image7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.png" Type="http://schemas.openxmlformats.org/officeDocument/2006/relationships/image"/><Relationship Id="rId3" Target="../media/image9.svg" Type="http://schemas.openxmlformats.org/officeDocument/2006/relationships/image"/><Relationship Id="rId4" Target="../media/image10.jpe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1.png" Type="http://schemas.openxmlformats.org/officeDocument/2006/relationships/image"/><Relationship Id="rId3" Target="../media/image12.svg" Type="http://schemas.openxmlformats.org/officeDocument/2006/relationships/image"/><Relationship Id="rId4" Target="../media/image13.png" Type="http://schemas.openxmlformats.org/officeDocument/2006/relationships/image"/><Relationship Id="rId5" Target="../media/image14.svg" Type="http://schemas.openxmlformats.org/officeDocument/2006/relationships/image"/><Relationship Id="rId6" Target="../media/image15.png" Type="http://schemas.openxmlformats.org/officeDocument/2006/relationships/image"/><Relationship Id="rId7" Target="../media/image16.sv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7.jpe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8767633" y="1637180"/>
            <a:ext cx="4108785" cy="5028756"/>
            <a:chOff x="0" y="0"/>
            <a:chExt cx="5478380" cy="6705009"/>
          </a:xfrm>
        </p:grpSpPr>
        <p:pic>
          <p:nvPicPr>
            <p:cNvPr name="Picture 3" id="3"/>
            <p:cNvPicPr>
              <a:picLocks noChangeAspect="true"/>
            </p:cNvPicPr>
            <p:nvPr/>
          </p:nvPicPr>
          <p:blipFill>
            <a:blip r:embed="rId2"/>
            <a:srcRect l="0" t="6560" r="0" b="6560"/>
            <a:stretch>
              <a:fillRect/>
            </a:stretch>
          </p:blipFill>
          <p:spPr>
            <a:xfrm>
              <a:off x="0" y="0"/>
              <a:ext cx="5478380" cy="6705009"/>
            </a:xfrm>
            <a:prstGeom prst="rect">
              <a:avLst/>
            </a:prstGeom>
          </p:spPr>
        </p:pic>
      </p:grpSp>
      <p:grpSp>
        <p:nvGrpSpPr>
          <p:cNvPr name="Group 4" id="4"/>
          <p:cNvGrpSpPr/>
          <p:nvPr/>
        </p:nvGrpSpPr>
        <p:grpSpPr>
          <a:xfrm rot="0">
            <a:off x="1785912" y="6098224"/>
            <a:ext cx="5099520" cy="356966"/>
            <a:chOff x="0" y="0"/>
            <a:chExt cx="6799360" cy="475955"/>
          </a:xfrm>
        </p:grpSpPr>
        <p:grpSp>
          <p:nvGrpSpPr>
            <p:cNvPr name="Group 5" id="5"/>
            <p:cNvGrpSpPr>
              <a:grpSpLocks noChangeAspect="true"/>
            </p:cNvGrpSpPr>
            <p:nvPr/>
          </p:nvGrpSpPr>
          <p:grpSpPr>
            <a:xfrm rot="0">
              <a:off x="0" y="0"/>
              <a:ext cx="6799360" cy="475955"/>
              <a:chOff x="0" y="0"/>
              <a:chExt cx="1270000" cy="88900"/>
            </a:xfrm>
          </p:grpSpPr>
          <p:sp>
            <p:nvSpPr>
              <p:cNvPr name="Freeform 6" id="6"/>
              <p:cNvSpPr/>
              <p:nvPr/>
            </p:nvSpPr>
            <p:spPr>
              <a:xfrm>
                <a:off x="-2195" y="-71"/>
                <a:ext cx="1274391" cy="89042"/>
              </a:xfrm>
              <a:custGeom>
                <a:avLst/>
                <a:gdLst/>
                <a:ahLst/>
                <a:cxnLst/>
                <a:rect r="r" b="b" t="t" l="l"/>
                <a:pathLst>
                  <a:path h="89042" w="1274391">
                    <a:moveTo>
                      <a:pt x="46645" y="71"/>
                    </a:moveTo>
                    <a:lnTo>
                      <a:pt x="1227745" y="71"/>
                    </a:lnTo>
                    <a:lnTo>
                      <a:pt x="1227745" y="71"/>
                    </a:lnTo>
                    <a:cubicBezTo>
                      <a:pt x="1243673" y="0"/>
                      <a:pt x="1258421" y="8456"/>
                      <a:pt x="1266406" y="22238"/>
                    </a:cubicBezTo>
                    <a:cubicBezTo>
                      <a:pt x="1274390" y="36021"/>
                      <a:pt x="1274390" y="53021"/>
                      <a:pt x="1266406" y="66804"/>
                    </a:cubicBezTo>
                    <a:cubicBezTo>
                      <a:pt x="1258421" y="80586"/>
                      <a:pt x="1243673" y="89042"/>
                      <a:pt x="1227745" y="88971"/>
                    </a:cubicBezTo>
                    <a:lnTo>
                      <a:pt x="46645" y="88971"/>
                    </a:lnTo>
                    <a:cubicBezTo>
                      <a:pt x="30717" y="89042"/>
                      <a:pt x="15969" y="80586"/>
                      <a:pt x="7984" y="66804"/>
                    </a:cubicBezTo>
                    <a:cubicBezTo>
                      <a:pt x="0" y="53021"/>
                      <a:pt x="0" y="36021"/>
                      <a:pt x="7984" y="22238"/>
                    </a:cubicBezTo>
                    <a:cubicBezTo>
                      <a:pt x="15969" y="8456"/>
                      <a:pt x="30717" y="0"/>
                      <a:pt x="46645" y="71"/>
                    </a:cubicBezTo>
                    <a:close/>
                  </a:path>
                </a:pathLst>
              </a:custGeom>
              <a:solidFill>
                <a:srgbClr val="1E1E2D"/>
              </a:solidFill>
            </p:spPr>
          </p:sp>
          <p:sp>
            <p:nvSpPr>
              <p:cNvPr name="Freeform 7" id="7"/>
              <p:cNvSpPr/>
              <p:nvPr/>
            </p:nvSpPr>
            <p:spPr>
              <a:xfrm>
                <a:off x="-2195" y="-71"/>
                <a:ext cx="1096591" cy="89042"/>
              </a:xfrm>
              <a:custGeom>
                <a:avLst/>
                <a:gdLst/>
                <a:ahLst/>
                <a:cxnLst/>
                <a:rect r="r" b="b" t="t" l="l"/>
                <a:pathLst>
                  <a:path h="89042" w="1096591">
                    <a:moveTo>
                      <a:pt x="46645" y="71"/>
                    </a:moveTo>
                    <a:lnTo>
                      <a:pt x="1049945" y="71"/>
                    </a:lnTo>
                    <a:lnTo>
                      <a:pt x="1049945" y="71"/>
                    </a:lnTo>
                    <a:cubicBezTo>
                      <a:pt x="1065873" y="0"/>
                      <a:pt x="1080621" y="8456"/>
                      <a:pt x="1088606" y="22238"/>
                    </a:cubicBezTo>
                    <a:cubicBezTo>
                      <a:pt x="1096590" y="36021"/>
                      <a:pt x="1096590" y="53021"/>
                      <a:pt x="1088606" y="66804"/>
                    </a:cubicBezTo>
                    <a:cubicBezTo>
                      <a:pt x="1080621" y="80586"/>
                      <a:pt x="1065873" y="89042"/>
                      <a:pt x="1049945" y="88971"/>
                    </a:cubicBezTo>
                    <a:lnTo>
                      <a:pt x="46645" y="88971"/>
                    </a:lnTo>
                    <a:cubicBezTo>
                      <a:pt x="30717" y="89042"/>
                      <a:pt x="15969" y="80586"/>
                      <a:pt x="7984" y="66804"/>
                    </a:cubicBezTo>
                    <a:cubicBezTo>
                      <a:pt x="0" y="53021"/>
                      <a:pt x="0" y="36021"/>
                      <a:pt x="7984" y="22238"/>
                    </a:cubicBezTo>
                    <a:cubicBezTo>
                      <a:pt x="15969" y="8456"/>
                      <a:pt x="30717" y="0"/>
                      <a:pt x="46645" y="71"/>
                    </a:cubicBezTo>
                    <a:close/>
                  </a:path>
                </a:pathLst>
              </a:custGeom>
              <a:solidFill>
                <a:srgbClr val="F6C81C"/>
              </a:solidFill>
            </p:spPr>
          </p:sp>
        </p:grpSp>
      </p:grpSp>
      <p:grpSp>
        <p:nvGrpSpPr>
          <p:cNvPr name="Group 8" id="8"/>
          <p:cNvGrpSpPr/>
          <p:nvPr/>
        </p:nvGrpSpPr>
        <p:grpSpPr>
          <a:xfrm rot="0">
            <a:off x="8904681" y="1589946"/>
            <a:ext cx="4108785" cy="5075991"/>
            <a:chOff x="0" y="0"/>
            <a:chExt cx="2155746" cy="2663207"/>
          </a:xfrm>
        </p:grpSpPr>
        <p:sp>
          <p:nvSpPr>
            <p:cNvPr name="Freeform 9" id="9"/>
            <p:cNvSpPr/>
            <p:nvPr/>
          </p:nvSpPr>
          <p:spPr>
            <a:xfrm>
              <a:off x="0" y="0"/>
              <a:ext cx="2155746" cy="2663207"/>
            </a:xfrm>
            <a:custGeom>
              <a:avLst/>
              <a:gdLst/>
              <a:ahLst/>
              <a:cxnLst/>
              <a:rect r="r" b="b" t="t" l="l"/>
              <a:pathLst>
                <a:path h="2663207" w="2155746">
                  <a:moveTo>
                    <a:pt x="2031286" y="59690"/>
                  </a:moveTo>
                  <a:cubicBezTo>
                    <a:pt x="2066845" y="59690"/>
                    <a:pt x="2096055" y="88900"/>
                    <a:pt x="2096055" y="124460"/>
                  </a:cubicBezTo>
                  <a:lnTo>
                    <a:pt x="2096055" y="2538747"/>
                  </a:lnTo>
                  <a:cubicBezTo>
                    <a:pt x="2096055" y="2574307"/>
                    <a:pt x="2066845" y="2603517"/>
                    <a:pt x="2031286" y="2603517"/>
                  </a:cubicBezTo>
                  <a:lnTo>
                    <a:pt x="124460" y="2603517"/>
                  </a:lnTo>
                  <a:cubicBezTo>
                    <a:pt x="88900" y="2603517"/>
                    <a:pt x="59690" y="2574307"/>
                    <a:pt x="59690" y="2538747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2031286" y="59690"/>
                  </a:lnTo>
                  <a:moveTo>
                    <a:pt x="2031286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2538747"/>
                  </a:lnTo>
                  <a:cubicBezTo>
                    <a:pt x="0" y="2607327"/>
                    <a:pt x="55880" y="2663207"/>
                    <a:pt x="124460" y="2663207"/>
                  </a:cubicBezTo>
                  <a:lnTo>
                    <a:pt x="2031286" y="2663207"/>
                  </a:lnTo>
                  <a:cubicBezTo>
                    <a:pt x="2099866" y="2663207"/>
                    <a:pt x="2155746" y="2607327"/>
                    <a:pt x="2155746" y="2538747"/>
                  </a:cubicBezTo>
                  <a:lnTo>
                    <a:pt x="2155746" y="124460"/>
                  </a:lnTo>
                  <a:cubicBezTo>
                    <a:pt x="2155746" y="55880"/>
                    <a:pt x="2099866" y="0"/>
                    <a:pt x="2031286" y="0"/>
                  </a:cubicBezTo>
                  <a:close/>
                </a:path>
              </a:pathLst>
            </a:custGeom>
            <a:solidFill>
              <a:srgbClr val="F6C81C"/>
            </a:solidFill>
          </p:spPr>
        </p:sp>
      </p:grpSp>
      <p:grpSp>
        <p:nvGrpSpPr>
          <p:cNvPr name="Group 10" id="10"/>
          <p:cNvGrpSpPr/>
          <p:nvPr/>
        </p:nvGrpSpPr>
        <p:grpSpPr>
          <a:xfrm rot="0">
            <a:off x="13150515" y="4440823"/>
            <a:ext cx="3971737" cy="5028756"/>
            <a:chOff x="0" y="0"/>
            <a:chExt cx="5295649" cy="6705009"/>
          </a:xfrm>
        </p:grpSpPr>
        <p:pic>
          <p:nvPicPr>
            <p:cNvPr name="Picture 11" id="11"/>
            <p:cNvPicPr>
              <a:picLocks noChangeAspect="true"/>
            </p:cNvPicPr>
            <p:nvPr/>
          </p:nvPicPr>
          <p:blipFill>
            <a:blip r:embed="rId3"/>
            <a:srcRect l="5452" t="0" r="5452" b="0"/>
            <a:stretch>
              <a:fillRect/>
            </a:stretch>
          </p:blipFill>
          <p:spPr>
            <a:xfrm>
              <a:off x="0" y="0"/>
              <a:ext cx="5295649" cy="6705009"/>
            </a:xfrm>
            <a:prstGeom prst="rect">
              <a:avLst/>
            </a:prstGeom>
          </p:spPr>
        </p:pic>
      </p:grpSp>
      <p:grpSp>
        <p:nvGrpSpPr>
          <p:cNvPr name="Group 12" id="12"/>
          <p:cNvGrpSpPr/>
          <p:nvPr/>
        </p:nvGrpSpPr>
        <p:grpSpPr>
          <a:xfrm rot="0">
            <a:off x="13013467" y="4356353"/>
            <a:ext cx="4108785" cy="5075991"/>
            <a:chOff x="0" y="0"/>
            <a:chExt cx="2155746" cy="2663207"/>
          </a:xfrm>
        </p:grpSpPr>
        <p:sp>
          <p:nvSpPr>
            <p:cNvPr name="Freeform 13" id="13"/>
            <p:cNvSpPr/>
            <p:nvPr/>
          </p:nvSpPr>
          <p:spPr>
            <a:xfrm>
              <a:off x="0" y="0"/>
              <a:ext cx="2155746" cy="2663207"/>
            </a:xfrm>
            <a:custGeom>
              <a:avLst/>
              <a:gdLst/>
              <a:ahLst/>
              <a:cxnLst/>
              <a:rect r="r" b="b" t="t" l="l"/>
              <a:pathLst>
                <a:path h="2663207" w="2155746">
                  <a:moveTo>
                    <a:pt x="2031286" y="59690"/>
                  </a:moveTo>
                  <a:cubicBezTo>
                    <a:pt x="2066845" y="59690"/>
                    <a:pt x="2096055" y="88900"/>
                    <a:pt x="2096055" y="124460"/>
                  </a:cubicBezTo>
                  <a:lnTo>
                    <a:pt x="2096055" y="2538747"/>
                  </a:lnTo>
                  <a:cubicBezTo>
                    <a:pt x="2096055" y="2574307"/>
                    <a:pt x="2066845" y="2603517"/>
                    <a:pt x="2031286" y="2603517"/>
                  </a:cubicBezTo>
                  <a:lnTo>
                    <a:pt x="124460" y="2603517"/>
                  </a:lnTo>
                  <a:cubicBezTo>
                    <a:pt x="88900" y="2603517"/>
                    <a:pt x="59690" y="2574307"/>
                    <a:pt x="59690" y="2538747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2031286" y="59690"/>
                  </a:lnTo>
                  <a:moveTo>
                    <a:pt x="2031286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2538747"/>
                  </a:lnTo>
                  <a:cubicBezTo>
                    <a:pt x="0" y="2607327"/>
                    <a:pt x="55880" y="2663207"/>
                    <a:pt x="124460" y="2663207"/>
                  </a:cubicBezTo>
                  <a:lnTo>
                    <a:pt x="2031286" y="2663207"/>
                  </a:lnTo>
                  <a:cubicBezTo>
                    <a:pt x="2099866" y="2663207"/>
                    <a:pt x="2155746" y="2607327"/>
                    <a:pt x="2155746" y="2538747"/>
                  </a:cubicBezTo>
                  <a:lnTo>
                    <a:pt x="2155746" y="124460"/>
                  </a:lnTo>
                  <a:cubicBezTo>
                    <a:pt x="2155746" y="55880"/>
                    <a:pt x="2099866" y="0"/>
                    <a:pt x="2031286" y="0"/>
                  </a:cubicBezTo>
                  <a:close/>
                </a:path>
              </a:pathLst>
            </a:custGeom>
            <a:solidFill>
              <a:srgbClr val="F6C81C"/>
            </a:solidFill>
          </p:spPr>
        </p:sp>
      </p:grpSp>
      <p:pic>
        <p:nvPicPr>
          <p:cNvPr name="Picture 14" id="14"/>
          <p:cNvPicPr>
            <a:picLocks noChangeAspect="true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0" t="0" r="0" b="0"/>
          <a:stretch>
            <a:fillRect/>
          </a:stretch>
        </p:blipFill>
        <p:spPr>
          <a:xfrm flipH="false" flipV="false" rot="0">
            <a:off x="11614445" y="277100"/>
            <a:ext cx="2523946" cy="2625692"/>
          </a:xfrm>
          <a:prstGeom prst="rect">
            <a:avLst/>
          </a:prstGeom>
        </p:spPr>
      </p:pic>
      <p:pic>
        <p:nvPicPr>
          <p:cNvPr name="Picture 15" id="15"/>
          <p:cNvPicPr>
            <a:picLocks noChangeAspect="true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0" t="0" r="0" b="0"/>
          <a:stretch>
            <a:fillRect/>
          </a:stretch>
        </p:blipFill>
        <p:spPr>
          <a:xfrm flipH="false" flipV="false" rot="0">
            <a:off x="12590198" y="7946353"/>
            <a:ext cx="1548193" cy="2057400"/>
          </a:xfrm>
          <a:prstGeom prst="rect">
            <a:avLst/>
          </a:prstGeom>
        </p:spPr>
      </p:pic>
      <p:pic>
        <p:nvPicPr>
          <p:cNvPr name="Picture 16" id="16"/>
          <p:cNvPicPr>
            <a:picLocks noChangeAspect="true"/>
          </p:cNvPicPr>
          <p:nvPr/>
        </p:nvPicPr>
        <p:blipFill>
          <a:blip r:embed="rId8"/>
          <a:srcRect l="0" t="0" r="0" b="0"/>
          <a:stretch>
            <a:fillRect/>
          </a:stretch>
        </p:blipFill>
        <p:spPr>
          <a:xfrm flipH="false" flipV="false" rot="0">
            <a:off x="1785912" y="8419552"/>
            <a:ext cx="4193738" cy="838748"/>
          </a:xfrm>
          <a:prstGeom prst="rect">
            <a:avLst/>
          </a:prstGeom>
        </p:spPr>
      </p:pic>
      <p:sp>
        <p:nvSpPr>
          <p:cNvPr name="TextBox 17" id="17"/>
          <p:cNvSpPr txBox="true"/>
          <p:nvPr/>
        </p:nvSpPr>
        <p:spPr>
          <a:xfrm rot="0">
            <a:off x="1401017" y="810096"/>
            <a:ext cx="7090391" cy="44948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8959"/>
              </a:lnSpc>
            </a:pPr>
            <a:r>
              <a:rPr lang="en-US" sz="6399">
                <a:solidFill>
                  <a:srgbClr val="1E1E2D"/>
                </a:solidFill>
                <a:latin typeface="Poppins Bold"/>
              </a:rPr>
              <a:t>WHAT AN EMPLOYER LOOKS FOR IN A GOOD CV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5763518" y="5457342"/>
            <a:ext cx="1121914" cy="45621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3721"/>
              </a:lnSpc>
            </a:pPr>
            <a:r>
              <a:rPr lang="en-US" sz="2658">
                <a:solidFill>
                  <a:srgbClr val="1E1E2D"/>
                </a:solidFill>
                <a:latin typeface="Poppins Medium"/>
              </a:rPr>
              <a:t>86%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1785912" y="6599261"/>
            <a:ext cx="2549760" cy="5234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4216"/>
              </a:lnSpc>
            </a:pPr>
            <a:r>
              <a:rPr lang="en-US" sz="3011">
                <a:solidFill>
                  <a:srgbClr val="1E1E2D"/>
                </a:solidFill>
                <a:latin typeface="Poppins Medium"/>
              </a:rPr>
              <a:t>CV Score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0" t="0" r="0" b="0"/>
          <a:stretch>
            <a:fillRect/>
          </a:stretch>
        </p:blipFill>
        <p:spPr>
          <a:xfrm flipH="false" flipV="false" rot="-5400000">
            <a:off x="9652502" y="1028700"/>
            <a:ext cx="8229600" cy="8229600"/>
          </a:xfrm>
          <a:prstGeom prst="rect">
            <a:avLst/>
          </a:prstGeom>
        </p:spPr>
      </p:pic>
      <p:grpSp>
        <p:nvGrpSpPr>
          <p:cNvPr name="Group 3" id="3"/>
          <p:cNvGrpSpPr/>
          <p:nvPr/>
        </p:nvGrpSpPr>
        <p:grpSpPr>
          <a:xfrm rot="0">
            <a:off x="9652502" y="1028700"/>
            <a:ext cx="8229600" cy="8229600"/>
            <a:chOff x="0" y="0"/>
            <a:chExt cx="2167467" cy="2167467"/>
          </a:xfrm>
        </p:grpSpPr>
        <p:sp>
          <p:nvSpPr>
            <p:cNvPr name="Freeform 4" id="4"/>
            <p:cNvSpPr/>
            <p:nvPr/>
          </p:nvSpPr>
          <p:spPr>
            <a:xfrm>
              <a:off x="0" y="0"/>
              <a:ext cx="2167467" cy="2167467"/>
            </a:xfrm>
            <a:custGeom>
              <a:avLst/>
              <a:gdLst/>
              <a:ahLst/>
              <a:cxnLst/>
              <a:rect r="r" b="b" t="t" l="l"/>
              <a:pathLst>
                <a:path h="2167467" w="2167467">
                  <a:moveTo>
                    <a:pt x="0" y="0"/>
                  </a:moveTo>
                  <a:lnTo>
                    <a:pt x="2167467" y="0"/>
                  </a:lnTo>
                  <a:lnTo>
                    <a:pt x="2167467" y="2167467"/>
                  </a:lnTo>
                  <a:lnTo>
                    <a:pt x="0" y="2167467"/>
                  </a:lnTo>
                  <a:close/>
                </a:path>
              </a:pathLst>
            </a:custGeom>
            <a:solidFill>
              <a:srgbClr val="2B669F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786"/>
                </a:lnSpc>
              </a:pPr>
            </a:p>
          </p:txBody>
        </p:sp>
      </p:grpSp>
      <p:grpSp>
        <p:nvGrpSpPr>
          <p:cNvPr name="Group 6" id="6"/>
          <p:cNvGrpSpPr>
            <a:grpSpLocks noChangeAspect="true"/>
          </p:cNvGrpSpPr>
          <p:nvPr/>
        </p:nvGrpSpPr>
        <p:grpSpPr>
          <a:xfrm rot="0">
            <a:off x="10855454" y="2671212"/>
            <a:ext cx="3056801" cy="4972948"/>
            <a:chOff x="0" y="0"/>
            <a:chExt cx="2062480" cy="3355340"/>
          </a:xfrm>
        </p:grpSpPr>
        <p:sp>
          <p:nvSpPr>
            <p:cNvPr name="Freeform 7" id="7"/>
            <p:cNvSpPr/>
            <p:nvPr/>
          </p:nvSpPr>
          <p:spPr>
            <a:xfrm>
              <a:off x="0" y="0"/>
              <a:ext cx="2062480" cy="3355340"/>
            </a:xfrm>
            <a:custGeom>
              <a:avLst/>
              <a:gdLst/>
              <a:ahLst/>
              <a:cxnLst/>
              <a:rect r="r" b="b" t="t" l="l"/>
              <a:pathLst>
                <a:path h="3355340" w="2062480">
                  <a:moveTo>
                    <a:pt x="1436370" y="0"/>
                  </a:moveTo>
                  <a:lnTo>
                    <a:pt x="1033780" y="0"/>
                  </a:lnTo>
                  <a:lnTo>
                    <a:pt x="1007110" y="17780"/>
                  </a:lnTo>
                  <a:cubicBezTo>
                    <a:pt x="941070" y="60960"/>
                    <a:pt x="866140" y="101600"/>
                    <a:pt x="786130" y="138430"/>
                  </a:cubicBezTo>
                  <a:cubicBezTo>
                    <a:pt x="704850" y="176530"/>
                    <a:pt x="621030" y="210820"/>
                    <a:pt x="537210" y="241300"/>
                  </a:cubicBezTo>
                  <a:cubicBezTo>
                    <a:pt x="454660" y="270510"/>
                    <a:pt x="373380" y="295910"/>
                    <a:pt x="295910" y="314960"/>
                  </a:cubicBezTo>
                  <a:cubicBezTo>
                    <a:pt x="219710" y="334010"/>
                    <a:pt x="151130" y="346710"/>
                    <a:pt x="93980" y="354330"/>
                  </a:cubicBezTo>
                  <a:lnTo>
                    <a:pt x="0" y="365760"/>
                  </a:lnTo>
                  <a:lnTo>
                    <a:pt x="0" y="935990"/>
                  </a:lnTo>
                  <a:lnTo>
                    <a:pt x="687070" y="935990"/>
                  </a:lnTo>
                  <a:lnTo>
                    <a:pt x="687070" y="2677160"/>
                  </a:lnTo>
                  <a:lnTo>
                    <a:pt x="3810" y="2677160"/>
                  </a:lnTo>
                  <a:lnTo>
                    <a:pt x="3810" y="3355340"/>
                  </a:lnTo>
                  <a:lnTo>
                    <a:pt x="2062480" y="3355340"/>
                  </a:lnTo>
                  <a:lnTo>
                    <a:pt x="2062480" y="2677160"/>
                  </a:lnTo>
                  <a:lnTo>
                    <a:pt x="1436370" y="2677160"/>
                  </a:lnTo>
                  <a:lnTo>
                    <a:pt x="1436370" y="0"/>
                  </a:lnTo>
                  <a:close/>
                </a:path>
              </a:pathLst>
            </a:custGeom>
            <a:blipFill>
              <a:blip r:embed="rId4"/>
              <a:stretch>
                <a:fillRect l="-72089" r="-72089" t="0" b="0"/>
              </a:stretch>
            </a:blipFill>
          </p:spPr>
        </p:sp>
      </p:grpSp>
      <p:grpSp>
        <p:nvGrpSpPr>
          <p:cNvPr name="Group 8" id="8"/>
          <p:cNvGrpSpPr>
            <a:grpSpLocks noChangeAspect="true"/>
          </p:cNvGrpSpPr>
          <p:nvPr/>
        </p:nvGrpSpPr>
        <p:grpSpPr>
          <a:xfrm rot="0">
            <a:off x="14065216" y="2671212"/>
            <a:ext cx="2830755" cy="4972948"/>
            <a:chOff x="0" y="0"/>
            <a:chExt cx="1973580" cy="3467100"/>
          </a:xfrm>
        </p:grpSpPr>
        <p:sp>
          <p:nvSpPr>
            <p:cNvPr name="Freeform 9" id="9"/>
            <p:cNvSpPr/>
            <p:nvPr/>
          </p:nvSpPr>
          <p:spPr>
            <a:xfrm>
              <a:off x="0" y="0"/>
              <a:ext cx="1973580" cy="3468370"/>
            </a:xfrm>
            <a:custGeom>
              <a:avLst/>
              <a:gdLst/>
              <a:ahLst/>
              <a:cxnLst/>
              <a:rect r="r" b="b" t="t" l="l"/>
              <a:pathLst>
                <a:path h="3468370" w="1973580">
                  <a:moveTo>
                    <a:pt x="1723390" y="386080"/>
                  </a:moveTo>
                  <a:cubicBezTo>
                    <a:pt x="1637030" y="245110"/>
                    <a:pt x="1527810" y="143510"/>
                    <a:pt x="1399540" y="85090"/>
                  </a:cubicBezTo>
                  <a:cubicBezTo>
                    <a:pt x="1277620" y="27940"/>
                    <a:pt x="1139190" y="0"/>
                    <a:pt x="988060" y="0"/>
                  </a:cubicBezTo>
                  <a:cubicBezTo>
                    <a:pt x="835660" y="0"/>
                    <a:pt x="695960" y="27940"/>
                    <a:pt x="574040" y="85090"/>
                  </a:cubicBezTo>
                  <a:cubicBezTo>
                    <a:pt x="445770" y="143510"/>
                    <a:pt x="336550" y="245110"/>
                    <a:pt x="250190" y="386080"/>
                  </a:cubicBezTo>
                  <a:cubicBezTo>
                    <a:pt x="166370" y="519430"/>
                    <a:pt x="104140" y="699770"/>
                    <a:pt x="60960" y="922020"/>
                  </a:cubicBezTo>
                  <a:cubicBezTo>
                    <a:pt x="20320" y="1137920"/>
                    <a:pt x="0" y="1410970"/>
                    <a:pt x="0" y="1734820"/>
                  </a:cubicBezTo>
                  <a:cubicBezTo>
                    <a:pt x="0" y="2058670"/>
                    <a:pt x="20320" y="2332990"/>
                    <a:pt x="60960" y="2547620"/>
                  </a:cubicBezTo>
                  <a:cubicBezTo>
                    <a:pt x="102870" y="2768600"/>
                    <a:pt x="166370" y="2948940"/>
                    <a:pt x="248920" y="3082290"/>
                  </a:cubicBezTo>
                  <a:cubicBezTo>
                    <a:pt x="335280" y="3223260"/>
                    <a:pt x="444500" y="3324860"/>
                    <a:pt x="574040" y="3383280"/>
                  </a:cubicBezTo>
                  <a:cubicBezTo>
                    <a:pt x="697230" y="3439160"/>
                    <a:pt x="836930" y="3468370"/>
                    <a:pt x="988060" y="3468370"/>
                  </a:cubicBezTo>
                  <a:cubicBezTo>
                    <a:pt x="1139190" y="3468370"/>
                    <a:pt x="1277620" y="3440430"/>
                    <a:pt x="1400810" y="3383280"/>
                  </a:cubicBezTo>
                  <a:cubicBezTo>
                    <a:pt x="1529080" y="3324860"/>
                    <a:pt x="1638300" y="3223260"/>
                    <a:pt x="1724660" y="3082290"/>
                  </a:cubicBezTo>
                  <a:cubicBezTo>
                    <a:pt x="1805940" y="2948940"/>
                    <a:pt x="1869440" y="2768600"/>
                    <a:pt x="1911350" y="2547620"/>
                  </a:cubicBezTo>
                  <a:cubicBezTo>
                    <a:pt x="1953260" y="2332991"/>
                    <a:pt x="1973580" y="2058670"/>
                    <a:pt x="1973580" y="1734820"/>
                  </a:cubicBezTo>
                  <a:cubicBezTo>
                    <a:pt x="1973580" y="1410970"/>
                    <a:pt x="1951990" y="1136650"/>
                    <a:pt x="1911350" y="920750"/>
                  </a:cubicBezTo>
                  <a:cubicBezTo>
                    <a:pt x="1868170" y="699770"/>
                    <a:pt x="1805940" y="519431"/>
                    <a:pt x="1723390" y="386081"/>
                  </a:cubicBezTo>
                  <a:close/>
                  <a:moveTo>
                    <a:pt x="1078230" y="2758440"/>
                  </a:moveTo>
                  <a:cubicBezTo>
                    <a:pt x="1064260" y="2771140"/>
                    <a:pt x="1040130" y="2788920"/>
                    <a:pt x="988060" y="2788920"/>
                  </a:cubicBezTo>
                  <a:cubicBezTo>
                    <a:pt x="935990" y="2788920"/>
                    <a:pt x="911860" y="2771140"/>
                    <a:pt x="897890" y="2758440"/>
                  </a:cubicBezTo>
                  <a:cubicBezTo>
                    <a:pt x="869950" y="2731770"/>
                    <a:pt x="845820" y="2684780"/>
                    <a:pt x="828040" y="2622550"/>
                  </a:cubicBezTo>
                  <a:cubicBezTo>
                    <a:pt x="806450" y="2547620"/>
                    <a:pt x="791210" y="2449830"/>
                    <a:pt x="783590" y="2331720"/>
                  </a:cubicBezTo>
                  <a:cubicBezTo>
                    <a:pt x="774700" y="2208530"/>
                    <a:pt x="770890" y="2061210"/>
                    <a:pt x="770890" y="1893570"/>
                  </a:cubicBezTo>
                  <a:lnTo>
                    <a:pt x="770890" y="1573530"/>
                  </a:lnTo>
                  <a:cubicBezTo>
                    <a:pt x="770890" y="1405890"/>
                    <a:pt x="774700" y="1258570"/>
                    <a:pt x="783590" y="1135380"/>
                  </a:cubicBezTo>
                  <a:cubicBezTo>
                    <a:pt x="791210" y="1017270"/>
                    <a:pt x="806450" y="919480"/>
                    <a:pt x="828040" y="844550"/>
                  </a:cubicBezTo>
                  <a:cubicBezTo>
                    <a:pt x="845820" y="781050"/>
                    <a:pt x="869950" y="734060"/>
                    <a:pt x="897890" y="708660"/>
                  </a:cubicBezTo>
                  <a:cubicBezTo>
                    <a:pt x="911860" y="695960"/>
                    <a:pt x="935990" y="678180"/>
                    <a:pt x="988060" y="678180"/>
                  </a:cubicBezTo>
                  <a:cubicBezTo>
                    <a:pt x="1040130" y="678180"/>
                    <a:pt x="1064260" y="695960"/>
                    <a:pt x="1078230" y="708660"/>
                  </a:cubicBezTo>
                  <a:cubicBezTo>
                    <a:pt x="1106170" y="735330"/>
                    <a:pt x="1130300" y="782320"/>
                    <a:pt x="1148080" y="844550"/>
                  </a:cubicBezTo>
                  <a:cubicBezTo>
                    <a:pt x="1169670" y="919480"/>
                    <a:pt x="1184910" y="1017270"/>
                    <a:pt x="1191260" y="1134110"/>
                  </a:cubicBezTo>
                  <a:cubicBezTo>
                    <a:pt x="1198880" y="1257300"/>
                    <a:pt x="1202690" y="1404620"/>
                    <a:pt x="1202690" y="1573530"/>
                  </a:cubicBezTo>
                  <a:lnTo>
                    <a:pt x="1202690" y="1893570"/>
                  </a:lnTo>
                  <a:cubicBezTo>
                    <a:pt x="1202690" y="2061210"/>
                    <a:pt x="1198880" y="2209800"/>
                    <a:pt x="1191260" y="2332990"/>
                  </a:cubicBezTo>
                  <a:cubicBezTo>
                    <a:pt x="1183640" y="2451100"/>
                    <a:pt x="1169670" y="2547620"/>
                    <a:pt x="1148080" y="2622550"/>
                  </a:cubicBezTo>
                  <a:cubicBezTo>
                    <a:pt x="1129030" y="2684780"/>
                    <a:pt x="1104900" y="2731770"/>
                    <a:pt x="1078230" y="2758440"/>
                  </a:cubicBezTo>
                  <a:close/>
                </a:path>
              </a:pathLst>
            </a:custGeom>
            <a:blipFill>
              <a:blip r:embed="rId4"/>
              <a:stretch>
                <a:fillRect l="-81887" r="-81887" t="0" b="0"/>
              </a:stretch>
            </a:blipFill>
          </p:spPr>
        </p:sp>
      </p:grpSp>
      <p:sp>
        <p:nvSpPr>
          <p:cNvPr name="TextBox 10" id="10"/>
          <p:cNvSpPr txBox="true"/>
          <p:nvPr/>
        </p:nvSpPr>
        <p:spPr>
          <a:xfrm rot="0">
            <a:off x="1677242" y="3554238"/>
            <a:ext cx="7466758" cy="85400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7000"/>
              </a:lnSpc>
            </a:pPr>
            <a:r>
              <a:rPr lang="en-US" sz="5000">
                <a:solidFill>
                  <a:srgbClr val="1E1E2D"/>
                </a:solidFill>
                <a:latin typeface="Poppins Bold Bold"/>
              </a:rPr>
              <a:t>GET THEIR ATTENTION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677242" y="5076825"/>
            <a:ext cx="7466758" cy="13990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3711"/>
              </a:lnSpc>
            </a:pPr>
            <a:r>
              <a:rPr lang="en-US" sz="2650">
                <a:solidFill>
                  <a:srgbClr val="1E1E2D"/>
                </a:solidFill>
                <a:latin typeface="Roboto Condensed"/>
              </a:rPr>
              <a:t>You have just 10 seconds to secure an employer's interest, if they don't immediately like your CV they won't spend time reading it.  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-1578883" y="9202196"/>
            <a:ext cx="6378453" cy="565558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46182"/>
              </a:lnSpc>
            </a:pPr>
            <a:r>
              <a:rPr lang="en-US" sz="32987">
                <a:solidFill>
                  <a:srgbClr val="1E1E2D"/>
                </a:solidFill>
                <a:latin typeface="Roboto Condensed"/>
              </a:rPr>
              <a:t>01.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1245561" y="7287731"/>
            <a:ext cx="7266091" cy="115110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317"/>
              </a:lnSpc>
            </a:pPr>
            <a:r>
              <a:rPr lang="en-US" sz="6655">
                <a:solidFill>
                  <a:srgbClr val="FFFFFF"/>
                </a:solidFill>
                <a:latin typeface="Archivo Black"/>
              </a:rPr>
              <a:t>SECONDS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677242" y="1638874"/>
            <a:ext cx="4942969" cy="3459025"/>
            <a:chOff x="0" y="0"/>
            <a:chExt cx="2593414" cy="1814838"/>
          </a:xfrm>
        </p:grpSpPr>
        <p:sp>
          <p:nvSpPr>
            <p:cNvPr name="Freeform 3" id="3"/>
            <p:cNvSpPr/>
            <p:nvPr/>
          </p:nvSpPr>
          <p:spPr>
            <a:xfrm>
              <a:off x="0" y="0"/>
              <a:ext cx="2593415" cy="1814838"/>
            </a:xfrm>
            <a:custGeom>
              <a:avLst/>
              <a:gdLst/>
              <a:ahLst/>
              <a:cxnLst/>
              <a:rect r="r" b="b" t="t" l="l"/>
              <a:pathLst>
                <a:path h="1814838" w="2593415">
                  <a:moveTo>
                    <a:pt x="2468954" y="59690"/>
                  </a:moveTo>
                  <a:cubicBezTo>
                    <a:pt x="2504514" y="59690"/>
                    <a:pt x="2533724" y="88900"/>
                    <a:pt x="2533724" y="124460"/>
                  </a:cubicBezTo>
                  <a:lnTo>
                    <a:pt x="2533724" y="1690378"/>
                  </a:lnTo>
                  <a:cubicBezTo>
                    <a:pt x="2533724" y="1725938"/>
                    <a:pt x="2504514" y="1755148"/>
                    <a:pt x="2468954" y="1755148"/>
                  </a:cubicBezTo>
                  <a:lnTo>
                    <a:pt x="124460" y="1755148"/>
                  </a:lnTo>
                  <a:cubicBezTo>
                    <a:pt x="88900" y="1755148"/>
                    <a:pt x="59690" y="1725938"/>
                    <a:pt x="59690" y="1690378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2468954" y="59690"/>
                  </a:lnTo>
                  <a:moveTo>
                    <a:pt x="2468954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690378"/>
                  </a:lnTo>
                  <a:cubicBezTo>
                    <a:pt x="0" y="1758958"/>
                    <a:pt x="55880" y="1814838"/>
                    <a:pt x="124460" y="1814838"/>
                  </a:cubicBezTo>
                  <a:lnTo>
                    <a:pt x="2468955" y="1814838"/>
                  </a:lnTo>
                  <a:cubicBezTo>
                    <a:pt x="2537534" y="1814838"/>
                    <a:pt x="2593415" y="1758958"/>
                    <a:pt x="2593415" y="1690378"/>
                  </a:cubicBezTo>
                  <a:lnTo>
                    <a:pt x="2593415" y="124460"/>
                  </a:lnTo>
                  <a:cubicBezTo>
                    <a:pt x="2593414" y="55880"/>
                    <a:pt x="2537534" y="0"/>
                    <a:pt x="2468954" y="0"/>
                  </a:cubicBezTo>
                  <a:close/>
                </a:path>
              </a:pathLst>
            </a:custGeom>
            <a:solidFill>
              <a:srgbClr val="2B669F"/>
            </a:solidFill>
          </p:spPr>
        </p:sp>
      </p:grpSp>
      <p:grpSp>
        <p:nvGrpSpPr>
          <p:cNvPr name="Group 4" id="4"/>
          <p:cNvGrpSpPr/>
          <p:nvPr/>
        </p:nvGrpSpPr>
        <p:grpSpPr>
          <a:xfrm rot="0">
            <a:off x="6873486" y="1608090"/>
            <a:ext cx="5232874" cy="3459025"/>
            <a:chOff x="0" y="0"/>
            <a:chExt cx="2745518" cy="1814838"/>
          </a:xfrm>
        </p:grpSpPr>
        <p:sp>
          <p:nvSpPr>
            <p:cNvPr name="Freeform 5" id="5"/>
            <p:cNvSpPr/>
            <p:nvPr/>
          </p:nvSpPr>
          <p:spPr>
            <a:xfrm>
              <a:off x="0" y="0"/>
              <a:ext cx="2745518" cy="1814838"/>
            </a:xfrm>
            <a:custGeom>
              <a:avLst/>
              <a:gdLst/>
              <a:ahLst/>
              <a:cxnLst/>
              <a:rect r="r" b="b" t="t" l="l"/>
              <a:pathLst>
                <a:path h="1814838" w="2745518">
                  <a:moveTo>
                    <a:pt x="2621058" y="59690"/>
                  </a:moveTo>
                  <a:cubicBezTo>
                    <a:pt x="2656618" y="59690"/>
                    <a:pt x="2685828" y="88900"/>
                    <a:pt x="2685828" y="124460"/>
                  </a:cubicBezTo>
                  <a:lnTo>
                    <a:pt x="2685828" y="1690378"/>
                  </a:lnTo>
                  <a:cubicBezTo>
                    <a:pt x="2685828" y="1725938"/>
                    <a:pt x="2656618" y="1755148"/>
                    <a:pt x="2621058" y="1755148"/>
                  </a:cubicBezTo>
                  <a:lnTo>
                    <a:pt x="124460" y="1755148"/>
                  </a:lnTo>
                  <a:cubicBezTo>
                    <a:pt x="88900" y="1755148"/>
                    <a:pt x="59690" y="1725938"/>
                    <a:pt x="59690" y="1690378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2621058" y="59690"/>
                  </a:lnTo>
                  <a:moveTo>
                    <a:pt x="2621058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690378"/>
                  </a:lnTo>
                  <a:cubicBezTo>
                    <a:pt x="0" y="1758958"/>
                    <a:pt x="55880" y="1814838"/>
                    <a:pt x="124460" y="1814838"/>
                  </a:cubicBezTo>
                  <a:lnTo>
                    <a:pt x="2621059" y="1814838"/>
                  </a:lnTo>
                  <a:cubicBezTo>
                    <a:pt x="2689639" y="1814838"/>
                    <a:pt x="2745518" y="1758958"/>
                    <a:pt x="2745518" y="1690378"/>
                  </a:cubicBezTo>
                  <a:lnTo>
                    <a:pt x="2745518" y="124460"/>
                  </a:lnTo>
                  <a:cubicBezTo>
                    <a:pt x="2745518" y="55880"/>
                    <a:pt x="2689639" y="0"/>
                    <a:pt x="2621058" y="0"/>
                  </a:cubicBezTo>
                  <a:close/>
                </a:path>
              </a:pathLst>
            </a:custGeom>
            <a:solidFill>
              <a:srgbClr val="2B669F"/>
            </a:solidFill>
          </p:spPr>
        </p:sp>
      </p:grpSp>
      <p:grpSp>
        <p:nvGrpSpPr>
          <p:cNvPr name="Group 6" id="6"/>
          <p:cNvGrpSpPr/>
          <p:nvPr/>
        </p:nvGrpSpPr>
        <p:grpSpPr>
          <a:xfrm rot="0">
            <a:off x="1652050" y="5516797"/>
            <a:ext cx="4968161" cy="3459025"/>
            <a:chOff x="0" y="0"/>
            <a:chExt cx="2606632" cy="1814838"/>
          </a:xfrm>
        </p:grpSpPr>
        <p:sp>
          <p:nvSpPr>
            <p:cNvPr name="Freeform 7" id="7"/>
            <p:cNvSpPr/>
            <p:nvPr/>
          </p:nvSpPr>
          <p:spPr>
            <a:xfrm>
              <a:off x="0" y="0"/>
              <a:ext cx="2606632" cy="1814838"/>
            </a:xfrm>
            <a:custGeom>
              <a:avLst/>
              <a:gdLst/>
              <a:ahLst/>
              <a:cxnLst/>
              <a:rect r="r" b="b" t="t" l="l"/>
              <a:pathLst>
                <a:path h="1814838" w="2606632">
                  <a:moveTo>
                    <a:pt x="2482172" y="59690"/>
                  </a:moveTo>
                  <a:cubicBezTo>
                    <a:pt x="2517732" y="59690"/>
                    <a:pt x="2546942" y="88900"/>
                    <a:pt x="2546942" y="124460"/>
                  </a:cubicBezTo>
                  <a:lnTo>
                    <a:pt x="2546942" y="1690378"/>
                  </a:lnTo>
                  <a:cubicBezTo>
                    <a:pt x="2546942" y="1725938"/>
                    <a:pt x="2517732" y="1755148"/>
                    <a:pt x="2482172" y="1755148"/>
                  </a:cubicBezTo>
                  <a:lnTo>
                    <a:pt x="124460" y="1755148"/>
                  </a:lnTo>
                  <a:cubicBezTo>
                    <a:pt x="88900" y="1755148"/>
                    <a:pt x="59690" y="1725938"/>
                    <a:pt x="59690" y="1690378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2482172" y="59690"/>
                  </a:lnTo>
                  <a:moveTo>
                    <a:pt x="2482172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690378"/>
                  </a:lnTo>
                  <a:cubicBezTo>
                    <a:pt x="0" y="1758958"/>
                    <a:pt x="55880" y="1814838"/>
                    <a:pt x="124460" y="1814838"/>
                  </a:cubicBezTo>
                  <a:lnTo>
                    <a:pt x="2482172" y="1814838"/>
                  </a:lnTo>
                  <a:cubicBezTo>
                    <a:pt x="2550752" y="1814838"/>
                    <a:pt x="2606632" y="1758958"/>
                    <a:pt x="2606632" y="1690378"/>
                  </a:cubicBezTo>
                  <a:lnTo>
                    <a:pt x="2606632" y="124460"/>
                  </a:lnTo>
                  <a:cubicBezTo>
                    <a:pt x="2606632" y="55880"/>
                    <a:pt x="2550752" y="0"/>
                    <a:pt x="2482172" y="0"/>
                  </a:cubicBezTo>
                  <a:close/>
                </a:path>
              </a:pathLst>
            </a:custGeom>
            <a:solidFill>
              <a:srgbClr val="2B669F"/>
            </a:solidFill>
          </p:spPr>
        </p:sp>
      </p:grpSp>
      <p:grpSp>
        <p:nvGrpSpPr>
          <p:cNvPr name="Group 8" id="8"/>
          <p:cNvGrpSpPr/>
          <p:nvPr/>
        </p:nvGrpSpPr>
        <p:grpSpPr>
          <a:xfrm rot="0">
            <a:off x="6873486" y="5543365"/>
            <a:ext cx="5232874" cy="3459025"/>
            <a:chOff x="0" y="0"/>
            <a:chExt cx="2745518" cy="1814838"/>
          </a:xfrm>
        </p:grpSpPr>
        <p:sp>
          <p:nvSpPr>
            <p:cNvPr name="Freeform 9" id="9"/>
            <p:cNvSpPr/>
            <p:nvPr/>
          </p:nvSpPr>
          <p:spPr>
            <a:xfrm>
              <a:off x="0" y="0"/>
              <a:ext cx="2745518" cy="1814838"/>
            </a:xfrm>
            <a:custGeom>
              <a:avLst/>
              <a:gdLst/>
              <a:ahLst/>
              <a:cxnLst/>
              <a:rect r="r" b="b" t="t" l="l"/>
              <a:pathLst>
                <a:path h="1814838" w="2745518">
                  <a:moveTo>
                    <a:pt x="2621058" y="59690"/>
                  </a:moveTo>
                  <a:cubicBezTo>
                    <a:pt x="2656618" y="59690"/>
                    <a:pt x="2685828" y="88900"/>
                    <a:pt x="2685828" y="124460"/>
                  </a:cubicBezTo>
                  <a:lnTo>
                    <a:pt x="2685828" y="1690378"/>
                  </a:lnTo>
                  <a:cubicBezTo>
                    <a:pt x="2685828" y="1725938"/>
                    <a:pt x="2656618" y="1755148"/>
                    <a:pt x="2621058" y="1755148"/>
                  </a:cubicBezTo>
                  <a:lnTo>
                    <a:pt x="124460" y="1755148"/>
                  </a:lnTo>
                  <a:cubicBezTo>
                    <a:pt x="88900" y="1755148"/>
                    <a:pt x="59690" y="1725938"/>
                    <a:pt x="59690" y="1690378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2621058" y="59690"/>
                  </a:lnTo>
                  <a:moveTo>
                    <a:pt x="2621058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690378"/>
                  </a:lnTo>
                  <a:cubicBezTo>
                    <a:pt x="0" y="1758958"/>
                    <a:pt x="55880" y="1814838"/>
                    <a:pt x="124460" y="1814838"/>
                  </a:cubicBezTo>
                  <a:lnTo>
                    <a:pt x="2621059" y="1814838"/>
                  </a:lnTo>
                  <a:cubicBezTo>
                    <a:pt x="2689639" y="1814838"/>
                    <a:pt x="2745518" y="1758958"/>
                    <a:pt x="2745518" y="1690378"/>
                  </a:cubicBezTo>
                  <a:lnTo>
                    <a:pt x="2745518" y="124460"/>
                  </a:lnTo>
                  <a:cubicBezTo>
                    <a:pt x="2745518" y="55880"/>
                    <a:pt x="2689639" y="0"/>
                    <a:pt x="2621058" y="0"/>
                  </a:cubicBezTo>
                  <a:close/>
                </a:path>
              </a:pathLst>
            </a:custGeom>
            <a:solidFill>
              <a:srgbClr val="2B669F"/>
            </a:solidFill>
          </p:spPr>
        </p:sp>
      </p:grpSp>
      <p:sp>
        <p:nvSpPr>
          <p:cNvPr name="TextBox 10" id="10"/>
          <p:cNvSpPr txBox="true"/>
          <p:nvPr/>
        </p:nvSpPr>
        <p:spPr>
          <a:xfrm rot="0">
            <a:off x="2036833" y="1928959"/>
            <a:ext cx="2915073" cy="43169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3500"/>
              </a:lnSpc>
            </a:pPr>
            <a:r>
              <a:rPr lang="en-US" sz="2500">
                <a:solidFill>
                  <a:srgbClr val="1E1E2D"/>
                </a:solidFill>
                <a:latin typeface="Poppins Medium Bold"/>
              </a:rPr>
              <a:t>Personal Profile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7299540" y="1928959"/>
            <a:ext cx="4156876" cy="43169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3500"/>
              </a:lnSpc>
            </a:pPr>
            <a:r>
              <a:rPr lang="en-US" sz="2500">
                <a:solidFill>
                  <a:srgbClr val="1E1E2D"/>
                </a:solidFill>
                <a:latin typeface="Poppins Medium Bold"/>
              </a:rPr>
              <a:t>Work Experience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986471" y="5685639"/>
            <a:ext cx="2238626" cy="43169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3500"/>
              </a:lnSpc>
            </a:pPr>
            <a:r>
              <a:rPr lang="en-US" sz="2500">
                <a:solidFill>
                  <a:srgbClr val="1E1E2D"/>
                </a:solidFill>
                <a:latin typeface="Poppins Medium Bold"/>
              </a:rPr>
              <a:t>Education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7299540" y="5872912"/>
            <a:ext cx="3044072" cy="43169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3500"/>
              </a:lnSpc>
            </a:pPr>
            <a:r>
              <a:rPr lang="en-US" sz="2500">
                <a:solidFill>
                  <a:srgbClr val="1E1E2D"/>
                </a:solidFill>
                <a:latin typeface="Poppins Medium Bold"/>
              </a:rPr>
              <a:t>Interests/Hobbies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986471" y="2540745"/>
            <a:ext cx="4198595" cy="216482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3499"/>
              </a:lnSpc>
            </a:pPr>
            <a:r>
              <a:rPr lang="en-US" sz="2499">
                <a:solidFill>
                  <a:srgbClr val="1E1E2D"/>
                </a:solidFill>
                <a:latin typeface="Poppins Medium"/>
              </a:rPr>
              <a:t>A short summary or synopsis of your CV.  This may be the only part of the document an employer reads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10827015" y="2483595"/>
            <a:ext cx="6111109" cy="85400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7000"/>
              </a:lnSpc>
            </a:pPr>
            <a:r>
              <a:rPr lang="en-US" sz="5000">
                <a:solidFill>
                  <a:srgbClr val="1E1E2D"/>
                </a:solidFill>
                <a:latin typeface="Poppins Bold"/>
              </a:rPr>
              <a:t>CV SECTIONS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7299540" y="2663886"/>
            <a:ext cx="4495147" cy="216482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3499"/>
              </a:lnSpc>
            </a:pPr>
            <a:r>
              <a:rPr lang="en-US" sz="2499">
                <a:solidFill>
                  <a:srgbClr val="1E1E2D"/>
                </a:solidFill>
                <a:latin typeface="Poppins Medium"/>
              </a:rPr>
              <a:t>This section contains your paid and voluntary experience and where you showcase your skills and knowledge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1995418" y="6639472"/>
            <a:ext cx="4198595" cy="172678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3499"/>
              </a:lnSpc>
            </a:pPr>
            <a:r>
              <a:rPr lang="en-US" sz="2499">
                <a:solidFill>
                  <a:srgbClr val="1E1E2D"/>
                </a:solidFill>
                <a:latin typeface="Poppins Medium"/>
              </a:rPr>
              <a:t>This section contains your qualifications and any academic achievements or certificates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7299540" y="6666041"/>
            <a:ext cx="4495147" cy="172678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3499"/>
              </a:lnSpc>
            </a:pPr>
            <a:r>
              <a:rPr lang="en-US" sz="2499">
                <a:solidFill>
                  <a:srgbClr val="1E1E2D"/>
                </a:solidFill>
                <a:latin typeface="Poppins Medium"/>
              </a:rPr>
              <a:t>This section contains a short description of your life outside of work and the type of person you are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>
            <a:grpSpLocks noChangeAspect="true"/>
          </p:cNvGrpSpPr>
          <p:nvPr/>
        </p:nvGrpSpPr>
        <p:grpSpPr>
          <a:xfrm rot="0">
            <a:off x="9737781" y="2384225"/>
            <a:ext cx="7521519" cy="6038961"/>
            <a:chOff x="0" y="0"/>
            <a:chExt cx="7467600" cy="5995670"/>
          </a:xfrm>
        </p:grpSpPr>
        <p:sp>
          <p:nvSpPr>
            <p:cNvPr name="Freeform 3" id="3"/>
            <p:cNvSpPr/>
            <p:nvPr/>
          </p:nvSpPr>
          <p:spPr>
            <a:xfrm>
              <a:off x="0" y="0"/>
              <a:ext cx="7467600" cy="4513580"/>
            </a:xfrm>
            <a:custGeom>
              <a:avLst/>
              <a:gdLst/>
              <a:ahLst/>
              <a:cxnLst/>
              <a:rect r="r" b="b" t="t" l="l"/>
              <a:pathLst>
                <a:path h="4513580" w="7467600">
                  <a:moveTo>
                    <a:pt x="7127240" y="0"/>
                  </a:moveTo>
                  <a:lnTo>
                    <a:pt x="340360" y="0"/>
                  </a:lnTo>
                  <a:cubicBezTo>
                    <a:pt x="152400" y="0"/>
                    <a:pt x="0" y="152400"/>
                    <a:pt x="0" y="340360"/>
                  </a:cubicBezTo>
                  <a:lnTo>
                    <a:pt x="0" y="4513580"/>
                  </a:lnTo>
                  <a:lnTo>
                    <a:pt x="7467600" y="4513580"/>
                  </a:lnTo>
                  <a:lnTo>
                    <a:pt x="7467600" y="340360"/>
                  </a:lnTo>
                  <a:cubicBezTo>
                    <a:pt x="7467600" y="152400"/>
                    <a:pt x="7315200" y="0"/>
                    <a:pt x="7127240" y="0"/>
                  </a:cubicBezTo>
                  <a:close/>
                  <a:moveTo>
                    <a:pt x="7142480" y="4188460"/>
                  </a:moveTo>
                  <a:lnTo>
                    <a:pt x="314961" y="4188460"/>
                  </a:lnTo>
                  <a:lnTo>
                    <a:pt x="314961" y="353060"/>
                  </a:lnTo>
                  <a:lnTo>
                    <a:pt x="7142480" y="353060"/>
                  </a:lnTo>
                  <a:lnTo>
                    <a:pt x="7142480" y="4188460"/>
                  </a:lnTo>
                  <a:close/>
                </a:path>
              </a:pathLst>
            </a:custGeom>
            <a:solidFill>
              <a:srgbClr val="638290"/>
            </a:solidFill>
          </p:spPr>
        </p:sp>
        <p:sp>
          <p:nvSpPr>
            <p:cNvPr name="Freeform 4" id="4"/>
            <p:cNvSpPr/>
            <p:nvPr/>
          </p:nvSpPr>
          <p:spPr>
            <a:xfrm>
              <a:off x="0" y="4514850"/>
              <a:ext cx="7467600" cy="695960"/>
            </a:xfrm>
            <a:custGeom>
              <a:avLst/>
              <a:gdLst/>
              <a:ahLst/>
              <a:cxnLst/>
              <a:rect r="r" b="b" t="t" l="l"/>
              <a:pathLst>
                <a:path h="695960" w="7467600">
                  <a:moveTo>
                    <a:pt x="0" y="355600"/>
                  </a:moveTo>
                  <a:cubicBezTo>
                    <a:pt x="0" y="543560"/>
                    <a:pt x="152400" y="695960"/>
                    <a:pt x="340360" y="695960"/>
                  </a:cubicBezTo>
                  <a:lnTo>
                    <a:pt x="7127240" y="695960"/>
                  </a:lnTo>
                  <a:cubicBezTo>
                    <a:pt x="7315200" y="695960"/>
                    <a:pt x="7467600" y="543560"/>
                    <a:pt x="7467600" y="355600"/>
                  </a:cubicBezTo>
                  <a:lnTo>
                    <a:pt x="7467600" y="0"/>
                  </a:lnTo>
                  <a:lnTo>
                    <a:pt x="0" y="0"/>
                  </a:lnTo>
                  <a:lnTo>
                    <a:pt x="0" y="355600"/>
                  </a:lnTo>
                  <a:close/>
                </a:path>
              </a:pathLst>
            </a:custGeom>
            <a:solidFill>
              <a:srgbClr val="638290"/>
            </a:solidFill>
          </p:spPr>
        </p:sp>
        <p:sp>
          <p:nvSpPr>
            <p:cNvPr name="Freeform 5" id="5"/>
            <p:cNvSpPr/>
            <p:nvPr/>
          </p:nvSpPr>
          <p:spPr>
            <a:xfrm>
              <a:off x="2429510" y="5210810"/>
              <a:ext cx="2606040" cy="791210"/>
            </a:xfrm>
            <a:custGeom>
              <a:avLst/>
              <a:gdLst/>
              <a:ahLst/>
              <a:cxnLst/>
              <a:rect r="r" b="b" t="t" l="l"/>
              <a:pathLst>
                <a:path h="791210" w="2606040">
                  <a:moveTo>
                    <a:pt x="1258570" y="0"/>
                  </a:moveTo>
                  <a:lnTo>
                    <a:pt x="453390" y="0"/>
                  </a:lnTo>
                  <a:cubicBezTo>
                    <a:pt x="453390" y="0"/>
                    <a:pt x="429260" y="370840"/>
                    <a:pt x="403860" y="525780"/>
                  </a:cubicBezTo>
                  <a:cubicBezTo>
                    <a:pt x="359410" y="791210"/>
                    <a:pt x="87630" y="706120"/>
                    <a:pt x="10160" y="762000"/>
                  </a:cubicBezTo>
                  <a:cubicBezTo>
                    <a:pt x="0" y="769620"/>
                    <a:pt x="5080" y="786130"/>
                    <a:pt x="17780" y="786130"/>
                  </a:cubicBezTo>
                  <a:lnTo>
                    <a:pt x="2588260" y="786130"/>
                  </a:lnTo>
                  <a:cubicBezTo>
                    <a:pt x="2600960" y="786130"/>
                    <a:pt x="2606040" y="769620"/>
                    <a:pt x="2595880" y="762000"/>
                  </a:cubicBezTo>
                  <a:cubicBezTo>
                    <a:pt x="2518410" y="706120"/>
                    <a:pt x="2246630" y="791210"/>
                    <a:pt x="2202180" y="525780"/>
                  </a:cubicBezTo>
                  <a:cubicBezTo>
                    <a:pt x="2176780" y="370840"/>
                    <a:pt x="2152650" y="0"/>
                    <a:pt x="2152650" y="0"/>
                  </a:cubicBezTo>
                  <a:lnTo>
                    <a:pt x="1258570" y="0"/>
                  </a:lnTo>
                  <a:close/>
                </a:path>
              </a:pathLst>
            </a:custGeom>
            <a:solidFill>
              <a:srgbClr val="2B669F"/>
            </a:solidFill>
          </p:spPr>
        </p:sp>
        <p:sp>
          <p:nvSpPr>
            <p:cNvPr name="Freeform 6" id="6"/>
            <p:cNvSpPr/>
            <p:nvPr/>
          </p:nvSpPr>
          <p:spPr>
            <a:xfrm>
              <a:off x="314960" y="353060"/>
              <a:ext cx="6827520" cy="3835400"/>
            </a:xfrm>
            <a:custGeom>
              <a:avLst/>
              <a:gdLst/>
              <a:ahLst/>
              <a:cxnLst/>
              <a:rect r="r" b="b" t="t" l="l"/>
              <a:pathLst>
                <a:path h="3835400" w="6827520">
                  <a:moveTo>
                    <a:pt x="0" y="0"/>
                  </a:moveTo>
                  <a:lnTo>
                    <a:pt x="6827520" y="0"/>
                  </a:lnTo>
                  <a:lnTo>
                    <a:pt x="6827520" y="3835400"/>
                  </a:lnTo>
                  <a:lnTo>
                    <a:pt x="0" y="3835400"/>
                  </a:lnTo>
                  <a:close/>
                </a:path>
              </a:pathLst>
            </a:custGeom>
            <a:blipFill>
              <a:blip r:embed="rId2"/>
              <a:stretch>
                <a:fillRect l="0" r="0" t="0" b="-150777"/>
              </a:stretch>
            </a:blipFill>
          </p:spPr>
        </p:sp>
      </p:grpSp>
      <p:sp>
        <p:nvSpPr>
          <p:cNvPr name="TextBox 7" id="7"/>
          <p:cNvSpPr txBox="true"/>
          <p:nvPr/>
        </p:nvSpPr>
        <p:spPr>
          <a:xfrm rot="0">
            <a:off x="1677242" y="2603925"/>
            <a:ext cx="7466758" cy="85400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7000"/>
              </a:lnSpc>
            </a:pPr>
            <a:r>
              <a:rPr lang="en-US" sz="5000">
                <a:solidFill>
                  <a:srgbClr val="1E1E2D"/>
                </a:solidFill>
                <a:latin typeface="Poppins Bold"/>
              </a:rPr>
              <a:t>PERSONAL PROFILE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677242" y="4018464"/>
            <a:ext cx="6785021" cy="172678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3499"/>
              </a:lnSpc>
            </a:pPr>
            <a:r>
              <a:rPr lang="en-US" sz="2499">
                <a:solidFill>
                  <a:srgbClr val="1E1E2D"/>
                </a:solidFill>
                <a:latin typeface="Poppins Medium"/>
              </a:rPr>
              <a:t>This section sits just below your contact information and it may be the ONLY section an employer reads.  It can make or break your CV. 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677242" y="6247655"/>
            <a:ext cx="7084181" cy="128873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3499"/>
              </a:lnSpc>
            </a:pPr>
            <a:r>
              <a:rPr lang="en-US" sz="2499">
                <a:solidFill>
                  <a:srgbClr val="1E1E2D"/>
                </a:solidFill>
                <a:latin typeface="Poppins Medium"/>
              </a:rPr>
              <a:t>4 - 6 lines describing you as a person, a brief introduction to your work/education history, and a statement of your value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677242" y="8909197"/>
            <a:ext cx="8274768" cy="42217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3499"/>
              </a:lnSpc>
            </a:pPr>
            <a:r>
              <a:rPr lang="en-US" sz="2499">
                <a:solidFill>
                  <a:srgbClr val="2B669F"/>
                </a:solidFill>
                <a:latin typeface="Open Sans Bold"/>
              </a:rPr>
              <a:t>https://uwtsd.careercentre.me/u/3oryyrh1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7658234" y="3928208"/>
            <a:ext cx="4869295" cy="2564253"/>
            <a:chOff x="0" y="0"/>
            <a:chExt cx="1647144" cy="867414"/>
          </a:xfrm>
        </p:grpSpPr>
        <p:sp>
          <p:nvSpPr>
            <p:cNvPr name="Freeform 3" id="3"/>
            <p:cNvSpPr/>
            <p:nvPr/>
          </p:nvSpPr>
          <p:spPr>
            <a:xfrm>
              <a:off x="0" y="0"/>
              <a:ext cx="1647144" cy="867414"/>
            </a:xfrm>
            <a:custGeom>
              <a:avLst/>
              <a:gdLst/>
              <a:ahLst/>
              <a:cxnLst/>
              <a:rect r="r" b="b" t="t" l="l"/>
              <a:pathLst>
                <a:path h="867414" w="1647144">
                  <a:moveTo>
                    <a:pt x="1522684" y="867414"/>
                  </a:moveTo>
                  <a:lnTo>
                    <a:pt x="124460" y="867414"/>
                  </a:lnTo>
                  <a:cubicBezTo>
                    <a:pt x="55880" y="867414"/>
                    <a:pt x="0" y="811534"/>
                    <a:pt x="0" y="742954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1522684" y="0"/>
                  </a:lnTo>
                  <a:cubicBezTo>
                    <a:pt x="1591264" y="0"/>
                    <a:pt x="1647144" y="55880"/>
                    <a:pt x="1647144" y="124460"/>
                  </a:cubicBezTo>
                  <a:lnTo>
                    <a:pt x="1647144" y="742954"/>
                  </a:lnTo>
                  <a:cubicBezTo>
                    <a:pt x="1647144" y="811534"/>
                    <a:pt x="1591264" y="867414"/>
                    <a:pt x="1522684" y="867414"/>
                  </a:cubicBezTo>
                  <a:close/>
                </a:path>
              </a:pathLst>
            </a:custGeom>
            <a:solidFill>
              <a:srgbClr val="2B669F"/>
            </a:solidFill>
          </p:spPr>
        </p:sp>
      </p:grpSp>
      <p:grpSp>
        <p:nvGrpSpPr>
          <p:cNvPr name="Group 4" id="4"/>
          <p:cNvGrpSpPr/>
          <p:nvPr/>
        </p:nvGrpSpPr>
        <p:grpSpPr>
          <a:xfrm rot="0">
            <a:off x="7658234" y="1162369"/>
            <a:ext cx="4869295" cy="2564253"/>
            <a:chOff x="0" y="0"/>
            <a:chExt cx="2554760" cy="1345380"/>
          </a:xfrm>
        </p:grpSpPr>
        <p:sp>
          <p:nvSpPr>
            <p:cNvPr name="Freeform 5" id="5"/>
            <p:cNvSpPr/>
            <p:nvPr/>
          </p:nvSpPr>
          <p:spPr>
            <a:xfrm>
              <a:off x="0" y="0"/>
              <a:ext cx="2554760" cy="1345380"/>
            </a:xfrm>
            <a:custGeom>
              <a:avLst/>
              <a:gdLst/>
              <a:ahLst/>
              <a:cxnLst/>
              <a:rect r="r" b="b" t="t" l="l"/>
              <a:pathLst>
                <a:path h="1345380" w="2554760">
                  <a:moveTo>
                    <a:pt x="2430300" y="59690"/>
                  </a:moveTo>
                  <a:cubicBezTo>
                    <a:pt x="2465860" y="59690"/>
                    <a:pt x="2495070" y="88900"/>
                    <a:pt x="2495070" y="124460"/>
                  </a:cubicBezTo>
                  <a:lnTo>
                    <a:pt x="2495070" y="1220920"/>
                  </a:lnTo>
                  <a:cubicBezTo>
                    <a:pt x="2495070" y="1256480"/>
                    <a:pt x="2465860" y="1285690"/>
                    <a:pt x="2430300" y="1285690"/>
                  </a:cubicBezTo>
                  <a:lnTo>
                    <a:pt x="124460" y="1285690"/>
                  </a:lnTo>
                  <a:cubicBezTo>
                    <a:pt x="88900" y="1285690"/>
                    <a:pt x="59690" y="1256480"/>
                    <a:pt x="59690" y="1220920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2430300" y="59690"/>
                  </a:lnTo>
                  <a:moveTo>
                    <a:pt x="2430300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220920"/>
                  </a:lnTo>
                  <a:cubicBezTo>
                    <a:pt x="0" y="1289500"/>
                    <a:pt x="55880" y="1345380"/>
                    <a:pt x="124460" y="1345380"/>
                  </a:cubicBezTo>
                  <a:lnTo>
                    <a:pt x="2430300" y="1345380"/>
                  </a:lnTo>
                  <a:cubicBezTo>
                    <a:pt x="2498880" y="1345380"/>
                    <a:pt x="2554760" y="1289500"/>
                    <a:pt x="2554760" y="1220920"/>
                  </a:cubicBezTo>
                  <a:lnTo>
                    <a:pt x="2554760" y="124460"/>
                  </a:lnTo>
                  <a:cubicBezTo>
                    <a:pt x="2554760" y="55880"/>
                    <a:pt x="2498880" y="0"/>
                    <a:pt x="2430300" y="0"/>
                  </a:cubicBezTo>
                  <a:close/>
                </a:path>
              </a:pathLst>
            </a:custGeom>
            <a:solidFill>
              <a:srgbClr val="2B669F"/>
            </a:solidFill>
          </p:spPr>
        </p:sp>
      </p:grpSp>
      <p:grpSp>
        <p:nvGrpSpPr>
          <p:cNvPr name="Group 6" id="6"/>
          <p:cNvGrpSpPr/>
          <p:nvPr/>
        </p:nvGrpSpPr>
        <p:grpSpPr>
          <a:xfrm rot="0">
            <a:off x="7658234" y="6694047"/>
            <a:ext cx="4869295" cy="2564253"/>
            <a:chOff x="0" y="0"/>
            <a:chExt cx="2554760" cy="1345380"/>
          </a:xfrm>
        </p:grpSpPr>
        <p:sp>
          <p:nvSpPr>
            <p:cNvPr name="Freeform 7" id="7"/>
            <p:cNvSpPr/>
            <p:nvPr/>
          </p:nvSpPr>
          <p:spPr>
            <a:xfrm>
              <a:off x="0" y="0"/>
              <a:ext cx="2554760" cy="1345380"/>
            </a:xfrm>
            <a:custGeom>
              <a:avLst/>
              <a:gdLst/>
              <a:ahLst/>
              <a:cxnLst/>
              <a:rect r="r" b="b" t="t" l="l"/>
              <a:pathLst>
                <a:path h="1345380" w="2554760">
                  <a:moveTo>
                    <a:pt x="2430300" y="59690"/>
                  </a:moveTo>
                  <a:cubicBezTo>
                    <a:pt x="2465860" y="59690"/>
                    <a:pt x="2495070" y="88900"/>
                    <a:pt x="2495070" y="124460"/>
                  </a:cubicBezTo>
                  <a:lnTo>
                    <a:pt x="2495070" y="1220920"/>
                  </a:lnTo>
                  <a:cubicBezTo>
                    <a:pt x="2495070" y="1256480"/>
                    <a:pt x="2465860" y="1285690"/>
                    <a:pt x="2430300" y="1285690"/>
                  </a:cubicBezTo>
                  <a:lnTo>
                    <a:pt x="124460" y="1285690"/>
                  </a:lnTo>
                  <a:cubicBezTo>
                    <a:pt x="88900" y="1285690"/>
                    <a:pt x="59690" y="1256480"/>
                    <a:pt x="59690" y="1220920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2430300" y="59690"/>
                  </a:lnTo>
                  <a:moveTo>
                    <a:pt x="2430300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220920"/>
                  </a:lnTo>
                  <a:cubicBezTo>
                    <a:pt x="0" y="1289500"/>
                    <a:pt x="55880" y="1345380"/>
                    <a:pt x="124460" y="1345380"/>
                  </a:cubicBezTo>
                  <a:lnTo>
                    <a:pt x="2430300" y="1345380"/>
                  </a:lnTo>
                  <a:cubicBezTo>
                    <a:pt x="2498880" y="1345380"/>
                    <a:pt x="2554760" y="1289500"/>
                    <a:pt x="2554760" y="1220920"/>
                  </a:cubicBezTo>
                  <a:lnTo>
                    <a:pt x="2554760" y="124460"/>
                  </a:lnTo>
                  <a:cubicBezTo>
                    <a:pt x="2554760" y="55880"/>
                    <a:pt x="2498880" y="0"/>
                    <a:pt x="2430300" y="0"/>
                  </a:cubicBezTo>
                  <a:close/>
                </a:path>
              </a:pathLst>
            </a:custGeom>
            <a:solidFill>
              <a:srgbClr val="2B669F"/>
            </a:solidFill>
          </p:spPr>
        </p:sp>
      </p:grpSp>
      <p:pic>
        <p:nvPicPr>
          <p:cNvPr name="Picture 8" id="8"/>
          <p:cNvPicPr>
            <a:picLocks noChangeAspect="true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0" t="0" r="0" b="0"/>
          <a:stretch>
            <a:fillRect/>
          </a:stretch>
        </p:blipFill>
        <p:spPr>
          <a:xfrm flipH="false" flipV="false" rot="0">
            <a:off x="9650983" y="7029671"/>
            <a:ext cx="883797" cy="946503"/>
          </a:xfrm>
          <a:prstGeom prst="rect">
            <a:avLst/>
          </a:prstGeom>
        </p:spPr>
      </p:pic>
      <p:pic>
        <p:nvPicPr>
          <p:cNvPr name="Picture 9" id="9"/>
          <p:cNvPicPr>
            <a:picLocks noChangeAspect="true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0" t="0" r="0" b="0"/>
          <a:stretch>
            <a:fillRect/>
          </a:stretch>
        </p:blipFill>
        <p:spPr>
          <a:xfrm flipH="false" flipV="false" rot="0">
            <a:off x="9570214" y="1497993"/>
            <a:ext cx="1045335" cy="946503"/>
          </a:xfrm>
          <a:prstGeom prst="rect">
            <a:avLst/>
          </a:prstGeom>
        </p:spPr>
      </p:pic>
      <p:pic>
        <p:nvPicPr>
          <p:cNvPr name="Picture 10" id="10"/>
          <p:cNvPicPr>
            <a:picLocks noChangeAspect="true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0" t="0" r="0" b="0"/>
          <a:stretch>
            <a:fillRect/>
          </a:stretch>
        </p:blipFill>
        <p:spPr>
          <a:xfrm flipH="false" flipV="false" rot="0">
            <a:off x="9442377" y="4207142"/>
            <a:ext cx="1092404" cy="1270237"/>
          </a:xfrm>
          <a:prstGeom prst="rect">
            <a:avLst/>
          </a:prstGeom>
        </p:spPr>
      </p:pic>
      <p:sp>
        <p:nvSpPr>
          <p:cNvPr name="TextBox 11" id="11"/>
          <p:cNvSpPr txBox="true"/>
          <p:nvPr/>
        </p:nvSpPr>
        <p:spPr>
          <a:xfrm rot="0">
            <a:off x="1677242" y="2640060"/>
            <a:ext cx="6926566" cy="1739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7000"/>
              </a:lnSpc>
            </a:pPr>
            <a:r>
              <a:rPr lang="en-US" sz="5000">
                <a:solidFill>
                  <a:srgbClr val="1E1E2D"/>
                </a:solidFill>
                <a:latin typeface="Poppins Bold"/>
              </a:rPr>
              <a:t>WORK </a:t>
            </a:r>
          </a:p>
          <a:p>
            <a:pPr>
              <a:lnSpc>
                <a:spcPts val="7000"/>
              </a:lnSpc>
            </a:pPr>
            <a:r>
              <a:rPr lang="en-US" sz="5000">
                <a:solidFill>
                  <a:srgbClr val="1E1E2D"/>
                </a:solidFill>
                <a:latin typeface="Poppins Bold"/>
              </a:rPr>
              <a:t>EXPERIENCE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3125075" y="1124269"/>
            <a:ext cx="3877902" cy="172678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3499"/>
              </a:lnSpc>
            </a:pPr>
            <a:r>
              <a:rPr lang="en-US" sz="2499">
                <a:solidFill>
                  <a:srgbClr val="1E1E2D"/>
                </a:solidFill>
                <a:latin typeface="Poppins Medium"/>
              </a:rPr>
              <a:t>Don't rely on a cut and paste job description, look at your individual impact and results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3125075" y="3890108"/>
            <a:ext cx="3877902" cy="216482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3499"/>
              </a:lnSpc>
            </a:pPr>
            <a:r>
              <a:rPr lang="en-US" sz="2499">
                <a:solidFill>
                  <a:srgbClr val="1E1E2D"/>
                </a:solidFill>
                <a:latin typeface="Poppins Medium"/>
              </a:rPr>
              <a:t>Include committees, charity projects, volunteering activities not just generic day to day experiences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3125075" y="6655947"/>
            <a:ext cx="3877902" cy="30409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3499"/>
              </a:lnSpc>
            </a:pPr>
            <a:r>
              <a:rPr lang="en-US" sz="2499">
                <a:solidFill>
                  <a:srgbClr val="1E1E2D"/>
                </a:solidFill>
                <a:latin typeface="Poppins Medium"/>
              </a:rPr>
              <a:t>Job roles, company, dates should be specific and clear, then bullet points that an employer can use to create interview questions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7928266" y="2493375"/>
            <a:ext cx="4329231" cy="4457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779"/>
              </a:lnSpc>
            </a:pPr>
            <a:r>
              <a:rPr lang="en-US" sz="2700">
                <a:solidFill>
                  <a:srgbClr val="1E1E2D"/>
                </a:solidFill>
                <a:latin typeface="Poppins Medium"/>
              </a:rPr>
              <a:t>DESCRIPTIVE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8287200" y="5542558"/>
            <a:ext cx="3611363" cy="4457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779"/>
              </a:lnSpc>
            </a:pPr>
            <a:r>
              <a:rPr lang="en-US" sz="2700">
                <a:solidFill>
                  <a:srgbClr val="FFFFFF"/>
                </a:solidFill>
                <a:latin typeface="Poppins Medium"/>
              </a:rPr>
              <a:t>INITIATIVE 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8163217" y="8206961"/>
            <a:ext cx="3859329" cy="4457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779"/>
              </a:lnSpc>
            </a:pPr>
            <a:r>
              <a:rPr lang="en-US" sz="2700">
                <a:solidFill>
                  <a:srgbClr val="1E1E2D"/>
                </a:solidFill>
                <a:latin typeface="Poppins Medium"/>
              </a:rPr>
              <a:t>CLARITY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>
            <a:grpSpLocks noChangeAspect="true"/>
          </p:cNvGrpSpPr>
          <p:nvPr/>
        </p:nvGrpSpPr>
        <p:grpSpPr>
          <a:xfrm rot="0">
            <a:off x="9737781" y="2384225"/>
            <a:ext cx="7521519" cy="6038961"/>
            <a:chOff x="0" y="0"/>
            <a:chExt cx="7467600" cy="5995670"/>
          </a:xfrm>
        </p:grpSpPr>
        <p:sp>
          <p:nvSpPr>
            <p:cNvPr name="Freeform 3" id="3"/>
            <p:cNvSpPr/>
            <p:nvPr/>
          </p:nvSpPr>
          <p:spPr>
            <a:xfrm>
              <a:off x="0" y="0"/>
              <a:ext cx="7467600" cy="4513580"/>
            </a:xfrm>
            <a:custGeom>
              <a:avLst/>
              <a:gdLst/>
              <a:ahLst/>
              <a:cxnLst/>
              <a:rect r="r" b="b" t="t" l="l"/>
              <a:pathLst>
                <a:path h="4513580" w="7467600">
                  <a:moveTo>
                    <a:pt x="7127240" y="0"/>
                  </a:moveTo>
                  <a:lnTo>
                    <a:pt x="340360" y="0"/>
                  </a:lnTo>
                  <a:cubicBezTo>
                    <a:pt x="152400" y="0"/>
                    <a:pt x="0" y="152400"/>
                    <a:pt x="0" y="340360"/>
                  </a:cubicBezTo>
                  <a:lnTo>
                    <a:pt x="0" y="4513580"/>
                  </a:lnTo>
                  <a:lnTo>
                    <a:pt x="7467600" y="4513580"/>
                  </a:lnTo>
                  <a:lnTo>
                    <a:pt x="7467600" y="340360"/>
                  </a:lnTo>
                  <a:cubicBezTo>
                    <a:pt x="7467600" y="152400"/>
                    <a:pt x="7315200" y="0"/>
                    <a:pt x="7127240" y="0"/>
                  </a:cubicBezTo>
                  <a:close/>
                  <a:moveTo>
                    <a:pt x="7142480" y="4188460"/>
                  </a:moveTo>
                  <a:lnTo>
                    <a:pt x="314961" y="4188460"/>
                  </a:lnTo>
                  <a:lnTo>
                    <a:pt x="314961" y="353060"/>
                  </a:lnTo>
                  <a:lnTo>
                    <a:pt x="7142480" y="353060"/>
                  </a:lnTo>
                  <a:lnTo>
                    <a:pt x="7142480" y="4188460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Freeform 4" id="4"/>
            <p:cNvSpPr/>
            <p:nvPr/>
          </p:nvSpPr>
          <p:spPr>
            <a:xfrm>
              <a:off x="0" y="4514850"/>
              <a:ext cx="7467600" cy="695960"/>
            </a:xfrm>
            <a:custGeom>
              <a:avLst/>
              <a:gdLst/>
              <a:ahLst/>
              <a:cxnLst/>
              <a:rect r="r" b="b" t="t" l="l"/>
              <a:pathLst>
                <a:path h="695960" w="7467600">
                  <a:moveTo>
                    <a:pt x="0" y="355600"/>
                  </a:moveTo>
                  <a:cubicBezTo>
                    <a:pt x="0" y="543560"/>
                    <a:pt x="152400" y="695960"/>
                    <a:pt x="340360" y="695960"/>
                  </a:cubicBezTo>
                  <a:lnTo>
                    <a:pt x="7127240" y="695960"/>
                  </a:lnTo>
                  <a:cubicBezTo>
                    <a:pt x="7315200" y="695960"/>
                    <a:pt x="7467600" y="543560"/>
                    <a:pt x="7467600" y="355600"/>
                  </a:cubicBezTo>
                  <a:lnTo>
                    <a:pt x="7467600" y="0"/>
                  </a:lnTo>
                  <a:lnTo>
                    <a:pt x="0" y="0"/>
                  </a:lnTo>
                  <a:lnTo>
                    <a:pt x="0" y="355600"/>
                  </a:lnTo>
                  <a:close/>
                </a:path>
              </a:pathLst>
            </a:custGeom>
            <a:solidFill>
              <a:srgbClr val="638290"/>
            </a:solidFill>
          </p:spPr>
        </p:sp>
        <p:sp>
          <p:nvSpPr>
            <p:cNvPr name="Freeform 5" id="5"/>
            <p:cNvSpPr/>
            <p:nvPr/>
          </p:nvSpPr>
          <p:spPr>
            <a:xfrm>
              <a:off x="2429510" y="5210810"/>
              <a:ext cx="2606040" cy="791210"/>
            </a:xfrm>
            <a:custGeom>
              <a:avLst/>
              <a:gdLst/>
              <a:ahLst/>
              <a:cxnLst/>
              <a:rect r="r" b="b" t="t" l="l"/>
              <a:pathLst>
                <a:path h="791210" w="2606040">
                  <a:moveTo>
                    <a:pt x="1258570" y="0"/>
                  </a:moveTo>
                  <a:lnTo>
                    <a:pt x="453390" y="0"/>
                  </a:lnTo>
                  <a:cubicBezTo>
                    <a:pt x="453390" y="0"/>
                    <a:pt x="429260" y="370840"/>
                    <a:pt x="403860" y="525780"/>
                  </a:cubicBezTo>
                  <a:cubicBezTo>
                    <a:pt x="359410" y="791210"/>
                    <a:pt x="87630" y="706120"/>
                    <a:pt x="10160" y="762000"/>
                  </a:cubicBezTo>
                  <a:cubicBezTo>
                    <a:pt x="0" y="769620"/>
                    <a:pt x="5080" y="786130"/>
                    <a:pt x="17780" y="786130"/>
                  </a:cubicBezTo>
                  <a:lnTo>
                    <a:pt x="2588260" y="786130"/>
                  </a:lnTo>
                  <a:cubicBezTo>
                    <a:pt x="2600960" y="786130"/>
                    <a:pt x="2606040" y="769620"/>
                    <a:pt x="2595880" y="762000"/>
                  </a:cubicBezTo>
                  <a:cubicBezTo>
                    <a:pt x="2518410" y="706120"/>
                    <a:pt x="2246630" y="791210"/>
                    <a:pt x="2202180" y="525780"/>
                  </a:cubicBezTo>
                  <a:cubicBezTo>
                    <a:pt x="2176780" y="370840"/>
                    <a:pt x="2152650" y="0"/>
                    <a:pt x="2152650" y="0"/>
                  </a:cubicBezTo>
                  <a:lnTo>
                    <a:pt x="1258570" y="0"/>
                  </a:lnTo>
                  <a:close/>
                </a:path>
              </a:pathLst>
            </a:custGeom>
            <a:solidFill>
              <a:srgbClr val="2B669F"/>
            </a:solidFill>
          </p:spPr>
        </p:sp>
        <p:sp>
          <p:nvSpPr>
            <p:cNvPr name="Freeform 6" id="6"/>
            <p:cNvSpPr/>
            <p:nvPr/>
          </p:nvSpPr>
          <p:spPr>
            <a:xfrm>
              <a:off x="314960" y="353060"/>
              <a:ext cx="6827520" cy="3835400"/>
            </a:xfrm>
            <a:custGeom>
              <a:avLst/>
              <a:gdLst/>
              <a:ahLst/>
              <a:cxnLst/>
              <a:rect r="r" b="b" t="t" l="l"/>
              <a:pathLst>
                <a:path h="3835400" w="6827520">
                  <a:moveTo>
                    <a:pt x="0" y="0"/>
                  </a:moveTo>
                  <a:lnTo>
                    <a:pt x="6827520" y="0"/>
                  </a:lnTo>
                  <a:lnTo>
                    <a:pt x="6827520" y="3835400"/>
                  </a:lnTo>
                  <a:lnTo>
                    <a:pt x="0" y="3835400"/>
                  </a:lnTo>
                  <a:close/>
                </a:path>
              </a:pathLst>
            </a:custGeom>
            <a:blipFill>
              <a:blip r:embed="rId2"/>
              <a:stretch>
                <a:fillRect l="0" r="0" t="-9300" b="-9300"/>
              </a:stretch>
            </a:blipFill>
          </p:spPr>
        </p:sp>
      </p:grpSp>
      <p:sp>
        <p:nvSpPr>
          <p:cNvPr name="TextBox 7" id="7"/>
          <p:cNvSpPr txBox="true"/>
          <p:nvPr/>
        </p:nvSpPr>
        <p:spPr>
          <a:xfrm rot="0">
            <a:off x="1677242" y="2603925"/>
            <a:ext cx="6785021" cy="85400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7000"/>
              </a:lnSpc>
            </a:pPr>
            <a:r>
              <a:rPr lang="en-US" sz="5000">
                <a:solidFill>
                  <a:srgbClr val="1E1E2D"/>
                </a:solidFill>
                <a:latin typeface="Poppins Bold"/>
              </a:rPr>
              <a:t>EDUCATION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677242" y="4018464"/>
            <a:ext cx="6785021" cy="39170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3499"/>
              </a:lnSpc>
            </a:pPr>
            <a:r>
              <a:rPr lang="en-US" sz="2499">
                <a:solidFill>
                  <a:srgbClr val="1E1E2D"/>
                </a:solidFill>
                <a:latin typeface="Poppins Medium"/>
              </a:rPr>
              <a:t>Specific job roles and industries require a focused course and registration, while others value experience over certificates. </a:t>
            </a:r>
          </a:p>
          <a:p>
            <a:pPr>
              <a:lnSpc>
                <a:spcPts val="3499"/>
              </a:lnSpc>
            </a:pPr>
          </a:p>
          <a:p>
            <a:pPr>
              <a:lnSpc>
                <a:spcPts val="3499"/>
              </a:lnSpc>
            </a:pPr>
            <a:r>
              <a:rPr lang="en-US" sz="2499">
                <a:solidFill>
                  <a:srgbClr val="1E1E2D"/>
                </a:solidFill>
                <a:latin typeface="Poppins Medium"/>
              </a:rPr>
              <a:t>Remember that your education section is not just a list of qualifications - it also demonstrates many positive attributes such as focus, determination, dedication, organisation and passion.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677242" y="8836129"/>
            <a:ext cx="6912529" cy="42217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499"/>
              </a:lnSpc>
            </a:pPr>
            <a:r>
              <a:rPr lang="en-US" sz="2499">
                <a:solidFill>
                  <a:srgbClr val="2B669F"/>
                </a:solidFill>
                <a:latin typeface="Open Sans Bold"/>
              </a:rPr>
              <a:t>https://uwtsd.careercentre.me/u/d7u4i5gm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2227618" y="3807666"/>
            <a:ext cx="5375458" cy="216482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3499"/>
              </a:lnSpc>
            </a:pPr>
            <a:r>
              <a:rPr lang="en-US" sz="2499">
                <a:solidFill>
                  <a:srgbClr val="000000"/>
                </a:solidFill>
                <a:latin typeface="Poppins Medium"/>
              </a:rPr>
              <a:t>I am a member of my local </a:t>
            </a:r>
            <a:r>
              <a:rPr lang="en-US" sz="2499">
                <a:solidFill>
                  <a:srgbClr val="2B669F"/>
                </a:solidFill>
                <a:latin typeface="Poppins Medium Bold"/>
              </a:rPr>
              <a:t>ping-pong league</a:t>
            </a:r>
            <a:r>
              <a:rPr lang="en-US" sz="2499">
                <a:solidFill>
                  <a:srgbClr val="000000"/>
                </a:solidFill>
                <a:latin typeface="Poppins Medium"/>
              </a:rPr>
              <a:t>; this fosters a friendly sense of competition in me I've won two gold medals in the sport. 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06698" y="865815"/>
            <a:ext cx="6436788" cy="85400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000"/>
              </a:lnSpc>
            </a:pPr>
            <a:r>
              <a:rPr lang="en-US" sz="5000">
                <a:solidFill>
                  <a:srgbClr val="1E1E2D"/>
                </a:solidFill>
                <a:latin typeface="Poppins Bold"/>
              </a:rPr>
              <a:t>INTERESTS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6847608" y="991745"/>
            <a:ext cx="4592783" cy="216482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3499"/>
              </a:lnSpc>
            </a:pPr>
            <a:r>
              <a:rPr lang="en-US" sz="2499">
                <a:solidFill>
                  <a:srgbClr val="000000"/>
                </a:solidFill>
                <a:latin typeface="Poppins Medium"/>
              </a:rPr>
              <a:t>Regularly attending the </a:t>
            </a:r>
            <a:r>
              <a:rPr lang="en-US" sz="2499">
                <a:solidFill>
                  <a:srgbClr val="2B669F"/>
                </a:solidFill>
                <a:latin typeface="Poppins Medium Bold"/>
              </a:rPr>
              <a:t>gym </a:t>
            </a:r>
            <a:r>
              <a:rPr lang="en-US" sz="2499">
                <a:solidFill>
                  <a:srgbClr val="000000"/>
                </a:solidFill>
                <a:latin typeface="Poppins Medium"/>
              </a:rPr>
              <a:t>develops my self discipline and allows me to set and pursue personal fitness goals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6847608" y="3807666"/>
            <a:ext cx="4592783" cy="260287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3499"/>
              </a:lnSpc>
            </a:pPr>
            <a:r>
              <a:rPr lang="en-US" sz="2499">
                <a:solidFill>
                  <a:srgbClr val="2B669F"/>
                </a:solidFill>
                <a:latin typeface="Poppins Medium Bold"/>
              </a:rPr>
              <a:t>Cooking</a:t>
            </a:r>
            <a:r>
              <a:rPr lang="en-US" sz="2499">
                <a:solidFill>
                  <a:srgbClr val="000000"/>
                </a:solidFill>
                <a:latin typeface="Poppins Medium"/>
              </a:rPr>
              <a:t> for my family gives me a creative outlet, following the recipe or adapting it to personal paletes, dietrary requirements and tastes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6847608" y="7314024"/>
            <a:ext cx="4592783" cy="216482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3499"/>
              </a:lnSpc>
            </a:pPr>
            <a:r>
              <a:rPr lang="en-US" sz="2499">
                <a:solidFill>
                  <a:srgbClr val="000000"/>
                </a:solidFill>
                <a:latin typeface="Poppins Medium"/>
              </a:rPr>
              <a:t>I am an avid </a:t>
            </a:r>
            <a:r>
              <a:rPr lang="en-US" sz="2499">
                <a:solidFill>
                  <a:srgbClr val="2B669F"/>
                </a:solidFill>
                <a:latin typeface="Poppins Medium Bold"/>
              </a:rPr>
              <a:t>reader </a:t>
            </a:r>
            <a:r>
              <a:rPr lang="en-US" sz="2499">
                <a:solidFill>
                  <a:srgbClr val="000000"/>
                </a:solidFill>
                <a:latin typeface="Poppins Medium"/>
              </a:rPr>
              <a:t>of murder mystery books, i like to solve the clues and it improves my language skills and vocabulary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2362394" y="7314024"/>
            <a:ext cx="5375458" cy="216482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3499"/>
              </a:lnSpc>
            </a:pPr>
            <a:r>
              <a:rPr lang="en-US" sz="2499">
                <a:solidFill>
                  <a:srgbClr val="000000"/>
                </a:solidFill>
                <a:latin typeface="Poppins Medium"/>
              </a:rPr>
              <a:t>I love </a:t>
            </a:r>
            <a:r>
              <a:rPr lang="en-US" sz="2499">
                <a:solidFill>
                  <a:srgbClr val="2B669F"/>
                </a:solidFill>
                <a:latin typeface="Poppins Medium Bold"/>
              </a:rPr>
              <a:t>gardening</a:t>
            </a:r>
            <a:r>
              <a:rPr lang="en-US" sz="2499">
                <a:solidFill>
                  <a:srgbClr val="000000"/>
                </a:solidFill>
                <a:latin typeface="Poppins Medium"/>
              </a:rPr>
              <a:t>, nurturing new growth, including carrots, tomatoes, and runner beans.  Harvesting the results of my efforts is rewarding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2227618" y="991745"/>
            <a:ext cx="5375458" cy="172678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3499"/>
              </a:lnSpc>
            </a:pPr>
            <a:r>
              <a:rPr lang="en-US" sz="2499">
                <a:solidFill>
                  <a:srgbClr val="000000"/>
                </a:solidFill>
                <a:latin typeface="Poppins Medium"/>
              </a:rPr>
              <a:t>I am a saprano in my village </a:t>
            </a:r>
            <a:r>
              <a:rPr lang="en-US" sz="2499">
                <a:solidFill>
                  <a:srgbClr val="2B669F"/>
                </a:solidFill>
                <a:latin typeface="Poppins Medium Bold"/>
              </a:rPr>
              <a:t>choir</a:t>
            </a:r>
            <a:r>
              <a:rPr lang="en-US" sz="2499">
                <a:solidFill>
                  <a:srgbClr val="000000"/>
                </a:solidFill>
                <a:latin typeface="Poppins Medium"/>
              </a:rPr>
              <a:t>, we regular sing at local events and i have been chosen for a solo twice this year.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DAFOM_QxiEk</dc:identifier>
  <dcterms:modified xsi:type="dcterms:W3CDTF">2011-08-01T06:04:30Z</dcterms:modified>
  <cp:revision>1</cp:revision>
  <dc:title>What do employers look for in a CV</dc:title>
</cp:coreProperties>
</file>