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4" r:id="rId1"/>
  </p:sldMasterIdLst>
  <p:notesMasterIdLst>
    <p:notesMasterId r:id="rId5"/>
  </p:notesMasterIdLst>
  <p:sldIdLst>
    <p:sldId id="256" r:id="rId2"/>
    <p:sldId id="259" r:id="rId3"/>
    <p:sldId id="26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92"/>
    <p:restoredTop sz="94650"/>
  </p:normalViewPr>
  <p:slideViewPr>
    <p:cSldViewPr snapToGrid="0" snapToObjects="1">
      <p:cViewPr>
        <p:scale>
          <a:sx n="140" d="100"/>
          <a:sy n="140" d="100"/>
        </p:scale>
        <p:origin x="360" y="-1336"/>
      </p:cViewPr>
      <p:guideLst/>
    </p:cSldViewPr>
  </p:slid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F6F347-B12C-9F44-B3D1-EED625B593CC}" type="datetimeFigureOut">
              <a:rPr lang="en-US" smtClean="0"/>
              <a:t>2/14/20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025EA0-4CE4-6D42-B765-24F0487A0B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4243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025EA0-4CE4-6D42-B765-24F0487A0B6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2162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025EA0-4CE4-6D42-B765-24F0487A0B6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2638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49198-1439-C24B-82F5-04781E9993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614E1F-A69D-B845-824E-CD962DF95A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59B537-5F82-AC4D-A354-C10A55D0E3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387A2-B0AF-2349-ACA0-8B708B468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41845-7894-544E-AE6B-DB1FB25C8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138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506A6-ACEA-E746-80FE-6026B4015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CE742-D24D-0D46-BBB8-1F41C4B04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7EB1B-5D35-AD44-9F56-7DB72A8C9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E541F-CF8B-7A41-9FFB-95CDD6179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AB615-E454-6E49-844C-746A86AF0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267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75A30-2E30-DE48-A1D1-5DA4CDD5D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AB9CBB-9409-5340-AD50-6A02BC2215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750DF-D19A-8F43-AC15-B744D0118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AAC4A-CA9C-4D4C-A272-42DCF6E91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17BB3-853B-554F-A91A-4690C0522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17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BE04D-BE10-EB4B-8F13-1606B5300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48861-1698-B54D-B542-01D0954FE3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EF276-2328-8840-85AE-47A48E6959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2B8765-28BB-7848-AD6D-37B9E6F31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6097A6-B30D-BC47-80B3-CD47687D4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4FADE6-E391-DE4A-815A-864E21C6D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513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6C970-07E8-E64E-893C-6EA642FA1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67EF28-3C99-734E-B1B0-255B91481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22A17-B8E1-F247-BD5E-B12A9781A6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C5BA66-D0E6-3747-B55F-348A3BE938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7B4185-39FF-EE49-9484-4AFA3BA78C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4B00A0-8E37-D04F-80A3-E929C7A3F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5AE1DE-6433-3A45-BF71-42F34BBCE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FC7969-1B2B-3641-A7ED-19EEF958D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746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14B27-F540-634E-82DC-EEC1CF2B9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03D151-088E-B64E-B5E0-DD7D3511F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C7CF76-5302-5342-B306-C7232BE138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AE44FF-CD1A-244E-AB85-ADAC3A64E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632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DD93ED-B469-144D-899E-17B523A8E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04D067-59E9-6F4C-99FB-946DD5C9E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B1BFD3-13D3-C944-A1FC-AAED44877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26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BA680-D438-274A-A2A0-9F429A874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33222-23E9-744C-A35C-BB68A6D00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0757F1-6171-FF40-9EB6-6F2DE9DAE7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9E38AD-DDB5-A148-81A5-20945E062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DB9A8F-4385-4846-A1A4-8C9AA0930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ACC2F-F1A5-8448-986E-CD09ADAE5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909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FF1AF-9C88-DD41-AF6A-76A50DFF8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F67398-C541-B146-AE7E-E1E1FB4263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9A53AC-F6C8-E946-936B-2C2C704AF6D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E87E90-F3C9-8041-9331-87F21669B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86FBF1-0A24-B74A-BB16-7DDA4B525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F22235-84F9-C84B-89F4-09E0D6BF4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982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93EB0-47ED-5748-B71B-26EE0071E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04869B-39F9-0D43-9E45-DBF71A915E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89F346-D58D-0A4C-B3FF-4A9A92A0A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48CF04-2758-B942-A111-5B34237E9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21EDB-B787-EE43-93EE-099B7F9B7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994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3CFACD-0F7B-454B-B3CC-67A1871BB8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D6E320-BEFC-B549-B5CE-82598699D8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370FE6-9594-4949-B6C7-E9C33D969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0B32E-5774-A440-AB4D-660716E07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08DFA-B996-F040-9530-568E2587D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264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7AC910-CFAA-7443-ACF1-88722696C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CCD04-AB94-9746-94D7-2740DC7DD4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9447D-76FB-134E-8F7C-489064AB0F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E6BEBC-72FC-F848-B700-02373AFBE87D}" type="datetimeFigureOut">
              <a:rPr lang="en-US" smtClean="0"/>
              <a:t>2/14/20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4ED492-3E91-2F4E-8346-4D95BA4D8B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3FFC0-251C-3640-A940-E8CD940AB9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9C2F2D-913B-F444-B5C0-04CE944FDD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257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ewis.wales/additional-learning-needs-cyp" TargetMode="External"/><Relationship Id="rId13" Type="http://schemas.openxmlformats.org/officeDocument/2006/relationships/hyperlink" Target="https://gov.wales/sites/default/files/publications/2018-06/additional-learning-needs-and-education-tribunal-wales-act-2018-implementation-guide-for-individual-development-plans.pdf" TargetMode="External"/><Relationship Id="rId3" Type="http://schemas.openxmlformats.org/officeDocument/2006/relationships/hyperlink" Target="http://www.donegalchildcare.com/wp-content/uploads/2015/08/Barnardos_KeyPersonBooklet_final-draft.pdf" TargetMode="External"/><Relationship Id="rId7" Type="http://schemas.openxmlformats.org/officeDocument/2006/relationships/hyperlink" Target="https://www.assembly.wales/Research%20Documents/16-059%20SEN/16-059-Web-%20English.pdf" TargetMode="External"/><Relationship Id="rId12" Type="http://schemas.openxmlformats.org/officeDocument/2006/relationships/hyperlink" Target="https://gov.wales/sites/default/files/publications/2018-09/additional-learning-needs-aln-transformation-programme-v2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ssembly.wales/Research%20Documents/18-023/18-23-Web-English.pdf" TargetMode="External"/><Relationship Id="rId11" Type="http://schemas.openxmlformats.org/officeDocument/2006/relationships/hyperlink" Target="https://gov.wales/sites/default/files/publications/2018-04/additional-learning-needs-and-education-tribunal-wales-act-2018-explanatory-memorandum.pdf" TargetMode="External"/><Relationship Id="rId5" Type="http://schemas.openxmlformats.org/officeDocument/2006/relationships/hyperlink" Target="https://www.cypcs.org.uk/rights/uncrcarticles/article-28" TargetMode="External"/><Relationship Id="rId15" Type="http://schemas.openxmlformats.org/officeDocument/2006/relationships/hyperlink" Target="https://www.assembly.wales/laid%20documents/cr-ld11044/cr-ld11044-e.pdf" TargetMode="External"/><Relationship Id="rId10" Type="http://schemas.openxmlformats.org/officeDocument/2006/relationships/hyperlink" Target="https://www.earlyyearscareers.com/eyc/early-years-management/working-childcare-can-cause-stress/" TargetMode="External"/><Relationship Id="rId4" Type="http://schemas.openxmlformats.org/officeDocument/2006/relationships/hyperlink" Target="https://www.childcomwales.org.uk/uncrc-childrens-rights/uncrc/" TargetMode="External"/><Relationship Id="rId9" Type="http://schemas.openxmlformats.org/officeDocument/2006/relationships/hyperlink" Target="http://www.earlyyearsmatters.co.uk/eyfs/positive-relationships/key-person-attachment/" TargetMode="External"/><Relationship Id="rId14" Type="http://schemas.openxmlformats.org/officeDocument/2006/relationships/hyperlink" Target="https://gov.wales/sites/default/files/publications/2018-03/aln-frequently-asked-questions-faqs.pdf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napcymru.org/wp-content/uploads/2014/09/IDP-Booklet.pdf" TargetMode="External"/><Relationship Id="rId3" Type="http://schemas.openxmlformats.org/officeDocument/2006/relationships/hyperlink" Target="https://www.pacey.org.uk/membership/pacey-membership-benefits/a-taste-of-membership/role-of-the-key-person/" TargetMode="External"/><Relationship Id="rId7" Type="http://schemas.openxmlformats.org/officeDocument/2006/relationships/hyperlink" Target="http://www.snapcymru.org/help-for-families/aln-reform/" TargetMode="External"/><Relationship Id="rId2" Type="http://schemas.openxmlformats.org/officeDocument/2006/relationships/hyperlink" Target="https://www.nurseryworld.co.uk/news/article/stress-and-mental-health-problems-taking-their-toll-on-early-years-staf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napcymru.org/how-the-additional-learning-needs-education-tribunal-alnet-act-will-be-implemented/" TargetMode="External"/><Relationship Id="rId5" Type="http://schemas.openxmlformats.org/officeDocument/2006/relationships/hyperlink" Target="https://www.provisionmap.co.uk/role-of-the-additional-learning-needs-co-ordinator-alnco/" TargetMode="External"/><Relationship Id="rId4" Type="http://schemas.openxmlformats.org/officeDocument/2006/relationships/hyperlink" Target="https://profiletree.com/benefits-of-a-personal-development-pl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B4725D6-6E24-9647-91D8-D921D9E6285A}"/>
              </a:ext>
            </a:extLst>
          </p:cNvPr>
          <p:cNvSpPr/>
          <p:nvPr/>
        </p:nvSpPr>
        <p:spPr>
          <a:xfrm>
            <a:off x="0" y="25671"/>
            <a:ext cx="9177454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0" u="sng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Newidiadau</a:t>
            </a:r>
            <a:r>
              <a:rPr lang="en-GB" sz="4400" b="0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0" u="sng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4400" b="0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0" u="sng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4400" b="0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b="0" u="sng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endParaRPr lang="en-GB" sz="4400" b="0" u="sng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308CCE8-416D-B94A-90B8-442203742406}"/>
              </a:ext>
            </a:extLst>
          </p:cNvPr>
          <p:cNvSpPr/>
          <p:nvPr/>
        </p:nvSpPr>
        <p:spPr>
          <a:xfrm>
            <a:off x="110489" y="805861"/>
            <a:ext cx="4062266" cy="3463922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1400" b="1" u="sng" dirty="0" err="1">
                <a:solidFill>
                  <a:schemeClr val="accent1"/>
                </a:solidFill>
              </a:rPr>
              <a:t>Cyflwyniad</a:t>
            </a:r>
            <a:r>
              <a:rPr lang="en-US" sz="1400" b="1" u="sng" dirty="0">
                <a:solidFill>
                  <a:schemeClr val="accent1"/>
                </a:solidFill>
              </a:rPr>
              <a:t> </a:t>
            </a:r>
            <a:r>
              <a:rPr lang="en-US" sz="1400" b="1" u="sng" dirty="0" err="1">
                <a:solidFill>
                  <a:schemeClr val="accent1"/>
                </a:solidFill>
              </a:rPr>
              <a:t>i’r</a:t>
            </a:r>
            <a:r>
              <a:rPr lang="en-US" sz="1400" b="1" u="sng" dirty="0">
                <a:solidFill>
                  <a:schemeClr val="accent1"/>
                </a:solidFill>
              </a:rPr>
              <a:t> </a:t>
            </a:r>
            <a:r>
              <a:rPr lang="en-US" sz="1400" b="1" u="sng" dirty="0" err="1">
                <a:solidFill>
                  <a:schemeClr val="accent1"/>
                </a:solidFill>
              </a:rPr>
              <a:t>deddf</a:t>
            </a:r>
            <a:r>
              <a:rPr lang="en-US" sz="1400" b="1" u="sng" dirty="0">
                <a:solidFill>
                  <a:schemeClr val="accent1"/>
                </a:solidFill>
              </a:rPr>
              <a:t> </a:t>
            </a:r>
            <a:r>
              <a:rPr lang="en-US" sz="1400" b="1" u="sng" dirty="0" err="1">
                <a:solidFill>
                  <a:schemeClr val="accent1"/>
                </a:solidFill>
              </a:rPr>
              <a:t>newydd</a:t>
            </a:r>
            <a:r>
              <a:rPr lang="en-US" sz="1400" b="1" u="sng" dirty="0">
                <a:solidFill>
                  <a:schemeClr val="accent1"/>
                </a:solidFill>
              </a:rPr>
              <a:t>= </a:t>
            </a:r>
            <a:r>
              <a:rPr lang="cy-GB" sz="1000" dirty="0">
                <a:solidFill>
                  <a:schemeClr val="tx1"/>
                </a:solidFill>
              </a:rPr>
              <a:t>Mae’r deddf Newydd sef y ddedf Anghenion Dysgu ac Addysg Ychwanegol (Cymru) 2018 yn gwneud darpariaeth a newidiadau ar gyfer fframwaith statudol newydd er mwyn cefnogi plant a phobl ifanc sydd ag anghenion dysgu ychwanegol (ADY) yn </a:t>
            </a:r>
            <a:r>
              <a:rPr lang="en-GB" sz="1000" dirty="0" err="1">
                <a:solidFill>
                  <a:schemeClr val="tx1"/>
                </a:solidFill>
              </a:rPr>
              <a:t>ôl</a:t>
            </a:r>
            <a:r>
              <a:rPr lang="cy-GB" sz="1000" dirty="0">
                <a:solidFill>
                  <a:schemeClr val="tx1"/>
                </a:solidFill>
              </a:rPr>
              <a:t> </a:t>
            </a:r>
            <a:r>
              <a:rPr lang="cy-GB" sz="1000" dirty="0">
                <a:solidFill>
                  <a:schemeClr val="tx1"/>
                </a:solidFill>
                <a:highlight>
                  <a:srgbClr val="FFFF00"/>
                </a:highlight>
              </a:rPr>
              <a:t>Llywodraeth Cymru (2018) A. </a:t>
            </a:r>
            <a:r>
              <a:rPr lang="en-GB" sz="1000" dirty="0">
                <a:solidFill>
                  <a:schemeClr val="tx1"/>
                </a:solidFill>
              </a:rPr>
              <a:t>Mae </a:t>
            </a:r>
            <a:r>
              <a:rPr lang="en-GB" sz="1000" dirty="0" err="1">
                <a:solidFill>
                  <a:schemeClr val="tx1"/>
                </a:solidFill>
              </a:rPr>
              <a:t>hyn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nawr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yn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cael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gwared</a:t>
            </a:r>
            <a:r>
              <a:rPr lang="en-GB" sz="1000" dirty="0">
                <a:solidFill>
                  <a:schemeClr val="tx1"/>
                </a:solidFill>
              </a:rPr>
              <a:t> a </a:t>
            </a:r>
            <a:r>
              <a:rPr lang="en-GB" sz="1000" dirty="0" err="1">
                <a:solidFill>
                  <a:schemeClr val="tx1"/>
                </a:solidFill>
              </a:rPr>
              <a:t>cymrud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drosodd</a:t>
            </a:r>
            <a:r>
              <a:rPr lang="en-GB" sz="1000" dirty="0">
                <a:solidFill>
                  <a:schemeClr val="tx1"/>
                </a:solidFill>
              </a:rPr>
              <a:t> y </a:t>
            </a:r>
            <a:r>
              <a:rPr lang="en-GB" sz="1000" dirty="0" err="1">
                <a:solidFill>
                  <a:schemeClr val="tx1"/>
                </a:solidFill>
              </a:rPr>
              <a:t>ddeddfwriaeth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bresennol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sy'n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ymwneud</a:t>
            </a:r>
            <a:r>
              <a:rPr lang="en-GB" sz="1000" dirty="0">
                <a:solidFill>
                  <a:schemeClr val="tx1"/>
                </a:solidFill>
              </a:rPr>
              <a:t> ag </a:t>
            </a:r>
            <a:r>
              <a:rPr lang="en-GB" sz="1000" dirty="0" err="1">
                <a:solidFill>
                  <a:schemeClr val="tx1"/>
                </a:solidFill>
              </a:rPr>
              <a:t>anghenion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addysgol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arbennig</a:t>
            </a:r>
            <a:r>
              <a:rPr lang="en-GB" sz="1000" dirty="0">
                <a:solidFill>
                  <a:schemeClr val="tx1"/>
                </a:solidFill>
              </a:rPr>
              <a:t> (AAA) ac </a:t>
            </a:r>
            <a:r>
              <a:rPr lang="en-GB" sz="1000" dirty="0" err="1">
                <a:solidFill>
                  <a:schemeClr val="tx1"/>
                </a:solidFill>
              </a:rPr>
              <a:t>asesu</a:t>
            </a:r>
            <a:r>
              <a:rPr lang="en-GB" sz="1000" dirty="0">
                <a:solidFill>
                  <a:schemeClr val="tx1"/>
                </a:solidFill>
              </a:rPr>
              <a:t> plant a </a:t>
            </a:r>
            <a:r>
              <a:rPr lang="en-GB" sz="1000" dirty="0" err="1">
                <a:solidFill>
                  <a:schemeClr val="tx1"/>
                </a:solidFill>
              </a:rPr>
              <a:t>phobl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ifanc</a:t>
            </a:r>
            <a:r>
              <a:rPr lang="en-GB" sz="1000" dirty="0">
                <a:solidFill>
                  <a:schemeClr val="tx1"/>
                </a:solidFill>
              </a:rPr>
              <a:t> ag </a:t>
            </a:r>
            <a:r>
              <a:rPr lang="en-GB" sz="1000" dirty="0" err="1">
                <a:solidFill>
                  <a:schemeClr val="tx1"/>
                </a:solidFill>
              </a:rPr>
              <a:t>anhawsterau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dysgu</a:t>
            </a:r>
            <a:r>
              <a:rPr lang="en-GB" sz="1000" dirty="0">
                <a:solidFill>
                  <a:schemeClr val="tx1"/>
                </a:solidFill>
              </a:rPr>
              <a:t> a / neu </a:t>
            </a:r>
            <a:r>
              <a:rPr lang="en-GB" sz="1000" dirty="0" err="1">
                <a:solidFill>
                  <a:schemeClr val="tx1"/>
                </a:solidFill>
              </a:rPr>
              <a:t>anableddau</a:t>
            </a:r>
            <a:r>
              <a:rPr lang="en-GB" sz="1000" dirty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en-GB" sz="1000" dirty="0" err="1">
                <a:solidFill>
                  <a:schemeClr val="tx1"/>
                </a:solidFill>
              </a:rPr>
              <a:t>Cafwyd</a:t>
            </a:r>
            <a:r>
              <a:rPr lang="en-GB" sz="1000" dirty="0">
                <a:solidFill>
                  <a:schemeClr val="tx1"/>
                </a:solidFill>
              </a:rPr>
              <a:t> bill y </a:t>
            </a:r>
            <a:r>
              <a:rPr lang="en-GB" sz="1000" dirty="0" err="1">
                <a:solidFill>
                  <a:schemeClr val="tx1"/>
                </a:solidFill>
              </a:rPr>
              <a:t>tribiwnlys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Anghenion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Dysgu</a:t>
            </a:r>
            <a:r>
              <a:rPr lang="en-GB" sz="1000" dirty="0">
                <a:solidFill>
                  <a:schemeClr val="tx1"/>
                </a:solidFill>
              </a:rPr>
              <a:t> ac </a:t>
            </a:r>
            <a:r>
              <a:rPr lang="en-GB" sz="1000" dirty="0" err="1">
                <a:solidFill>
                  <a:schemeClr val="tx1"/>
                </a:solidFill>
              </a:rPr>
              <a:t>Addysg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ychwanegol</a:t>
            </a:r>
            <a:r>
              <a:rPr lang="en-GB" sz="1000" dirty="0">
                <a:solidFill>
                  <a:schemeClr val="tx1"/>
                </a:solidFill>
              </a:rPr>
              <a:t> (Cymru) </a:t>
            </a:r>
            <a:r>
              <a:rPr lang="en-GB" sz="1000" dirty="0" err="1">
                <a:solidFill>
                  <a:schemeClr val="tx1"/>
                </a:solidFill>
              </a:rPr>
              <a:t>iw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pasio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gan</a:t>
            </a:r>
            <a:r>
              <a:rPr lang="en-GB" sz="1000" dirty="0">
                <a:solidFill>
                  <a:schemeClr val="tx1"/>
                </a:solidFill>
              </a:rPr>
              <a:t> y </a:t>
            </a:r>
            <a:r>
              <a:rPr lang="en-GB" sz="1000" dirty="0" err="1">
                <a:solidFill>
                  <a:schemeClr val="tx1"/>
                </a:solidFill>
              </a:rPr>
              <a:t>Cynulliad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Cenedlaethol</a:t>
            </a:r>
            <a:r>
              <a:rPr lang="en-GB" sz="1000" dirty="0">
                <a:solidFill>
                  <a:schemeClr val="tx1"/>
                </a:solidFill>
              </a:rPr>
              <a:t> Cymru </a:t>
            </a:r>
            <a:r>
              <a:rPr lang="en-GB" sz="1000" dirty="0" err="1">
                <a:solidFill>
                  <a:schemeClr val="tx1"/>
                </a:solidFill>
              </a:rPr>
              <a:t>ar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Rhagfyr</a:t>
            </a:r>
            <a:r>
              <a:rPr lang="en-GB" sz="1000" dirty="0">
                <a:solidFill>
                  <a:schemeClr val="tx1"/>
                </a:solidFill>
              </a:rPr>
              <a:t> 2017 ac </a:t>
            </a:r>
            <a:r>
              <a:rPr lang="en-GB" sz="1000" dirty="0" err="1">
                <a:solidFill>
                  <a:schemeClr val="tx1"/>
                </a:solidFill>
              </a:rPr>
              <a:t>yna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ddaeth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yn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ddef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ar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Ionawr</a:t>
            </a:r>
            <a:r>
              <a:rPr lang="en-GB" sz="1000" dirty="0">
                <a:solidFill>
                  <a:schemeClr val="tx1"/>
                </a:solidFill>
              </a:rPr>
              <a:t> 2018 </a:t>
            </a:r>
            <a:r>
              <a:rPr lang="en-GB" sz="1000" dirty="0" err="1">
                <a:solidFill>
                  <a:schemeClr val="tx1"/>
                </a:solidFill>
              </a:rPr>
              <a:t>ar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ôl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derbyn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cydsyniad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frenhinol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yn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</a:rPr>
              <a:t>ôl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  <a:r>
              <a:rPr lang="en-GB" sz="1000" dirty="0" err="1">
                <a:solidFill>
                  <a:schemeClr val="tx1"/>
                </a:solidFill>
                <a:highlight>
                  <a:srgbClr val="FFFF00"/>
                </a:highlight>
              </a:rPr>
              <a:t>Llywodraeth</a:t>
            </a:r>
            <a:r>
              <a:rPr lang="en-GB" sz="1000" dirty="0">
                <a:solidFill>
                  <a:schemeClr val="tx1"/>
                </a:solidFill>
                <a:highlight>
                  <a:srgbClr val="FFFF00"/>
                </a:highlight>
              </a:rPr>
              <a:t> Cymru (2018)B </a:t>
            </a:r>
            <a:r>
              <a:rPr lang="cy-GB" sz="1000" dirty="0">
                <a:solidFill>
                  <a:schemeClr val="tx1"/>
                </a:solidFill>
              </a:rPr>
              <a:t>mewn y rhaglen drawsnewid anghenion dysgu ychwanegol</a:t>
            </a:r>
            <a:endParaRPr lang="en-GB" sz="1000" dirty="0">
              <a:solidFill>
                <a:schemeClr val="tx1"/>
              </a:solidFill>
            </a:endParaRPr>
          </a:p>
          <a:p>
            <a:pPr algn="just"/>
            <a:r>
              <a:rPr lang="cy-GB" sz="1000" dirty="0">
                <a:solidFill>
                  <a:schemeClr val="tx1"/>
                </a:solidFill>
              </a:rPr>
              <a:t>Ac fe hefyd cafwyd iw son yn y rhaglen gan Llywodraeth fod y system drawsnewidiol yn sicrhau fod pob dysgwr ag ADY yn cael ei gefnogi i oresgyn rhwystrau ddysgu a cyflawni eu potensial llawn. Fe fydd hyfeyd yn gwella cynllunio a darparu chefnogaeth i ddysgwyr o 0 i 25 gydag ADY ac yn canolbwyntio ar bwysigrwydd penodi a adnabod anghenion yn gynnar</a:t>
            </a:r>
            <a:r>
              <a:rPr lang="cy-GB" sz="900" dirty="0">
                <a:solidFill>
                  <a:schemeClr val="tx1"/>
                </a:solidFill>
              </a:rPr>
              <a:t>. Holl pwrpas y </a:t>
            </a:r>
            <a:r>
              <a:rPr lang="cy-GB" sz="1000" dirty="0">
                <a:solidFill>
                  <a:schemeClr val="tx1"/>
                </a:solidFill>
              </a:rPr>
              <a:t>fframwaith deddfwriaethol unedig </a:t>
            </a:r>
            <a:r>
              <a:rPr lang="cy-GB" sz="1000" dirty="0">
                <a:solidFill>
                  <a:schemeClr val="tx1"/>
                </a:solidFill>
                <a:highlight>
                  <a:srgbClr val="FFFF00"/>
                </a:highlight>
              </a:rPr>
              <a:t>Llywodraethu cymru (2018)C </a:t>
            </a:r>
            <a:r>
              <a:rPr lang="cy-GB" sz="1000" dirty="0">
                <a:solidFill>
                  <a:schemeClr val="tx1"/>
                </a:solidFill>
              </a:rPr>
              <a:t>ydy i gefnogi pob plentyn o oedran ysgol gorfodol neu'n is sydd ag anghenion dysgu ychwanegol ac i gefnogi pobl ifanc gyda ADY sydd yn yr ysgol neu mewn addysg bellach. </a:t>
            </a:r>
            <a:endParaRPr lang="en-US" sz="900" b="1" u="sng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B43E40-2BE0-574C-8F34-572CD3EAB21D}"/>
              </a:ext>
            </a:extLst>
          </p:cNvPr>
          <p:cNvSpPr/>
          <p:nvPr/>
        </p:nvSpPr>
        <p:spPr>
          <a:xfrm>
            <a:off x="4283243" y="803714"/>
            <a:ext cx="4781697" cy="4425825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1200" b="1" u="sng" dirty="0">
                <a:solidFill>
                  <a:schemeClr val="accent1"/>
                </a:solidFill>
              </a:rPr>
              <a:t>CAAA </a:t>
            </a:r>
            <a:r>
              <a:rPr lang="en-US" sz="1200" b="1" u="sng" dirty="0" err="1">
                <a:solidFill>
                  <a:schemeClr val="accent1"/>
                </a:solidFill>
              </a:rPr>
              <a:t>i</a:t>
            </a:r>
            <a:r>
              <a:rPr lang="en-US" sz="1200" b="1" u="sng" dirty="0">
                <a:solidFill>
                  <a:schemeClr val="accent1"/>
                </a:solidFill>
              </a:rPr>
              <a:t> CADY (SENCO to ALNCO)= </a:t>
            </a:r>
            <a:r>
              <a:rPr lang="cy-GB" sz="1200" b="1" u="sng" dirty="0">
                <a:solidFill>
                  <a:schemeClr val="tx1"/>
                </a:solidFill>
              </a:rPr>
              <a:t> </a:t>
            </a:r>
            <a:r>
              <a:rPr lang="cy-GB" sz="1000" dirty="0">
                <a:solidFill>
                  <a:schemeClr val="tx1"/>
                </a:solidFill>
              </a:rPr>
              <a:t>Rhoddwyd y Ddeddf Anghenion Dysgu Ychwanegol (ADY) a’r tribiwnlys Addysgol ym mis Ionawr 2018 a bydd yn dechrau cael ei chyflwyno o'r dechrau y flwyddyn ysgol newydd ym mis Medi 2020 yn ol </a:t>
            </a:r>
            <a:r>
              <a:rPr lang="cy-GB" sz="1000" dirty="0">
                <a:solidFill>
                  <a:schemeClr val="tx1"/>
                </a:solidFill>
                <a:highlight>
                  <a:srgbClr val="FFFF00"/>
                </a:highlight>
              </a:rPr>
              <a:t>Llywodraeth Cymru (2018)A. </a:t>
            </a:r>
            <a:r>
              <a:rPr lang="cy-GB" sz="1000" dirty="0">
                <a:solidFill>
                  <a:schemeClr val="tx1"/>
                </a:solidFill>
              </a:rPr>
              <a:t>Gan y bydd newidiadau i'r system newydd yn cynnwys newidiadau mawr i awdurdodau lleol, ysgolion a cholegau addysg bellach, bydd yn cael ei gyflwyno'n raddol ac mae Llywodraeth Cymru wedi cynhyrchu canllawiau yn esbonio'r amserlenni dan sylw. Mae Llywodraeth Cymru hefyd yn drafftio cod ymarfer newydd a gyhoeddwyd ar gyfer ymgynghoriad arno ym mis Rhagfyr 2017. Bydd rhai newidiadau sylweddol, Er enghraifft, fel y mae enw’r ddeddf yn awgrymu, bydd y term ‘anghenion addysgol arbennig (AAA)’ yn cael ei ddisodli gan ‘anghenion dysgu ychwanegol (ADY). Mae’r grŵp oedran o’r unigolion y mae’r cydlynyddion yn gweithio gyda hefyd yn cael iw ymestyn i 0-25, yn hytrach na 0-16 oed, ddywedwyd hyn gan </a:t>
            </a:r>
            <a:r>
              <a:rPr lang="cy-GB" sz="1000" dirty="0">
                <a:solidFill>
                  <a:schemeClr val="tx1"/>
                </a:solidFill>
                <a:highlight>
                  <a:srgbClr val="FFFF00"/>
                </a:highlight>
              </a:rPr>
              <a:t>SNAP Cymru (2020). </a:t>
            </a:r>
          </a:p>
          <a:p>
            <a:pPr algn="just"/>
            <a:endParaRPr lang="cy-GB" sz="1000" dirty="0">
              <a:solidFill>
                <a:schemeClr val="tx1"/>
              </a:solidFill>
              <a:highlight>
                <a:srgbClr val="FFFF00"/>
              </a:highlight>
            </a:endParaRPr>
          </a:p>
          <a:p>
            <a:pPr algn="just"/>
            <a:r>
              <a:rPr lang="cy-GB" sz="1000" dirty="0">
                <a:solidFill>
                  <a:schemeClr val="tx1"/>
                </a:solidFill>
              </a:rPr>
              <a:t>Nodwyd </a:t>
            </a:r>
            <a:r>
              <a:rPr lang="cy-GB" sz="1000" dirty="0">
                <a:solidFill>
                  <a:schemeClr val="tx1"/>
                </a:solidFill>
                <a:highlight>
                  <a:srgbClr val="FFFF00"/>
                </a:highlight>
              </a:rPr>
              <a:t>Dauncey (2016) </a:t>
            </a:r>
            <a:r>
              <a:rPr lang="cy-GB" sz="1000" dirty="0">
                <a:solidFill>
                  <a:schemeClr val="tx1"/>
                </a:solidFill>
              </a:rPr>
              <a:t>fod y SENCO (CAAA) sef ALNCO (CADY) nawr yw'r aelod o staff mewn ysgol sydd â chyfrifoldeb am gydlynu darpariaeth ADY o fewn yr ysgol honno. Mewn ysgol fach, gall hyn fod yn bennaeth neu'n ddirprwy tra mewn ysgol fawr, efallai y fydd yna tîm cydlynu ADY. Mae gan y ALNCO rôl allweddol wrth weithio gyda'r athro/athrawon dosbarth wrth nodi ADY disgybl a pha fath o ymyrraeth sy'n ofynnol iddyn nhw. Fodd bynnag i hyn mae </a:t>
            </a:r>
            <a:r>
              <a:rPr lang="cy-GB" sz="1000" dirty="0">
                <a:solidFill>
                  <a:schemeClr val="tx1"/>
                </a:solidFill>
                <a:highlight>
                  <a:srgbClr val="FFFF00"/>
                </a:highlight>
              </a:rPr>
              <a:t>Provision Map (2019) </a:t>
            </a:r>
            <a:r>
              <a:rPr lang="cy-GB" sz="1000" dirty="0">
                <a:solidFill>
                  <a:schemeClr val="tx1"/>
                </a:solidFill>
              </a:rPr>
              <a:t>yn dweud y fod mae cydlynydd angneion dysgu ychwanegol (CADY) yn gyfrifol am gydlynu ADY y disgybl o ddydd i ddydd, ond mae’r deddfwriaeth newydd yn dod gyda rolau a cyfrifoldebau newydd i’r CADY, e.e rhai o’r rholau a chyfrifoldebau ydy hyrwyddo cynhwysiant yn y lleoliadau addysg, dod yn ffynhonnell arbenigedd ar ADY trwy ddatblygu sgiliau a gwybodaeth arbenigol a ryddhau gweithrediad y polisi gosod ar ADY o ddydd i ddydd. Wrth gael cydlynyddion newydd sydd yn penodi gweithtio gydag plant a phobl ifanc sydd a anghenion Dysgu ychwangel, mae yna gobaith a fydd fwy o cydweithredu yn digwydd o fewn ysgolion, meithrynfeidd a lleoliadau blynyddoedd cynnar, gan fod mae rol gyda ALNCO (CADY) i gydweithio a cyfarthrebu gyda’r lleoliad a’r teuluoedd.</a:t>
            </a:r>
            <a:endParaRPr lang="cy-GB" sz="1000" b="1" u="sng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AE76EFD-8746-334B-854D-A2617FD85C4A}"/>
              </a:ext>
            </a:extLst>
          </p:cNvPr>
          <p:cNvSpPr/>
          <p:nvPr/>
        </p:nvSpPr>
        <p:spPr>
          <a:xfrm>
            <a:off x="3338944" y="5444906"/>
            <a:ext cx="8742567" cy="1282236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1400" b="1" u="sng" dirty="0" err="1">
                <a:solidFill>
                  <a:schemeClr val="accent1"/>
                </a:solidFill>
              </a:rPr>
              <a:t>Goblygiadau</a:t>
            </a:r>
            <a:r>
              <a:rPr lang="en-US" sz="1400" b="1" u="sng" dirty="0">
                <a:solidFill>
                  <a:schemeClr val="accent1"/>
                </a:solidFill>
              </a:rPr>
              <a:t> </a:t>
            </a:r>
            <a:r>
              <a:rPr lang="en-US" sz="1400" b="1" u="sng" dirty="0" err="1">
                <a:solidFill>
                  <a:schemeClr val="accent1"/>
                </a:solidFill>
              </a:rPr>
              <a:t>i</a:t>
            </a:r>
            <a:r>
              <a:rPr lang="en-US" sz="1400" b="1" u="sng" dirty="0">
                <a:solidFill>
                  <a:schemeClr val="accent1"/>
                </a:solidFill>
              </a:rPr>
              <a:t> </a:t>
            </a:r>
            <a:r>
              <a:rPr lang="en-US" sz="1400" b="1" u="sng" dirty="0" err="1">
                <a:solidFill>
                  <a:schemeClr val="accent1"/>
                </a:solidFill>
              </a:rPr>
              <a:t>ymarferwyr</a:t>
            </a:r>
            <a:r>
              <a:rPr lang="en-US" sz="1400" b="1" u="sng" dirty="0">
                <a:solidFill>
                  <a:schemeClr val="accent1"/>
                </a:solidFill>
              </a:rPr>
              <a:t> </a:t>
            </a:r>
            <a:r>
              <a:rPr lang="en-US" sz="1400" b="1" u="sng" dirty="0" err="1">
                <a:solidFill>
                  <a:schemeClr val="accent1"/>
                </a:solidFill>
              </a:rPr>
              <a:t>blynyddoedd</a:t>
            </a:r>
            <a:r>
              <a:rPr lang="en-US" sz="1400" b="1" u="sng" dirty="0">
                <a:solidFill>
                  <a:schemeClr val="accent1"/>
                </a:solidFill>
              </a:rPr>
              <a:t> </a:t>
            </a:r>
            <a:r>
              <a:rPr lang="en-US" sz="1400" b="1" u="sng" dirty="0" err="1">
                <a:solidFill>
                  <a:schemeClr val="accent1"/>
                </a:solidFill>
              </a:rPr>
              <a:t>cynnar</a:t>
            </a:r>
            <a:r>
              <a:rPr lang="en-US" sz="1400" b="1" u="sng" dirty="0">
                <a:solidFill>
                  <a:schemeClr val="accent1"/>
                </a:solidFill>
              </a:rPr>
              <a:t>=</a:t>
            </a:r>
          </a:p>
          <a:p>
            <a:pPr algn="just"/>
            <a:r>
              <a:rPr lang="cy-GB" sz="1050" dirty="0">
                <a:solidFill>
                  <a:schemeClr val="tx1"/>
                </a:solidFill>
              </a:rPr>
              <a:t>Wrth gorfod cwrdd a’r gofynion ar gyfer y deddf newydd sydd yn cael iw cyflwyno yn 2020 mae’n amlwg yn mynd i ddod ag rhai goblygiadau cyfredinol  a hefyd goblygiadau i ymarferwyr blynyddoedd cynnar, ond fodd bynnag i hyn sonnwyd ar </a:t>
            </a:r>
            <a:r>
              <a:rPr lang="cy-GB" sz="1050" dirty="0">
                <a:solidFill>
                  <a:schemeClr val="tx1"/>
                </a:solidFill>
                <a:highlight>
                  <a:srgbClr val="FFFF00"/>
                </a:highlight>
              </a:rPr>
              <a:t>Comisiynydd Plant Cymru (2020) </a:t>
            </a:r>
            <a:r>
              <a:rPr lang="cy-GB" sz="1050" dirty="0">
                <a:solidFill>
                  <a:schemeClr val="tx1"/>
                </a:solidFill>
              </a:rPr>
              <a:t>fod yn ol Erthygl 3 or Confensiwn Cynhedloedd Unedig ar Hawliau Plant fe ddylid pawb sy'n gweithio gyda phlant bob amser wneud yr hyn sydd orau i phob plentyn. Fe argymhell y pwyllgor fod dylid penodi i ‘gweithwyr allweddol’  helpu a gryfhau’r gefnogaeth sydd ar gael a fod ‘gwasanaethau eirioli annibynnol’ yn helpu i sicrhau bod pobl ifanc yn cael eu hysbysu’n llawn ac yn deall y dewisiadau sy’n eu hwynebu nhw, fe nodwyd hyn gan </a:t>
            </a:r>
            <a:r>
              <a:rPr lang="cy-GB" sz="1050" dirty="0">
                <a:solidFill>
                  <a:schemeClr val="tx1"/>
                </a:solidFill>
                <a:highlight>
                  <a:srgbClr val="FFFF00"/>
                </a:highlight>
              </a:rPr>
              <a:t>Dauncey (2016) </a:t>
            </a:r>
            <a:r>
              <a:rPr lang="cy-GB" sz="1050" dirty="0">
                <a:solidFill>
                  <a:schemeClr val="tx1"/>
                </a:solidFill>
              </a:rPr>
              <a:t>yn dogfen Anghenion Dysgu Ychwanegol yng Nghymru. Tra bod cynllun datblygu personol yn dod allan fel proses hunan ddysgu, mae’n dylanwadu’n fawr ar addysg yr unigolyn. </a:t>
            </a:r>
            <a:endParaRPr lang="en-GB" sz="1050" dirty="0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C14C606-0E43-8B4C-BCAA-4AF101864915}"/>
              </a:ext>
            </a:extLst>
          </p:cNvPr>
          <p:cNvSpPr/>
          <p:nvPr/>
        </p:nvSpPr>
        <p:spPr>
          <a:xfrm>
            <a:off x="9175428" y="344532"/>
            <a:ext cx="2904057" cy="2332809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1400" b="1" u="sng" dirty="0">
                <a:solidFill>
                  <a:schemeClr val="accent1"/>
                </a:solidFill>
              </a:rPr>
              <a:t>Cost y </a:t>
            </a:r>
            <a:r>
              <a:rPr lang="en-US" sz="1400" b="1" u="sng" dirty="0" err="1">
                <a:solidFill>
                  <a:schemeClr val="accent1"/>
                </a:solidFill>
              </a:rPr>
              <a:t>newidiadau</a:t>
            </a:r>
            <a:r>
              <a:rPr lang="en-US" sz="1200" b="1" u="sng" dirty="0">
                <a:solidFill>
                  <a:schemeClr val="accent1"/>
                </a:solidFill>
              </a:rPr>
              <a:t>=</a:t>
            </a:r>
            <a:r>
              <a:rPr lang="en-US" sz="1100" b="1" u="sng" dirty="0">
                <a:solidFill>
                  <a:schemeClr val="accent1"/>
                </a:solidFill>
              </a:rPr>
              <a:t> </a:t>
            </a:r>
            <a:r>
              <a:rPr lang="cy-GB" sz="1050" dirty="0">
                <a:solidFill>
                  <a:schemeClr val="tx1"/>
                </a:solidFill>
              </a:rPr>
              <a:t>Sonnwyd </a:t>
            </a:r>
            <a:r>
              <a:rPr lang="cy-GB" sz="1050" dirty="0">
                <a:solidFill>
                  <a:schemeClr val="tx1"/>
                </a:solidFill>
                <a:highlight>
                  <a:srgbClr val="FFFF00"/>
                </a:highlight>
              </a:rPr>
              <a:t>Dauncey (2018) </a:t>
            </a:r>
            <a:r>
              <a:rPr lang="cy-GB" sz="1050" dirty="0">
                <a:solidFill>
                  <a:schemeClr val="tx1"/>
                </a:solidFill>
              </a:rPr>
              <a:t>fod mae’r cost gyffredinol ar gyfer y  Ddeddf newydd a fydd yn cael iw cyflwyno yn Medi 2020 yn cynnwys dwy elfen, sef y ‘Costau gweithredu’ sy'n ofynnol i symud i'r ffyrdd newydd o weithio, a amcangyfri dros bedair blynedd ac yna y ‘Costau parhaus’ sef y system newydd ar ôl iw cael iw chyflwyno. Felly y cost gyffredinol y ddeddfwriaeth y cafwyd iw amcangyfri ydy £7.2 miliwn dros y cyfnod o bedair mlynedd.  Fodd bynnag i hyn y</a:t>
            </a:r>
            <a:r>
              <a:rPr lang="en-GB" sz="1050" dirty="0">
                <a:solidFill>
                  <a:schemeClr val="tx1"/>
                </a:solidFill>
              </a:rPr>
              <a:t>m mis </a:t>
            </a:r>
            <a:r>
              <a:rPr lang="en-GB" sz="1050" dirty="0" err="1">
                <a:solidFill>
                  <a:schemeClr val="tx1"/>
                </a:solidFill>
              </a:rPr>
              <a:t>Chwefror</a:t>
            </a:r>
            <a:r>
              <a:rPr lang="en-GB" sz="1050" dirty="0">
                <a:solidFill>
                  <a:schemeClr val="tx1"/>
                </a:solidFill>
              </a:rPr>
              <a:t> 2017, </a:t>
            </a:r>
            <a:r>
              <a:rPr lang="en-GB" sz="1050" dirty="0" err="1">
                <a:solidFill>
                  <a:schemeClr val="tx1"/>
                </a:solidFill>
              </a:rPr>
              <a:t>cyhoeddodd</a:t>
            </a:r>
            <a:r>
              <a:rPr lang="en-GB" sz="1050" dirty="0">
                <a:solidFill>
                  <a:schemeClr val="tx1"/>
                </a:solidFill>
              </a:rPr>
              <a:t> y </a:t>
            </a:r>
            <a:r>
              <a:rPr lang="en-GB" sz="1050" dirty="0" err="1">
                <a:solidFill>
                  <a:schemeClr val="tx1"/>
                </a:solidFill>
              </a:rPr>
              <a:t>Gweinidog</a:t>
            </a:r>
            <a:r>
              <a:rPr lang="en-GB" sz="1050" dirty="0">
                <a:solidFill>
                  <a:schemeClr val="tx1"/>
                </a:solidFill>
              </a:rPr>
              <a:t> </a:t>
            </a:r>
            <a:r>
              <a:rPr lang="en-GB" sz="1050" dirty="0" err="1">
                <a:solidFill>
                  <a:schemeClr val="tx1"/>
                </a:solidFill>
              </a:rPr>
              <a:t>ar</a:t>
            </a:r>
            <a:r>
              <a:rPr lang="en-GB" sz="1050" dirty="0">
                <a:solidFill>
                  <a:schemeClr val="tx1"/>
                </a:solidFill>
              </a:rPr>
              <a:t> y </a:t>
            </a:r>
            <a:r>
              <a:rPr lang="en-GB" sz="1050" dirty="0" err="1">
                <a:solidFill>
                  <a:schemeClr val="tx1"/>
                </a:solidFill>
              </a:rPr>
              <a:t>pryd</a:t>
            </a:r>
            <a:r>
              <a:rPr lang="en-GB" sz="1050" dirty="0">
                <a:solidFill>
                  <a:schemeClr val="tx1"/>
                </a:solidFill>
              </a:rPr>
              <a:t> </a:t>
            </a:r>
            <a:r>
              <a:rPr lang="en-GB" sz="1050" dirty="0" err="1">
                <a:solidFill>
                  <a:schemeClr val="tx1"/>
                </a:solidFill>
              </a:rPr>
              <a:t>becyn</a:t>
            </a:r>
            <a:r>
              <a:rPr lang="en-GB" sz="1050" dirty="0">
                <a:solidFill>
                  <a:schemeClr val="tx1"/>
                </a:solidFill>
              </a:rPr>
              <a:t> </a:t>
            </a:r>
            <a:r>
              <a:rPr lang="en-GB" sz="1050" dirty="0" err="1">
                <a:solidFill>
                  <a:schemeClr val="tx1"/>
                </a:solidFill>
              </a:rPr>
              <a:t>cyllid</a:t>
            </a:r>
            <a:r>
              <a:rPr lang="en-GB" sz="1050" dirty="0">
                <a:solidFill>
                  <a:schemeClr val="tx1"/>
                </a:solidFill>
              </a:rPr>
              <a:t> a </a:t>
            </a:r>
            <a:r>
              <a:rPr lang="en-GB" sz="1050" dirty="0" err="1">
                <a:solidFill>
                  <a:schemeClr val="tx1"/>
                </a:solidFill>
              </a:rPr>
              <a:t>oedd</a:t>
            </a:r>
            <a:r>
              <a:rPr lang="en-GB" sz="1050" dirty="0">
                <a:solidFill>
                  <a:schemeClr val="tx1"/>
                </a:solidFill>
              </a:rPr>
              <a:t> </a:t>
            </a:r>
            <a:r>
              <a:rPr lang="en-GB" sz="1050" dirty="0" err="1">
                <a:solidFill>
                  <a:schemeClr val="tx1"/>
                </a:solidFill>
              </a:rPr>
              <a:t>werth</a:t>
            </a:r>
            <a:r>
              <a:rPr lang="en-GB" sz="1050" dirty="0">
                <a:solidFill>
                  <a:schemeClr val="tx1"/>
                </a:solidFill>
              </a:rPr>
              <a:t> £20 </a:t>
            </a:r>
            <a:r>
              <a:rPr lang="en-GB" sz="1050" dirty="0" err="1">
                <a:solidFill>
                  <a:schemeClr val="tx1"/>
                </a:solidFill>
              </a:rPr>
              <a:t>miliwn</a:t>
            </a:r>
            <a:r>
              <a:rPr lang="en-GB" sz="1050" dirty="0">
                <a:solidFill>
                  <a:schemeClr val="tx1"/>
                </a:solidFill>
              </a:rPr>
              <a:t> </a:t>
            </a:r>
            <a:r>
              <a:rPr lang="en-GB" sz="1050" dirty="0" err="1">
                <a:solidFill>
                  <a:schemeClr val="tx1"/>
                </a:solidFill>
              </a:rPr>
              <a:t>i</a:t>
            </a:r>
            <a:r>
              <a:rPr lang="en-GB" sz="1050" dirty="0">
                <a:solidFill>
                  <a:schemeClr val="tx1"/>
                </a:solidFill>
              </a:rPr>
              <a:t> </a:t>
            </a:r>
            <a:r>
              <a:rPr lang="en-GB" sz="1050" dirty="0" err="1">
                <a:solidFill>
                  <a:schemeClr val="tx1"/>
                </a:solidFill>
              </a:rPr>
              <a:t>gefnogi</a:t>
            </a:r>
            <a:r>
              <a:rPr lang="en-GB" sz="1050" dirty="0">
                <a:solidFill>
                  <a:schemeClr val="tx1"/>
                </a:solidFill>
              </a:rPr>
              <a:t> </a:t>
            </a:r>
            <a:r>
              <a:rPr lang="en-GB" sz="1050" dirty="0" err="1">
                <a:solidFill>
                  <a:schemeClr val="tx1"/>
                </a:solidFill>
              </a:rPr>
              <a:t>tuag</a:t>
            </a:r>
            <a:r>
              <a:rPr lang="en-GB" sz="1050" dirty="0">
                <a:solidFill>
                  <a:schemeClr val="tx1"/>
                </a:solidFill>
              </a:rPr>
              <a:t> at </a:t>
            </a:r>
            <a:r>
              <a:rPr lang="en-GB" sz="1050" dirty="0" err="1">
                <a:solidFill>
                  <a:schemeClr val="tx1"/>
                </a:solidFill>
              </a:rPr>
              <a:t>gweithrediad</a:t>
            </a:r>
            <a:r>
              <a:rPr lang="en-GB" sz="1050" dirty="0">
                <a:solidFill>
                  <a:schemeClr val="tx1"/>
                </a:solidFill>
              </a:rPr>
              <a:t> y </a:t>
            </a:r>
            <a:r>
              <a:rPr lang="en-GB" sz="1050" dirty="0" err="1">
                <a:solidFill>
                  <a:schemeClr val="tx1"/>
                </a:solidFill>
              </a:rPr>
              <a:t>ddeddfwriaeth</a:t>
            </a:r>
            <a:r>
              <a:rPr lang="en-GB" sz="1050" dirty="0">
                <a:solidFill>
                  <a:schemeClr val="tx1"/>
                </a:solidFill>
              </a:rPr>
              <a:t> </a:t>
            </a:r>
            <a:r>
              <a:rPr lang="en-GB" sz="1050" dirty="0" err="1">
                <a:solidFill>
                  <a:schemeClr val="tx1"/>
                </a:solidFill>
              </a:rPr>
              <a:t>newydd</a:t>
            </a:r>
            <a:r>
              <a:rPr lang="en-GB" sz="1050" dirty="0">
                <a:solidFill>
                  <a:schemeClr val="tx1"/>
                </a:solidFill>
              </a:rPr>
              <a:t>.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EE5D4-1624-6F4E-B4D9-AFD22F3A7D74}"/>
              </a:ext>
            </a:extLst>
          </p:cNvPr>
          <p:cNvSpPr/>
          <p:nvPr/>
        </p:nvSpPr>
        <p:spPr>
          <a:xfrm>
            <a:off x="9176439" y="2821577"/>
            <a:ext cx="2906084" cy="2525486"/>
          </a:xfrm>
          <a:prstGeom prst="rect">
            <a:avLst/>
          </a:prstGeom>
          <a:solidFill>
            <a:schemeClr val="bg1"/>
          </a:solidFill>
          <a:ln w="317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400" b="1" u="sng" dirty="0" err="1">
                <a:solidFill>
                  <a:schemeClr val="accent1"/>
                </a:solidFill>
                <a:cs typeface="Arial" panose="020B0604020202020204" pitchFamily="34" charset="0"/>
              </a:rPr>
              <a:t>Cynllun</a:t>
            </a:r>
            <a:r>
              <a:rPr lang="en-US" sz="1400" b="1" u="sng" dirty="0">
                <a:solidFill>
                  <a:schemeClr val="accent1"/>
                </a:solidFill>
                <a:cs typeface="Arial" panose="020B0604020202020204" pitchFamily="34" charset="0"/>
              </a:rPr>
              <a:t> </a:t>
            </a:r>
            <a:r>
              <a:rPr lang="en-US" sz="1400" b="1" u="sng" dirty="0" err="1">
                <a:solidFill>
                  <a:schemeClr val="accent1"/>
                </a:solidFill>
                <a:cs typeface="Arial" panose="020B0604020202020204" pitchFamily="34" charset="0"/>
              </a:rPr>
              <a:t>datblygu</a:t>
            </a:r>
            <a:r>
              <a:rPr lang="en-US" sz="1400" b="1" u="sng" dirty="0">
                <a:solidFill>
                  <a:schemeClr val="accent1"/>
                </a:solidFill>
                <a:cs typeface="Arial" panose="020B0604020202020204" pitchFamily="34" charset="0"/>
              </a:rPr>
              <a:t> </a:t>
            </a:r>
            <a:r>
              <a:rPr lang="en-US" sz="1400" b="1" u="sng" dirty="0" err="1">
                <a:solidFill>
                  <a:schemeClr val="accent1"/>
                </a:solidFill>
                <a:cs typeface="Arial" panose="020B0604020202020204" pitchFamily="34" charset="0"/>
              </a:rPr>
              <a:t>unigol</a:t>
            </a:r>
            <a:r>
              <a:rPr lang="en-US" sz="1400" b="1" u="sng" dirty="0">
                <a:solidFill>
                  <a:schemeClr val="accent1"/>
                </a:solidFill>
                <a:cs typeface="Arial" panose="020B0604020202020204" pitchFamily="34" charset="0"/>
              </a:rPr>
              <a:t>= </a:t>
            </a:r>
          </a:p>
          <a:p>
            <a:r>
              <a:rPr lang="cy-GB" sz="1000" dirty="0">
                <a:solidFill>
                  <a:schemeClr val="tx1"/>
                </a:solidFill>
              </a:rPr>
              <a:t>Cynnigwyd Llywodraeth Cymru yn ol </a:t>
            </a:r>
            <a:r>
              <a:rPr lang="cy-GB" sz="1000" dirty="0">
                <a:solidFill>
                  <a:schemeClr val="tx1"/>
                </a:solidFill>
                <a:highlight>
                  <a:srgbClr val="FFFF00"/>
                </a:highlight>
              </a:rPr>
              <a:t>SNAP Cymru (2014) </a:t>
            </a:r>
            <a:r>
              <a:rPr lang="cy-GB" sz="1000" dirty="0">
                <a:solidFill>
                  <a:schemeClr val="tx1"/>
                </a:solidFill>
              </a:rPr>
              <a:t>fod unrhyw blentyn neu berson ifanc o 0- 25 mlwydd sydd ag anghenion ychwanegol sydd angen y cymorth ychwanegol arno pe bai yn ofynnol neu’n  cymorth sydd ddim yn ofynol yn cael ’individual development Plan’ sef cynllun datblygu unigol yr un.</a:t>
            </a:r>
            <a:r>
              <a:rPr lang="en-GB" sz="1000" dirty="0">
                <a:solidFill>
                  <a:schemeClr val="tx1"/>
                </a:solidFill>
              </a:rPr>
              <a:t> </a:t>
            </a:r>
          </a:p>
          <a:p>
            <a:r>
              <a:rPr lang="cy-GB" sz="1000" dirty="0">
                <a:solidFill>
                  <a:schemeClr val="tx1"/>
                </a:solidFill>
              </a:rPr>
              <a:t>Fe fydd y system yma yn cael iw cyhoeddi  ym mis Medi 2020 ynghyd ar deddfwriaeth newydd yn ol </a:t>
            </a:r>
            <a:r>
              <a:rPr lang="cy-GB" sz="1000" dirty="0">
                <a:solidFill>
                  <a:schemeClr val="tx1"/>
                </a:solidFill>
                <a:highlight>
                  <a:srgbClr val="FFFF00"/>
                </a:highlight>
              </a:rPr>
              <a:t>Llywodraeth Cymru (dim dyddiad</a:t>
            </a:r>
            <a:r>
              <a:rPr lang="cy-GB" sz="1000" dirty="0">
                <a:solidFill>
                  <a:schemeClr val="tx1"/>
                </a:solidFill>
              </a:rPr>
              <a:t>) felly o fis Medi 2020 ymlaen, bydd y CDU yn cael ei baratoi ar gyfer pob dysgwr a unigolyn y nodwyd ei fod ag ADY o dan y system newydd. Mae cynllun datblygu personol yn caniatau i unigolion gael e dalgrynnu trwyr meysydd personol, academaidd, cymdeithasol a proffesiyniol yn ol Profile Tree (2020).</a:t>
            </a:r>
            <a:endParaRPr lang="en-GB" sz="1000" dirty="0">
              <a:solidFill>
                <a:schemeClr val="tx1"/>
              </a:solidFill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629A74-5CB4-C543-B016-F0DD3A3E8D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886" y="5040947"/>
            <a:ext cx="2952937" cy="14764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D2FA4F4-EED5-5F46-9AAA-717CCF8BE4C2}"/>
              </a:ext>
            </a:extLst>
          </p:cNvPr>
          <p:cNvSpPr txBox="1"/>
          <p:nvPr/>
        </p:nvSpPr>
        <p:spPr>
          <a:xfrm>
            <a:off x="1806331" y="6527087"/>
            <a:ext cx="1372492" cy="2000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00" b="1" dirty="0"/>
              <a:t>(</a:t>
            </a:r>
            <a:r>
              <a:rPr lang="en-US" sz="700" b="1" dirty="0" err="1"/>
              <a:t>Ffynhonell</a:t>
            </a:r>
            <a:r>
              <a:rPr lang="en-US" sz="700" b="1" dirty="0"/>
              <a:t>: SNAP Cymru, 2018)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D318644-0343-FC41-AF78-80A8F8942ED8}"/>
              </a:ext>
            </a:extLst>
          </p:cNvPr>
          <p:cNvSpPr/>
          <p:nvPr/>
        </p:nvSpPr>
        <p:spPr>
          <a:xfrm>
            <a:off x="77356" y="4369169"/>
            <a:ext cx="409337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y-GB" sz="1000" b="1" u="sng" dirty="0"/>
              <a:t>Fel rydych yn gallu gweld mae’r llun a welwch isod yn dangos llinell amser o’r deddfwriaeth newydd yn gael iw paratoi, draftio ac yna yn barod iw cyhoeddi yn Medi 2020.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3985654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D0AC9F9-248B-A448-A5D3-F9E9770F0810}"/>
              </a:ext>
            </a:extLst>
          </p:cNvPr>
          <p:cNvSpPr/>
          <p:nvPr/>
        </p:nvSpPr>
        <p:spPr>
          <a:xfrm>
            <a:off x="254567" y="283335"/>
            <a:ext cx="11591993" cy="6555641"/>
          </a:xfrm>
          <a:prstGeom prst="rect">
            <a:avLst/>
          </a:prstGeom>
        </p:spPr>
        <p:txBody>
          <a:bodyPr vert="horz" wrap="square">
            <a:spAutoFit/>
          </a:bodyPr>
          <a:lstStyle/>
          <a:p>
            <a:r>
              <a:rPr lang="en-GB" sz="1200" dirty="0" err="1"/>
              <a:t>Barnados</a:t>
            </a:r>
            <a:r>
              <a:rPr lang="en-GB" sz="1200" dirty="0"/>
              <a:t>. (2016) ‘The Key Person Approach’ </a:t>
            </a:r>
            <a:r>
              <a:rPr lang="en-GB" sz="1200" dirty="0">
                <a:hlinkClick r:id="rId3"/>
              </a:rPr>
              <a:t>http://www.donegalchildcare.com/wp-content/uploads/2015/08/Barnardos_KeyPersonBooklet_final-draft.pdf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12fed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endParaRPr lang="en-GB" sz="1200" dirty="0"/>
          </a:p>
          <a:p>
            <a:r>
              <a:rPr lang="cy-GB" sz="1200" dirty="0"/>
              <a:t>Comisiynydd Plant Cymru. (2020) ’UNCRC’ </a:t>
            </a:r>
            <a:r>
              <a:rPr lang="en-GB" sz="1200" dirty="0">
                <a:hlinkClick r:id="rId4"/>
              </a:rPr>
              <a:t>https://www.childcomwales.org.uk/uncrc-childrens-rights/uncrc/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10fed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endParaRPr lang="en-GB" sz="1200" dirty="0"/>
          </a:p>
          <a:p>
            <a:r>
              <a:rPr lang="en-GB" sz="1200" dirty="0"/>
              <a:t>Children and Young Peoples </a:t>
            </a:r>
            <a:r>
              <a:rPr lang="en-GB" sz="1200" dirty="0" err="1"/>
              <a:t>Commisioner</a:t>
            </a:r>
            <a:r>
              <a:rPr lang="en-GB" sz="1200" dirty="0"/>
              <a:t> Scotland. (2020) ‘Article 28’ </a:t>
            </a:r>
            <a:r>
              <a:rPr lang="en-GB" sz="1200" dirty="0">
                <a:hlinkClick r:id="rId5"/>
              </a:rPr>
              <a:t>https://www.cypcs.org.uk/rights/uncrcarticles/article-28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18fed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endParaRPr lang="en-GB" sz="1200" dirty="0"/>
          </a:p>
          <a:p>
            <a:r>
              <a:rPr lang="en-GB" sz="1200" dirty="0" err="1"/>
              <a:t>Dauncey</a:t>
            </a:r>
            <a:r>
              <a:rPr lang="en-GB" sz="1200" dirty="0"/>
              <a:t>, M. (2018), ‘Act Summary: Additional Learning Needs (ALN) and Education Tribunal in Wales’ </a:t>
            </a:r>
            <a:r>
              <a:rPr lang="en-GB" sz="1200" dirty="0">
                <a:hlinkClick r:id="rId6"/>
              </a:rPr>
              <a:t>https://www.assembly.wales/Research%20Documents/18-023/18-23-Web-English.pdf</a:t>
            </a:r>
            <a:r>
              <a:rPr lang="en-GB" sz="1200" dirty="0"/>
              <a:t>  [</a:t>
            </a:r>
            <a:r>
              <a:rPr lang="en-GB" sz="1200" dirty="0" err="1"/>
              <a:t>Darllenwyd</a:t>
            </a:r>
            <a:r>
              <a:rPr lang="en-GB" sz="1200" dirty="0"/>
              <a:t> 6ed: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endParaRPr lang="en-GB" sz="1200" dirty="0"/>
          </a:p>
          <a:p>
            <a:r>
              <a:rPr lang="en-US" sz="1200" dirty="0" err="1"/>
              <a:t>Dauncey</a:t>
            </a:r>
            <a:r>
              <a:rPr lang="en-US" sz="1200" dirty="0"/>
              <a:t>, M. (2016), ‘Additional </a:t>
            </a:r>
            <a:r>
              <a:rPr lang="en-US" sz="1200" dirty="0" err="1"/>
              <a:t>Learing</a:t>
            </a:r>
            <a:r>
              <a:rPr lang="en-US" sz="1200" dirty="0"/>
              <a:t> Needs (ALN) in Wales’ </a:t>
            </a:r>
            <a:r>
              <a:rPr lang="en-GB" sz="1200" dirty="0">
                <a:hlinkClick r:id="rId7"/>
              </a:rPr>
              <a:t>https://www.assembly.wales/Research%20Documents/16-059%20SEN/16-059-Web-%20English.pdf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6ed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endParaRPr lang="en-GB" sz="1200" dirty="0"/>
          </a:p>
          <a:p>
            <a:r>
              <a:rPr lang="en-GB" sz="1200" dirty="0" err="1"/>
              <a:t>Dewis</a:t>
            </a:r>
            <a:r>
              <a:rPr lang="en-GB" sz="1200" dirty="0"/>
              <a:t> Cymru. (2020) ‘Additional Learning Needs (ALN)’ </a:t>
            </a:r>
            <a:r>
              <a:rPr lang="en-GB" sz="1200" dirty="0">
                <a:hlinkClick r:id="rId8"/>
              </a:rPr>
              <a:t>https://www.dewis.wales/additional-learning-needs-cyp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 18fed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endParaRPr lang="en-GB" sz="1200" dirty="0"/>
          </a:p>
          <a:p>
            <a:r>
              <a:rPr lang="en-GB" sz="1200" dirty="0"/>
              <a:t>Early Years Matters. (2020) ‘Key Person and Attachment’ </a:t>
            </a:r>
            <a:r>
              <a:rPr lang="en-GB" sz="1200" dirty="0">
                <a:hlinkClick r:id="rId9"/>
              </a:rPr>
              <a:t>http://www.earlyyearsmatters.co.uk/eyfs/positive-relationships/key-person-attachment/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12fed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endParaRPr lang="en-GB" sz="1200" dirty="0"/>
          </a:p>
          <a:p>
            <a:r>
              <a:rPr lang="en-GB" sz="1200" dirty="0"/>
              <a:t>Kelly. (2016) ‘Working In </a:t>
            </a:r>
            <a:r>
              <a:rPr lang="en-GB" sz="1200" dirty="0" err="1"/>
              <a:t>Chilcare</a:t>
            </a:r>
            <a:r>
              <a:rPr lang="en-GB" sz="1200" dirty="0"/>
              <a:t> can Cause Stress’ </a:t>
            </a:r>
            <a:r>
              <a:rPr lang="en-GB" sz="1200" dirty="0">
                <a:hlinkClick r:id="rId10"/>
              </a:rPr>
              <a:t>https://www.earlyyearscareers.com/eyc/early-years-management/working-childcare-can-cause-stress/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18fed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endParaRPr lang="en-GB" sz="1200" dirty="0"/>
          </a:p>
          <a:p>
            <a:r>
              <a:rPr lang="en-GB" sz="1200" dirty="0" err="1"/>
              <a:t>Llywodraeth</a:t>
            </a:r>
            <a:r>
              <a:rPr lang="en-GB" sz="1200" dirty="0"/>
              <a:t> Cymru. (2018),  ’Additional Learning Needs and Education Tribunal (Wales) Act’ </a:t>
            </a:r>
            <a:r>
              <a:rPr lang="en-GB" sz="1200" dirty="0">
                <a:hlinkClick r:id="rId11"/>
              </a:rPr>
              <a:t>https://gov.wales/sites/default/files/publications/2018-04/additional-learning-needs-and-education-tribunal-wales-act-2018-explanatory-memorandum.pdf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6ed o </a:t>
            </a:r>
            <a:r>
              <a:rPr lang="en-GB" sz="1200" dirty="0" err="1"/>
              <a:t>Chwefror</a:t>
            </a:r>
            <a:r>
              <a:rPr lang="en-GB" sz="1200" dirty="0"/>
              <a:t> 2020] A</a:t>
            </a:r>
          </a:p>
          <a:p>
            <a:endParaRPr lang="en-GB" sz="1200" dirty="0"/>
          </a:p>
          <a:p>
            <a:r>
              <a:rPr lang="en-GB" sz="1200" dirty="0" err="1"/>
              <a:t>Llywodraeth</a:t>
            </a:r>
            <a:r>
              <a:rPr lang="en-GB" sz="1200" dirty="0"/>
              <a:t> Cymru. (2018) ‘ Additional Learning Needs (ALN) Transformation Program’ </a:t>
            </a:r>
            <a:r>
              <a:rPr lang="en-GB" sz="1200" dirty="0">
                <a:hlinkClick r:id="rId12"/>
              </a:rPr>
              <a:t>https://gov.wales/sites/default/files/publications/2018-09/additional-learning-needs-aln-transformation-programme-v2.pdf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6ed o </a:t>
            </a:r>
            <a:r>
              <a:rPr lang="en-GB" sz="1200" dirty="0" err="1"/>
              <a:t>Chwefror</a:t>
            </a:r>
            <a:r>
              <a:rPr lang="en-GB" sz="1200" dirty="0"/>
              <a:t> 2020] B</a:t>
            </a:r>
          </a:p>
          <a:p>
            <a:endParaRPr lang="en-GB" sz="1200" dirty="0"/>
          </a:p>
          <a:p>
            <a:r>
              <a:rPr lang="en-GB" sz="1200" dirty="0" err="1"/>
              <a:t>Llywodraeth</a:t>
            </a:r>
            <a:r>
              <a:rPr lang="en-GB" sz="1200" dirty="0"/>
              <a:t> Cymru. (2018) ‘Implementing the Additional Learning Needs and Education Tribunal (Wales) Act 2018’ </a:t>
            </a:r>
            <a:r>
              <a:rPr lang="en-GB" sz="1200" dirty="0">
                <a:hlinkClick r:id="rId13"/>
              </a:rPr>
              <a:t>https://gov.wales/sites/default/files/publications/2018-06/additional-learning-needs-and-education-tribunal-wales-act-2018-implementation-guide-for-individual-development-plans.pdf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10fed o </a:t>
            </a:r>
            <a:r>
              <a:rPr lang="en-GB" sz="1200" dirty="0" err="1"/>
              <a:t>Chwefror</a:t>
            </a:r>
            <a:r>
              <a:rPr lang="en-GB" sz="1200" dirty="0"/>
              <a:t> 2020] C</a:t>
            </a:r>
            <a:endParaRPr lang="en-GB" sz="1200" dirty="0">
              <a:highlight>
                <a:srgbClr val="FFFF00"/>
              </a:highlight>
            </a:endParaRPr>
          </a:p>
          <a:p>
            <a:endParaRPr lang="en-GB" sz="1200" dirty="0">
              <a:highlight>
                <a:srgbClr val="FFFF00"/>
              </a:highlight>
            </a:endParaRPr>
          </a:p>
          <a:p>
            <a:r>
              <a:rPr lang="en-GB" sz="1200" dirty="0" err="1"/>
              <a:t>Llywodraeth</a:t>
            </a:r>
            <a:r>
              <a:rPr lang="en-GB" sz="1200" dirty="0"/>
              <a:t> Cymru. (dim </a:t>
            </a:r>
            <a:r>
              <a:rPr lang="en-GB" sz="1200" dirty="0" err="1"/>
              <a:t>dyddiad</a:t>
            </a:r>
            <a:r>
              <a:rPr lang="en-GB" sz="1200" dirty="0"/>
              <a:t>) ‘The Additional Learning Needs (ALN) Transformation Programme’ </a:t>
            </a:r>
            <a:r>
              <a:rPr lang="en-GB" sz="1200" dirty="0">
                <a:hlinkClick r:id="rId14"/>
              </a:rPr>
              <a:t>https://gov.wales/sites/default/files/publications/2018-03/aln-frequently-asked-questions-faqs.pdf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6ed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endParaRPr lang="en-GB" sz="1200" dirty="0"/>
          </a:p>
          <a:p>
            <a:r>
              <a:rPr lang="en-US" sz="1200" dirty="0"/>
              <a:t>National Assembly for Wales. (2017) ‘Finance Committee, Financial Implications of the Additional Learning Needs and Education Tribunal (Wales) Bill’ </a:t>
            </a:r>
            <a:r>
              <a:rPr lang="en-GB" sz="1200" dirty="0">
                <a:hlinkClick r:id="rId15"/>
              </a:rPr>
              <a:t>https://www.assembly.wales/laid%20documents/cr-ld11044/cr-ld11044-e.pdf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18fed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966461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D1CD4-5F0D-9C4F-94D9-8EDCDF444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322" y="201113"/>
            <a:ext cx="11805356" cy="5857710"/>
          </a:xfrm>
        </p:spPr>
        <p:txBody>
          <a:bodyPr numCol="1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Nursery World. (2018) ‘Stress and mental health problems taking their toll on early years staff’ </a:t>
            </a:r>
            <a:r>
              <a:rPr lang="en-GB" sz="1200" dirty="0">
                <a:hlinkClick r:id="rId2"/>
              </a:rPr>
              <a:t>https://www.nurseryworld.co.uk/news/article/stress-and-mental-health-problems-taking-their-toll-on-early-years-staff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18fed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Pacey. (dim </a:t>
            </a:r>
            <a:r>
              <a:rPr lang="en-GB" sz="1200" dirty="0" err="1"/>
              <a:t>dyddiad</a:t>
            </a:r>
            <a:r>
              <a:rPr lang="en-GB" sz="1200" dirty="0"/>
              <a:t>) ‘Role of The Key Person’ </a:t>
            </a:r>
            <a:r>
              <a:rPr lang="en-GB" sz="1200" dirty="0">
                <a:hlinkClick r:id="rId3"/>
              </a:rPr>
              <a:t>https://www.pacey.org.uk/membership/pacey-membership-benefits/a-taste-of-membership/role-of-the-key-person/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12fed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Profile Tree. (2020) ‘Benefits of Personal Development Plan: Take Charge Today, Benefit Tomorrow’ </a:t>
            </a:r>
            <a:r>
              <a:rPr lang="en-GB" sz="1200" dirty="0">
                <a:hlinkClick r:id="rId4"/>
              </a:rPr>
              <a:t>https://profiletree.com/benefits-of-a-personal-development-plan/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18fed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200" dirty="0">
                <a:cs typeface="Arial" panose="020B0604020202020204" pitchFamily="34" charset="0"/>
              </a:rPr>
              <a:t>Provision Map, (2019) ‘</a:t>
            </a:r>
            <a:r>
              <a:rPr lang="en-GB" sz="1200" dirty="0"/>
              <a:t>Role of the Additional Learning Needs Co-ordinator (</a:t>
            </a:r>
            <a:r>
              <a:rPr lang="en-GB" sz="1200" dirty="0" err="1"/>
              <a:t>ALNCo</a:t>
            </a:r>
            <a:r>
              <a:rPr lang="en-GB" sz="1200" dirty="0"/>
              <a:t>)’ </a:t>
            </a:r>
            <a:r>
              <a:rPr lang="en-GB" sz="1200" dirty="0">
                <a:hlinkClick r:id="rId5"/>
              </a:rPr>
              <a:t>https://www.provisionmap.co.uk/role-of-the-additional-learning-needs-co-ordinator-alnco/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6ed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SNAP Cymru. (2018) ‘Additional Learning Needs (ALN) Timeline’ </a:t>
            </a:r>
            <a:r>
              <a:rPr lang="en-GB" sz="1200" dirty="0">
                <a:hlinkClick r:id="rId6"/>
              </a:rPr>
              <a:t>http://www.snapcymru.org/how-the-additional-learning-needs-education-tribunal-alnet-act-will-be-implemented/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15fed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SNAP Cymru. (2020) ‘ALN/SEN Reform’ </a:t>
            </a:r>
            <a:r>
              <a:rPr lang="en-GB" sz="1200" dirty="0">
                <a:hlinkClick r:id="rId7"/>
              </a:rPr>
              <a:t>http://www.snapcymru.org/help-for-families/aln-reform/</a:t>
            </a:r>
            <a:r>
              <a:rPr lang="en-GB" sz="1200" dirty="0"/>
              <a:t>  [</a:t>
            </a:r>
            <a:r>
              <a:rPr lang="en-GB" sz="1200" dirty="0" err="1"/>
              <a:t>Darllenwyd</a:t>
            </a:r>
            <a:r>
              <a:rPr lang="en-GB" sz="1200" dirty="0"/>
              <a:t>: 6ed o </a:t>
            </a:r>
            <a:r>
              <a:rPr lang="en-GB" sz="1200" dirty="0" err="1"/>
              <a:t>Chwefror</a:t>
            </a:r>
            <a:r>
              <a:rPr lang="en-GB" sz="1200" dirty="0"/>
              <a:t> 2020]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200" dirty="0"/>
              <a:t>SNAP Cymru. (2014) ‘ Individual Development Plan (IDP)’ </a:t>
            </a:r>
            <a:r>
              <a:rPr lang="en-GB" sz="1200" dirty="0">
                <a:hlinkClick r:id="rId8"/>
              </a:rPr>
              <a:t>http://www.snapcymru.org/wp-content/uploads/2014/09/IDP-Booklet.pdf</a:t>
            </a:r>
            <a:r>
              <a:rPr lang="en-GB" sz="1200" dirty="0"/>
              <a:t> [</a:t>
            </a:r>
            <a:r>
              <a:rPr lang="en-GB" sz="1200" dirty="0" err="1"/>
              <a:t>Darllenwyd</a:t>
            </a:r>
            <a:r>
              <a:rPr lang="en-GB" sz="1200" dirty="0"/>
              <a:t>: 10fed o </a:t>
            </a:r>
            <a:r>
              <a:rPr lang="en-GB" sz="1200" dirty="0" err="1"/>
              <a:t>Chwefror</a:t>
            </a:r>
            <a:r>
              <a:rPr lang="en-GB" sz="1200" dirty="0"/>
              <a:t> 2019]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9226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11142</TotalTime>
  <Words>1936</Words>
  <Application>Microsoft Macintosh PowerPoint</Application>
  <PresentationFormat>Widescreen</PresentationFormat>
  <Paragraphs>49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Meleri Thomas</dc:creator>
  <cp:lastModifiedBy>Meleri Thomas</cp:lastModifiedBy>
  <cp:revision>69</cp:revision>
  <dcterms:created xsi:type="dcterms:W3CDTF">2020-02-06T14:15:38Z</dcterms:created>
  <dcterms:modified xsi:type="dcterms:W3CDTF">2020-02-19T18:46:22Z</dcterms:modified>
</cp:coreProperties>
</file>