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6858000" cx="9144000"/>
  <p:notesSz cx="6858000" cy="9144000"/>
  <p:embeddedFontLst>
    <p:embeddedFont>
      <p:font typeface="Playfair Display"/>
      <p:regular r:id="rId19"/>
      <p:bold r:id="rId20"/>
      <p:italic r:id="rId21"/>
      <p:boldItalic r:id="rId22"/>
    </p:embeddedFont>
    <p:embeddedFont>
      <p:font typeface="Lato"/>
      <p:regular r:id="rId23"/>
      <p:bold r:id="rId24"/>
      <p:italic r:id="rId25"/>
      <p:boldItalic r:id="rId2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PlayfairDisplay-bold.fntdata"/><Relationship Id="rId22" Type="http://schemas.openxmlformats.org/officeDocument/2006/relationships/font" Target="fonts/PlayfairDisplay-boldItalic.fntdata"/><Relationship Id="rId21" Type="http://schemas.openxmlformats.org/officeDocument/2006/relationships/font" Target="fonts/PlayfairDisplay-italic.fntdata"/><Relationship Id="rId24" Type="http://schemas.openxmlformats.org/officeDocument/2006/relationships/font" Target="fonts/Lato-bold.fntdata"/><Relationship Id="rId23" Type="http://schemas.openxmlformats.org/officeDocument/2006/relationships/font" Target="fonts/Lato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Lato-boldItalic.fntdata"/><Relationship Id="rId25" Type="http://schemas.openxmlformats.org/officeDocument/2006/relationships/font" Target="fonts/Lato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font" Target="fonts/PlayfairDisplay-regular.fntdata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63" name="Google Shape;63;p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Hello everyone. Today I will examine whether there is a morally significant difference between active and passive euthanasia.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This debate is central in medical ethics and philosophy. I will begin by defining the two concepts, then explore traditional views,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philosophical arguments from thinkers such as James Rachels and Thomas Aquinas, and finally consider Christian ethical perspectives.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 will conclude by evaluating whether the distinction between active and passive euthanasia is morally meaningful.</a:t>
            </a:r>
            <a:endParaRPr/>
          </a:p>
        </p:txBody>
      </p:sp>
      <p:sp>
        <p:nvSpPr>
          <p:cNvPr id="64" name="Google Shape;64;p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0" name="Google Shape;70;p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This presentation will first clarify what we mean by active and passive euthanasia.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Then I will explain the traditional moral distinction between killing and letting die.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After that, I will examine philosophical arguments both supporting and challenging this distinction.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 will include perspectives from philosophers such as James Rachels and ideas connected to Thomas Aquinas and the doctrine of double effect.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Finally, I will discuss Christian ethical perspectives before offering a conclusion.</a:t>
            </a:r>
            <a:endParaRPr/>
          </a:p>
        </p:txBody>
      </p:sp>
      <p:sp>
        <p:nvSpPr>
          <p:cNvPr id="71" name="Google Shape;71;p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7" name="Google Shape;77;p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Active euthanasia involves directly causing a patient's death, typically through an action such as administering a lethal injection.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Passive euthanasia occurs when life‑sustaining treatment is withheld or withdrawn, allowing the patient to die naturally.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Examples include turning off life support or stopping artificial feeding.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Both practices occur in medical contexts involving terminal illness and suffering.</a:t>
            </a:r>
            <a:endParaRPr/>
          </a:p>
        </p:txBody>
      </p:sp>
      <p:sp>
        <p:nvSpPr>
          <p:cNvPr id="78" name="Google Shape;78;p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84" name="Google Shape;84;p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Traditionally, many moral frameworks distinguish between killing and letting die.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According to this view, actively causing death is morally worse than allowing someone to die naturally.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Because of this belief, active euthanasia is illegal in most countries, while passive euthanasia may be permitted when treatment is futile or when a patient refuses treatment.</a:t>
            </a:r>
            <a:endParaRPr/>
          </a:p>
        </p:txBody>
      </p:sp>
      <p:sp>
        <p:nvSpPr>
          <p:cNvPr id="85" name="Google Shape;85;p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1" name="Google Shape;91;p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The doctrine of acts and omissions claims that actively causing harm is morally worse than allowing harm to happen.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 the euthanasia debate, this idea supports the view that doctors should not intentionally kill patients but may sometimes allow death to occur by withdrawing treatment.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Supporters believe actions involve stronger moral responsibility than omissions.</a:t>
            </a:r>
            <a:endParaRPr/>
          </a:p>
        </p:txBody>
      </p:sp>
      <p:sp>
        <p:nvSpPr>
          <p:cNvPr id="92" name="Google Shape;92;p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8" name="Google Shape;98;p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Philosopher James Rachels challenged the traditional distinction in a famous 1975 article.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He presented a thought experiment involving two characters, Smith and Jones. Smith actively drowns a child in a bathtub to gain an inheritance,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while Jones plans to do the same but merely watches the child drown accidentally.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Rachels argues that both are equally morally blameworthy, suggesting that the difference between killing and letting die is not morally significant.</a:t>
            </a:r>
            <a:endParaRPr/>
          </a:p>
        </p:txBody>
      </p:sp>
      <p:sp>
        <p:nvSpPr>
          <p:cNvPr id="99" name="Google Shape;99;p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05" name="Google Shape;105;p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From a utilitarian perspective, morality depends primarily on consequences rather than the type of action.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If active euthanasia reduces suffering more effectively than passive euthanasia, a utilitarian might argue that it could be morally preferable.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The main goal in this framework is maximizing well‑being and minimizing suffering.</a:t>
            </a:r>
            <a:endParaRPr/>
          </a:p>
        </p:txBody>
      </p:sp>
      <p:sp>
        <p:nvSpPr>
          <p:cNvPr id="106" name="Google Shape;106;p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8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12" name="Google Shape;112;p8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Deontological ethics, associated with philosophers such as Immanuel Kant, emphasizes duties and moral rules.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From this perspective, actively killing an innocent person may be considered morally wrong regardless of consequences.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Therefore, some deontological thinkers support the distinction between active and passive euthanasia because it preserves a rule against intentional killing.</a:t>
            </a:r>
            <a:endParaRPr/>
          </a:p>
        </p:txBody>
      </p:sp>
      <p:sp>
        <p:nvSpPr>
          <p:cNvPr id="113" name="Google Shape;113;p8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9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19" name="Google Shape;119;p9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Christian ethical thought has been strongly influenced by Thomas Aquinas and natural law theory.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Aquinas argued that human life has intrinsic value because it is created by God.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The doctrine of double effect, associated with Aquinas, states that an action causing both a good and bad effect may be permissible if the harmful effect is not intended.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 medical ethics, this principle is sometimes used to justify treatments that relieve pain even if they may indirectly shorten life.</a:t>
            </a:r>
            <a:endParaRPr/>
          </a:p>
        </p:txBody>
      </p:sp>
      <p:sp>
        <p:nvSpPr>
          <p:cNvPr id="120" name="Google Shape;120;p9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0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26" name="Google Shape;126;p10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Many Christian traditions emphasize the sanctity of life, meaning that life is sacred and should not be intentionally destroyed.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Because of this belief, active euthanasia is often rejected. However, many Christian ethicists accept withdrawing extraordinary or burdensome treatment when death is inevitable.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This reflects a balance between respecting life and showing compassion for those who are suffering.</a:t>
            </a:r>
            <a:endParaRPr/>
          </a:p>
        </p:txBody>
      </p:sp>
      <p:sp>
        <p:nvSpPr>
          <p:cNvPr id="127" name="Google Shape;127;p10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3" name="Google Shape;133;p1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Supporters argue that maintaining the distinction between active and passive euthanasia protects vulnerable individuals.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It reinforces the medical principle that doctors should not intentionally kill patients.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They also argue that allowing active euthanasia could create risks of abuse or pressure on patients who feel they are a burden.</a:t>
            </a:r>
            <a:endParaRPr/>
          </a:p>
        </p:txBody>
      </p:sp>
      <p:sp>
        <p:nvSpPr>
          <p:cNvPr id="134" name="Google Shape;134;p1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40" name="Google Shape;140;p1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Critics argue that the intention behind both active and passive euthanasia is often the same: ending suffering.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 some cases passive euthanasia can lead to a slower and more painful death.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Therefore, they claim the moral focus should be on compassion, autonomy, and reducing suffering rather than the difference between action and omission.</a:t>
            </a:r>
            <a:endParaRPr/>
          </a:p>
        </p:txBody>
      </p:sp>
      <p:sp>
        <p:nvSpPr>
          <p:cNvPr id="141" name="Google Shape;141;p1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47" name="Google Shape;147;p1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 conclusion, the question of whether there is a morally significant difference between active and passive euthanasia remains widely debated.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Some ethical theories emphasize duties and the sanctity of life, supporting the distinction between killing and letting die.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Others focus on outcomes and suffering, suggesting the difference may not be morally important.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Ultimately, the answer depends on which ethical framework one finds most convincing.</a:t>
            </a:r>
            <a:endParaRPr/>
          </a:p>
        </p:txBody>
      </p:sp>
      <p:sp>
        <p:nvSpPr>
          <p:cNvPr id="148" name="Google Shape;148;p1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2749050" y="998400"/>
            <a:ext cx="3645900" cy="4861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2992950" y="1323600"/>
            <a:ext cx="3158100" cy="4210800"/>
          </a:xfrm>
          <a:prstGeom prst="rect">
            <a:avLst/>
          </a:prstGeom>
          <a:noFill/>
          <a:ln cap="flat" cmpd="sng" w="28575">
            <a:solidFill>
              <a:schemeClr val="lt1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 txBox="1"/>
          <p:nvPr>
            <p:ph type="ctrTitle"/>
          </p:nvPr>
        </p:nvSpPr>
        <p:spPr>
          <a:xfrm>
            <a:off x="3096250" y="2169600"/>
            <a:ext cx="2951400" cy="2112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3096363" y="4355907"/>
            <a:ext cx="2951400" cy="93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title"/>
          </p:nvPr>
        </p:nvSpPr>
        <p:spPr>
          <a:xfrm>
            <a:off x="509550" y="1898500"/>
            <a:ext cx="8124900" cy="2397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>
            <a:off x="0" y="6727600"/>
            <a:ext cx="9144000" cy="130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4"/>
          <p:cNvSpPr txBox="1"/>
          <p:nvPr>
            <p:ph type="title"/>
          </p:nvPr>
        </p:nvSpPr>
        <p:spPr>
          <a:xfrm>
            <a:off x="311700" y="521800"/>
            <a:ext cx="8520600" cy="83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1" name="Google Shape;21;p4"/>
          <p:cNvSpPr txBox="1"/>
          <p:nvPr>
            <p:ph idx="1" type="body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5"/>
          <p:cNvSpPr txBox="1"/>
          <p:nvPr>
            <p:ph type="title"/>
          </p:nvPr>
        </p:nvSpPr>
        <p:spPr>
          <a:xfrm>
            <a:off x="311700" y="521800"/>
            <a:ext cx="8520600" cy="83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5" name="Google Shape;25;p5"/>
          <p:cNvSpPr txBox="1"/>
          <p:nvPr>
            <p:ph idx="1" type="body"/>
          </p:nvPr>
        </p:nvSpPr>
        <p:spPr>
          <a:xfrm>
            <a:off x="311700" y="1536633"/>
            <a:ext cx="3999900" cy="455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" name="Google Shape;26;p5"/>
          <p:cNvSpPr txBox="1"/>
          <p:nvPr>
            <p:ph idx="2" type="body"/>
          </p:nvPr>
        </p:nvSpPr>
        <p:spPr>
          <a:xfrm>
            <a:off x="4832400" y="1536633"/>
            <a:ext cx="3999900" cy="455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/>
          <p:nvPr>
            <p:ph type="title"/>
          </p:nvPr>
        </p:nvSpPr>
        <p:spPr>
          <a:xfrm>
            <a:off x="311700" y="521800"/>
            <a:ext cx="8520600" cy="83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0" name="Google Shape;30;p6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7"/>
          <p:cNvSpPr txBox="1"/>
          <p:nvPr>
            <p:ph type="title"/>
          </p:nvPr>
        </p:nvSpPr>
        <p:spPr>
          <a:xfrm>
            <a:off x="311700" y="740800"/>
            <a:ext cx="2808000" cy="100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3" name="Google Shape;33;p7"/>
          <p:cNvSpPr txBox="1"/>
          <p:nvPr>
            <p:ph idx="1" type="body"/>
          </p:nvPr>
        </p:nvSpPr>
        <p:spPr>
          <a:xfrm>
            <a:off x="311700" y="1855170"/>
            <a:ext cx="2808000" cy="423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7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dk2"/>
        </a:solidFill>
      </p:bgPr>
    </p:bg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8"/>
          <p:cNvSpPr txBox="1"/>
          <p:nvPr>
            <p:ph type="title"/>
          </p:nvPr>
        </p:nvSpPr>
        <p:spPr>
          <a:xfrm>
            <a:off x="490250" y="701800"/>
            <a:ext cx="5618700" cy="545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37" name="Google Shape;37;p8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9"/>
          <p:cNvSpPr/>
          <p:nvPr/>
        </p:nvSpPr>
        <p:spPr>
          <a:xfrm>
            <a:off x="4572000" y="-33"/>
            <a:ext cx="457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0" name="Google Shape;40;p9"/>
          <p:cNvCxnSpPr/>
          <p:nvPr/>
        </p:nvCxnSpPr>
        <p:spPr>
          <a:xfrm>
            <a:off x="5029675" y="59940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1" name="Google Shape;41;p9"/>
          <p:cNvSpPr txBox="1"/>
          <p:nvPr>
            <p:ph type="title"/>
          </p:nvPr>
        </p:nvSpPr>
        <p:spPr>
          <a:xfrm>
            <a:off x="265500" y="1477267"/>
            <a:ext cx="4045200" cy="2244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2" name="Google Shape;42;p9"/>
          <p:cNvSpPr txBox="1"/>
          <p:nvPr>
            <p:ph idx="1" type="subTitle"/>
          </p:nvPr>
        </p:nvSpPr>
        <p:spPr>
          <a:xfrm>
            <a:off x="265500" y="3793601"/>
            <a:ext cx="4045200" cy="179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3" name="Google Shape;43;p9"/>
          <p:cNvSpPr txBox="1"/>
          <p:nvPr>
            <p:ph idx="2" type="body"/>
          </p:nvPr>
        </p:nvSpPr>
        <p:spPr>
          <a:xfrm>
            <a:off x="4939500" y="965600"/>
            <a:ext cx="3837000" cy="4926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/>
          <p:nvPr>
            <p:ph idx="1" type="body"/>
          </p:nvPr>
        </p:nvSpPr>
        <p:spPr>
          <a:xfrm>
            <a:off x="319500" y="5640767"/>
            <a:ext cx="5998800" cy="79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7" name="Google Shape;47;p10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1"/>
          <p:cNvSpPr/>
          <p:nvPr/>
        </p:nvSpPr>
        <p:spPr>
          <a:xfrm>
            <a:off x="0" y="6727600"/>
            <a:ext cx="9144000" cy="130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644133"/>
            <a:ext cx="8520600" cy="2146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892600"/>
            <a:ext cx="8520600" cy="142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57" name="Google Shape;57;p13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1pPr>
            <a:lvl2pPr indent="-342900" lvl="1" marL="9144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2pPr>
            <a:lvl3pPr indent="-342900" lvl="2" marL="13716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3pPr>
            <a:lvl4pPr indent="-342900" lvl="3" marL="18288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4pPr>
            <a:lvl5pPr indent="-342900" lvl="4" marL="22860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5pPr>
            <a:lvl6pPr indent="-342900" lvl="5" marL="27432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sp>
        <p:nvSpPr>
          <p:cNvPr id="58" name="Google Shape;58;p13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3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3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coral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521800"/>
            <a:ext cx="8520600" cy="83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536633"/>
            <a:ext cx="8520600" cy="455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0250" y="6241346"/>
            <a:ext cx="548700" cy="52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Title Slide</a:t>
            </a:r>
            <a:endParaRPr/>
          </a:p>
        </p:txBody>
      </p:sp>
      <p:sp>
        <p:nvSpPr>
          <p:cNvPr id="67" name="Google Shape;67;p1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Is There a Morally Significant Difference Between Active and Passive Euthanasia?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Ethics Presentation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Presentation Outline</a:t>
            </a:r>
            <a:endParaRPr/>
          </a:p>
        </p:txBody>
      </p:sp>
      <p:sp>
        <p:nvSpPr>
          <p:cNvPr id="74" name="Google Shape;74;p15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 Definitions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2. Traditional Moral Distinction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3. Philosophical Arguments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4. Key Philosophers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5. Christian Ethical Perspectives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6. Evaluation and Conclusion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Definitions</a:t>
            </a:r>
            <a:endParaRPr/>
          </a:p>
        </p:txBody>
      </p:sp>
      <p:sp>
        <p:nvSpPr>
          <p:cNvPr id="81" name="Google Shape;81;p1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Active euthanasia: deliberately causing death (e.g., lethal injection).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Passive euthanasia: allowing death by withdrawing or withholding treatment.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Both occur in end‑of‑life medical care.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Traditional Moral Distinction</a:t>
            </a:r>
            <a:endParaRPr/>
          </a:p>
        </p:txBody>
      </p:sp>
      <p:sp>
        <p:nvSpPr>
          <p:cNvPr id="88" name="Google Shape;88;p17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Killing vs letting die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Active euthanasia generally prohibited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Passive euthanasia sometimes permitted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Doctrine of Acts and Omissions</a:t>
            </a:r>
            <a:endParaRPr/>
          </a:p>
        </p:txBody>
      </p:sp>
      <p:sp>
        <p:nvSpPr>
          <p:cNvPr id="95" name="Google Shape;95;p18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Moral difference between actions and omissions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Responsibility for direct actions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Less responsibility for allowing events to occur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James Rachels’ Critique</a:t>
            </a:r>
            <a:endParaRPr/>
          </a:p>
        </p:txBody>
      </p:sp>
      <p:sp>
        <p:nvSpPr>
          <p:cNvPr id="102" name="Google Shape;102;p19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Rachels (1975)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Smith and Jones thought experiment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Killing vs letting die morally equivalent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Utilitarian Perspective</a:t>
            </a:r>
            <a:endParaRPr/>
          </a:p>
        </p:txBody>
      </p:sp>
      <p:sp>
        <p:nvSpPr>
          <p:cNvPr id="109" name="Google Shape;109;p20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Focus on consequences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Reducing suffering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Outcome more important than action type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Deontological Perspective</a:t>
            </a:r>
            <a:endParaRPr/>
          </a:p>
        </p:txBody>
      </p:sp>
      <p:sp>
        <p:nvSpPr>
          <p:cNvPr id="116" name="Google Shape;116;p2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Duty‑based ethics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Rules against killing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Moral importance of intention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Thomas Aquinas and Natural Law</a:t>
            </a:r>
            <a:endParaRPr/>
          </a:p>
        </p:txBody>
      </p:sp>
      <p:sp>
        <p:nvSpPr>
          <p:cNvPr id="123" name="Google Shape;123;p2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Life as a gift from God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Sanctity of life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Doctrine of Double Effect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Christian Ethical Perspectives</a:t>
            </a:r>
            <a:endParaRPr/>
          </a:p>
        </p:txBody>
      </p:sp>
      <p:sp>
        <p:nvSpPr>
          <p:cNvPr id="130" name="Google Shape;130;p23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Sanctity of life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Compassion and care for the suffering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Importance of intention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Arguments Supporting the Distinction</a:t>
            </a:r>
            <a:endParaRPr/>
          </a:p>
        </p:txBody>
      </p:sp>
      <p:sp>
        <p:nvSpPr>
          <p:cNvPr id="137" name="Google Shape;137;p2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Protects vulnerable patients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Maintains medical ethics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Prevents potential abuse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Arguments Against the Distinction</a:t>
            </a:r>
            <a:endParaRPr/>
          </a:p>
        </p:txBody>
      </p:sp>
      <p:sp>
        <p:nvSpPr>
          <p:cNvPr id="144" name="Google Shape;144;p25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Intention often identical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Passive euthanasia may prolong suffering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Focus should be on patient autonomy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/>
          </a:p>
        </p:txBody>
      </p:sp>
      <p:sp>
        <p:nvSpPr>
          <p:cNvPr id="151" name="Google Shape;151;p2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Debate remains unresolved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1200"/>
              </a:spcAft>
              <a:buClr>
                <a:schemeClr val="dk1"/>
              </a:buClr>
              <a:buSzPts val="3200"/>
              <a:buChar char="●"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Different ethical frameworks lead to different conclusions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Coral">
  <a:themeElements>
    <a:clrScheme name="Coral">
      <a:dk1>
        <a:srgbClr val="F55E61"/>
      </a:dk1>
      <a:lt1>
        <a:srgbClr val="FFFFFF"/>
      </a:lt1>
      <a:dk2>
        <a:srgbClr val="5E696C"/>
      </a:dk2>
      <a:lt2>
        <a:srgbClr val="BFC7CA"/>
      </a:lt2>
      <a:accent1>
        <a:srgbClr val="1E2D31"/>
      </a:accent1>
      <a:accent2>
        <a:srgbClr val="273C42"/>
      </a:accent2>
      <a:accent3>
        <a:srgbClr val="83D061"/>
      </a:accent3>
      <a:accent4>
        <a:srgbClr val="F6CD4C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