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6" r:id="rId1"/>
  </p:sldMasterIdLst>
  <p:notesMasterIdLst>
    <p:notesMasterId r:id="rId23"/>
  </p:notesMasterIdLst>
  <p:sldIdLst>
    <p:sldId id="256" r:id="rId2"/>
    <p:sldId id="257" r:id="rId3"/>
    <p:sldId id="258" r:id="rId4"/>
    <p:sldId id="259" r:id="rId5"/>
    <p:sldId id="260" r:id="rId6"/>
    <p:sldId id="261" r:id="rId7"/>
    <p:sldId id="265" r:id="rId8"/>
    <p:sldId id="266" r:id="rId9"/>
    <p:sldId id="267" r:id="rId10"/>
    <p:sldId id="262" r:id="rId11"/>
    <p:sldId id="263" r:id="rId12"/>
    <p:sldId id="264" r:id="rId13"/>
    <p:sldId id="268" r:id="rId14"/>
    <p:sldId id="269" r:id="rId15"/>
    <p:sldId id="274" r:id="rId16"/>
    <p:sldId id="275" r:id="rId17"/>
    <p:sldId id="270" r:id="rId18"/>
    <p:sldId id="271" r:id="rId19"/>
    <p:sldId id="276" r:id="rId20"/>
    <p:sldId id="273" r:id="rId21"/>
    <p:sldId id="277" r:id="rId2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3737" autoAdjust="0"/>
  </p:normalViewPr>
  <p:slideViewPr>
    <p:cSldViewPr>
      <p:cViewPr varScale="1">
        <p:scale>
          <a:sx n="49" d="100"/>
          <a:sy n="49" d="100"/>
        </p:scale>
        <p:origin x="1764" y="3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E493188-7E69-4F5A-A473-3B9E786263D8}"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GB"/>
        </a:p>
      </dgm:t>
    </dgm:pt>
    <dgm:pt modelId="{8B083AE9-DA0B-4690-BB3D-B790274A756A}">
      <dgm:prSet phldrT="[Text]"/>
      <dgm:spPr/>
      <dgm:t>
        <a:bodyPr/>
        <a:lstStyle/>
        <a:p>
          <a:r>
            <a:rPr lang="en-GB" dirty="0"/>
            <a:t>Forming</a:t>
          </a:r>
        </a:p>
      </dgm:t>
    </dgm:pt>
    <dgm:pt modelId="{9BD83F91-D313-4EFA-BB07-D2CDB9DBBE13}" type="parTrans" cxnId="{8A4759F0-B6C5-46A3-BFF6-02EF218B9DF6}">
      <dgm:prSet/>
      <dgm:spPr/>
      <dgm:t>
        <a:bodyPr/>
        <a:lstStyle/>
        <a:p>
          <a:endParaRPr lang="en-GB"/>
        </a:p>
      </dgm:t>
    </dgm:pt>
    <dgm:pt modelId="{E4671286-3C04-4348-B13F-55B6030CA5AD}" type="sibTrans" cxnId="{8A4759F0-B6C5-46A3-BFF6-02EF218B9DF6}">
      <dgm:prSet/>
      <dgm:spPr/>
      <dgm:t>
        <a:bodyPr/>
        <a:lstStyle/>
        <a:p>
          <a:endParaRPr lang="en-GB"/>
        </a:p>
      </dgm:t>
    </dgm:pt>
    <dgm:pt modelId="{94D96C38-56BB-4456-9F57-4EAC916B6AF5}">
      <dgm:prSet phldrT="[Text]"/>
      <dgm:spPr/>
      <dgm:t>
        <a:bodyPr/>
        <a:lstStyle/>
        <a:p>
          <a:r>
            <a:rPr lang="en-GB" dirty="0"/>
            <a:t>Storming</a:t>
          </a:r>
        </a:p>
      </dgm:t>
    </dgm:pt>
    <dgm:pt modelId="{5023EF91-8E56-4CC6-B884-F73BF3160651}" type="parTrans" cxnId="{61705779-72A6-44B1-84AB-F1C69DF62CB3}">
      <dgm:prSet/>
      <dgm:spPr/>
      <dgm:t>
        <a:bodyPr/>
        <a:lstStyle/>
        <a:p>
          <a:endParaRPr lang="en-GB"/>
        </a:p>
      </dgm:t>
    </dgm:pt>
    <dgm:pt modelId="{730C534A-7E86-4CCA-A1DA-96FCD8E23615}" type="sibTrans" cxnId="{61705779-72A6-44B1-84AB-F1C69DF62CB3}">
      <dgm:prSet/>
      <dgm:spPr/>
      <dgm:t>
        <a:bodyPr/>
        <a:lstStyle/>
        <a:p>
          <a:endParaRPr lang="en-GB"/>
        </a:p>
      </dgm:t>
    </dgm:pt>
    <dgm:pt modelId="{7F8E195B-7E50-4413-A47D-DC604F0CF5E1}">
      <dgm:prSet phldrT="[Text]"/>
      <dgm:spPr/>
      <dgm:t>
        <a:bodyPr/>
        <a:lstStyle/>
        <a:p>
          <a:r>
            <a:rPr lang="en-GB" dirty="0"/>
            <a:t>Norming</a:t>
          </a:r>
        </a:p>
      </dgm:t>
    </dgm:pt>
    <dgm:pt modelId="{D48BDD06-534C-4C4C-9200-117C00CB4AD0}" type="parTrans" cxnId="{7EEE7731-2F45-4B12-BB90-ED05DFE8FDFA}">
      <dgm:prSet/>
      <dgm:spPr/>
      <dgm:t>
        <a:bodyPr/>
        <a:lstStyle/>
        <a:p>
          <a:endParaRPr lang="en-GB"/>
        </a:p>
      </dgm:t>
    </dgm:pt>
    <dgm:pt modelId="{24334610-3FBB-4E8B-88D5-36D9488367D5}" type="sibTrans" cxnId="{7EEE7731-2F45-4B12-BB90-ED05DFE8FDFA}">
      <dgm:prSet/>
      <dgm:spPr/>
      <dgm:t>
        <a:bodyPr/>
        <a:lstStyle/>
        <a:p>
          <a:endParaRPr lang="en-GB"/>
        </a:p>
      </dgm:t>
    </dgm:pt>
    <dgm:pt modelId="{69E3F337-A8EB-4004-99BF-81DEEBCB1781}">
      <dgm:prSet phldrT="[Text]"/>
      <dgm:spPr/>
      <dgm:t>
        <a:bodyPr/>
        <a:lstStyle/>
        <a:p>
          <a:r>
            <a:rPr lang="en-GB" dirty="0"/>
            <a:t>Performing</a:t>
          </a:r>
        </a:p>
      </dgm:t>
    </dgm:pt>
    <dgm:pt modelId="{C39DF212-0B87-4C78-87B0-DA32B5629671}" type="parTrans" cxnId="{F1648F0E-F833-4B3C-93BC-C5BF96B82FEF}">
      <dgm:prSet/>
      <dgm:spPr/>
      <dgm:t>
        <a:bodyPr/>
        <a:lstStyle/>
        <a:p>
          <a:endParaRPr lang="en-GB"/>
        </a:p>
      </dgm:t>
    </dgm:pt>
    <dgm:pt modelId="{F8865EC5-F881-4FC9-B80C-D2FE7B3EBBDC}" type="sibTrans" cxnId="{F1648F0E-F833-4B3C-93BC-C5BF96B82FEF}">
      <dgm:prSet/>
      <dgm:spPr/>
      <dgm:t>
        <a:bodyPr/>
        <a:lstStyle/>
        <a:p>
          <a:endParaRPr lang="en-GB"/>
        </a:p>
      </dgm:t>
    </dgm:pt>
    <dgm:pt modelId="{E665DF63-ECEB-473D-80A3-70814258C2BA}">
      <dgm:prSet phldrT="[Text]"/>
      <dgm:spPr/>
      <dgm:t>
        <a:bodyPr/>
        <a:lstStyle/>
        <a:p>
          <a:r>
            <a:rPr lang="en-GB" dirty="0"/>
            <a:t>Adjourning</a:t>
          </a:r>
        </a:p>
      </dgm:t>
    </dgm:pt>
    <dgm:pt modelId="{3E8B5B2E-F62F-4B47-8DEF-F1D313C1D25F}" type="parTrans" cxnId="{2A077605-0C9F-4F54-8DD3-0D5EEEFCCE6C}">
      <dgm:prSet/>
      <dgm:spPr/>
      <dgm:t>
        <a:bodyPr/>
        <a:lstStyle/>
        <a:p>
          <a:endParaRPr lang="en-GB"/>
        </a:p>
      </dgm:t>
    </dgm:pt>
    <dgm:pt modelId="{6713F5D4-D270-4DCE-9670-07F0970F331F}" type="sibTrans" cxnId="{2A077605-0C9F-4F54-8DD3-0D5EEEFCCE6C}">
      <dgm:prSet/>
      <dgm:spPr/>
      <dgm:t>
        <a:bodyPr/>
        <a:lstStyle/>
        <a:p>
          <a:endParaRPr lang="en-GB"/>
        </a:p>
      </dgm:t>
    </dgm:pt>
    <dgm:pt modelId="{27B5D466-32E5-46B8-9F01-EBAE4F38F9F0}" type="pres">
      <dgm:prSet presAssocID="{5E493188-7E69-4F5A-A473-3B9E786263D8}" presName="linear" presStyleCnt="0">
        <dgm:presLayoutVars>
          <dgm:animLvl val="lvl"/>
          <dgm:resizeHandles val="exact"/>
        </dgm:presLayoutVars>
      </dgm:prSet>
      <dgm:spPr/>
    </dgm:pt>
    <dgm:pt modelId="{9FC1FC66-F4F0-428D-9AB1-05012F231170}" type="pres">
      <dgm:prSet presAssocID="{8B083AE9-DA0B-4690-BB3D-B790274A756A}" presName="parentText" presStyleLbl="node1" presStyleIdx="0" presStyleCnt="5">
        <dgm:presLayoutVars>
          <dgm:chMax val="0"/>
          <dgm:bulletEnabled val="1"/>
        </dgm:presLayoutVars>
      </dgm:prSet>
      <dgm:spPr/>
    </dgm:pt>
    <dgm:pt modelId="{1D06D47A-A2CC-4583-A72F-4D26A43DBA09}" type="pres">
      <dgm:prSet presAssocID="{E4671286-3C04-4348-B13F-55B6030CA5AD}" presName="spacer" presStyleCnt="0"/>
      <dgm:spPr/>
    </dgm:pt>
    <dgm:pt modelId="{AC2F5312-8607-4BCE-B565-498A143A7479}" type="pres">
      <dgm:prSet presAssocID="{94D96C38-56BB-4456-9F57-4EAC916B6AF5}" presName="parentText" presStyleLbl="node1" presStyleIdx="1" presStyleCnt="5">
        <dgm:presLayoutVars>
          <dgm:chMax val="0"/>
          <dgm:bulletEnabled val="1"/>
        </dgm:presLayoutVars>
      </dgm:prSet>
      <dgm:spPr/>
    </dgm:pt>
    <dgm:pt modelId="{222C9D1E-B5E6-4A64-A488-11E60B3975E8}" type="pres">
      <dgm:prSet presAssocID="{730C534A-7E86-4CCA-A1DA-96FCD8E23615}" presName="spacer" presStyleCnt="0"/>
      <dgm:spPr/>
    </dgm:pt>
    <dgm:pt modelId="{913F3B55-7E09-46D4-B3E6-AC2367194A48}" type="pres">
      <dgm:prSet presAssocID="{7F8E195B-7E50-4413-A47D-DC604F0CF5E1}" presName="parentText" presStyleLbl="node1" presStyleIdx="2" presStyleCnt="5">
        <dgm:presLayoutVars>
          <dgm:chMax val="0"/>
          <dgm:bulletEnabled val="1"/>
        </dgm:presLayoutVars>
      </dgm:prSet>
      <dgm:spPr/>
    </dgm:pt>
    <dgm:pt modelId="{9BA3BA65-8B62-4EA1-ACFF-8197D0B80A25}" type="pres">
      <dgm:prSet presAssocID="{24334610-3FBB-4E8B-88D5-36D9488367D5}" presName="spacer" presStyleCnt="0"/>
      <dgm:spPr/>
    </dgm:pt>
    <dgm:pt modelId="{20A7CCFB-A580-4249-9DBD-2AFE3C6C6D36}" type="pres">
      <dgm:prSet presAssocID="{69E3F337-A8EB-4004-99BF-81DEEBCB1781}" presName="parentText" presStyleLbl="node1" presStyleIdx="3" presStyleCnt="5">
        <dgm:presLayoutVars>
          <dgm:chMax val="0"/>
          <dgm:bulletEnabled val="1"/>
        </dgm:presLayoutVars>
      </dgm:prSet>
      <dgm:spPr/>
    </dgm:pt>
    <dgm:pt modelId="{EFD4C37B-B251-4104-9103-81BEFADECDF2}" type="pres">
      <dgm:prSet presAssocID="{F8865EC5-F881-4FC9-B80C-D2FE7B3EBBDC}" presName="spacer" presStyleCnt="0"/>
      <dgm:spPr/>
    </dgm:pt>
    <dgm:pt modelId="{32541735-0BF6-4B29-A0E9-B73900643AA7}" type="pres">
      <dgm:prSet presAssocID="{E665DF63-ECEB-473D-80A3-70814258C2BA}" presName="parentText" presStyleLbl="node1" presStyleIdx="4" presStyleCnt="5">
        <dgm:presLayoutVars>
          <dgm:chMax val="0"/>
          <dgm:bulletEnabled val="1"/>
        </dgm:presLayoutVars>
      </dgm:prSet>
      <dgm:spPr/>
    </dgm:pt>
  </dgm:ptLst>
  <dgm:cxnLst>
    <dgm:cxn modelId="{2A077605-0C9F-4F54-8DD3-0D5EEEFCCE6C}" srcId="{5E493188-7E69-4F5A-A473-3B9E786263D8}" destId="{E665DF63-ECEB-473D-80A3-70814258C2BA}" srcOrd="4" destOrd="0" parTransId="{3E8B5B2E-F62F-4B47-8DEF-F1D313C1D25F}" sibTransId="{6713F5D4-D270-4DCE-9670-07F0970F331F}"/>
    <dgm:cxn modelId="{F1648F0E-F833-4B3C-93BC-C5BF96B82FEF}" srcId="{5E493188-7E69-4F5A-A473-3B9E786263D8}" destId="{69E3F337-A8EB-4004-99BF-81DEEBCB1781}" srcOrd="3" destOrd="0" parTransId="{C39DF212-0B87-4C78-87B0-DA32B5629671}" sibTransId="{F8865EC5-F881-4FC9-B80C-D2FE7B3EBBDC}"/>
    <dgm:cxn modelId="{7EEE7731-2F45-4B12-BB90-ED05DFE8FDFA}" srcId="{5E493188-7E69-4F5A-A473-3B9E786263D8}" destId="{7F8E195B-7E50-4413-A47D-DC604F0CF5E1}" srcOrd="2" destOrd="0" parTransId="{D48BDD06-534C-4C4C-9200-117C00CB4AD0}" sibTransId="{24334610-3FBB-4E8B-88D5-36D9488367D5}"/>
    <dgm:cxn modelId="{13A8166E-6CF1-4042-8767-C1265B9DF432}" type="presOf" srcId="{E665DF63-ECEB-473D-80A3-70814258C2BA}" destId="{32541735-0BF6-4B29-A0E9-B73900643AA7}" srcOrd="0" destOrd="0" presId="urn:microsoft.com/office/officeart/2005/8/layout/vList2"/>
    <dgm:cxn modelId="{61705779-72A6-44B1-84AB-F1C69DF62CB3}" srcId="{5E493188-7E69-4F5A-A473-3B9E786263D8}" destId="{94D96C38-56BB-4456-9F57-4EAC916B6AF5}" srcOrd="1" destOrd="0" parTransId="{5023EF91-8E56-4CC6-B884-F73BF3160651}" sibTransId="{730C534A-7E86-4CCA-A1DA-96FCD8E23615}"/>
    <dgm:cxn modelId="{2820A189-64EC-4B87-AF7C-F0DB2D117997}" type="presOf" srcId="{7F8E195B-7E50-4413-A47D-DC604F0CF5E1}" destId="{913F3B55-7E09-46D4-B3E6-AC2367194A48}" srcOrd="0" destOrd="0" presId="urn:microsoft.com/office/officeart/2005/8/layout/vList2"/>
    <dgm:cxn modelId="{1081C99A-07E7-424C-9C1F-80FE707150A3}" type="presOf" srcId="{5E493188-7E69-4F5A-A473-3B9E786263D8}" destId="{27B5D466-32E5-46B8-9F01-EBAE4F38F9F0}" srcOrd="0" destOrd="0" presId="urn:microsoft.com/office/officeart/2005/8/layout/vList2"/>
    <dgm:cxn modelId="{CE4EC3C8-D7D3-4019-84C2-8C51C6C2521A}" type="presOf" srcId="{8B083AE9-DA0B-4690-BB3D-B790274A756A}" destId="{9FC1FC66-F4F0-428D-9AB1-05012F231170}" srcOrd="0" destOrd="0" presId="urn:microsoft.com/office/officeart/2005/8/layout/vList2"/>
    <dgm:cxn modelId="{BBC73CE4-D6BB-456B-B264-206213D89AC9}" type="presOf" srcId="{94D96C38-56BB-4456-9F57-4EAC916B6AF5}" destId="{AC2F5312-8607-4BCE-B565-498A143A7479}" srcOrd="0" destOrd="0" presId="urn:microsoft.com/office/officeart/2005/8/layout/vList2"/>
    <dgm:cxn modelId="{8A4759F0-B6C5-46A3-BFF6-02EF218B9DF6}" srcId="{5E493188-7E69-4F5A-A473-3B9E786263D8}" destId="{8B083AE9-DA0B-4690-BB3D-B790274A756A}" srcOrd="0" destOrd="0" parTransId="{9BD83F91-D313-4EFA-BB07-D2CDB9DBBE13}" sibTransId="{E4671286-3C04-4348-B13F-55B6030CA5AD}"/>
    <dgm:cxn modelId="{D04F49F4-43BC-49E8-AAF7-22AEA8514DCA}" type="presOf" srcId="{69E3F337-A8EB-4004-99BF-81DEEBCB1781}" destId="{20A7CCFB-A580-4249-9DBD-2AFE3C6C6D36}" srcOrd="0" destOrd="0" presId="urn:microsoft.com/office/officeart/2005/8/layout/vList2"/>
    <dgm:cxn modelId="{85FC9C1D-C60D-4BAE-8598-3E2677790216}" type="presParOf" srcId="{27B5D466-32E5-46B8-9F01-EBAE4F38F9F0}" destId="{9FC1FC66-F4F0-428D-9AB1-05012F231170}" srcOrd="0" destOrd="0" presId="urn:microsoft.com/office/officeart/2005/8/layout/vList2"/>
    <dgm:cxn modelId="{E2C11AF3-0BC3-47DC-BB81-801B4FB12EC5}" type="presParOf" srcId="{27B5D466-32E5-46B8-9F01-EBAE4F38F9F0}" destId="{1D06D47A-A2CC-4583-A72F-4D26A43DBA09}" srcOrd="1" destOrd="0" presId="urn:microsoft.com/office/officeart/2005/8/layout/vList2"/>
    <dgm:cxn modelId="{FC23A3CB-75EC-41C2-8AFC-395636D71D26}" type="presParOf" srcId="{27B5D466-32E5-46B8-9F01-EBAE4F38F9F0}" destId="{AC2F5312-8607-4BCE-B565-498A143A7479}" srcOrd="2" destOrd="0" presId="urn:microsoft.com/office/officeart/2005/8/layout/vList2"/>
    <dgm:cxn modelId="{2C192C91-6A49-4AEC-96D8-966A5BA845A2}" type="presParOf" srcId="{27B5D466-32E5-46B8-9F01-EBAE4F38F9F0}" destId="{222C9D1E-B5E6-4A64-A488-11E60B3975E8}" srcOrd="3" destOrd="0" presId="urn:microsoft.com/office/officeart/2005/8/layout/vList2"/>
    <dgm:cxn modelId="{E352BEB2-A2AE-4EBC-8D67-02B34B6CC6F9}" type="presParOf" srcId="{27B5D466-32E5-46B8-9F01-EBAE4F38F9F0}" destId="{913F3B55-7E09-46D4-B3E6-AC2367194A48}" srcOrd="4" destOrd="0" presId="urn:microsoft.com/office/officeart/2005/8/layout/vList2"/>
    <dgm:cxn modelId="{9D2081EB-6EA1-446D-863E-116F9F703991}" type="presParOf" srcId="{27B5D466-32E5-46B8-9F01-EBAE4F38F9F0}" destId="{9BA3BA65-8B62-4EA1-ACFF-8197D0B80A25}" srcOrd="5" destOrd="0" presId="urn:microsoft.com/office/officeart/2005/8/layout/vList2"/>
    <dgm:cxn modelId="{764C5DEC-7E05-48CC-8CEA-ACBD42DEC919}" type="presParOf" srcId="{27B5D466-32E5-46B8-9F01-EBAE4F38F9F0}" destId="{20A7CCFB-A580-4249-9DBD-2AFE3C6C6D36}" srcOrd="6" destOrd="0" presId="urn:microsoft.com/office/officeart/2005/8/layout/vList2"/>
    <dgm:cxn modelId="{57772DA7-8598-45F5-8BAA-7745EB3B4DC5}" type="presParOf" srcId="{27B5D466-32E5-46B8-9F01-EBAE4F38F9F0}" destId="{EFD4C37B-B251-4104-9103-81BEFADECDF2}" srcOrd="7" destOrd="0" presId="urn:microsoft.com/office/officeart/2005/8/layout/vList2"/>
    <dgm:cxn modelId="{040CB6F9-4097-42DB-AF90-60502C73A926}" type="presParOf" srcId="{27B5D466-32E5-46B8-9F01-EBAE4F38F9F0}" destId="{32541735-0BF6-4B29-A0E9-B73900643AA7}"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C1FC66-F4F0-428D-9AB1-05012F231170}">
      <dsp:nvSpPr>
        <dsp:cNvPr id="0" name=""/>
        <dsp:cNvSpPr/>
      </dsp:nvSpPr>
      <dsp:spPr>
        <a:xfrm>
          <a:off x="0" y="54429"/>
          <a:ext cx="3572670" cy="86580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dirty="0"/>
            <a:t>Forming</a:t>
          </a:r>
        </a:p>
      </dsp:txBody>
      <dsp:txXfrm>
        <a:off x="42265" y="96694"/>
        <a:ext cx="3488140" cy="781270"/>
      </dsp:txXfrm>
    </dsp:sp>
    <dsp:sp modelId="{AC2F5312-8607-4BCE-B565-498A143A7479}">
      <dsp:nvSpPr>
        <dsp:cNvPr id="0" name=""/>
        <dsp:cNvSpPr/>
      </dsp:nvSpPr>
      <dsp:spPr>
        <a:xfrm>
          <a:off x="0" y="1026790"/>
          <a:ext cx="3572670" cy="865800"/>
        </a:xfrm>
        <a:prstGeom prst="round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dirty="0"/>
            <a:t>Storming</a:t>
          </a:r>
        </a:p>
      </dsp:txBody>
      <dsp:txXfrm>
        <a:off x="42265" y="1069055"/>
        <a:ext cx="3488140" cy="781270"/>
      </dsp:txXfrm>
    </dsp:sp>
    <dsp:sp modelId="{913F3B55-7E09-46D4-B3E6-AC2367194A48}">
      <dsp:nvSpPr>
        <dsp:cNvPr id="0" name=""/>
        <dsp:cNvSpPr/>
      </dsp:nvSpPr>
      <dsp:spPr>
        <a:xfrm>
          <a:off x="0" y="1999150"/>
          <a:ext cx="3572670" cy="865800"/>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dirty="0"/>
            <a:t>Norming</a:t>
          </a:r>
        </a:p>
      </dsp:txBody>
      <dsp:txXfrm>
        <a:off x="42265" y="2041415"/>
        <a:ext cx="3488140" cy="781270"/>
      </dsp:txXfrm>
    </dsp:sp>
    <dsp:sp modelId="{20A7CCFB-A580-4249-9DBD-2AFE3C6C6D36}">
      <dsp:nvSpPr>
        <dsp:cNvPr id="0" name=""/>
        <dsp:cNvSpPr/>
      </dsp:nvSpPr>
      <dsp:spPr>
        <a:xfrm>
          <a:off x="0" y="2971510"/>
          <a:ext cx="3572670" cy="865800"/>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dirty="0"/>
            <a:t>Performing</a:t>
          </a:r>
        </a:p>
      </dsp:txBody>
      <dsp:txXfrm>
        <a:off x="42265" y="3013775"/>
        <a:ext cx="3488140" cy="781270"/>
      </dsp:txXfrm>
    </dsp:sp>
    <dsp:sp modelId="{32541735-0BF6-4B29-A0E9-B73900643AA7}">
      <dsp:nvSpPr>
        <dsp:cNvPr id="0" name=""/>
        <dsp:cNvSpPr/>
      </dsp:nvSpPr>
      <dsp:spPr>
        <a:xfrm>
          <a:off x="0" y="3943870"/>
          <a:ext cx="3572670" cy="865800"/>
        </a:xfrm>
        <a:prstGeom prst="round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dirty="0"/>
            <a:t>Adjourning</a:t>
          </a:r>
        </a:p>
      </dsp:txBody>
      <dsp:txXfrm>
        <a:off x="42265" y="3986135"/>
        <a:ext cx="3488140" cy="78127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5F03A6B-C57E-4228-BCE6-BD206E82281B}" type="datetimeFigureOut">
              <a:rPr lang="en-US" smtClean="0"/>
              <a:t>12/15/2018</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EEEA116-C69A-457C-82DB-2E701E0ACA50}" type="slidenum">
              <a:rPr lang="en-US" smtClean="0"/>
              <a:t>‹#›</a:t>
            </a:fld>
            <a:endParaRPr lang="en-US"/>
          </a:p>
        </p:txBody>
      </p:sp>
    </p:spTree>
    <p:extLst>
      <p:ext uri="{BB962C8B-B14F-4D97-AF65-F5344CB8AC3E}">
        <p14:creationId xmlns:p14="http://schemas.microsoft.com/office/powerpoint/2010/main" val="18241778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Times New Roman" panose="02020603050405020304" pitchFamily="18" charset="0"/>
                <a:ea typeface="+mn-ea"/>
                <a:cs typeface="Times New Roman" panose="02020603050405020304" pitchFamily="18" charset="0"/>
              </a:rPr>
              <a:t>The purpose of this presentation is to examine and analyse the approaches to organisation and management practices, the approach to strategy, group and teamwork processes and the Corporate Social Responsibility in relation to how sustainable the business is for a particular chosen organisation.</a:t>
            </a:r>
          </a:p>
          <a:p>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US" sz="1200" kern="1200" dirty="0">
                <a:solidFill>
                  <a:schemeClr val="tx1"/>
                </a:solidFill>
                <a:effectLst/>
                <a:latin typeface="Times New Roman" panose="02020603050405020304" pitchFamily="18" charset="0"/>
                <a:ea typeface="+mn-ea"/>
                <a:cs typeface="Times New Roman" panose="02020603050405020304" pitchFamily="18" charset="0"/>
              </a:rPr>
              <a:t>The application theories, models and frameworks will be discussed in greater detail and how they help or hinder the particular organisation in achieving their goals and/or objectives and at the same time, contributing to the sustainability of the company. </a:t>
            </a:r>
          </a:p>
        </p:txBody>
      </p:sp>
      <p:sp>
        <p:nvSpPr>
          <p:cNvPr id="4" name="Slide Number Placeholder 3"/>
          <p:cNvSpPr>
            <a:spLocks noGrp="1"/>
          </p:cNvSpPr>
          <p:nvPr>
            <p:ph type="sldNum" sz="quarter" idx="10"/>
          </p:nvPr>
        </p:nvSpPr>
        <p:spPr/>
        <p:txBody>
          <a:bodyPr/>
          <a:lstStyle/>
          <a:p>
            <a:fld id="{6EEEA116-C69A-457C-82DB-2E701E0ACA50}" type="slidenum">
              <a:rPr lang="en-US" smtClean="0"/>
              <a:t>2</a:t>
            </a:fld>
            <a:endParaRPr lang="en-US"/>
          </a:p>
        </p:txBody>
      </p:sp>
    </p:spTree>
    <p:extLst>
      <p:ext uri="{BB962C8B-B14F-4D97-AF65-F5344CB8AC3E}">
        <p14:creationId xmlns:p14="http://schemas.microsoft.com/office/powerpoint/2010/main" val="28975953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Times New Roman" panose="02020603050405020304" pitchFamily="18" charset="0"/>
                <a:cs typeface="Times New Roman" panose="02020603050405020304" pitchFamily="18" charset="0"/>
              </a:rPr>
              <a:t>The company being</a:t>
            </a:r>
            <a:r>
              <a:rPr lang="en-US" baseline="0" dirty="0">
                <a:latin typeface="Times New Roman" panose="02020603050405020304" pitchFamily="18" charset="0"/>
                <a:cs typeface="Times New Roman" panose="02020603050405020304" pitchFamily="18" charset="0"/>
              </a:rPr>
              <a:t> evaluated is The LEGO Group. </a:t>
            </a:r>
          </a:p>
          <a:p>
            <a:endParaRPr lang="en-US" baseline="0" dirty="0">
              <a:latin typeface="Times New Roman" panose="02020603050405020304" pitchFamily="18" charset="0"/>
              <a:cs typeface="Times New Roman" panose="02020603050405020304" pitchFamily="18"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a:latin typeface="Times New Roman" panose="02020603050405020304" pitchFamily="18" charset="0"/>
                <a:cs typeface="Times New Roman" panose="02020603050405020304" pitchFamily="18" charset="0"/>
              </a:rPr>
              <a:t>The LEGO Group is a well established company, founded in 1932 by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Ole Kirk Kristiansen. The</a:t>
            </a:r>
            <a:r>
              <a:rPr lang="en-US" sz="1200" kern="1200" baseline="0" dirty="0">
                <a:solidFill>
                  <a:schemeClr val="tx1"/>
                </a:solidFill>
                <a:effectLst/>
                <a:latin typeface="Times New Roman" panose="02020603050405020304" pitchFamily="18" charset="0"/>
                <a:ea typeface="+mn-ea"/>
                <a:cs typeface="Times New Roman" panose="02020603050405020304" pitchFamily="18" charset="0"/>
              </a:rPr>
              <a:t> company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is now owned by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Kjeld</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Kirk Kristiansen, a</a:t>
            </a:r>
            <a:r>
              <a:rPr lang="en-US" sz="1200" kern="1200" baseline="0" dirty="0">
                <a:solidFill>
                  <a:schemeClr val="tx1"/>
                </a:solidFill>
                <a:effectLst/>
                <a:latin typeface="Times New Roman" panose="02020603050405020304" pitchFamily="18" charset="0"/>
                <a:ea typeface="+mn-ea"/>
                <a:cs typeface="Times New Roman" panose="02020603050405020304" pitchFamily="18" charset="0"/>
              </a:rPr>
              <a:t> grandchild of the original founder. (LEGO Group; 2018).</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baseline="0" dirty="0">
              <a:solidFill>
                <a:schemeClr val="tx1"/>
              </a:solidFill>
              <a:effectLst/>
              <a:latin typeface="Times New Roman" panose="02020603050405020304" pitchFamily="18" charset="0"/>
              <a:ea typeface="+mn-ea"/>
              <a:cs typeface="Times New Roman" panose="02020603050405020304" pitchFamily="18" charset="0"/>
            </a:endParaRPr>
          </a:p>
          <a:p>
            <a:r>
              <a:rPr lang="en-US" sz="1200" kern="1200" dirty="0">
                <a:solidFill>
                  <a:schemeClr val="tx1"/>
                </a:solidFill>
                <a:effectLst/>
                <a:latin typeface="Times New Roman" panose="02020603050405020304" pitchFamily="18" charset="0"/>
                <a:ea typeface="+mn-ea"/>
                <a:cs typeface="Times New Roman" panose="02020603050405020304" pitchFamily="18" charset="0"/>
              </a:rPr>
              <a:t>LEGO began its life in a small carpenter’s workshop in the village of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Billund</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Denmark and has grown and developed into the modern, well-loved, global enterprise we know today. (Ibid). </a:t>
            </a:r>
          </a:p>
          <a:p>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US" sz="1200" kern="1200" dirty="0">
                <a:solidFill>
                  <a:schemeClr val="tx1"/>
                </a:solidFill>
                <a:effectLst/>
                <a:latin typeface="Times New Roman" panose="02020603050405020304" pitchFamily="18" charset="0"/>
                <a:ea typeface="+mn-ea"/>
                <a:cs typeface="Times New Roman" panose="02020603050405020304" pitchFamily="18" charset="0"/>
              </a:rPr>
              <a:t>LEGO have been named “</a:t>
            </a:r>
            <a:r>
              <a:rPr lang="en-US" sz="1200" i="1" kern="1200" dirty="0">
                <a:solidFill>
                  <a:schemeClr val="tx1"/>
                </a:solidFill>
                <a:effectLst/>
                <a:latin typeface="Times New Roman" panose="02020603050405020304" pitchFamily="18" charset="0"/>
                <a:ea typeface="+mn-ea"/>
                <a:cs typeface="Times New Roman" panose="02020603050405020304" pitchFamily="18" charset="0"/>
              </a:rPr>
              <a:t>Toy</a:t>
            </a:r>
            <a:r>
              <a:rPr lang="en-US" sz="1200" i="1" kern="1200" baseline="0" dirty="0">
                <a:solidFill>
                  <a:schemeClr val="tx1"/>
                </a:solidFill>
                <a:effectLst/>
                <a:latin typeface="Times New Roman" panose="02020603050405020304" pitchFamily="18" charset="0"/>
                <a:ea typeface="+mn-ea"/>
                <a:cs typeface="Times New Roman" panose="02020603050405020304" pitchFamily="18" charset="0"/>
              </a:rPr>
              <a:t> of the Century</a:t>
            </a:r>
            <a:r>
              <a:rPr lang="en-US" sz="1200" kern="1200" baseline="0" dirty="0">
                <a:solidFill>
                  <a:schemeClr val="tx1"/>
                </a:solidFill>
                <a:effectLst/>
                <a:latin typeface="Times New Roman" panose="02020603050405020304" pitchFamily="18" charset="0"/>
                <a:ea typeface="+mn-ea"/>
                <a:cs typeface="Times New Roman" panose="02020603050405020304" pitchFamily="18" charset="0"/>
              </a:rPr>
              <a:t>” twice. Their products have undergone extensive development over the years but the LEGO brick is their foundation and is their most important product. The traditional LEGO brick in its current form was launched in 1958 and its unique design provides unlimited building possibilities. (Ibid).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US" sz="1200" kern="1200" dirty="0">
                <a:solidFill>
                  <a:schemeClr val="tx1"/>
                </a:solidFill>
                <a:effectLst/>
                <a:latin typeface="Times New Roman" panose="02020603050405020304" pitchFamily="18" charset="0"/>
                <a:ea typeface="+mn-ea"/>
                <a:cs typeface="Times New Roman" panose="02020603050405020304" pitchFamily="18" charset="0"/>
              </a:rPr>
              <a:t>The name LEGO derived from two separate Danish words “</a:t>
            </a:r>
            <a:r>
              <a:rPr lang="en-US" sz="1200" i="1" kern="1200" dirty="0">
                <a:solidFill>
                  <a:schemeClr val="tx1"/>
                </a:solidFill>
                <a:effectLst/>
                <a:latin typeface="Times New Roman" panose="02020603050405020304" pitchFamily="18" charset="0"/>
                <a:ea typeface="+mn-ea"/>
                <a:cs typeface="Times New Roman" panose="02020603050405020304" pitchFamily="18" charset="0"/>
              </a:rPr>
              <a:t>leg </a:t>
            </a:r>
            <a:r>
              <a:rPr lang="en-US" sz="1200" i="1" kern="1200" dirty="0" err="1">
                <a:solidFill>
                  <a:schemeClr val="tx1"/>
                </a:solidFill>
                <a:effectLst/>
                <a:latin typeface="Times New Roman" panose="02020603050405020304" pitchFamily="18" charset="0"/>
                <a:ea typeface="+mn-ea"/>
                <a:cs typeface="Times New Roman" panose="02020603050405020304" pitchFamily="18" charset="0"/>
              </a:rPr>
              <a:t>godt</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which, when translated means, “</a:t>
            </a:r>
            <a:r>
              <a:rPr lang="en-US" sz="1200" i="1" kern="1200" dirty="0">
                <a:solidFill>
                  <a:schemeClr val="tx1"/>
                </a:solidFill>
                <a:effectLst/>
                <a:latin typeface="Times New Roman" panose="02020603050405020304" pitchFamily="18" charset="0"/>
                <a:ea typeface="+mn-ea"/>
                <a:cs typeface="Times New Roman" panose="02020603050405020304" pitchFamily="18" charset="0"/>
              </a:rPr>
              <a:t>play well</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a:t>
            </a:r>
            <a:r>
              <a:rPr lang="en-US" sz="1200" kern="1200" baseline="0" dirty="0">
                <a:solidFill>
                  <a:schemeClr val="tx1"/>
                </a:solidFill>
                <a:effectLst/>
                <a:latin typeface="Times New Roman" panose="02020603050405020304" pitchFamily="18" charset="0"/>
                <a:ea typeface="+mn-ea"/>
                <a:cs typeface="Times New Roman" panose="02020603050405020304" pitchFamily="18" charset="0"/>
              </a:rPr>
              <a:t>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.(Ibid). </a:t>
            </a:r>
          </a:p>
          <a:p>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US" sz="1200" kern="1200" dirty="0">
                <a:solidFill>
                  <a:schemeClr val="tx1"/>
                </a:solidFill>
                <a:effectLst/>
                <a:latin typeface="Times New Roman" panose="02020603050405020304" pitchFamily="18" charset="0"/>
                <a:ea typeface="+mn-ea"/>
                <a:cs typeface="Times New Roman" panose="02020603050405020304" pitchFamily="18" charset="0"/>
              </a:rPr>
              <a:t>LEGO; not</a:t>
            </a:r>
            <a:r>
              <a:rPr lang="en-US" sz="1200" kern="1200" baseline="0" dirty="0">
                <a:solidFill>
                  <a:schemeClr val="tx1"/>
                </a:solidFill>
                <a:effectLst/>
                <a:latin typeface="Times New Roman" panose="02020603050405020304" pitchFamily="18" charset="0"/>
                <a:ea typeface="+mn-ea"/>
                <a:cs typeface="Times New Roman" panose="02020603050405020304" pitchFamily="18" charset="0"/>
              </a:rPr>
              <a:t> only the familiar</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memorable</a:t>
            </a:r>
            <a:r>
              <a:rPr lang="en-US" sz="1200" kern="1200" baseline="0" dirty="0">
                <a:solidFill>
                  <a:schemeClr val="tx1"/>
                </a:solidFill>
                <a:effectLst/>
                <a:latin typeface="Times New Roman" panose="02020603050405020304" pitchFamily="18" charset="0"/>
                <a:ea typeface="+mn-ea"/>
                <a:cs typeface="Times New Roman" panose="02020603050405020304" pitchFamily="18" charset="0"/>
              </a:rPr>
              <a:t>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name we all know and love, but the actual fundamentals of their concept and ideals.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EEEA116-C69A-457C-82DB-2E701E0ACA50}" type="slidenum">
              <a:rPr lang="en-US" smtClean="0"/>
              <a:t>3</a:t>
            </a:fld>
            <a:endParaRPr lang="en-US"/>
          </a:p>
        </p:txBody>
      </p:sp>
    </p:spTree>
    <p:extLst>
      <p:ext uri="{BB962C8B-B14F-4D97-AF65-F5344CB8AC3E}">
        <p14:creationId xmlns:p14="http://schemas.microsoft.com/office/powerpoint/2010/main" val="21090360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Times New Roman" panose="02020603050405020304" pitchFamily="18" charset="0"/>
                <a:cs typeface="Times New Roman" panose="02020603050405020304" pitchFamily="18" charset="0"/>
              </a:rPr>
              <a:t>When looking at Strategy, The LEGO Brand</a:t>
            </a:r>
            <a:r>
              <a:rPr lang="en-US" baseline="0" dirty="0">
                <a:latin typeface="Times New Roman" panose="02020603050405020304" pitchFamily="18" charset="0"/>
                <a:cs typeface="Times New Roman" panose="02020603050405020304" pitchFamily="18" charset="0"/>
              </a:rPr>
              <a:t> Focuses on six main values: - </a:t>
            </a:r>
          </a:p>
          <a:p>
            <a:endParaRPr lang="en-US" sz="1200" b="1" kern="1200" dirty="0">
              <a:solidFill>
                <a:schemeClr val="tx1"/>
              </a:solidFill>
              <a:effectLst/>
              <a:latin typeface="Times New Roman" panose="02020603050405020304" pitchFamily="18" charset="0"/>
              <a:ea typeface="+mn-ea"/>
              <a:cs typeface="Times New Roman" panose="02020603050405020304" pitchFamily="18" charset="0"/>
            </a:endParaRPr>
          </a:p>
          <a:p>
            <a:r>
              <a:rPr lang="en-US" sz="1200" b="1" kern="1200" dirty="0">
                <a:solidFill>
                  <a:schemeClr val="tx1"/>
                </a:solidFill>
                <a:effectLst/>
                <a:latin typeface="Times New Roman" panose="02020603050405020304" pitchFamily="18" charset="0"/>
                <a:ea typeface="+mn-ea"/>
                <a:cs typeface="Times New Roman" panose="02020603050405020304" pitchFamily="18" charset="0"/>
              </a:rPr>
              <a:t>Imagination</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US" sz="1200" kern="1200" dirty="0">
                <a:solidFill>
                  <a:schemeClr val="tx1"/>
                </a:solidFill>
                <a:effectLst/>
                <a:latin typeface="Times New Roman" panose="02020603050405020304" pitchFamily="18" charset="0"/>
                <a:ea typeface="+mn-ea"/>
                <a:cs typeface="Times New Roman" panose="02020603050405020304" pitchFamily="18" charset="0"/>
              </a:rPr>
              <a:t>The LEGO Group knows the importance of free play and how children use it to develop their imaginations. Imaginative play is a crucial element for developing creativity. </a:t>
            </a:r>
          </a:p>
          <a:p>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US" sz="1200" b="1" kern="1200" dirty="0">
                <a:solidFill>
                  <a:schemeClr val="tx1"/>
                </a:solidFill>
                <a:effectLst/>
                <a:latin typeface="Times New Roman" panose="02020603050405020304" pitchFamily="18" charset="0"/>
                <a:ea typeface="+mn-ea"/>
                <a:cs typeface="Times New Roman" panose="02020603050405020304" pitchFamily="18" charset="0"/>
              </a:rPr>
              <a:t>Creativity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US" sz="1200" kern="1200" dirty="0">
                <a:solidFill>
                  <a:schemeClr val="tx1"/>
                </a:solidFill>
                <a:effectLst/>
                <a:latin typeface="Times New Roman" panose="02020603050405020304" pitchFamily="18" charset="0"/>
                <a:ea typeface="+mn-ea"/>
                <a:cs typeface="Times New Roman" panose="02020603050405020304" pitchFamily="18" charset="0"/>
              </a:rPr>
              <a:t>The LEGO Group focuses on the ability to create new ideas, combining logic and thinking with playfulness and imagination. </a:t>
            </a:r>
          </a:p>
          <a:p>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US" sz="1200" b="1" kern="1200" dirty="0">
                <a:solidFill>
                  <a:schemeClr val="tx1"/>
                </a:solidFill>
                <a:effectLst/>
                <a:latin typeface="Times New Roman" panose="02020603050405020304" pitchFamily="18" charset="0"/>
                <a:ea typeface="+mn-ea"/>
                <a:cs typeface="Times New Roman" panose="02020603050405020304" pitchFamily="18" charset="0"/>
              </a:rPr>
              <a:t>Fun</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US" sz="1200" kern="1200" dirty="0">
                <a:solidFill>
                  <a:schemeClr val="tx1"/>
                </a:solidFill>
                <a:effectLst/>
                <a:latin typeface="Times New Roman" panose="02020603050405020304" pitchFamily="18" charset="0"/>
                <a:ea typeface="+mn-ea"/>
                <a:cs typeface="Times New Roman" panose="02020603050405020304" pitchFamily="18" charset="0"/>
              </a:rPr>
              <a:t>Fun is paramount to the LEGO Brand’s Values. Fun is finding happiness in something, being active together, creating something new and exciting. </a:t>
            </a:r>
          </a:p>
          <a:p>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US" sz="1200" b="1" kern="1200" dirty="0">
                <a:solidFill>
                  <a:schemeClr val="tx1"/>
                </a:solidFill>
                <a:effectLst/>
                <a:latin typeface="Times New Roman" panose="02020603050405020304" pitchFamily="18" charset="0"/>
                <a:ea typeface="+mn-ea"/>
                <a:cs typeface="Times New Roman" panose="02020603050405020304" pitchFamily="18" charset="0"/>
              </a:rPr>
              <a:t>Learning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US" sz="1200" kern="1200" dirty="0">
                <a:solidFill>
                  <a:schemeClr val="tx1"/>
                </a:solidFill>
                <a:effectLst/>
                <a:latin typeface="Times New Roman" panose="02020603050405020304" pitchFamily="18" charset="0"/>
                <a:ea typeface="+mn-ea"/>
                <a:cs typeface="Times New Roman" panose="02020603050405020304" pitchFamily="18" charset="0"/>
              </a:rPr>
              <a:t>Using hands and minds, The LEGO Group helps feed curiosity and develops new skills by experimenting and collaborating. Children learn through play. </a:t>
            </a:r>
          </a:p>
          <a:p>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US" sz="1200" b="1" kern="1200" dirty="0">
                <a:solidFill>
                  <a:schemeClr val="tx1"/>
                </a:solidFill>
                <a:effectLst/>
                <a:latin typeface="Times New Roman" panose="02020603050405020304" pitchFamily="18" charset="0"/>
                <a:ea typeface="+mn-ea"/>
                <a:cs typeface="Times New Roman" panose="02020603050405020304" pitchFamily="18" charset="0"/>
              </a:rPr>
              <a:t>Caring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US" sz="1200" kern="1200" dirty="0">
                <a:solidFill>
                  <a:schemeClr val="tx1"/>
                </a:solidFill>
                <a:effectLst/>
                <a:latin typeface="Times New Roman" panose="02020603050405020304" pitchFamily="18" charset="0"/>
                <a:ea typeface="+mn-ea"/>
                <a:cs typeface="Times New Roman" panose="02020603050405020304" pitchFamily="18" charset="0"/>
              </a:rPr>
              <a:t>The LEGO Group strives to make a positive difference for the lives of our children, partners and colleagues and the world we live in. </a:t>
            </a:r>
          </a:p>
          <a:p>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US" sz="1200" b="1" kern="1200" dirty="0">
                <a:solidFill>
                  <a:schemeClr val="tx1"/>
                </a:solidFill>
                <a:effectLst/>
                <a:latin typeface="Times New Roman" panose="02020603050405020304" pitchFamily="18" charset="0"/>
                <a:ea typeface="+mn-ea"/>
                <a:cs typeface="Times New Roman" panose="02020603050405020304" pitchFamily="18" charset="0"/>
              </a:rPr>
              <a:t>Quality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US" sz="1200" kern="1200" dirty="0">
                <a:solidFill>
                  <a:schemeClr val="tx1"/>
                </a:solidFill>
                <a:effectLst/>
                <a:latin typeface="Times New Roman" panose="02020603050405020304" pitchFamily="18" charset="0"/>
                <a:ea typeface="+mn-ea"/>
                <a:cs typeface="Times New Roman" panose="02020603050405020304" pitchFamily="18" charset="0"/>
              </a:rPr>
              <a:t>Quality is of the upmost importance to The LEGO Group. Their reputation speaks volumes. They are known for high quality products that have become trusted by all. LEGO aims to create the best possible play material for children and their development and they are continually striving to improve. </a:t>
            </a:r>
          </a:p>
          <a:p>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US" sz="1200" kern="1200" dirty="0">
                <a:solidFill>
                  <a:schemeClr val="tx1"/>
                </a:solidFill>
                <a:effectLst/>
                <a:latin typeface="Times New Roman" panose="02020603050405020304" pitchFamily="18" charset="0"/>
                <a:ea typeface="+mn-ea"/>
                <a:cs typeface="Times New Roman" panose="02020603050405020304" pitchFamily="18" charset="0"/>
              </a:rPr>
              <a:t>(LEGO</a:t>
            </a:r>
            <a:r>
              <a:rPr lang="en-US" sz="1200" kern="1200" baseline="0" dirty="0">
                <a:solidFill>
                  <a:schemeClr val="tx1"/>
                </a:solidFill>
                <a:effectLst/>
                <a:latin typeface="Times New Roman" panose="02020603050405020304" pitchFamily="18" charset="0"/>
                <a:ea typeface="+mn-ea"/>
                <a:cs typeface="Times New Roman" panose="02020603050405020304" pitchFamily="18" charset="0"/>
              </a:rPr>
              <a:t> Group; 2018)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6EEEA116-C69A-457C-82DB-2E701E0ACA50}" type="slidenum">
              <a:rPr lang="en-US" smtClean="0"/>
              <a:t>4</a:t>
            </a:fld>
            <a:endParaRPr lang="en-US"/>
          </a:p>
        </p:txBody>
      </p:sp>
    </p:spTree>
    <p:extLst>
      <p:ext uri="{BB962C8B-B14F-4D97-AF65-F5344CB8AC3E}">
        <p14:creationId xmlns:p14="http://schemas.microsoft.com/office/powerpoint/2010/main" val="24076110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The LEGO Group’s Four Promises identify their goals and objectives and comprise: - </a:t>
            </a:r>
          </a:p>
          <a:p>
            <a:pPr algn="just"/>
            <a:endParaRPr lang="en-US" dirty="0">
              <a:latin typeface="Times New Roman" panose="02020603050405020304" pitchFamily="18" charset="0"/>
              <a:cs typeface="Times New Roman" panose="02020603050405020304" pitchFamily="18" charset="0"/>
            </a:endParaRPr>
          </a:p>
          <a:p>
            <a:pPr algn="just"/>
            <a:r>
              <a:rPr lang="en-US" sz="1200" b="1" kern="1200" dirty="0">
                <a:solidFill>
                  <a:schemeClr val="tx1"/>
                </a:solidFill>
                <a:effectLst/>
                <a:latin typeface="Times New Roman" panose="02020603050405020304" pitchFamily="18" charset="0"/>
                <a:ea typeface="+mn-ea"/>
                <a:cs typeface="Times New Roman" panose="02020603050405020304" pitchFamily="18" charset="0"/>
              </a:rPr>
              <a:t>Partner Promise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US" sz="1200" b="0" kern="1200" dirty="0">
                <a:solidFill>
                  <a:schemeClr val="tx1"/>
                </a:solidFill>
                <a:effectLst/>
                <a:latin typeface="Times New Roman" panose="02020603050405020304" pitchFamily="18" charset="0"/>
                <a:ea typeface="+mn-ea"/>
                <a:cs typeface="Times New Roman" panose="02020603050405020304" pitchFamily="18" charset="0"/>
              </a:rPr>
              <a:t>The Partner Promise focuses on the importance of partnerships and how essential they in competing in today’s marketplace. The LEGO Group builds partnerships with three main types of business partners; customers, suppliers and intellectual property partners. Building strong partnerships with these three types of business partners is fundamental to The LEGO Group in order to meet the challenges faced in today’s marketplace and the issues surrounding globalization and digitalization.  </a:t>
            </a:r>
          </a:p>
          <a:p>
            <a:pPr algn="just"/>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US" sz="1200" b="1" kern="1200" dirty="0">
                <a:solidFill>
                  <a:schemeClr val="tx1"/>
                </a:solidFill>
                <a:effectLst/>
                <a:latin typeface="Times New Roman" panose="02020603050405020304" pitchFamily="18" charset="0"/>
                <a:ea typeface="+mn-ea"/>
                <a:cs typeface="Times New Roman" panose="02020603050405020304" pitchFamily="18" charset="0"/>
              </a:rPr>
              <a:t>People Promise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US" sz="1200" kern="1200" dirty="0">
                <a:solidFill>
                  <a:schemeClr val="tx1"/>
                </a:solidFill>
                <a:effectLst/>
                <a:latin typeface="Times New Roman" panose="02020603050405020304" pitchFamily="18" charset="0"/>
                <a:ea typeface="+mn-ea"/>
                <a:cs typeface="Times New Roman" panose="02020603050405020304" pitchFamily="18" charset="0"/>
              </a:rPr>
              <a:t>The People promises focuses on the effective implementation of the business strategy and the wellbeing of the company and the people within it. The People promise provides a collective reference point for the management of employees. </a:t>
            </a:r>
          </a:p>
          <a:p>
            <a:pPr algn="just"/>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US" sz="1200" b="1" kern="1200" dirty="0">
                <a:solidFill>
                  <a:schemeClr val="tx1"/>
                </a:solidFill>
                <a:effectLst/>
                <a:latin typeface="Times New Roman" panose="02020603050405020304" pitchFamily="18" charset="0"/>
                <a:ea typeface="+mn-ea"/>
                <a:cs typeface="Times New Roman" panose="02020603050405020304" pitchFamily="18" charset="0"/>
              </a:rPr>
              <a:t>Planet Promise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US" sz="1200" kern="1200" dirty="0">
                <a:solidFill>
                  <a:schemeClr val="tx1"/>
                </a:solidFill>
                <a:effectLst/>
                <a:latin typeface="Times New Roman" panose="02020603050405020304" pitchFamily="18" charset="0"/>
                <a:ea typeface="+mn-ea"/>
                <a:cs typeface="Times New Roman" panose="02020603050405020304" pitchFamily="18" charset="0"/>
              </a:rPr>
              <a:t>The Planet Promises focuses on the ideal of leaving a positive impact. The LEGO Group is inspired by children and these ideals focus on the long term perspective on current and future generations. </a:t>
            </a:r>
          </a:p>
          <a:p>
            <a:pPr algn="just"/>
            <a:br>
              <a:rPr lang="en-US" sz="1200" kern="1200" dirty="0">
                <a:solidFill>
                  <a:schemeClr val="tx1"/>
                </a:solidFill>
                <a:effectLst/>
                <a:latin typeface="Times New Roman" panose="02020603050405020304" pitchFamily="18" charset="0"/>
                <a:ea typeface="+mn-ea"/>
                <a:cs typeface="Times New Roman" panose="02020603050405020304" pitchFamily="18" charset="0"/>
              </a:rPr>
            </a:br>
            <a:r>
              <a:rPr lang="en-US" sz="1200" b="1" kern="1200" dirty="0">
                <a:solidFill>
                  <a:schemeClr val="tx1"/>
                </a:solidFill>
                <a:effectLst/>
                <a:latin typeface="Times New Roman" panose="02020603050405020304" pitchFamily="18" charset="0"/>
                <a:ea typeface="+mn-ea"/>
                <a:cs typeface="Times New Roman" panose="02020603050405020304" pitchFamily="18" charset="0"/>
              </a:rPr>
              <a:t>Play Promise </a:t>
            </a:r>
          </a:p>
          <a:p>
            <a:pPr algn="just"/>
            <a:r>
              <a:rPr lang="en-US" sz="1200" b="0" kern="1200" dirty="0">
                <a:solidFill>
                  <a:schemeClr val="tx1"/>
                </a:solidFill>
                <a:effectLst/>
                <a:latin typeface="Times New Roman" panose="02020603050405020304" pitchFamily="18" charset="0"/>
                <a:ea typeface="+mn-ea"/>
                <a:cs typeface="Times New Roman" panose="02020603050405020304" pitchFamily="18" charset="0"/>
              </a:rPr>
              <a:t>The Play Promise focuses on children and the adults in their life. The LEGO Group knows that children learn through play by developing their skills including creativity and imagination and recognises the importance of  adults in children’s lives and so aims to bring them closer together through play. </a:t>
            </a:r>
          </a:p>
          <a:p>
            <a:pPr algn="just"/>
            <a:endParaRPr lang="en-US" sz="1200" b="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US" sz="1200" b="0" kern="1200" dirty="0">
                <a:solidFill>
                  <a:schemeClr val="tx1"/>
                </a:solidFill>
                <a:effectLst/>
                <a:latin typeface="Times New Roman" panose="02020603050405020304" pitchFamily="18" charset="0"/>
                <a:ea typeface="+mn-ea"/>
                <a:cs typeface="Times New Roman" panose="02020603050405020304" pitchFamily="18" charset="0"/>
              </a:rPr>
              <a:t>(LEGO</a:t>
            </a:r>
            <a:r>
              <a:rPr lang="en-US" sz="1200" b="0" kern="1200" baseline="0" dirty="0">
                <a:solidFill>
                  <a:schemeClr val="tx1"/>
                </a:solidFill>
                <a:effectLst/>
                <a:latin typeface="Times New Roman" panose="02020603050405020304" pitchFamily="18" charset="0"/>
                <a:ea typeface="+mn-ea"/>
                <a:cs typeface="Times New Roman" panose="02020603050405020304" pitchFamily="18" charset="0"/>
              </a:rPr>
              <a:t> Group; 2018)</a:t>
            </a:r>
            <a:endParaRPr lang="en-US" sz="1200" b="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US" b="0" dirty="0"/>
          </a:p>
        </p:txBody>
      </p:sp>
      <p:sp>
        <p:nvSpPr>
          <p:cNvPr id="4" name="Slide Number Placeholder 3"/>
          <p:cNvSpPr>
            <a:spLocks noGrp="1"/>
          </p:cNvSpPr>
          <p:nvPr>
            <p:ph type="sldNum" sz="quarter" idx="10"/>
          </p:nvPr>
        </p:nvSpPr>
        <p:spPr/>
        <p:txBody>
          <a:bodyPr/>
          <a:lstStyle/>
          <a:p>
            <a:fld id="{6EEEA116-C69A-457C-82DB-2E701E0ACA50}" type="slidenum">
              <a:rPr lang="en-US" smtClean="0"/>
              <a:t>5</a:t>
            </a:fld>
            <a:endParaRPr lang="en-US"/>
          </a:p>
        </p:txBody>
      </p:sp>
    </p:spTree>
    <p:extLst>
      <p:ext uri="{BB962C8B-B14F-4D97-AF65-F5344CB8AC3E}">
        <p14:creationId xmlns:p14="http://schemas.microsoft.com/office/powerpoint/2010/main" val="21162323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The LEGO Group is a global enterprise</a:t>
            </a:r>
            <a:r>
              <a:rPr lang="en-US" baseline="0" dirty="0">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operating from 30 countries all over the world and has over 10,000 employees.</a:t>
            </a:r>
            <a:r>
              <a:rPr lang="en-US" baseline="0" dirty="0">
                <a:latin typeface="Times New Roman" panose="02020603050405020304" pitchFamily="18" charset="0"/>
                <a:cs typeface="Times New Roman" panose="02020603050405020304" pitchFamily="18" charset="0"/>
              </a:rPr>
              <a:t> In order for the company to be successful, it is fundamental that an efficient and effective management approach is in place. The LEGO Group appears to be following more than one management approach. For a such a large global company with a high number of workers, following more than one management approach would be beneficial. Different workers in different departments may require alternative approaches to management depending on their role and job specification. </a:t>
            </a:r>
          </a:p>
          <a:p>
            <a:pPr algn="just"/>
            <a:endParaRPr lang="en-US" baseline="0" dirty="0">
              <a:latin typeface="Times New Roman" panose="02020603050405020304" pitchFamily="18" charset="0"/>
              <a:cs typeface="Times New Roman" panose="02020603050405020304" pitchFamily="18" charset="0"/>
            </a:endParaRPr>
          </a:p>
          <a:p>
            <a:pPr algn="just"/>
            <a:endParaRPr lang="en-GB" sz="1200" b="0" i="0" u="none" strike="noStrike" kern="1200" baseline="0" dirty="0">
              <a:solidFill>
                <a:schemeClr val="tx1"/>
              </a:solidFill>
              <a:effectLst/>
              <a:latin typeface="Times New Roman" panose="02020603050405020304" pitchFamily="18" charset="0"/>
              <a:ea typeface="+mn-ea"/>
              <a:cs typeface="Times New Roman" panose="02020603050405020304" pitchFamily="18" charset="0"/>
            </a:endParaRPr>
          </a:p>
          <a:p>
            <a:pPr algn="just"/>
            <a:endParaRPr lang="en-GB" sz="1200" b="0" i="0" u="none" strike="noStrike" kern="1200" baseline="0" dirty="0">
              <a:solidFill>
                <a:schemeClr val="tx1"/>
              </a:solidFill>
              <a:effectLst/>
              <a:latin typeface="Times New Roman" panose="02020603050405020304" pitchFamily="18" charset="0"/>
              <a:ea typeface="+mn-ea"/>
              <a:cs typeface="Times New Roman" panose="02020603050405020304" pitchFamily="18" charset="0"/>
            </a:endParaRPr>
          </a:p>
          <a:p>
            <a:pPr algn="just"/>
            <a:endParaRPr lang="en-GB" sz="1200" b="0" i="0" u="none" strike="noStrike" kern="1200" baseline="0" dirty="0">
              <a:solidFill>
                <a:schemeClr val="tx1"/>
              </a:solidFill>
              <a:effectLst/>
              <a:latin typeface="Times New Roman" panose="02020603050405020304" pitchFamily="18" charset="0"/>
              <a:ea typeface="+mn-ea"/>
              <a:cs typeface="Times New Roman" panose="02020603050405020304" pitchFamily="18" charset="0"/>
            </a:endParaRPr>
          </a:p>
          <a:p>
            <a:endParaRPr lang="en-GB" sz="1200" b="0" i="0" u="none" strike="noStrike" kern="1200" baseline="0" dirty="0">
              <a:solidFill>
                <a:schemeClr val="tx1"/>
              </a:solidFill>
              <a:effectLst/>
              <a:latin typeface="Times New Roman" panose="02020603050405020304" pitchFamily="18" charset="0"/>
              <a:ea typeface="+mn-ea"/>
              <a:cs typeface="Times New Roman" panose="02020603050405020304" pitchFamily="18" charset="0"/>
            </a:endParaRPr>
          </a:p>
          <a:p>
            <a:endParaRPr lang="en-GB" sz="1200" b="0" i="0" u="none" strike="noStrike" kern="1200" baseline="0" dirty="0">
              <a:solidFill>
                <a:schemeClr val="tx1"/>
              </a:solidFill>
              <a:effectLst/>
              <a:latin typeface="Times New Roman" panose="02020603050405020304" pitchFamily="18" charset="0"/>
              <a:ea typeface="+mn-ea"/>
              <a:cs typeface="Times New Roman" panose="02020603050405020304" pitchFamily="18" charset="0"/>
            </a:endParaRPr>
          </a:p>
          <a:p>
            <a:endParaRPr lang="en-GB" sz="1200" b="0" i="0" u="none" strike="noStrike" kern="1200" baseline="0" dirty="0">
              <a:solidFill>
                <a:schemeClr val="tx1"/>
              </a:solidFill>
              <a:effectLst/>
              <a:latin typeface="Times New Roman" panose="02020603050405020304" pitchFamily="18" charset="0"/>
              <a:ea typeface="+mn-ea"/>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6EEEA116-C69A-457C-82DB-2E701E0ACA50}" type="slidenum">
              <a:rPr lang="en-US" smtClean="0"/>
              <a:t>6</a:t>
            </a:fld>
            <a:endParaRPr lang="en-US"/>
          </a:p>
        </p:txBody>
      </p:sp>
    </p:spTree>
    <p:extLst>
      <p:ext uri="{BB962C8B-B14F-4D97-AF65-F5344CB8AC3E}">
        <p14:creationId xmlns:p14="http://schemas.microsoft.com/office/powerpoint/2010/main" val="19080806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a:latin typeface="Times New Roman" panose="02020603050405020304" pitchFamily="18" charset="0"/>
                <a:cs typeface="Times New Roman" panose="02020603050405020304" pitchFamily="18" charset="0"/>
              </a:rPr>
              <a:t>The LEGO Group’s top </a:t>
            </a:r>
            <a:r>
              <a:rPr lang="en-GB"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management consists of an Executive Leadership</a:t>
            </a:r>
            <a:r>
              <a:rPr lang="en-GB" sz="1200" b="0" i="0" u="none" strike="noStrike" kern="1200" baseline="0" dirty="0">
                <a:solidFill>
                  <a:schemeClr val="tx1"/>
                </a:solidFill>
                <a:effectLst/>
                <a:latin typeface="Times New Roman" panose="02020603050405020304" pitchFamily="18" charset="0"/>
                <a:ea typeface="+mn-ea"/>
                <a:cs typeface="Times New Roman" panose="02020603050405020304" pitchFamily="18" charset="0"/>
              </a:rPr>
              <a:t> </a:t>
            </a:r>
            <a:r>
              <a:rPr lang="en-GB"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Team and a Board of Directors. There is a clear definition of hierarchy of</a:t>
            </a:r>
            <a:r>
              <a:rPr lang="en-GB" sz="1200" b="0" i="0" u="none" strike="noStrike" kern="1200" baseline="0" dirty="0">
                <a:solidFill>
                  <a:schemeClr val="tx1"/>
                </a:solidFill>
                <a:effectLst/>
                <a:latin typeface="Times New Roman" panose="02020603050405020304" pitchFamily="18" charset="0"/>
                <a:ea typeface="+mn-ea"/>
                <a:cs typeface="Times New Roman" panose="02020603050405020304" pitchFamily="18" charset="0"/>
              </a:rPr>
              <a:t> authority between the higher level management departments and lower level workers. This shows strong similarities to the </a:t>
            </a:r>
            <a:r>
              <a:rPr lang="en-US" sz="1200" b="0" i="0" u="none" strike="noStrike" kern="1200" baseline="0" dirty="0">
                <a:solidFill>
                  <a:schemeClr val="tx1"/>
                </a:solidFill>
                <a:effectLst/>
                <a:latin typeface="Times New Roman" panose="02020603050405020304" pitchFamily="18" charset="0"/>
                <a:ea typeface="+mn-ea"/>
                <a:cs typeface="Times New Roman" panose="02020603050405020304" pitchFamily="18" charset="0"/>
              </a:rPr>
              <a:t>B</a:t>
            </a:r>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ureaucratic Th</a:t>
            </a:r>
            <a:r>
              <a:rPr lang="en-GB" sz="1200" b="0" i="0" u="none" strike="noStrike" kern="1200" baseline="0" dirty="0">
                <a:solidFill>
                  <a:schemeClr val="tx1"/>
                </a:solidFill>
                <a:effectLst/>
                <a:latin typeface="Times New Roman" panose="02020603050405020304" pitchFamily="18" charset="0"/>
                <a:ea typeface="+mn-ea"/>
                <a:cs typeface="Times New Roman" panose="02020603050405020304" pitchFamily="18" charset="0"/>
              </a:rPr>
              <a:t>eory of Management by Max Weber which focused on specialisation, hierarchy of authority, a system of rules and impersonality from officials (</a:t>
            </a:r>
            <a:r>
              <a:rPr lang="en-GB" sz="1200" b="0" i="0" u="none" strike="noStrike" kern="1200" baseline="0" dirty="0" err="1">
                <a:solidFill>
                  <a:schemeClr val="tx1"/>
                </a:solidFill>
                <a:effectLst/>
                <a:latin typeface="Times New Roman" panose="02020603050405020304" pitchFamily="18" charset="0"/>
                <a:ea typeface="+mn-ea"/>
                <a:cs typeface="Times New Roman" panose="02020603050405020304" pitchFamily="18" charset="0"/>
              </a:rPr>
              <a:t>Caramela</a:t>
            </a:r>
            <a:r>
              <a:rPr lang="en-GB" sz="1200" b="0" i="0" u="none" strike="noStrike" kern="1200" baseline="0" dirty="0">
                <a:solidFill>
                  <a:schemeClr val="tx1"/>
                </a:solidFill>
                <a:effectLst/>
                <a:latin typeface="Times New Roman" panose="02020603050405020304" pitchFamily="18" charset="0"/>
                <a:ea typeface="+mn-ea"/>
                <a:cs typeface="Times New Roman" panose="02020603050405020304" pitchFamily="18" charset="0"/>
              </a:rPr>
              <a:t>, S; 2018). The theory fundamentally s</a:t>
            </a:r>
            <a:r>
              <a:rPr lang="en-GB"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tressed strict rules and a firm distribution of power among workers</a:t>
            </a:r>
            <a:r>
              <a:rPr lang="en-GB" sz="1200" b="0" i="0" u="none" strike="noStrike" kern="1200" baseline="0" dirty="0">
                <a:solidFill>
                  <a:schemeClr val="tx1"/>
                </a:solidFill>
                <a:effectLst/>
                <a:latin typeface="Times New Roman" panose="02020603050405020304" pitchFamily="18" charset="0"/>
                <a:ea typeface="+mn-ea"/>
                <a:cs typeface="Times New Roman" panose="02020603050405020304" pitchFamily="18" charset="0"/>
              </a:rPr>
              <a:t> (Ibid). The Bureaucratic Theory of Management provides structure and stability where workers have a clear definition of their position within the organisation. </a:t>
            </a:r>
          </a:p>
          <a:p>
            <a:endParaRPr lang="en-GB" dirty="0"/>
          </a:p>
        </p:txBody>
      </p:sp>
      <p:sp>
        <p:nvSpPr>
          <p:cNvPr id="4" name="Slide Number Placeholder 3"/>
          <p:cNvSpPr>
            <a:spLocks noGrp="1"/>
          </p:cNvSpPr>
          <p:nvPr>
            <p:ph type="sldNum" sz="quarter" idx="5"/>
          </p:nvPr>
        </p:nvSpPr>
        <p:spPr/>
        <p:txBody>
          <a:bodyPr/>
          <a:lstStyle/>
          <a:p>
            <a:fld id="{6EEEA116-C69A-457C-82DB-2E701E0ACA50}" type="slidenum">
              <a:rPr lang="en-US" smtClean="0"/>
              <a:t>7</a:t>
            </a:fld>
            <a:endParaRPr lang="en-US"/>
          </a:p>
        </p:txBody>
      </p:sp>
    </p:spTree>
    <p:extLst>
      <p:ext uri="{BB962C8B-B14F-4D97-AF65-F5344CB8AC3E}">
        <p14:creationId xmlns:p14="http://schemas.microsoft.com/office/powerpoint/2010/main" val="33333972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baseline="0" dirty="0">
                <a:solidFill>
                  <a:schemeClr val="tx1"/>
                </a:solidFill>
                <a:effectLst/>
                <a:latin typeface="Times New Roman" panose="02020603050405020304" pitchFamily="18" charset="0"/>
                <a:ea typeface="+mn-ea"/>
                <a:cs typeface="Times New Roman" panose="02020603050405020304" pitchFamily="18" charset="0"/>
              </a:rPr>
              <a:t>Another management approach observed within The LEGO Group was the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Scientific Management Approach; founded by F.W. Taylor (1856-1917). This approach looks at the best working method by which workers should undertake their job and the ‘one best way’ to perform each task (Mullins; 2016). At each LEGO Group location, each floor of the office building is set up for a different style of working depending on the requirements of the task. Workers have no set desk and can move freely to alternative floors of the office building in search </a:t>
            </a:r>
            <a:r>
              <a:rPr lang="en-GB" sz="1200" b="0" i="0" u="none" strike="noStrike" kern="1200" baseline="0" dirty="0">
                <a:solidFill>
                  <a:schemeClr val="tx1"/>
                </a:solidFill>
                <a:effectLst/>
                <a:latin typeface="Times New Roman" panose="02020603050405020304" pitchFamily="18" charset="0"/>
                <a:ea typeface="+mn-ea"/>
                <a:cs typeface="Times New Roman" panose="02020603050405020304" pitchFamily="18" charset="0"/>
              </a:rPr>
              <a:t>of the best possible way to perform their task. Workers are given the responsibility to decide where they believe they are best positioned to perform their task efficiently depending on the particular task they are carrying out, thus being more productive.</a:t>
            </a:r>
          </a:p>
          <a:p>
            <a:endParaRPr lang="en-GB" dirty="0"/>
          </a:p>
        </p:txBody>
      </p:sp>
      <p:sp>
        <p:nvSpPr>
          <p:cNvPr id="4" name="Slide Number Placeholder 3"/>
          <p:cNvSpPr>
            <a:spLocks noGrp="1"/>
          </p:cNvSpPr>
          <p:nvPr>
            <p:ph type="sldNum" sz="quarter" idx="5"/>
          </p:nvPr>
        </p:nvSpPr>
        <p:spPr/>
        <p:txBody>
          <a:bodyPr/>
          <a:lstStyle/>
          <a:p>
            <a:fld id="{6EEEA116-C69A-457C-82DB-2E701E0ACA50}" type="slidenum">
              <a:rPr lang="en-US" smtClean="0"/>
              <a:t>8</a:t>
            </a:fld>
            <a:endParaRPr lang="en-US"/>
          </a:p>
        </p:txBody>
      </p:sp>
    </p:spTree>
    <p:extLst>
      <p:ext uri="{BB962C8B-B14F-4D97-AF65-F5344CB8AC3E}">
        <p14:creationId xmlns:p14="http://schemas.microsoft.com/office/powerpoint/2010/main" val="39981627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It was also noted that elements of the Human Relations Approach to Management, as founded by Elton Mayo (1880-1949) was in place at The LEGO Group. This particular theory grants greater attention to the social factors at work and to the behaviour of employees within an organisation. This Approach recognises the importance of an informal organisation. The fact that The LEGO Group has introduced the ‘no set desk’ and ‘activity based’ working environment where workers can decide where they would like to work depending on the task they are carrying out, it is giving workers the opportunity to become more social and more informal leading to better motivation and increased productivity. There is a cross over between the Scientific Management Approach and the Humans Relations Approach here. </a:t>
            </a:r>
          </a:p>
          <a:p>
            <a:pPr algn="just"/>
            <a:endParaRPr lang="en-GB" sz="1200" b="0" i="0" u="none" strike="noStrike" kern="1200" baseline="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b="0" i="0" u="none" strike="noStrike" kern="1200" baseline="0" dirty="0">
                <a:solidFill>
                  <a:schemeClr val="tx1"/>
                </a:solidFill>
                <a:effectLst/>
                <a:latin typeface="Times New Roman" panose="02020603050405020304" pitchFamily="18" charset="0"/>
                <a:ea typeface="+mn-ea"/>
                <a:cs typeface="Times New Roman" panose="02020603050405020304" pitchFamily="18" charset="0"/>
              </a:rPr>
              <a:t>With so many employees at The LEGO Group being dispersed all over the world, having more than one management approach is beneficial. Managers can decide which approach best suits their workers and the how they wish their particular department to be managed. </a:t>
            </a:r>
          </a:p>
          <a:p>
            <a:endParaRPr lang="en-GB" dirty="0"/>
          </a:p>
        </p:txBody>
      </p:sp>
      <p:sp>
        <p:nvSpPr>
          <p:cNvPr id="4" name="Slide Number Placeholder 3"/>
          <p:cNvSpPr>
            <a:spLocks noGrp="1"/>
          </p:cNvSpPr>
          <p:nvPr>
            <p:ph type="sldNum" sz="quarter" idx="5"/>
          </p:nvPr>
        </p:nvSpPr>
        <p:spPr/>
        <p:txBody>
          <a:bodyPr/>
          <a:lstStyle/>
          <a:p>
            <a:fld id="{6EEEA116-C69A-457C-82DB-2E701E0ACA50}" type="slidenum">
              <a:rPr lang="en-US" smtClean="0"/>
              <a:t>9</a:t>
            </a:fld>
            <a:endParaRPr lang="en-US"/>
          </a:p>
        </p:txBody>
      </p:sp>
    </p:spTree>
    <p:extLst>
      <p:ext uri="{BB962C8B-B14F-4D97-AF65-F5344CB8AC3E}">
        <p14:creationId xmlns:p14="http://schemas.microsoft.com/office/powerpoint/2010/main" val="12814736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dirty="0">
                <a:latin typeface="Times New Roman" panose="02020603050405020304" pitchFamily="18" charset="0"/>
                <a:cs typeface="Times New Roman" panose="02020603050405020304" pitchFamily="18" charset="0"/>
              </a:rPr>
              <a:t>The LEGO Group is a privately owned family organisation with headquarters in Billund, Denmark, and main offices in Enfield, USA, London, UK, Shanghai, China, and Singapore. Being a company within the private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sector, the organisation’s main objective is to receive profit or return on the good they provide.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Averkamp</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2018).  </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US" sz="1200" kern="1200" dirty="0">
                <a:solidFill>
                  <a:schemeClr val="tx1"/>
                </a:solidFill>
                <a:effectLst/>
                <a:latin typeface="Times New Roman" panose="02020603050405020304" pitchFamily="18" charset="0"/>
                <a:ea typeface="+mn-ea"/>
                <a:cs typeface="Times New Roman" panose="02020603050405020304" pitchFamily="18" charset="0"/>
              </a:rPr>
              <a:t>The LEGO Group is a large worldwide organisation comprising of an operating component; the people who produce the products and an administrative component; comprising managers who are concerned with supervision and co-ordination. The organisational context at The LEGO Group can be broken down into five basic components comprising: The Operational Core, Operational Support, Organisational Support, Top Management and Middle Management. </a:t>
            </a:r>
          </a:p>
          <a:p>
            <a:endParaRPr lang="en-GB" sz="1200" kern="1200" dirty="0">
              <a:solidFill>
                <a:schemeClr val="tx1"/>
              </a:solidFill>
              <a:effectLst/>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6EEEA116-C69A-457C-82DB-2E701E0ACA50}" type="slidenum">
              <a:rPr lang="en-US" smtClean="0"/>
              <a:t>10</a:t>
            </a:fld>
            <a:endParaRPr lang="en-US"/>
          </a:p>
        </p:txBody>
      </p:sp>
    </p:spTree>
    <p:extLst>
      <p:ext uri="{BB962C8B-B14F-4D97-AF65-F5344CB8AC3E}">
        <p14:creationId xmlns:p14="http://schemas.microsoft.com/office/powerpoint/2010/main" val="25239617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effectLst/>
                <a:latin typeface="Times New Roman" panose="02020603050405020304" pitchFamily="18" charset="0"/>
                <a:ea typeface="+mn-ea"/>
                <a:cs typeface="Times New Roman" panose="02020603050405020304" pitchFamily="18" charset="0"/>
              </a:rPr>
              <a:t>The effective functioning of The LEGO Group is dependent upon successful management and the way in which internal and external factors are dealt with and taken into consideration. By looking at these factors, the organisation in question will have better control over any problems it may encounter and will have a better understanding in how it is to reach its goals and objectives without these factors becoming an issue and affecting the organisation’s performance. </a:t>
            </a:r>
          </a:p>
          <a:p>
            <a:pPr algn="just"/>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US" sz="1200" kern="1200" dirty="0">
                <a:solidFill>
                  <a:schemeClr val="tx1"/>
                </a:solidFill>
                <a:effectLst/>
                <a:latin typeface="Times New Roman" panose="02020603050405020304" pitchFamily="18" charset="0"/>
                <a:ea typeface="+mn-ea"/>
                <a:cs typeface="Times New Roman" panose="02020603050405020304" pitchFamily="18" charset="0"/>
              </a:rPr>
              <a:t>A useful tool for analysing the external environmental and the affects it will have on the organisation is a PESTEL Analysis. This focuses on the Political, Economic, Socio-cultural, Technological, Environmental and Legal influences.</a:t>
            </a:r>
          </a:p>
          <a:p>
            <a:pPr algn="just"/>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US" sz="1200" kern="1200" dirty="0">
                <a:solidFill>
                  <a:schemeClr val="tx1"/>
                </a:solidFill>
                <a:effectLst/>
                <a:latin typeface="Times New Roman" panose="02020603050405020304" pitchFamily="18" charset="0"/>
                <a:ea typeface="+mn-ea"/>
                <a:cs typeface="Times New Roman" panose="02020603050405020304" pitchFamily="18" charset="0"/>
              </a:rPr>
              <a:t>When analysing the external environmental factors for The LEGO Group in terms of a PESTEL Analysis, the following could be considered: - </a:t>
            </a:r>
          </a:p>
          <a:p>
            <a:pPr algn="just"/>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US" sz="1200" b="1" u="sng" kern="1200" dirty="0">
                <a:solidFill>
                  <a:schemeClr val="tx1"/>
                </a:solidFill>
                <a:effectLst/>
                <a:latin typeface="Times New Roman" panose="02020603050405020304" pitchFamily="18" charset="0"/>
                <a:ea typeface="+mn-ea"/>
                <a:cs typeface="Times New Roman" panose="02020603050405020304" pitchFamily="18" charset="0"/>
              </a:rPr>
              <a:t>POLITICAL </a:t>
            </a:r>
          </a:p>
          <a:p>
            <a:pPr marL="171450" indent="-171450" algn="just">
              <a:buFont typeface="Arial" panose="020B0604020202020204" pitchFamily="34" charset="0"/>
              <a:buChar char="•"/>
            </a:pPr>
            <a:r>
              <a:rPr lang="en-US" sz="1200" b="0" u="none" kern="1200" dirty="0">
                <a:solidFill>
                  <a:schemeClr val="tx1"/>
                </a:solidFill>
                <a:effectLst/>
                <a:latin typeface="Times New Roman" panose="02020603050405020304" pitchFamily="18" charset="0"/>
                <a:ea typeface="+mn-ea"/>
                <a:cs typeface="Times New Roman" panose="02020603050405020304" pitchFamily="18" charset="0"/>
              </a:rPr>
              <a:t>Brexit – overseas relationships could be directly impacted by Brexit. </a:t>
            </a:r>
          </a:p>
          <a:p>
            <a:pPr marL="171450" indent="-171450" algn="just">
              <a:buFont typeface="Arial" panose="020B0604020202020204" pitchFamily="34" charset="0"/>
              <a:buChar char="•"/>
            </a:pPr>
            <a:r>
              <a:rPr lang="en-US" sz="1200" b="0" u="none" kern="1200" dirty="0">
                <a:solidFill>
                  <a:schemeClr val="tx1"/>
                </a:solidFill>
                <a:effectLst/>
                <a:latin typeface="Times New Roman" panose="02020603050405020304" pitchFamily="18" charset="0"/>
                <a:ea typeface="+mn-ea"/>
                <a:cs typeface="Times New Roman" panose="02020603050405020304" pitchFamily="18" charset="0"/>
              </a:rPr>
              <a:t>Subsequently, the cost of importing products/materials could increase. </a:t>
            </a:r>
          </a:p>
          <a:p>
            <a:pPr algn="just"/>
            <a:endParaRPr lang="en-US" sz="1200" b="1" u="sng"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US" sz="1200" b="1" u="sng" kern="1200" dirty="0">
                <a:solidFill>
                  <a:schemeClr val="tx1"/>
                </a:solidFill>
                <a:effectLst/>
                <a:latin typeface="Times New Roman" panose="02020603050405020304" pitchFamily="18" charset="0"/>
                <a:ea typeface="+mn-ea"/>
                <a:cs typeface="Times New Roman" panose="02020603050405020304" pitchFamily="18" charset="0"/>
              </a:rPr>
              <a:t>ECONOMIC </a:t>
            </a:r>
          </a:p>
          <a:p>
            <a:pPr marL="171450" indent="-171450" algn="just">
              <a:buFont typeface="Arial" panose="020B0604020202020204" pitchFamily="34" charset="0"/>
              <a:buChar char="•"/>
            </a:pPr>
            <a:r>
              <a:rPr lang="en-US" sz="1200" b="0" u="none" kern="1200" dirty="0">
                <a:solidFill>
                  <a:schemeClr val="tx1"/>
                </a:solidFill>
                <a:effectLst/>
                <a:latin typeface="Times New Roman" panose="02020603050405020304" pitchFamily="18" charset="0"/>
                <a:ea typeface="+mn-ea"/>
                <a:cs typeface="Times New Roman" panose="02020603050405020304" pitchFamily="18" charset="0"/>
              </a:rPr>
              <a:t>LEGO is considered to be an expensive product. Consumers spending habits are changing. </a:t>
            </a:r>
          </a:p>
          <a:p>
            <a:pPr marL="171450" indent="-171450" algn="just">
              <a:buFont typeface="Arial" panose="020B0604020202020204" pitchFamily="34" charset="0"/>
              <a:buChar char="•"/>
            </a:pPr>
            <a:r>
              <a:rPr lang="en-US" sz="1200" b="0" u="none" kern="1200" dirty="0">
                <a:solidFill>
                  <a:schemeClr val="tx1"/>
                </a:solidFill>
                <a:effectLst/>
                <a:latin typeface="Times New Roman" panose="02020603050405020304" pitchFamily="18" charset="0"/>
                <a:ea typeface="+mn-ea"/>
                <a:cs typeface="Times New Roman" panose="02020603050405020304" pitchFamily="18" charset="0"/>
              </a:rPr>
              <a:t>Due to inflation, the cost of materials could increase which could make LEGO products even more expensive to purchase. </a:t>
            </a:r>
          </a:p>
          <a:p>
            <a:pPr marL="0" indent="0" algn="just">
              <a:buFont typeface="Arial" panose="020B0604020202020204" pitchFamily="34" charset="0"/>
              <a:buNone/>
            </a:pPr>
            <a:endParaRPr lang="en-US" sz="1200" b="1" u="sng"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US" sz="1200" b="1" u="sng" kern="1200" dirty="0">
                <a:solidFill>
                  <a:schemeClr val="tx1"/>
                </a:solidFill>
                <a:effectLst/>
                <a:latin typeface="Times New Roman" panose="02020603050405020304" pitchFamily="18" charset="0"/>
                <a:ea typeface="+mn-ea"/>
                <a:cs typeface="Times New Roman" panose="02020603050405020304" pitchFamily="18" charset="0"/>
              </a:rPr>
              <a:t>SOCIO-CULTURAL</a:t>
            </a:r>
          </a:p>
          <a:p>
            <a:pPr marL="171450" indent="-171450" algn="just">
              <a:buFont typeface="Arial" panose="020B0604020202020204" pitchFamily="34" charset="0"/>
              <a:buChar char="•"/>
            </a:pPr>
            <a:r>
              <a:rPr lang="en-US" sz="1200" b="0" u="none" kern="1200" dirty="0">
                <a:solidFill>
                  <a:schemeClr val="tx1"/>
                </a:solidFill>
                <a:effectLst/>
                <a:latin typeface="Times New Roman" panose="02020603050405020304" pitchFamily="18" charset="0"/>
                <a:ea typeface="+mn-ea"/>
                <a:cs typeface="Times New Roman" panose="02020603050405020304" pitchFamily="18" charset="0"/>
              </a:rPr>
              <a:t>LEGO values togetherness and encourages children and their adults to play together, sadly, adults are under more pressure to focus on their careers and have busy work schedules meaning t hey have less time to play.  </a:t>
            </a:r>
          </a:p>
          <a:p>
            <a:pPr marL="171450" indent="-171450" algn="just">
              <a:buFont typeface="Arial" panose="020B0604020202020204" pitchFamily="34" charset="0"/>
              <a:buChar char="•"/>
            </a:pPr>
            <a:r>
              <a:rPr lang="en-US" sz="1200" b="0" u="none" kern="1200" dirty="0">
                <a:solidFill>
                  <a:schemeClr val="tx1"/>
                </a:solidFill>
                <a:effectLst/>
                <a:latin typeface="Times New Roman" panose="02020603050405020304" pitchFamily="18" charset="0"/>
                <a:ea typeface="+mn-ea"/>
                <a:cs typeface="Times New Roman" panose="02020603050405020304" pitchFamily="18" charset="0"/>
              </a:rPr>
              <a:t>The importance of technology today including mobile phones and tablets is having a direct impact on traditional toys. </a:t>
            </a:r>
          </a:p>
          <a:p>
            <a:pPr marL="171450" indent="-171450" algn="just">
              <a:buFont typeface="Arial" panose="020B0604020202020204" pitchFamily="34" charset="0"/>
              <a:buChar char="•"/>
            </a:pPr>
            <a:r>
              <a:rPr lang="en-US" sz="1200" b="0" u="none" kern="1200" dirty="0">
                <a:solidFill>
                  <a:schemeClr val="tx1"/>
                </a:solidFill>
                <a:effectLst/>
                <a:latin typeface="Times New Roman" panose="02020603050405020304" pitchFamily="18" charset="0"/>
                <a:ea typeface="+mn-ea"/>
                <a:cs typeface="Times New Roman" panose="02020603050405020304" pitchFamily="18" charset="0"/>
              </a:rPr>
              <a:t>Children are becoming less interested in traditional toys.</a:t>
            </a:r>
          </a:p>
          <a:p>
            <a:pPr marL="171450" indent="-171450" algn="just">
              <a:buFont typeface="Arial" panose="020B0604020202020204" pitchFamily="34" charset="0"/>
              <a:buChar char="•"/>
            </a:pPr>
            <a:r>
              <a:rPr lang="en-US" sz="1200" b="0" u="none" kern="1200" dirty="0">
                <a:solidFill>
                  <a:schemeClr val="tx1"/>
                </a:solidFill>
                <a:effectLst/>
                <a:latin typeface="Times New Roman" panose="02020603050405020304" pitchFamily="18" charset="0"/>
                <a:ea typeface="+mn-ea"/>
                <a:cs typeface="Times New Roman" panose="02020603050405020304" pitchFamily="18" charset="0"/>
              </a:rPr>
              <a:t>LEGO is a nostalgic toy for the pre 90s child but the new generation of children could potentially have no idea what LEGO is. </a:t>
            </a:r>
          </a:p>
          <a:p>
            <a:pPr marL="171450" indent="-171450" algn="just">
              <a:buFont typeface="Arial" panose="020B0604020202020204" pitchFamily="34" charset="0"/>
              <a:buChar char="•"/>
            </a:pPr>
            <a:r>
              <a:rPr lang="en-US" sz="1200" b="0" u="none" kern="1200" dirty="0">
                <a:solidFill>
                  <a:schemeClr val="tx1"/>
                </a:solidFill>
                <a:effectLst/>
                <a:latin typeface="Times New Roman" panose="02020603050405020304" pitchFamily="18" charset="0"/>
                <a:ea typeface="+mn-ea"/>
                <a:cs typeface="Times New Roman" panose="02020603050405020304" pitchFamily="18" charset="0"/>
              </a:rPr>
              <a:t>Parents are becoming lazy and use tablets and mobile phones to entertain their children rather than actually play with them. This could affect sales greatly. </a:t>
            </a:r>
          </a:p>
          <a:p>
            <a:pPr marL="171450" indent="-171450" algn="just">
              <a:buFont typeface="Arial" panose="020B0604020202020204" pitchFamily="34" charset="0"/>
              <a:buChar char="•"/>
            </a:pPr>
            <a:r>
              <a:rPr lang="en-US" sz="1200" b="0" u="none" kern="1200" dirty="0">
                <a:solidFill>
                  <a:schemeClr val="tx1"/>
                </a:solidFill>
                <a:effectLst/>
                <a:latin typeface="Times New Roman" panose="02020603050405020304" pitchFamily="18" charset="0"/>
                <a:ea typeface="+mn-ea"/>
                <a:cs typeface="Times New Roman" panose="02020603050405020304" pitchFamily="18" charset="0"/>
              </a:rPr>
              <a:t>Consumers are spending less on traditional toys. </a:t>
            </a:r>
          </a:p>
          <a:p>
            <a:pPr algn="just"/>
            <a:endParaRPr lang="en-US" sz="1200" b="1" u="sng"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US" sz="1200" b="1" u="sng" kern="1200" dirty="0">
                <a:solidFill>
                  <a:schemeClr val="tx1"/>
                </a:solidFill>
                <a:effectLst/>
                <a:latin typeface="Times New Roman" panose="02020603050405020304" pitchFamily="18" charset="0"/>
                <a:ea typeface="+mn-ea"/>
                <a:cs typeface="Times New Roman" panose="02020603050405020304" pitchFamily="18" charset="0"/>
              </a:rPr>
              <a:t>TECHNOLOGICAL </a:t>
            </a:r>
          </a:p>
          <a:p>
            <a:pPr marL="171450" marR="0" lvl="0" indent="-1714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b="0" u="none" kern="1200" dirty="0">
                <a:solidFill>
                  <a:schemeClr val="tx1"/>
                </a:solidFill>
                <a:effectLst/>
                <a:latin typeface="Times New Roman" panose="02020603050405020304" pitchFamily="18" charset="0"/>
                <a:ea typeface="+mn-ea"/>
                <a:cs typeface="Times New Roman" panose="02020603050405020304" pitchFamily="18" charset="0"/>
              </a:rPr>
              <a:t>Consumers could be less likely to spend large amounts of money on traditional toys over technological toys including games consoles etc. which in comparison cost-wise are becoming cheaper. </a:t>
            </a:r>
          </a:p>
          <a:p>
            <a:pPr marL="171450" marR="0" lvl="0" indent="-1714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b="0" u="none" kern="1200" dirty="0">
                <a:solidFill>
                  <a:schemeClr val="tx1"/>
                </a:solidFill>
                <a:effectLst/>
                <a:latin typeface="Times New Roman" panose="02020603050405020304" pitchFamily="18" charset="0"/>
                <a:ea typeface="+mn-ea"/>
                <a:cs typeface="Times New Roman" panose="02020603050405020304" pitchFamily="18" charset="0"/>
              </a:rPr>
              <a:t>Children are more focused on technological toys. Game consoles, tablets and mobiles phones are becoming the norm and children are becoming less interested in traditional toys. </a:t>
            </a:r>
          </a:p>
          <a:p>
            <a:pPr marL="171450" marR="0" lvl="0" indent="-1714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b="0" u="none" kern="1200" dirty="0">
                <a:solidFill>
                  <a:schemeClr val="tx1"/>
                </a:solidFill>
                <a:effectLst/>
                <a:latin typeface="Times New Roman" panose="02020603050405020304" pitchFamily="18" charset="0"/>
                <a:ea typeface="+mn-ea"/>
                <a:cs typeface="Times New Roman" panose="02020603050405020304" pitchFamily="18" charset="0"/>
              </a:rPr>
              <a:t>Children are forgetting how to play due to the impact of technological gaming advances. </a:t>
            </a:r>
          </a:p>
          <a:p>
            <a:pPr marL="171450" marR="0" lvl="0" indent="-1714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b="0" u="none" kern="1200" dirty="0">
                <a:solidFill>
                  <a:schemeClr val="tx1"/>
                </a:solidFill>
                <a:effectLst/>
                <a:latin typeface="Times New Roman" panose="02020603050405020304" pitchFamily="18" charset="0"/>
                <a:ea typeface="+mn-ea"/>
                <a:cs typeface="Times New Roman" panose="02020603050405020304" pitchFamily="18" charset="0"/>
              </a:rPr>
              <a:t>Plastic has an extremely bad name due to current plastic pollution issues – this could potentially put consumers off purchasing said. </a:t>
            </a:r>
          </a:p>
          <a:p>
            <a:pPr marL="171450" marR="0" lvl="0" indent="-1714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b="0" u="none" kern="1200" dirty="0">
                <a:solidFill>
                  <a:schemeClr val="tx1"/>
                </a:solidFill>
                <a:effectLst/>
                <a:latin typeface="Times New Roman" panose="02020603050405020304" pitchFamily="18" charset="0"/>
                <a:ea typeface="+mn-ea"/>
                <a:cs typeface="Times New Roman" panose="02020603050405020304" pitchFamily="18" charset="0"/>
              </a:rPr>
              <a:t>LEGO could potentially require technological advances to ensure their product is not harmful to the environment. </a:t>
            </a:r>
          </a:p>
          <a:p>
            <a:pPr marL="171450" marR="0" lvl="0" indent="-1714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1200" b="1" u="sng"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US" sz="1200" b="1" u="sng" kern="1200" dirty="0">
                <a:solidFill>
                  <a:schemeClr val="tx1"/>
                </a:solidFill>
                <a:effectLst/>
                <a:latin typeface="Times New Roman" panose="02020603050405020304" pitchFamily="18" charset="0"/>
                <a:ea typeface="+mn-ea"/>
                <a:cs typeface="Times New Roman" panose="02020603050405020304" pitchFamily="18" charset="0"/>
              </a:rPr>
              <a:t>ENVIRONMENTAL </a:t>
            </a:r>
          </a:p>
          <a:p>
            <a:pPr marL="171450" indent="-171450" algn="just">
              <a:buFont typeface="Arial" panose="020B0604020202020204" pitchFamily="34" charset="0"/>
              <a:buChar char="•"/>
            </a:pPr>
            <a:r>
              <a:rPr lang="en-US" sz="1200" b="0" u="none" kern="1200" dirty="0">
                <a:solidFill>
                  <a:schemeClr val="tx1"/>
                </a:solidFill>
                <a:effectLst/>
                <a:latin typeface="Times New Roman" panose="02020603050405020304" pitchFamily="18" charset="0"/>
                <a:ea typeface="+mn-ea"/>
                <a:cs typeface="Times New Roman" panose="02020603050405020304" pitchFamily="18" charset="0"/>
              </a:rPr>
              <a:t>With the current emphasis on plastic pollution, consumers could be less likely to purchase products made entirely from plastic. </a:t>
            </a:r>
          </a:p>
          <a:p>
            <a:pPr marL="171450" indent="-171450" algn="just">
              <a:buFont typeface="Arial" panose="020B0604020202020204" pitchFamily="34" charset="0"/>
              <a:buChar char="•"/>
            </a:pPr>
            <a:r>
              <a:rPr lang="en-US" sz="1200" b="0" u="none" kern="1200" dirty="0">
                <a:solidFill>
                  <a:schemeClr val="tx1"/>
                </a:solidFill>
                <a:effectLst/>
                <a:latin typeface="Times New Roman" panose="02020603050405020304" pitchFamily="18" charset="0"/>
                <a:ea typeface="+mn-ea"/>
                <a:cs typeface="Times New Roman" panose="02020603050405020304" pitchFamily="18" charset="0"/>
              </a:rPr>
              <a:t>Plastic pollution issues could result in LEGO having to source more environmentally friendly packaging materials. </a:t>
            </a:r>
          </a:p>
          <a:p>
            <a:pPr algn="just"/>
            <a:endParaRPr lang="en-US" sz="1200" b="1" u="sng"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US" sz="1200" b="1" u="sng" kern="1200" dirty="0">
                <a:solidFill>
                  <a:schemeClr val="tx1"/>
                </a:solidFill>
                <a:effectLst/>
                <a:latin typeface="Times New Roman" panose="02020603050405020304" pitchFamily="18" charset="0"/>
                <a:ea typeface="+mn-ea"/>
                <a:cs typeface="Times New Roman" panose="02020603050405020304" pitchFamily="18" charset="0"/>
              </a:rPr>
              <a:t>LEGAL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marL="171450" indent="-171450" algn="just">
              <a:buFont typeface="Arial" panose="020B0604020202020204" pitchFamily="34" charset="0"/>
              <a:buChar cha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If Government Policies are enforced regarding environmental issues then this could have serious cost implications for LEGO’s products and packaging materials. </a:t>
            </a:r>
          </a:p>
          <a:p>
            <a:pPr marL="171450" indent="-171450" algn="just">
              <a:buFont typeface="Arial" panose="020B0604020202020204" pitchFamily="34" charset="0"/>
              <a:buChar cha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Concerns regarding health and safety issues could have an implication on LEGO’s sales. LEGO is extremely small and highly dangerous to small children who could choke on it. </a:t>
            </a:r>
          </a:p>
          <a:p>
            <a:pPr marL="171450" indent="-171450">
              <a:buFont typeface="Arial" panose="020B0604020202020204" pitchFamily="34" charset="0"/>
              <a:buChar char="•"/>
            </a:pP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EEEA116-C69A-457C-82DB-2E701E0ACA50}" type="slidenum">
              <a:rPr lang="en-US" smtClean="0"/>
              <a:t>11</a:t>
            </a:fld>
            <a:endParaRPr lang="en-US"/>
          </a:p>
        </p:txBody>
      </p:sp>
    </p:spTree>
    <p:extLst>
      <p:ext uri="{BB962C8B-B14F-4D97-AF65-F5344CB8AC3E}">
        <p14:creationId xmlns:p14="http://schemas.microsoft.com/office/powerpoint/2010/main" val="11158019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Another useful tool for analysing an organisation’s </a:t>
            </a:r>
            <a:r>
              <a:rPr lang="en-GB" b="0" dirty="0">
                <a:effectLst/>
              </a:rPr>
              <a:t>Strengths, Weaknesses, Opportunities, and Threats is a SWOT Analysis. The SWOT Analysis focuses on Strengths and Weaknesses which are factors that are internal to the organisation and Opportunities and Treats are related to factors that are external to the organisation.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When analysing </a:t>
            </a:r>
            <a:r>
              <a:rPr lang="en-GB" b="0" dirty="0">
                <a:effectLst/>
              </a:rPr>
              <a:t>Strengths, Weaknesses, Opportunities, and Threats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for The LEGO Group in terms of a SWOT Analysis, the following could be considered: -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u="sng" kern="1200" dirty="0">
                <a:solidFill>
                  <a:schemeClr val="tx1"/>
                </a:solidFill>
                <a:effectLst/>
                <a:latin typeface="Times New Roman" panose="02020603050405020304" pitchFamily="18" charset="0"/>
                <a:ea typeface="+mn-ea"/>
                <a:cs typeface="Times New Roman" panose="02020603050405020304" pitchFamily="18" charset="0"/>
              </a:rPr>
              <a:t>STRENGTHS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LEGO is a well established, trusted company that provides high quality toys.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LEGO focuses on learning through play. Children learn to be creative through playing.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LEGO provides a variety of challenges for different age groups but having the same outcome – creating something to achieve the end goal.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LEGO theme parks are extremely popular tourist destinations.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LEGO isn’t focused on just toys anymore – movies, video games, theme parks, tv programmes.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200" b="1" u="sng" kern="1200" dirty="0">
                <a:solidFill>
                  <a:schemeClr val="tx1"/>
                </a:solidFill>
                <a:effectLst/>
                <a:latin typeface="Times New Roman" panose="02020603050405020304" pitchFamily="18" charset="0"/>
                <a:ea typeface="+mn-ea"/>
                <a:cs typeface="Times New Roman" panose="02020603050405020304" pitchFamily="18" charset="0"/>
              </a:rPr>
              <a:t>WEAKNESSES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LEGO is expensive meaning it is one of the more unaffordable toys available today.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Traditional toys seem to be phasing out with the introduction of more technological gaming advances.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LEGO uses a type of plastic that is expensive meaning it is expensive to manufacture.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200" b="1" u="sng" kern="1200" dirty="0">
                <a:solidFill>
                  <a:schemeClr val="tx1"/>
                </a:solidFill>
                <a:effectLst/>
                <a:latin typeface="Times New Roman" panose="02020603050405020304" pitchFamily="18" charset="0"/>
                <a:ea typeface="+mn-ea"/>
                <a:cs typeface="Times New Roman" panose="02020603050405020304" pitchFamily="18" charset="0"/>
              </a:rPr>
              <a:t>OPPORTUNITIES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There are increased learning through play opportunities – educational facilities including schools could potentially use LEGO as a learning tool. Schools could choose in invest in something that could potentially be extremely beneficial to their students and their learning journey.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Parents are more likely to invest in toys that aid their children in learning through play.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Greater opportunities with movie franchises meaning more merchandise.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200" b="1" u="sng" kern="1200" dirty="0">
                <a:solidFill>
                  <a:schemeClr val="tx1"/>
                </a:solidFill>
                <a:effectLst/>
                <a:latin typeface="Times New Roman" panose="02020603050405020304" pitchFamily="18" charset="0"/>
                <a:ea typeface="+mn-ea"/>
                <a:cs typeface="Times New Roman" panose="02020603050405020304" pitchFamily="18" charset="0"/>
              </a:rPr>
              <a:t>THREATS</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Similar companies on the market offering similar products but for a reduced cost for example Wilkinson’s own brand style of LEGO.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Imitation of products by similar companies.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Consumers more likely to purchase alternative brands due to cost. </a:t>
            </a:r>
          </a:p>
          <a:p>
            <a:endParaRPr lang="en-GB" dirty="0"/>
          </a:p>
        </p:txBody>
      </p:sp>
      <p:sp>
        <p:nvSpPr>
          <p:cNvPr id="4" name="Slide Number Placeholder 3"/>
          <p:cNvSpPr>
            <a:spLocks noGrp="1"/>
          </p:cNvSpPr>
          <p:nvPr>
            <p:ph type="sldNum" sz="quarter" idx="5"/>
          </p:nvPr>
        </p:nvSpPr>
        <p:spPr/>
        <p:txBody>
          <a:bodyPr/>
          <a:lstStyle/>
          <a:p>
            <a:fld id="{6EEEA116-C69A-457C-82DB-2E701E0ACA50}" type="slidenum">
              <a:rPr lang="en-US" smtClean="0"/>
              <a:t>12</a:t>
            </a:fld>
            <a:endParaRPr lang="en-US"/>
          </a:p>
        </p:txBody>
      </p:sp>
    </p:spTree>
    <p:extLst>
      <p:ext uri="{BB962C8B-B14F-4D97-AF65-F5344CB8AC3E}">
        <p14:creationId xmlns:p14="http://schemas.microsoft.com/office/powerpoint/2010/main" val="14452333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An organisation consists of a group of people who interact with one another and share a sense of purpose and who work towards accomplishing a specific goal or objective. In order for an organisation to function effectively, it is essential that its members or workers are able to cooperate with one another and work collaboratively when required. </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An organisation can benefit greatly from effective collaboration between its members, for example: -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organisation could see increased productivity and performance with members that work well together. Having more than one individual working on a particular project or task could be seen as being beneficial as there will be a broader range of skills and experience to apply to the task in question.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From working within a team or group, individuals could develop their interpersonal skills and will also gain experience in leadership, delegation and motivating others.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From working alongside others, it is possible that an individual could identify their own strengths and weaknesses and where they could see elements of what they need to improve.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6EEEA116-C69A-457C-82DB-2E701E0ACA50}" type="slidenum">
              <a:rPr lang="en-US" smtClean="0"/>
              <a:t>13</a:t>
            </a:fld>
            <a:endParaRPr lang="en-US"/>
          </a:p>
        </p:txBody>
      </p:sp>
    </p:spTree>
    <p:extLst>
      <p:ext uri="{BB962C8B-B14F-4D97-AF65-F5344CB8AC3E}">
        <p14:creationId xmlns:p14="http://schemas.microsoft.com/office/powerpoint/2010/main" val="40159471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Dr Meredith Belbin, a British Researcher who studied team effectiveness, observed the importance to identify and establish clear individual roles within a team environment and how these roles are best suited to an individual for the team to be successful and perform well. Belbin discovered nine behaviour types, these are known as team roles. (Belbin Associates; 2018).</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Belbin designed a questionnaire which he believed could identify these behaviour types and establish team roles.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was found that to become a highly successful team, each team needs to make use of each of the nine Team Role behaviours. There are strengths and weaknesses to each team role, but each role is equally important. It is also important to look at the objectives of the team and what it is the team is trying to achieve, that way team roles can be established. (Ibid).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By establishing team roles, team members can then begin to understand their role within the team and can then appreciate their strengths and weaknesses. </a:t>
            </a:r>
          </a:p>
          <a:p>
            <a:r>
              <a:rPr lang="en-GB" sz="1200" kern="1200" dirty="0">
                <a:solidFill>
                  <a:schemeClr val="tx1"/>
                </a:solidFill>
                <a:effectLst/>
                <a:latin typeface="+mn-lt"/>
                <a:ea typeface="+mn-ea"/>
                <a:cs typeface="+mn-cs"/>
              </a:rPr>
              <a:t>Belbin suggested that by being able to develop strengths and manage weaknesses as a team member, this could improve contribution to the team and lead to greater communication between workers and manager. (Mind Tools; 2018).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downfall with this particular practice is that team members could have similar styles of behaviours and/or team roles, this could lead to an imbalance within the team. For example, if team members have similar strengths, they may try and compete with one another rather than work together. The same applies, if team members have similar weaknesses, the whole team may have that weakness and fail to achieve their objectives. (Mind Tools; 2018). </a:t>
            </a:r>
          </a:p>
          <a:p>
            <a:endParaRPr lang="en-GB" dirty="0"/>
          </a:p>
        </p:txBody>
      </p:sp>
      <p:sp>
        <p:nvSpPr>
          <p:cNvPr id="4" name="Slide Number Placeholder 3"/>
          <p:cNvSpPr>
            <a:spLocks noGrp="1"/>
          </p:cNvSpPr>
          <p:nvPr>
            <p:ph type="sldNum" sz="quarter" idx="5"/>
          </p:nvPr>
        </p:nvSpPr>
        <p:spPr/>
        <p:txBody>
          <a:bodyPr/>
          <a:lstStyle/>
          <a:p>
            <a:fld id="{6EEEA116-C69A-457C-82DB-2E701E0ACA50}" type="slidenum">
              <a:rPr lang="en-US" smtClean="0"/>
              <a:t>14</a:t>
            </a:fld>
            <a:endParaRPr lang="en-US"/>
          </a:p>
        </p:txBody>
      </p:sp>
    </p:spTree>
    <p:extLst>
      <p:ext uri="{BB962C8B-B14F-4D97-AF65-F5344CB8AC3E}">
        <p14:creationId xmlns:p14="http://schemas.microsoft.com/office/powerpoint/2010/main" val="27147148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1965, Dr Bruce Tuckman looked into the different stages teams go through and created the Forming, Storming, Norming, Performing model. In 1970s, he added a fifth stage known as Adjourning. (Business Balls; 2018).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Tuckman used this model to describe the path of development that most teams follow in order to perform well and succeed in achieving their goals and objectives. (Mind Tools; 2018).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These stages start from the time the group is first established until the project or task comes to an end. Tuckman described the various stages as follows: - </a:t>
            </a:r>
          </a:p>
          <a:p>
            <a:r>
              <a:rPr lang="en-GB" sz="1200" kern="1200" dirty="0">
                <a:solidFill>
                  <a:schemeClr val="tx1"/>
                </a:solidFill>
                <a:effectLst/>
                <a:latin typeface="+mn-lt"/>
                <a:ea typeface="+mn-ea"/>
                <a:cs typeface="+mn-cs"/>
              </a:rPr>
              <a:t> </a:t>
            </a:r>
          </a:p>
          <a:p>
            <a:r>
              <a:rPr lang="en-GB" sz="1200" b="1" u="sng" kern="1200" dirty="0">
                <a:solidFill>
                  <a:schemeClr val="tx1"/>
                </a:solidFill>
                <a:effectLst/>
                <a:latin typeface="+mn-lt"/>
                <a:ea typeface="+mn-ea"/>
                <a:cs typeface="+mn-cs"/>
              </a:rPr>
              <a:t>FORMING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At this stage the team has just been introduced. Everyone is civil and courteous. This stage focuses more on the people within the team. Discussions may take place during this stage regarding individual skills, strengths, weaknesses, goals and objectives. The team members will begin to familiarise themselves with each other and roles and responsibilities will begin to form. Members of the team will begin to form relationships and may start to understand what each individual’s role is within the team. (Toggl; 2018). </a:t>
            </a:r>
          </a:p>
          <a:p>
            <a:r>
              <a:rPr lang="en-GB" sz="1200" kern="1200" dirty="0">
                <a:solidFill>
                  <a:schemeClr val="tx1"/>
                </a:solidFill>
                <a:effectLst/>
                <a:latin typeface="+mn-lt"/>
                <a:ea typeface="+mn-ea"/>
                <a:cs typeface="+mn-cs"/>
              </a:rPr>
              <a:t> </a:t>
            </a:r>
          </a:p>
          <a:p>
            <a:r>
              <a:rPr lang="en-GB" sz="1200" b="1" u="sng" kern="1200" dirty="0">
                <a:solidFill>
                  <a:schemeClr val="tx1"/>
                </a:solidFill>
                <a:effectLst/>
                <a:latin typeface="+mn-lt"/>
                <a:ea typeface="+mn-ea"/>
                <a:cs typeface="+mn-cs"/>
              </a:rPr>
              <a:t>STORMING</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During this stage it is found that conflict arises between team members and where people start to push the boundaries that were established during the forming stage. It is important to note that almost all teams experience conflict in some shape or form and disagreements are normal. Conflicts between team members must be recognised quickly and resolved as soon as possible. (Mind Tools; 2018). </a:t>
            </a:r>
          </a:p>
          <a:p>
            <a:r>
              <a:rPr lang="en-GB" sz="1200" kern="1200" dirty="0">
                <a:solidFill>
                  <a:schemeClr val="tx1"/>
                </a:solidFill>
                <a:effectLst/>
                <a:latin typeface="+mn-lt"/>
                <a:ea typeface="+mn-ea"/>
                <a:cs typeface="+mn-cs"/>
              </a:rPr>
              <a:t> </a:t>
            </a:r>
          </a:p>
          <a:p>
            <a:r>
              <a:rPr lang="en-GB" sz="1200" b="1" u="sng" kern="1200" dirty="0">
                <a:solidFill>
                  <a:schemeClr val="tx1"/>
                </a:solidFill>
                <a:effectLst/>
                <a:latin typeface="+mn-lt"/>
                <a:ea typeface="+mn-ea"/>
                <a:cs typeface="+mn-cs"/>
              </a:rPr>
              <a:t>NORMING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During this stage it is noted that team members start to resolve their differences, and everyone starts working collaboratively as a team; appreciating each other’s strengths and acknowledging the leader’s authority. During this stage, team members normally start to see progress towards their goal or objective and develop a stronger commitment to it. It is possible during this stage that there is an overlap between storming and norming because conflict may arise from new tasks being asked of the team (Mind Tools; 2018). </a:t>
            </a:r>
          </a:p>
          <a:p>
            <a:endParaRPr lang="en-GB" sz="1200"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PERFORMING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During this stage team members are able to operate without supervision. They are confident and motivated. Everyone understands their particular role within the team and are working towards achieving their end goal or objective. (Toggl; 2018).</a:t>
            </a:r>
          </a:p>
          <a:p>
            <a:r>
              <a:rPr lang="en-GB" sz="1200" kern="1200" dirty="0">
                <a:solidFill>
                  <a:schemeClr val="tx1"/>
                </a:solidFill>
                <a:effectLst/>
                <a:latin typeface="+mn-lt"/>
                <a:ea typeface="+mn-ea"/>
                <a:cs typeface="+mn-cs"/>
              </a:rPr>
              <a:t> </a:t>
            </a:r>
          </a:p>
          <a:p>
            <a:r>
              <a:rPr lang="en-GB" sz="1200" b="1" u="sng" kern="1200" dirty="0">
                <a:solidFill>
                  <a:schemeClr val="tx1"/>
                </a:solidFill>
                <a:effectLst/>
                <a:latin typeface="+mn-lt"/>
                <a:ea typeface="+mn-ea"/>
                <a:cs typeface="+mn-cs"/>
              </a:rPr>
              <a:t>ADJOURNING</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is the stage where the team disperses now that the project has ended. This stage is often known as mourning because team members feel a loss that the project has finished and their time working with each other is over after developing close bonds and relationships with their colleagues. (Toggl; 2018).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Tuckman’s model is a useful tool to provide an understanding of the different stages that teams go through while working collaboratively together in order to achieve their goal. </a:t>
            </a:r>
          </a:p>
          <a:p>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Although this model seems straight forward, it is not without fault. </a:t>
            </a:r>
          </a:p>
          <a:p>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Since the model deals with human behaviour and interaction, it means that it may not be as simple to progress from stage to stage. It may take longer for some to progress through the stages as well as progressing through them in a different order and there may be some overlap. Human behaviour and characteristics are complex and because everyone is different, it is difficult to state one rule for all. It is also noted that in comparison to Belbin’s model, Tuckman’s model does not take into consideration the individual team roles meaning there could be confusion on which role is best suited to an individual and thus causing conflict.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6EEEA116-C69A-457C-82DB-2E701E0ACA50}" type="slidenum">
              <a:rPr lang="en-US" smtClean="0"/>
              <a:t>15</a:t>
            </a:fld>
            <a:endParaRPr lang="en-US"/>
          </a:p>
        </p:txBody>
      </p:sp>
    </p:spTree>
    <p:extLst>
      <p:ext uri="{BB962C8B-B14F-4D97-AF65-F5344CB8AC3E}">
        <p14:creationId xmlns:p14="http://schemas.microsoft.com/office/powerpoint/2010/main" val="25680516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The Lego Group have created an extremely social, interactive, informal environment for its workers where teamwork plays an important role in every day practice. Their open plan office environment, where no one has a set desk, encourages movement and social interaction between workers. Large work spaces have been arranged for collaborative work and focus is placed on team building and team motivation. The LEGO Group provides team activity days and encourages familiarity between its workers. Looking at Tuckman’s model, this could be seen as the Forming Stage. This stage is an extremely important part to any teamwork exercise. It is the starting point and the foundation to building relationships between members on the team. </a:t>
            </a:r>
          </a:p>
          <a:p>
            <a:pPr algn="just"/>
            <a:endParaRPr lang="en-GB" dirty="0"/>
          </a:p>
          <a:p>
            <a:pPr algn="just"/>
            <a:r>
              <a:rPr lang="en-GB" dirty="0"/>
              <a:t>The LEGO Group thrives on collaboration between its members and knows the importance of working together to achieve the same goal. </a:t>
            </a:r>
          </a:p>
          <a:p>
            <a:pPr algn="just"/>
            <a:endParaRPr lang="en-GB" dirty="0"/>
          </a:p>
          <a:p>
            <a:pPr algn="just"/>
            <a:r>
              <a:rPr lang="en-GB" dirty="0" err="1"/>
              <a:t>Jorgn</a:t>
            </a:r>
            <a:r>
              <a:rPr lang="en-GB" dirty="0"/>
              <a:t> </a:t>
            </a:r>
            <a:r>
              <a:rPr lang="en-GB" dirty="0" err="1"/>
              <a:t>Vig</a:t>
            </a:r>
            <a:r>
              <a:rPr lang="en-GB" dirty="0"/>
              <a:t> Knudstorp, The Lego Brand’s Group Chairman believes that collaboration can be a tough process, in order to achieve anything, there needs to be a compromise between its team members. Not a compromise that benefits its team members but one that benefits the customer. Therefore everyone on the team needs to be focused, determined and following the same path in order to achieve the end goal. This is ultimately The Lego Group’s objective. (LEGO Group; 2018).</a:t>
            </a:r>
          </a:p>
          <a:p>
            <a:pPr algn="just"/>
            <a:endParaRPr lang="en-GB" dirty="0"/>
          </a:p>
          <a:p>
            <a:pPr algn="just"/>
            <a:r>
              <a:rPr lang="en-GB" dirty="0"/>
              <a:t>Teamwork is so important at The LEGO Group that collaboration is actually part of the organisations culture. </a:t>
            </a:r>
          </a:p>
          <a:p>
            <a:pPr algn="just"/>
            <a:endParaRPr lang="en-GB" dirty="0"/>
          </a:p>
          <a:p>
            <a:pPr algn="just"/>
            <a:r>
              <a:rPr lang="en-GB" dirty="0"/>
              <a:t>From looking at the two theories of Belbin and Tuckman, it could be extremely useful to The LEGO Group to utilise both models. Firstly, before the team has formed, team roles could be established so all members are aware of their strengths and weaknesses and what is expected of them in relation to their particular role within the team. Tuckman’s model could then be applied in order to progress the team through the different stages in order to achieve their end goal. Both models are extremely useful on their own but if used together could provide a greater understanding of teamwork processes and enable the team to perform highly with more productive results. </a:t>
            </a:r>
          </a:p>
          <a:p>
            <a:endParaRPr lang="en-GB" dirty="0"/>
          </a:p>
        </p:txBody>
      </p:sp>
      <p:sp>
        <p:nvSpPr>
          <p:cNvPr id="4" name="Slide Number Placeholder 3"/>
          <p:cNvSpPr>
            <a:spLocks noGrp="1"/>
          </p:cNvSpPr>
          <p:nvPr>
            <p:ph type="sldNum" sz="quarter" idx="5"/>
          </p:nvPr>
        </p:nvSpPr>
        <p:spPr/>
        <p:txBody>
          <a:bodyPr/>
          <a:lstStyle/>
          <a:p>
            <a:fld id="{6EEEA116-C69A-457C-82DB-2E701E0ACA50}" type="slidenum">
              <a:rPr lang="en-US" smtClean="0"/>
              <a:t>16</a:t>
            </a:fld>
            <a:endParaRPr lang="en-US"/>
          </a:p>
        </p:txBody>
      </p:sp>
    </p:spTree>
    <p:extLst>
      <p:ext uri="{BB962C8B-B14F-4D97-AF65-F5344CB8AC3E}">
        <p14:creationId xmlns:p14="http://schemas.microsoft.com/office/powerpoint/2010/main" val="11404610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Corporate Social Responsibility (CSR) is a model that businesses use to ensure that they are conducting ethically and being socially accountable for their actions. CSR considers the social, economic and environmental impacts the business is having and puts ‘</a:t>
            </a:r>
            <a:r>
              <a:rPr lang="en-GB" sz="1200" i="1" kern="1200" dirty="0">
                <a:solidFill>
                  <a:schemeClr val="tx1"/>
                </a:solidFill>
                <a:effectLst/>
                <a:latin typeface="+mn-lt"/>
                <a:ea typeface="+mn-ea"/>
                <a:cs typeface="+mn-cs"/>
              </a:rPr>
              <a:t>responsible, ethical policies in place to support the individuals, the local community and the environment’</a:t>
            </a:r>
            <a:r>
              <a:rPr lang="en-GB" sz="1200" kern="1200" dirty="0">
                <a:solidFill>
                  <a:schemeClr val="tx1"/>
                </a:solidFill>
                <a:effectLst/>
                <a:latin typeface="+mn-lt"/>
                <a:ea typeface="+mn-ea"/>
                <a:cs typeface="+mn-cs"/>
              </a:rPr>
              <a:t>. (Principle People; 2018).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CSR is becoming more and more important. In today’s marketplace, businesses are under so much pressure to be seen as being more honest and open about their activities and the way they contribute positively to society and the environment. (The University of Edinburgh; 2018).</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CSR is also considered extremely beneficial from a business perspective.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can be seen to </a:t>
            </a:r>
            <a:r>
              <a:rPr lang="en-GB" sz="1200" i="1" kern="1200" dirty="0">
                <a:solidFill>
                  <a:schemeClr val="tx1"/>
                </a:solidFill>
                <a:effectLst/>
                <a:latin typeface="+mn-lt"/>
                <a:ea typeface="+mn-ea"/>
                <a:cs typeface="+mn-cs"/>
              </a:rPr>
              <a:t>‘increase competitive advantage, protect and raise brand awareness and build trust with customers and employees’. </a:t>
            </a:r>
            <a:r>
              <a:rPr lang="en-GB" sz="1200" kern="1200" dirty="0">
                <a:solidFill>
                  <a:schemeClr val="tx1"/>
                </a:solidFill>
                <a:effectLst/>
                <a:latin typeface="+mn-lt"/>
                <a:ea typeface="+mn-ea"/>
                <a:cs typeface="+mn-cs"/>
              </a:rPr>
              <a:t>(The University of Edinburgh; 2018). </a:t>
            </a:r>
          </a:p>
          <a:p>
            <a:endParaRPr lang="en-GB" dirty="0"/>
          </a:p>
        </p:txBody>
      </p:sp>
      <p:sp>
        <p:nvSpPr>
          <p:cNvPr id="4" name="Slide Number Placeholder 3"/>
          <p:cNvSpPr>
            <a:spLocks noGrp="1"/>
          </p:cNvSpPr>
          <p:nvPr>
            <p:ph type="sldNum" sz="quarter" idx="5"/>
          </p:nvPr>
        </p:nvSpPr>
        <p:spPr/>
        <p:txBody>
          <a:bodyPr/>
          <a:lstStyle/>
          <a:p>
            <a:fld id="{6EEEA116-C69A-457C-82DB-2E701E0ACA50}" type="slidenum">
              <a:rPr lang="en-US" smtClean="0"/>
              <a:t>17</a:t>
            </a:fld>
            <a:endParaRPr lang="en-US"/>
          </a:p>
        </p:txBody>
      </p:sp>
    </p:spTree>
    <p:extLst>
      <p:ext uri="{BB962C8B-B14F-4D97-AF65-F5344CB8AC3E}">
        <p14:creationId xmlns:p14="http://schemas.microsoft.com/office/powerpoint/2010/main" val="23005838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LEGO Group are highly focused on their CSR and the requirement to ensure that their behaviour and actions are responsible and ethical. (LEGO Group; 2018).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When looking at The LEGO Group’s CSR in detail, there are three main target areas. These are: </a:t>
            </a:r>
          </a:p>
          <a:p>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Innovate For Children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Children are at the very heart of The LEGO Group’s core values. A large part of their work ensures responsibility towards children, including promoting their rights and well-being. The LEGO Group is leading the way and guiding other organisations on how to conduct their businesses responsibility with children in mind. LEGO inspires children to learn through play. It evokes creativity and imagination. Important skills that will stay with them into adulthood. They are also highly focused on high standards of product safety and their business activities promote responsibility, always with children’s wellbeing in mind.  (LEGO Group; 2018).</a:t>
            </a:r>
          </a:p>
          <a:p>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Environmental Leadership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LEGO Group are actively trying to reduce their environmental impact to create a healthy planet for future LEGO builders of tomorrow. Environmental Impact Assessments are carried out periodically to calculate what affects their actions are having on an environmental scale. The LEGO Group focuses on two main strategic policies; reducing CO2 emissions and ensuring products and materials are sourced responsibility and sustainably. (Ibid).</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Back in 2014 The LEGO Group officially ended their multimillion pound contract with Shell after a video known as </a:t>
            </a:r>
            <a:r>
              <a:rPr lang="en-GB" dirty="0"/>
              <a:t>“Everything is not awesome”</a:t>
            </a:r>
            <a:r>
              <a:rPr lang="en-GB" sz="1200" kern="1200" dirty="0">
                <a:solidFill>
                  <a:schemeClr val="tx1"/>
                </a:solidFill>
                <a:effectLst/>
                <a:latin typeface="+mn-lt"/>
                <a:ea typeface="+mn-ea"/>
                <a:cs typeface="+mn-cs"/>
              </a:rPr>
              <a:t> by Greenpeace about the affects of Arctic drilling went viral. The three month campaign was supported by over a million people all over the world. This proved to be a great win for worldwide LEGO fans and defenders of the Arctic. (Greenpeace; 2014). It showed the world that The LEGO Group meant business and was extremely serious about making positive responsible changes in the way they conduct business in order protect our fragile Earth. </a:t>
            </a:r>
          </a:p>
          <a:p>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Caring, Ethical and Transparent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LEGO Group are not interested in short-term profit and will not sacrifice their values or beliefs in order to achieve it. The company was established some 80 years ago and to this day, their core values have always been to remain responsible and ethical in business. They are focused and dedicated on achieving the highest ethical business standards and practices. They fight for human and labour rights and ensure the safety and wellbeing of their staff and suppliers. (Ibid). </a:t>
            </a:r>
          </a:p>
          <a:p>
            <a:endParaRPr lang="en-GB" dirty="0"/>
          </a:p>
        </p:txBody>
      </p:sp>
      <p:sp>
        <p:nvSpPr>
          <p:cNvPr id="4" name="Slide Number Placeholder 3"/>
          <p:cNvSpPr>
            <a:spLocks noGrp="1"/>
          </p:cNvSpPr>
          <p:nvPr>
            <p:ph type="sldNum" sz="quarter" idx="5"/>
          </p:nvPr>
        </p:nvSpPr>
        <p:spPr/>
        <p:txBody>
          <a:bodyPr/>
          <a:lstStyle/>
          <a:p>
            <a:fld id="{6EEEA116-C69A-457C-82DB-2E701E0ACA50}" type="slidenum">
              <a:rPr lang="en-US" smtClean="0"/>
              <a:t>18</a:t>
            </a:fld>
            <a:endParaRPr lang="en-US"/>
          </a:p>
        </p:txBody>
      </p:sp>
    </p:spTree>
    <p:extLst>
      <p:ext uri="{BB962C8B-B14F-4D97-AF65-F5344CB8AC3E}">
        <p14:creationId xmlns:p14="http://schemas.microsoft.com/office/powerpoint/2010/main" val="293979226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u="sng" kern="1200" dirty="0">
                <a:solidFill>
                  <a:schemeClr val="tx1"/>
                </a:solidFill>
                <a:effectLst/>
                <a:latin typeface="+mn-lt"/>
                <a:ea typeface="+mn-ea"/>
                <a:cs typeface="+mn-cs"/>
              </a:rPr>
              <a:t>Conclusion </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LEGO Group is an extremely successful global business operating from 30 countries with over 10,000 employees. Their strong management approach has created an environment where workers feel a sense of self-worth and familiarity with their co-workers. Teamwork plays a huge role in the organisation’s success and is fully encouraged and supported. The Lego Group are highly focused and committed to their Corporate Social Responsibility and are growing from strength to strength in leading the way and guiding other organisations in how to conduct their business more responsibility and ethically.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They are true to their word </a:t>
            </a:r>
            <a:r>
              <a:rPr lang="en-US" sz="1200" i="1" kern="1200" dirty="0">
                <a:solidFill>
                  <a:schemeClr val="tx1"/>
                </a:solidFill>
                <a:effectLst/>
                <a:latin typeface="+mn-lt"/>
                <a:ea typeface="+mn-ea"/>
                <a:cs typeface="+mn-cs"/>
              </a:rPr>
              <a:t>‘</a:t>
            </a:r>
            <a:r>
              <a:rPr lang="en-GB" sz="1200" i="1" kern="1200" dirty="0">
                <a:solidFill>
                  <a:schemeClr val="tx1"/>
                </a:solidFill>
                <a:effectLst/>
                <a:latin typeface="+mn-lt"/>
                <a:ea typeface="+mn-ea"/>
                <a:cs typeface="+mn-cs"/>
              </a:rPr>
              <a:t>Only the best is good enough’.</a:t>
            </a:r>
            <a:r>
              <a:rPr lang="en-GB" sz="1200" kern="1200" dirty="0">
                <a:solidFill>
                  <a:schemeClr val="tx1"/>
                </a:solidFill>
                <a:effectLst/>
                <a:latin typeface="+mn-lt"/>
                <a:ea typeface="+mn-ea"/>
                <a:cs typeface="+mn-cs"/>
              </a:rPr>
              <a:t> (LEGO GROUP; 2018). </a:t>
            </a:r>
          </a:p>
        </p:txBody>
      </p:sp>
      <p:sp>
        <p:nvSpPr>
          <p:cNvPr id="4" name="Slide Number Placeholder 3"/>
          <p:cNvSpPr>
            <a:spLocks noGrp="1"/>
          </p:cNvSpPr>
          <p:nvPr>
            <p:ph type="sldNum" sz="quarter" idx="5"/>
          </p:nvPr>
        </p:nvSpPr>
        <p:spPr/>
        <p:txBody>
          <a:bodyPr/>
          <a:lstStyle/>
          <a:p>
            <a:fld id="{6EEEA116-C69A-457C-82DB-2E701E0ACA50}" type="slidenum">
              <a:rPr lang="en-US" smtClean="0"/>
              <a:t>19</a:t>
            </a:fld>
            <a:endParaRPr lang="en-US"/>
          </a:p>
        </p:txBody>
      </p:sp>
    </p:spTree>
    <p:extLst>
      <p:ext uri="{BB962C8B-B14F-4D97-AF65-F5344CB8AC3E}">
        <p14:creationId xmlns:p14="http://schemas.microsoft.com/office/powerpoint/2010/main" val="199544070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EEA116-C69A-457C-82DB-2E701E0ACA50}" type="slidenum">
              <a:rPr lang="en-US" smtClean="0"/>
              <a:t>20</a:t>
            </a:fld>
            <a:endParaRPr lang="en-US"/>
          </a:p>
        </p:txBody>
      </p:sp>
    </p:spTree>
    <p:extLst>
      <p:ext uri="{BB962C8B-B14F-4D97-AF65-F5344CB8AC3E}">
        <p14:creationId xmlns:p14="http://schemas.microsoft.com/office/powerpoint/2010/main" val="28483714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71316" cy="6874935"/>
            <a:chOff x="-8466" y="-8468"/>
            <a:chExt cx="9171316" cy="6874935"/>
          </a:xfrm>
        </p:grpSpPr>
        <p:cxnSp>
          <p:nvCxnSpPr>
            <p:cNvPr id="28" name="Straight Connector 27"/>
            <p:cNvCxnSpPr/>
            <p:nvPr/>
          </p:nvCxnSpPr>
          <p:spPr>
            <a:xfrm flipV="1">
              <a:off x="5130830" y="4175605"/>
              <a:ext cx="4022475" cy="2682396"/>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9" name="Straight Connector 28"/>
            <p:cNvCxnSpPr/>
            <p:nvPr/>
          </p:nvCxnSpPr>
          <p:spPr>
            <a:xfrm>
              <a:off x="7042707"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30" name="Freeform 2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Freeform 3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Freeform 3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Freeform 3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Freeform 3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Freeform 34"/>
            <p:cNvSpPr/>
            <p:nvPr/>
          </p:nvSpPr>
          <p:spPr>
            <a:xfrm>
              <a:off x="8094165"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2">
                <a:lumMod val="75000"/>
                <a:alpha val="8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Freeform 35"/>
            <p:cNvSpPr/>
            <p:nvPr/>
          </p:nvSpPr>
          <p:spPr>
            <a:xfrm>
              <a:off x="8068764"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1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D65CBE8-D878-4DDB-8991-635AF0F4693A}" type="datetimeFigureOut">
              <a:rPr lang="en-US" smtClean="0"/>
              <a:t>12/15/2018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13414D0-EC58-445C-B2A4-C247486AF87F}" type="slidenum">
              <a:rPr lang="en-US" smtClean="0"/>
              <a:t>‹#›</a:t>
            </a:fld>
            <a:endParaRPr lang="en-US"/>
          </a:p>
        </p:txBody>
      </p:sp>
    </p:spTree>
    <p:extLst>
      <p:ext uri="{BB962C8B-B14F-4D97-AF65-F5344CB8AC3E}">
        <p14:creationId xmlns:p14="http://schemas.microsoft.com/office/powerpoint/2010/main" val="28572584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D65CBE8-D878-4DDB-8991-635AF0F4693A}" type="datetimeFigureOut">
              <a:rPr lang="en-US" smtClean="0"/>
              <a:t>12/15/2018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13414D0-EC58-445C-B2A4-C247486AF87F}" type="slidenum">
              <a:rPr lang="en-US" smtClean="0"/>
              <a:t>‹#›</a:t>
            </a:fld>
            <a:endParaRPr lang="en-US"/>
          </a:p>
        </p:txBody>
      </p:sp>
    </p:spTree>
    <p:extLst>
      <p:ext uri="{BB962C8B-B14F-4D97-AF65-F5344CB8AC3E}">
        <p14:creationId xmlns:p14="http://schemas.microsoft.com/office/powerpoint/2010/main" val="14743904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D65CBE8-D878-4DDB-8991-635AF0F4693A}" type="datetimeFigureOut">
              <a:rPr lang="en-US" smtClean="0"/>
              <a:t>12/15/2018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13414D0-EC58-445C-B2A4-C247486AF87F}" type="slidenum">
              <a:rPr lang="en-US" smtClean="0"/>
              <a:t>‹#›</a:t>
            </a:fld>
            <a:endParaRPr lang="en-US"/>
          </a:p>
        </p:txBody>
      </p:sp>
    </p:spTree>
    <p:extLst>
      <p:ext uri="{BB962C8B-B14F-4D97-AF65-F5344CB8AC3E}">
        <p14:creationId xmlns:p14="http://schemas.microsoft.com/office/powerpoint/2010/main" val="2011849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D65CBE8-D878-4DDB-8991-635AF0F4693A}" type="datetimeFigureOut">
              <a:rPr lang="en-US" smtClean="0"/>
              <a:t>12/15/2018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13414D0-EC58-445C-B2A4-C247486AF87F}" type="slidenum">
              <a:rPr lang="en-US" smtClean="0"/>
              <a:t>‹#›</a:t>
            </a:fld>
            <a:endParaRPr lang="en-US"/>
          </a:p>
        </p:txBody>
      </p:sp>
    </p:spTree>
    <p:extLst>
      <p:ext uri="{BB962C8B-B14F-4D97-AF65-F5344CB8AC3E}">
        <p14:creationId xmlns:p14="http://schemas.microsoft.com/office/powerpoint/2010/main" val="27913136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D65CBE8-D878-4DDB-8991-635AF0F4693A}" type="datetimeFigureOut">
              <a:rPr lang="en-US" smtClean="0"/>
              <a:t>12/15/2018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13414D0-EC58-445C-B2A4-C247486AF87F}" type="slidenum">
              <a:rPr lang="en-US" smtClean="0"/>
              <a:t>‹#›</a:t>
            </a:fld>
            <a:endParaRPr lang="en-US"/>
          </a:p>
        </p:txBody>
      </p:sp>
    </p:spTree>
    <p:extLst>
      <p:ext uri="{BB962C8B-B14F-4D97-AF65-F5344CB8AC3E}">
        <p14:creationId xmlns:p14="http://schemas.microsoft.com/office/powerpoint/2010/main" val="7288900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D65CBE8-D878-4DDB-8991-635AF0F4693A}" type="datetimeFigureOut">
              <a:rPr lang="en-US" smtClean="0"/>
              <a:t>12/15/2018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13414D0-EC58-445C-B2A4-C247486AF87F}" type="slidenum">
              <a:rPr lang="en-US" smtClean="0"/>
              <a:t>‹#›</a:t>
            </a:fld>
            <a:endParaRPr lang="en-US"/>
          </a:p>
        </p:txBody>
      </p:sp>
    </p:spTree>
    <p:extLst>
      <p:ext uri="{BB962C8B-B14F-4D97-AF65-F5344CB8AC3E}">
        <p14:creationId xmlns:p14="http://schemas.microsoft.com/office/powerpoint/2010/main" val="11797690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D65CBE8-D878-4DDB-8991-635AF0F4693A}" type="datetimeFigureOut">
              <a:rPr lang="en-US" smtClean="0"/>
              <a:t>12/15/2018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13414D0-EC58-445C-B2A4-C247486AF87F}" type="slidenum">
              <a:rPr lang="en-US" smtClean="0"/>
              <a:t>‹#›</a:t>
            </a:fld>
            <a:endParaRPr lang="en-US"/>
          </a:p>
        </p:txBody>
      </p:sp>
    </p:spTree>
    <p:extLst>
      <p:ext uri="{BB962C8B-B14F-4D97-AF65-F5344CB8AC3E}">
        <p14:creationId xmlns:p14="http://schemas.microsoft.com/office/powerpoint/2010/main" val="6491787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CD65CBE8-D878-4DDB-8991-635AF0F4693A}" type="datetimeFigureOut">
              <a:rPr lang="en-US" smtClean="0"/>
              <a:t>12/15/2018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13414D0-EC58-445C-B2A4-C247486AF87F}" type="slidenum">
              <a:rPr lang="en-US" smtClean="0"/>
              <a:t>‹#›</a:t>
            </a:fld>
            <a:endParaRPr lang="en-US"/>
          </a:p>
        </p:txBody>
      </p:sp>
    </p:spTree>
    <p:extLst>
      <p:ext uri="{BB962C8B-B14F-4D97-AF65-F5344CB8AC3E}">
        <p14:creationId xmlns:p14="http://schemas.microsoft.com/office/powerpoint/2010/main" val="26427138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D65CBE8-D878-4DDB-8991-635AF0F4693A}" type="datetimeFigureOut">
              <a:rPr lang="en-US" smtClean="0"/>
              <a:t>12/15/2018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13414D0-EC58-445C-B2A4-C247486AF87F}" type="slidenum">
              <a:rPr lang="en-US" smtClean="0"/>
              <a:t>‹#›</a:t>
            </a:fld>
            <a:endParaRPr lang="en-US"/>
          </a:p>
        </p:txBody>
      </p:sp>
    </p:spTree>
    <p:extLst>
      <p:ext uri="{BB962C8B-B14F-4D97-AF65-F5344CB8AC3E}">
        <p14:creationId xmlns:p14="http://schemas.microsoft.com/office/powerpoint/2010/main" val="34820343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D65CBE8-D878-4DDB-8991-635AF0F4693A}" type="datetimeFigureOut">
              <a:rPr lang="en-US" smtClean="0"/>
              <a:t>12/15/2018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13414D0-EC58-445C-B2A4-C247486AF87F}" type="slidenum">
              <a:rPr lang="en-US" smtClean="0"/>
              <a:t>‹#›</a:t>
            </a:fld>
            <a:endParaRPr lang="en-US"/>
          </a:p>
        </p:txBody>
      </p:sp>
    </p:spTree>
    <p:extLst>
      <p:ext uri="{BB962C8B-B14F-4D97-AF65-F5344CB8AC3E}">
        <p14:creationId xmlns:p14="http://schemas.microsoft.com/office/powerpoint/2010/main" val="41220526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D65CBE8-D878-4DDB-8991-635AF0F4693A}" type="datetimeFigureOut">
              <a:rPr lang="en-US" smtClean="0"/>
              <a:t>12/15/2018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13414D0-EC58-445C-B2A4-C247486AF87F}" type="slidenum">
              <a:rPr lang="en-US" smtClean="0"/>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5078273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D65CBE8-D878-4DDB-8991-635AF0F4693A}" type="datetimeFigureOut">
              <a:rPr lang="en-US" smtClean="0"/>
              <a:t>12/15/2018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13414D0-EC58-445C-B2A4-C247486AF87F}" type="slidenum">
              <a:rPr lang="en-US" smtClean="0"/>
              <a:t>‹#›</a:t>
            </a:fld>
            <a:endParaRPr lang="en-US"/>
          </a:p>
        </p:txBody>
      </p:sp>
    </p:spTree>
    <p:extLst>
      <p:ext uri="{BB962C8B-B14F-4D97-AF65-F5344CB8AC3E}">
        <p14:creationId xmlns:p14="http://schemas.microsoft.com/office/powerpoint/2010/main" val="9906936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D65CBE8-D878-4DDB-8991-635AF0F4693A}" type="datetimeFigureOut">
              <a:rPr lang="en-US" smtClean="0"/>
              <a:t>12/15/2018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13414D0-EC58-445C-B2A4-C247486AF87F}" type="slidenum">
              <a:rPr lang="en-US" smtClean="0"/>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930769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D65CBE8-D878-4DDB-8991-635AF0F4693A}" type="datetimeFigureOut">
              <a:rPr lang="en-US" smtClean="0"/>
              <a:t>12/15/2018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13414D0-EC58-445C-B2A4-C247486AF87F}" type="slidenum">
              <a:rPr lang="en-US" smtClean="0"/>
              <a:t>‹#›</a:t>
            </a:fld>
            <a:endParaRPr lang="en-US"/>
          </a:p>
        </p:txBody>
      </p:sp>
    </p:spTree>
    <p:extLst>
      <p:ext uri="{BB962C8B-B14F-4D97-AF65-F5344CB8AC3E}">
        <p14:creationId xmlns:p14="http://schemas.microsoft.com/office/powerpoint/2010/main" val="33123916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D65CBE8-D878-4DDB-8991-635AF0F4693A}" type="datetimeFigureOut">
              <a:rPr lang="en-US" smtClean="0"/>
              <a:t>12/15/2018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13414D0-EC58-445C-B2A4-C247486AF87F}" type="slidenum">
              <a:rPr lang="en-US" smtClean="0"/>
              <a:t>‹#›</a:t>
            </a:fld>
            <a:endParaRPr lang="en-US"/>
          </a:p>
        </p:txBody>
      </p:sp>
    </p:spTree>
    <p:extLst>
      <p:ext uri="{BB962C8B-B14F-4D97-AF65-F5344CB8AC3E}">
        <p14:creationId xmlns:p14="http://schemas.microsoft.com/office/powerpoint/2010/main" val="6817208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D65CBE8-D878-4DDB-8991-635AF0F4693A}" type="datetimeFigureOut">
              <a:rPr lang="en-US" smtClean="0"/>
              <a:t>12/15/2018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13414D0-EC58-445C-B2A4-C247486AF87F}" type="slidenum">
              <a:rPr lang="en-US" smtClean="0"/>
              <a:t>‹#›</a:t>
            </a:fld>
            <a:endParaRPr lang="en-US"/>
          </a:p>
        </p:txBody>
      </p:sp>
    </p:spTree>
    <p:extLst>
      <p:ext uri="{BB962C8B-B14F-4D97-AF65-F5344CB8AC3E}">
        <p14:creationId xmlns:p14="http://schemas.microsoft.com/office/powerpoint/2010/main" val="41423628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71317" cy="6874935"/>
            <a:chOff x="-8467" y="-8468"/>
            <a:chExt cx="9171317"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94165"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2">
                <a:lumMod val="75000"/>
                <a:alpha val="8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8764"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D65CBE8-D878-4DDB-8991-635AF0F4693A}" type="datetimeFigureOut">
              <a:rPr lang="en-US" smtClean="0"/>
              <a:t>12/15/2018</a:t>
            </a:fld>
            <a:endParaRPr lang="en-US"/>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613414D0-EC58-445C-B2A4-C247486AF87F}" type="slidenum">
              <a:rPr lang="en-US" smtClean="0"/>
              <a:t>‹#›</a:t>
            </a:fld>
            <a:endParaRPr lang="en-US"/>
          </a:p>
        </p:txBody>
      </p:sp>
    </p:spTree>
    <p:extLst>
      <p:ext uri="{BB962C8B-B14F-4D97-AF65-F5344CB8AC3E}">
        <p14:creationId xmlns:p14="http://schemas.microsoft.com/office/powerpoint/2010/main" val="1116921305"/>
      </p:ext>
    </p:extLst>
  </p:cSld>
  <p:clrMap bg1="lt1" tx1="dk1" bg2="lt2" tx2="dk2" accent1="accent1" accent2="accent2" accent3="accent3" accent4="accent4" accent5="accent5" accent6="accent6" hlink="hlink" folHlink="folHlink"/>
  <p:sldLayoutIdLst>
    <p:sldLayoutId id="2147483887" r:id="rId1"/>
    <p:sldLayoutId id="2147483888" r:id="rId2"/>
    <p:sldLayoutId id="2147483889" r:id="rId3"/>
    <p:sldLayoutId id="2147483890" r:id="rId4"/>
    <p:sldLayoutId id="2147483891" r:id="rId5"/>
    <p:sldLayoutId id="2147483892" r:id="rId6"/>
    <p:sldLayoutId id="2147483893" r:id="rId7"/>
    <p:sldLayoutId id="2147483894" r:id="rId8"/>
    <p:sldLayoutId id="2147483895" r:id="rId9"/>
    <p:sldLayoutId id="2147483896" r:id="rId10"/>
    <p:sldLayoutId id="2147483897" r:id="rId11"/>
    <p:sldLayoutId id="2147483898" r:id="rId12"/>
    <p:sldLayoutId id="2147483899" r:id="rId13"/>
    <p:sldLayoutId id="2147483900" r:id="rId14"/>
    <p:sldLayoutId id="2147483901" r:id="rId15"/>
    <p:sldLayoutId id="214748390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13.png"/><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8.png"/><Relationship Id="rId7" Type="http://schemas.openxmlformats.org/officeDocument/2006/relationships/diagramColors" Target="../diagrams/colors1.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hyperlink" Target="https://www.lego.com/en-gb/careers/people" TargetMode="External"/><Relationship Id="rId3" Type="http://schemas.openxmlformats.org/officeDocument/2006/relationships/hyperlink" Target="https://www.accountingcoach.com/blog/public-sector-private-sector" TargetMode="External"/><Relationship Id="rId7" Type="http://schemas.openxmlformats.org/officeDocument/2006/relationships/hyperlink" Target="https://www.greenpeace.org.uk/how-lego-got-awesome-savethearctic-20141009/"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hyperlink" Target="https://www.business.com/articles/management-theory-of-max-weber/" TargetMode="External"/><Relationship Id="rId11" Type="http://schemas.openxmlformats.org/officeDocument/2006/relationships/hyperlink" Target="https://www.lego.com/en-gb/aboutus/responsibility" TargetMode="External"/><Relationship Id="rId5" Type="http://schemas.openxmlformats.org/officeDocument/2006/relationships/hyperlink" Target="https://www.businessballs.com/team-management/tuckman-forming-storming-norming-performing-model/" TargetMode="External"/><Relationship Id="rId10" Type="http://schemas.openxmlformats.org/officeDocument/2006/relationships/hyperlink" Target="https://www.lego.com/en-gb/aboutus/lego-group/management" TargetMode="External"/><Relationship Id="rId4" Type="http://schemas.openxmlformats.org/officeDocument/2006/relationships/hyperlink" Target="https://www.belbin.com/about/belbin-team-roles/" TargetMode="External"/><Relationship Id="rId9" Type="http://schemas.openxmlformats.org/officeDocument/2006/relationships/hyperlink" Target="https://www.lego.com/en-gb/careers/culture"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s://www.ed.ac.uk/careers/your-future/options/occupations/csr/what-is-csr" TargetMode="External"/><Relationship Id="rId3" Type="http://schemas.openxmlformats.org/officeDocument/2006/relationships/hyperlink" Target="https://www.lego.com/en-gb/careers/culture" TargetMode="External"/><Relationship Id="rId7" Type="http://schemas.openxmlformats.org/officeDocument/2006/relationships/hyperlink" Target="https://www.principalpeople.co.uk/blog/2015/11/what-is-corporate-social-responsibility" TargetMode="External"/><Relationship Id="rId2" Type="http://schemas.openxmlformats.org/officeDocument/2006/relationships/hyperlink" Target="https://www.lego.com/en-gb/aboutus/lego-group/the_lego_brand" TargetMode="External"/><Relationship Id="rId1" Type="http://schemas.openxmlformats.org/officeDocument/2006/relationships/slideLayout" Target="../slideLayouts/slideLayout2.xml"/><Relationship Id="rId6" Type="http://schemas.openxmlformats.org/officeDocument/2006/relationships/hyperlink" Target="https://www.mindtools.com/pages/article/newLDR_86.htm" TargetMode="External"/><Relationship Id="rId5" Type="http://schemas.openxmlformats.org/officeDocument/2006/relationships/hyperlink" Target="https://www.mindtools.com/pages/article/newLDR_83.htm" TargetMode="External"/><Relationship Id="rId4" Type="http://schemas.openxmlformats.org/officeDocument/2006/relationships/hyperlink" Target="https://www.lego.com/en-gb/aboutus/lego-group/the_lego_history" TargetMode="External"/><Relationship Id="rId9" Type="http://schemas.openxmlformats.org/officeDocument/2006/relationships/hyperlink" Target="https://toggl.com/stages-of-team-develop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1560" y="548680"/>
            <a:ext cx="6629400" cy="3888432"/>
          </a:xfrm>
        </p:spPr>
        <p:txBody>
          <a:bodyPr>
            <a:normAutofit fontScale="90000"/>
          </a:bodyPr>
          <a:lstStyle/>
          <a:p>
            <a:r>
              <a:rPr lang="en-US" b="1" dirty="0">
                <a:solidFill>
                  <a:schemeClr val="tx2"/>
                </a:solidFill>
                <a:latin typeface="Times New Roman" panose="02020603050405020304" pitchFamily="18" charset="0"/>
                <a:cs typeface="Times New Roman" panose="02020603050405020304" pitchFamily="18" charset="0"/>
              </a:rPr>
              <a:t>Contemporary Management Approaches </a:t>
            </a:r>
            <a:br>
              <a:rPr lang="en-US" b="1" dirty="0">
                <a:solidFill>
                  <a:schemeClr val="tx2"/>
                </a:solidFill>
                <a:latin typeface="Times New Roman" panose="02020603050405020304" pitchFamily="18" charset="0"/>
                <a:cs typeface="Times New Roman" panose="02020603050405020304" pitchFamily="18" charset="0"/>
              </a:rPr>
            </a:br>
            <a:r>
              <a:rPr lang="en-US" b="1" dirty="0">
                <a:solidFill>
                  <a:schemeClr val="tx2"/>
                </a:solidFill>
                <a:latin typeface="Times New Roman" panose="02020603050405020304" pitchFamily="18" charset="0"/>
                <a:cs typeface="Times New Roman" panose="02020603050405020304" pitchFamily="18" charset="0"/>
              </a:rPr>
              <a:t>(</a:t>
            </a:r>
            <a:r>
              <a:rPr lang="en-GB" dirty="0">
                <a:solidFill>
                  <a:schemeClr val="tx2"/>
                </a:solidFill>
                <a:effectLst/>
                <a:latin typeface="Times New Roman" panose="02020603050405020304" pitchFamily="18" charset="0"/>
                <a:cs typeface="Times New Roman" panose="02020603050405020304" pitchFamily="18" charset="0"/>
              </a:rPr>
              <a:t>BMSP4002)</a:t>
            </a:r>
            <a:r>
              <a:rPr lang="en-US" b="1" dirty="0">
                <a:solidFill>
                  <a:schemeClr val="tx2"/>
                </a:solidFill>
                <a:latin typeface="Times New Roman" panose="02020603050405020304" pitchFamily="18" charset="0"/>
                <a:cs typeface="Times New Roman" panose="02020603050405020304" pitchFamily="18" charset="0"/>
              </a:rPr>
              <a:t> </a:t>
            </a:r>
            <a:br>
              <a:rPr lang="en-US" b="1" dirty="0">
                <a:solidFill>
                  <a:schemeClr val="tx2"/>
                </a:solidFill>
                <a:latin typeface="Times New Roman" panose="02020603050405020304" pitchFamily="18" charset="0"/>
                <a:cs typeface="Times New Roman" panose="02020603050405020304" pitchFamily="18" charset="0"/>
              </a:rPr>
            </a:br>
            <a:r>
              <a:rPr lang="en-US" sz="4000" b="1" dirty="0">
                <a:solidFill>
                  <a:schemeClr val="tx2"/>
                </a:solidFill>
                <a:latin typeface="Times New Roman" panose="02020603050405020304" pitchFamily="18" charset="0"/>
                <a:cs typeface="Times New Roman" panose="02020603050405020304" pitchFamily="18" charset="0"/>
              </a:rPr>
              <a:t>Assignment 2 - Presentation</a:t>
            </a:r>
          </a:p>
        </p:txBody>
      </p:sp>
      <p:sp>
        <p:nvSpPr>
          <p:cNvPr id="3" name="Subtitle 2"/>
          <p:cNvSpPr>
            <a:spLocks noGrp="1"/>
          </p:cNvSpPr>
          <p:nvPr>
            <p:ph type="subTitle" idx="1"/>
          </p:nvPr>
        </p:nvSpPr>
        <p:spPr>
          <a:xfrm>
            <a:off x="0" y="5301208"/>
            <a:ext cx="6553200" cy="524272"/>
          </a:xfrm>
        </p:spPr>
        <p:txBody>
          <a:bodyPr>
            <a:normAutofit/>
          </a:bodyPr>
          <a:lstStyle/>
          <a:p>
            <a:r>
              <a:rPr lang="en-US" sz="2800" dirty="0">
                <a:solidFill>
                  <a:schemeClr val="tx2"/>
                </a:solidFill>
                <a:latin typeface="Times New Roman" panose="02020603050405020304" pitchFamily="18" charset="0"/>
                <a:cs typeface="Times New Roman" panose="02020603050405020304" pitchFamily="18" charset="0"/>
              </a:rPr>
              <a:t>Lauren Emily Price Student No: 1807244</a:t>
            </a:r>
          </a:p>
        </p:txBody>
      </p:sp>
    </p:spTree>
    <p:extLst>
      <p:ext uri="{BB962C8B-B14F-4D97-AF65-F5344CB8AC3E}">
        <p14:creationId xmlns:p14="http://schemas.microsoft.com/office/powerpoint/2010/main" val="13235297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67544" y="404664"/>
            <a:ext cx="6347714" cy="936104"/>
          </a:xfrm>
        </p:spPr>
        <p:txBody>
          <a:bodyPr>
            <a:normAutofit/>
          </a:bodyPr>
          <a:lstStyle/>
          <a:p>
            <a:pPr algn="ctr"/>
            <a:r>
              <a:rPr lang="en-US" sz="4800" dirty="0">
                <a:solidFill>
                  <a:schemeClr val="tx2"/>
                </a:solidFill>
                <a:latin typeface="Times New Roman" panose="02020603050405020304" pitchFamily="18" charset="0"/>
                <a:cs typeface="Times New Roman" panose="02020603050405020304" pitchFamily="18" charset="0"/>
              </a:rPr>
              <a:t>Introduction </a:t>
            </a:r>
          </a:p>
        </p:txBody>
      </p:sp>
      <p:sp>
        <p:nvSpPr>
          <p:cNvPr id="2" name="Content Placeholder 1"/>
          <p:cNvSpPr>
            <a:spLocks noGrp="1"/>
          </p:cNvSpPr>
          <p:nvPr>
            <p:ph idx="1"/>
          </p:nvPr>
        </p:nvSpPr>
        <p:spPr>
          <a:xfrm>
            <a:off x="251520" y="1340768"/>
            <a:ext cx="7344816" cy="4700595"/>
          </a:xfrm>
        </p:spPr>
        <p:txBody>
          <a:bodyPr>
            <a:normAutofit/>
          </a:bodyPr>
          <a:lstStyle/>
          <a:p>
            <a:pPr marL="624078" indent="-514350">
              <a:buAutoNum type="arabicPeriod"/>
            </a:pPr>
            <a:r>
              <a:rPr lang="en-US" sz="4000" dirty="0">
                <a:solidFill>
                  <a:schemeClr val="tx2"/>
                </a:solidFill>
                <a:latin typeface="Times New Roman" panose="02020603050405020304" pitchFamily="18" charset="0"/>
                <a:cs typeface="Times New Roman" panose="02020603050405020304" pitchFamily="18" charset="0"/>
              </a:rPr>
              <a:t>Approaches to Organisation &amp; Management</a:t>
            </a:r>
          </a:p>
          <a:p>
            <a:pPr marL="624078" indent="-514350">
              <a:buAutoNum type="arabicPeriod"/>
            </a:pPr>
            <a:r>
              <a:rPr lang="en-US" sz="4000" dirty="0">
                <a:solidFill>
                  <a:schemeClr val="tx2"/>
                </a:solidFill>
                <a:latin typeface="Times New Roman" panose="02020603050405020304" pitchFamily="18" charset="0"/>
                <a:cs typeface="Times New Roman" panose="02020603050405020304" pitchFamily="18" charset="0"/>
              </a:rPr>
              <a:t>Approach to Strategy </a:t>
            </a:r>
          </a:p>
          <a:p>
            <a:pPr marL="624078" indent="-514350">
              <a:buAutoNum type="arabicPeriod"/>
            </a:pPr>
            <a:r>
              <a:rPr lang="en-US" sz="4000" dirty="0">
                <a:solidFill>
                  <a:schemeClr val="tx2"/>
                </a:solidFill>
                <a:latin typeface="Times New Roman" panose="02020603050405020304" pitchFamily="18" charset="0"/>
                <a:cs typeface="Times New Roman" panose="02020603050405020304" pitchFamily="18" charset="0"/>
              </a:rPr>
              <a:t>Group and Teamwork Processes </a:t>
            </a:r>
          </a:p>
          <a:p>
            <a:pPr marL="624078" indent="-514350">
              <a:buAutoNum type="arabicPeriod"/>
            </a:pPr>
            <a:r>
              <a:rPr lang="en-US" sz="4000" dirty="0">
                <a:solidFill>
                  <a:schemeClr val="tx2"/>
                </a:solidFill>
                <a:latin typeface="Times New Roman" panose="02020603050405020304" pitchFamily="18" charset="0"/>
                <a:cs typeface="Times New Roman" panose="02020603050405020304" pitchFamily="18" charset="0"/>
              </a:rPr>
              <a:t>Corporate Social Responsibility </a:t>
            </a:r>
          </a:p>
        </p:txBody>
      </p:sp>
    </p:spTree>
    <p:extLst>
      <p:ext uri="{BB962C8B-B14F-4D97-AF65-F5344CB8AC3E}">
        <p14:creationId xmlns:p14="http://schemas.microsoft.com/office/powerpoint/2010/main" val="38332327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US" dirty="0"/>
          </a:p>
        </p:txBody>
      </p:sp>
      <p:pic>
        <p:nvPicPr>
          <p:cNvPr id="1026" name="Picture 2"/>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tretch>
            <a:fillRect/>
          </a:stretch>
        </p:blipFill>
        <p:spPr bwMode="auto">
          <a:xfrm>
            <a:off x="1843088" y="2160588"/>
            <a:ext cx="3881437" cy="38814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9252649"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1">
            <a:extLst>
              <a:ext uri="{FF2B5EF4-FFF2-40B4-BE49-F238E27FC236}">
                <a16:creationId xmlns:a16="http://schemas.microsoft.com/office/drawing/2014/main" id="{30B7E5E5-90B6-41AA-B282-A0A92599122F}"/>
              </a:ext>
            </a:extLst>
          </p:cNvPr>
          <p:cNvPicPr>
            <a:picLocks noChangeAspect="1"/>
          </p:cNvPicPr>
          <p:nvPr/>
        </p:nvPicPr>
        <p:blipFill>
          <a:blip r:embed="rId5"/>
          <a:stretch>
            <a:fillRect/>
          </a:stretch>
        </p:blipFill>
        <p:spPr>
          <a:xfrm>
            <a:off x="2782669" y="1639669"/>
            <a:ext cx="3578662" cy="3578662"/>
          </a:xfrm>
          <a:prstGeom prst="rect">
            <a:avLst/>
          </a:prstGeom>
        </p:spPr>
      </p:pic>
    </p:spTree>
    <p:extLst>
      <p:ext uri="{BB962C8B-B14F-4D97-AF65-F5344CB8AC3E}">
        <p14:creationId xmlns:p14="http://schemas.microsoft.com/office/powerpoint/2010/main" val="18894294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2636912"/>
            <a:ext cx="8229600" cy="3816424"/>
          </a:xfrm>
        </p:spPr>
        <p:txBody>
          <a:bodyPr>
            <a:normAutofit/>
          </a:bodyPr>
          <a:lstStyle/>
          <a:p>
            <a:pPr marL="109728" indent="0" algn="ctr">
              <a:buNone/>
            </a:pPr>
            <a:r>
              <a:rPr lang="en-US" sz="3200" b="1" i="1" dirty="0">
                <a:solidFill>
                  <a:schemeClr val="tx2"/>
                </a:solidFill>
                <a:latin typeface="Times New Roman" panose="02020603050405020304" pitchFamily="18" charset="0"/>
                <a:cs typeface="Times New Roman" panose="02020603050405020304" pitchFamily="18" charset="0"/>
              </a:rPr>
              <a:t>LEGO say “The LEGO brand is more than simply our familiar logo. It is the expectations that people have of the company towards its products and services, and the accountability that the LEGO Group feels towards the world around it. The brand acts as a guarantee of quality and originality”. (LEGO Group; 2018)</a:t>
            </a: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91680" y="188640"/>
            <a:ext cx="5760640" cy="24224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308088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0" y="188640"/>
            <a:ext cx="7668344" cy="1741760"/>
          </a:xfrm>
        </p:spPr>
        <p:txBody>
          <a:bodyPr>
            <a:noAutofit/>
          </a:bodyPr>
          <a:lstStyle/>
          <a:p>
            <a:pPr algn="ctr"/>
            <a:r>
              <a:rPr lang="en-US" sz="4800" dirty="0">
                <a:solidFill>
                  <a:schemeClr val="tx2"/>
                </a:solidFill>
                <a:latin typeface="Times New Roman" panose="02020603050405020304" pitchFamily="18" charset="0"/>
                <a:cs typeface="Times New Roman" panose="02020603050405020304" pitchFamily="18" charset="0"/>
              </a:rPr>
              <a:t>The LEGO Group Promises </a:t>
            </a:r>
          </a:p>
        </p:txBody>
      </p:sp>
      <p:sp>
        <p:nvSpPr>
          <p:cNvPr id="4" name="Content Placeholder 3"/>
          <p:cNvSpPr>
            <a:spLocks noGrp="1"/>
          </p:cNvSpPr>
          <p:nvPr>
            <p:ph idx="1"/>
          </p:nvPr>
        </p:nvSpPr>
        <p:spPr>
          <a:xfrm>
            <a:off x="323528" y="1412776"/>
            <a:ext cx="8363272" cy="4680520"/>
          </a:xfrm>
        </p:spPr>
        <p:txBody>
          <a:bodyPr>
            <a:normAutofit fontScale="92500" lnSpcReduction="10000"/>
          </a:bodyPr>
          <a:lstStyle/>
          <a:p>
            <a:pPr marL="109728" indent="0">
              <a:buNone/>
            </a:pPr>
            <a:endParaRPr lang="en-US" dirty="0">
              <a:solidFill>
                <a:srgbClr val="FF0000"/>
              </a:solidFill>
            </a:endParaRPr>
          </a:p>
          <a:p>
            <a:pPr marL="109728" indent="0">
              <a:buNone/>
            </a:pPr>
            <a:r>
              <a:rPr lang="en-US" sz="3600" dirty="0">
                <a:solidFill>
                  <a:srgbClr val="FF0000"/>
                </a:solidFill>
                <a:latin typeface="Times New Roman" panose="02020603050405020304" pitchFamily="18" charset="0"/>
                <a:cs typeface="Times New Roman" panose="02020603050405020304" pitchFamily="18" charset="0"/>
              </a:rPr>
              <a:t>	   </a:t>
            </a:r>
            <a:r>
              <a:rPr lang="en-US" sz="3600" b="1" dirty="0">
                <a:solidFill>
                  <a:schemeClr val="tx2"/>
                </a:solidFill>
                <a:latin typeface="Times New Roman" panose="02020603050405020304" pitchFamily="18" charset="0"/>
                <a:cs typeface="Times New Roman" panose="02020603050405020304" pitchFamily="18" charset="0"/>
              </a:rPr>
              <a:t>Partner Promise</a:t>
            </a:r>
          </a:p>
          <a:p>
            <a:pPr marL="109728" indent="0">
              <a:buNone/>
            </a:pPr>
            <a:endParaRPr lang="en-US" sz="3600" b="1" dirty="0">
              <a:solidFill>
                <a:schemeClr val="tx2"/>
              </a:solidFill>
              <a:latin typeface="Times New Roman" panose="02020603050405020304" pitchFamily="18" charset="0"/>
              <a:cs typeface="Times New Roman" panose="02020603050405020304" pitchFamily="18" charset="0"/>
            </a:endParaRPr>
          </a:p>
          <a:p>
            <a:pPr marL="109728" indent="0">
              <a:buNone/>
            </a:pPr>
            <a:r>
              <a:rPr lang="en-US" sz="3600" b="1" dirty="0">
                <a:solidFill>
                  <a:schemeClr val="tx2"/>
                </a:solidFill>
                <a:latin typeface="Times New Roman" panose="02020603050405020304" pitchFamily="18" charset="0"/>
                <a:cs typeface="Times New Roman" panose="02020603050405020304" pitchFamily="18" charset="0"/>
              </a:rPr>
              <a:t>	   People Promise</a:t>
            </a:r>
          </a:p>
          <a:p>
            <a:pPr marL="109728" indent="0">
              <a:buNone/>
            </a:pPr>
            <a:endParaRPr lang="en-US" sz="3600" b="1" dirty="0">
              <a:solidFill>
                <a:schemeClr val="tx2"/>
              </a:solidFill>
              <a:latin typeface="Times New Roman" panose="02020603050405020304" pitchFamily="18" charset="0"/>
              <a:cs typeface="Times New Roman" panose="02020603050405020304" pitchFamily="18" charset="0"/>
            </a:endParaRPr>
          </a:p>
          <a:p>
            <a:pPr marL="109728" indent="0">
              <a:buNone/>
            </a:pPr>
            <a:r>
              <a:rPr lang="en-US" sz="3600" b="1" dirty="0">
                <a:solidFill>
                  <a:schemeClr val="tx2"/>
                </a:solidFill>
                <a:latin typeface="Times New Roman" panose="02020603050405020304" pitchFamily="18" charset="0"/>
                <a:cs typeface="Times New Roman" panose="02020603050405020304" pitchFamily="18" charset="0"/>
              </a:rPr>
              <a:t>	   Planet Promise</a:t>
            </a:r>
          </a:p>
          <a:p>
            <a:pPr marL="109728" indent="0">
              <a:buNone/>
            </a:pPr>
            <a:endParaRPr lang="en-US" sz="3600" b="1" dirty="0">
              <a:solidFill>
                <a:schemeClr val="tx2"/>
              </a:solidFill>
              <a:latin typeface="Times New Roman" panose="02020603050405020304" pitchFamily="18" charset="0"/>
              <a:cs typeface="Times New Roman" panose="02020603050405020304" pitchFamily="18" charset="0"/>
            </a:endParaRPr>
          </a:p>
          <a:p>
            <a:pPr marL="109728" indent="0">
              <a:buNone/>
            </a:pPr>
            <a:r>
              <a:rPr lang="en-US" sz="3600" b="1" dirty="0">
                <a:solidFill>
                  <a:schemeClr val="tx2"/>
                </a:solidFill>
                <a:latin typeface="Times New Roman" panose="02020603050405020304" pitchFamily="18" charset="0"/>
                <a:cs typeface="Times New Roman" panose="02020603050405020304" pitchFamily="18" charset="0"/>
              </a:rPr>
              <a:t>	   Play Promise </a:t>
            </a:r>
          </a:p>
        </p:txBody>
      </p:sp>
      <p:pic>
        <p:nvPicPr>
          <p:cNvPr id="9"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03921" y="1833215"/>
            <a:ext cx="792088" cy="7920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03921" y="2833605"/>
            <a:ext cx="792088" cy="7920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03921" y="3933056"/>
            <a:ext cx="792088" cy="7920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03921" y="5013176"/>
            <a:ext cx="792088" cy="7920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1">
            <a:extLst>
              <a:ext uri="{FF2B5EF4-FFF2-40B4-BE49-F238E27FC236}">
                <a16:creationId xmlns:a16="http://schemas.microsoft.com/office/drawing/2014/main" id="{C8CCC0D8-3349-43FB-AC55-39BB826D1F8E}"/>
              </a:ext>
            </a:extLst>
          </p:cNvPr>
          <p:cNvPicPr>
            <a:picLocks noChangeAspect="1"/>
          </p:cNvPicPr>
          <p:nvPr/>
        </p:nvPicPr>
        <p:blipFill>
          <a:blip r:embed="rId4"/>
          <a:stretch>
            <a:fillRect/>
          </a:stretch>
        </p:blipFill>
        <p:spPr>
          <a:xfrm>
            <a:off x="4932040" y="1999309"/>
            <a:ext cx="3576005" cy="3576005"/>
          </a:xfrm>
          <a:prstGeom prst="rect">
            <a:avLst/>
          </a:prstGeom>
        </p:spPr>
      </p:pic>
    </p:spTree>
    <p:extLst>
      <p:ext uri="{BB962C8B-B14F-4D97-AF65-F5344CB8AC3E}">
        <p14:creationId xmlns:p14="http://schemas.microsoft.com/office/powerpoint/2010/main" val="18064730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0" y="188640"/>
            <a:ext cx="7956375" cy="1741760"/>
          </a:xfrm>
        </p:spPr>
        <p:txBody>
          <a:bodyPr>
            <a:noAutofit/>
          </a:bodyPr>
          <a:lstStyle/>
          <a:p>
            <a:pPr algn="ctr"/>
            <a:r>
              <a:rPr lang="en-US" sz="4800" dirty="0">
                <a:solidFill>
                  <a:schemeClr val="tx2"/>
                </a:solidFill>
                <a:latin typeface="Times New Roman" panose="02020603050405020304" pitchFamily="18" charset="0"/>
                <a:cs typeface="Times New Roman" panose="02020603050405020304" pitchFamily="18" charset="0"/>
              </a:rPr>
              <a:t>Approaches To Organisation &amp;</a:t>
            </a:r>
            <a:r>
              <a:rPr lang="en-US" sz="4800" dirty="0">
                <a:latin typeface="Times New Roman" panose="02020603050405020304" pitchFamily="18" charset="0"/>
                <a:cs typeface="Times New Roman" panose="02020603050405020304" pitchFamily="18" charset="0"/>
              </a:rPr>
              <a:t> </a:t>
            </a:r>
            <a:r>
              <a:rPr lang="en-US" sz="4800" dirty="0">
                <a:solidFill>
                  <a:schemeClr val="tx2"/>
                </a:solidFill>
                <a:latin typeface="Times New Roman" panose="02020603050405020304" pitchFamily="18" charset="0"/>
                <a:cs typeface="Times New Roman" panose="02020603050405020304" pitchFamily="18" charset="0"/>
              </a:rPr>
              <a:t>Management </a:t>
            </a:r>
          </a:p>
        </p:txBody>
      </p:sp>
      <p:pic>
        <p:nvPicPr>
          <p:cNvPr id="6" name="Content Placeholder 5">
            <a:extLst>
              <a:ext uri="{FF2B5EF4-FFF2-40B4-BE49-F238E27FC236}">
                <a16:creationId xmlns:a16="http://schemas.microsoft.com/office/drawing/2014/main" id="{8E30E1C4-B20B-424B-8743-0BF2D89444DE}"/>
              </a:ext>
            </a:extLst>
          </p:cNvPr>
          <p:cNvPicPr>
            <a:picLocks noGrp="1" noChangeAspect="1"/>
          </p:cNvPicPr>
          <p:nvPr>
            <p:ph idx="1"/>
          </p:nvPr>
        </p:nvPicPr>
        <p:blipFill>
          <a:blip r:embed="rId3"/>
          <a:stretch>
            <a:fillRect/>
          </a:stretch>
        </p:blipFill>
        <p:spPr>
          <a:xfrm>
            <a:off x="882253" y="1700213"/>
            <a:ext cx="6512718" cy="4341812"/>
          </a:xfrm>
          <a:prstGeom prst="rect">
            <a:avLst/>
          </a:prstGeom>
        </p:spPr>
      </p:pic>
    </p:spTree>
    <p:extLst>
      <p:ext uri="{BB962C8B-B14F-4D97-AF65-F5344CB8AC3E}">
        <p14:creationId xmlns:p14="http://schemas.microsoft.com/office/powerpoint/2010/main" val="40937488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74507E5-E1B2-42A2-A2C7-88CF4D0AC27C}"/>
              </a:ext>
            </a:extLst>
          </p:cNvPr>
          <p:cNvSpPr>
            <a:spLocks noGrp="1"/>
          </p:cNvSpPr>
          <p:nvPr>
            <p:ph type="title"/>
          </p:nvPr>
        </p:nvSpPr>
        <p:spPr>
          <a:xfrm>
            <a:off x="609599" y="187325"/>
            <a:ext cx="6347713" cy="1743075"/>
          </a:xfrm>
        </p:spPr>
        <p:txBody>
          <a:bodyPr>
            <a:noAutofit/>
          </a:bodyPr>
          <a:lstStyle/>
          <a:p>
            <a:pPr algn="ctr"/>
            <a:r>
              <a:rPr lang="en-GB" sz="4800" dirty="0">
                <a:solidFill>
                  <a:schemeClr val="tx2"/>
                </a:solidFill>
                <a:effectLst/>
                <a:latin typeface="Times New Roman" panose="02020603050405020304" pitchFamily="18" charset="0"/>
                <a:cs typeface="Times New Roman" panose="02020603050405020304" pitchFamily="18" charset="0"/>
              </a:rPr>
              <a:t>Bureaucratic Management Approach</a:t>
            </a:r>
            <a:endParaRPr lang="en-GB" sz="4800" dirty="0">
              <a:solidFill>
                <a:schemeClr val="tx2"/>
              </a:solidFill>
            </a:endParaRPr>
          </a:p>
        </p:txBody>
      </p:sp>
      <p:pic>
        <p:nvPicPr>
          <p:cNvPr id="4" name="Content Placeholder 3">
            <a:extLst>
              <a:ext uri="{FF2B5EF4-FFF2-40B4-BE49-F238E27FC236}">
                <a16:creationId xmlns:a16="http://schemas.microsoft.com/office/drawing/2014/main" id="{F0C47BA3-B00D-48BE-83D1-8C3898423846}"/>
              </a:ext>
            </a:extLst>
          </p:cNvPr>
          <p:cNvPicPr>
            <a:picLocks noGrp="1" noChangeAspect="1"/>
          </p:cNvPicPr>
          <p:nvPr>
            <p:ph idx="1"/>
          </p:nvPr>
        </p:nvPicPr>
        <p:blipFill>
          <a:blip r:embed="rId3"/>
          <a:stretch>
            <a:fillRect/>
          </a:stretch>
        </p:blipFill>
        <p:spPr>
          <a:xfrm>
            <a:off x="805901" y="1930400"/>
            <a:ext cx="5955107" cy="3948495"/>
          </a:xfrm>
          <a:prstGeom prst="rect">
            <a:avLst/>
          </a:prstGeom>
        </p:spPr>
      </p:pic>
    </p:spTree>
    <p:extLst>
      <p:ext uri="{BB962C8B-B14F-4D97-AF65-F5344CB8AC3E}">
        <p14:creationId xmlns:p14="http://schemas.microsoft.com/office/powerpoint/2010/main" val="24568561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6BA08D0-2FA3-44DC-8FA7-2B44432B6527}"/>
              </a:ext>
            </a:extLst>
          </p:cNvPr>
          <p:cNvSpPr>
            <a:spLocks noGrp="1"/>
          </p:cNvSpPr>
          <p:nvPr>
            <p:ph type="title"/>
          </p:nvPr>
        </p:nvSpPr>
        <p:spPr>
          <a:xfrm>
            <a:off x="609599" y="330200"/>
            <a:ext cx="6347713" cy="1600200"/>
          </a:xfrm>
        </p:spPr>
        <p:txBody>
          <a:bodyPr>
            <a:noAutofit/>
          </a:bodyPr>
          <a:lstStyle/>
          <a:p>
            <a:pPr algn="ctr"/>
            <a:r>
              <a:rPr lang="en-GB" sz="4800" dirty="0">
                <a:solidFill>
                  <a:schemeClr val="tx2"/>
                </a:solidFill>
                <a:effectLst/>
                <a:latin typeface="Times New Roman" panose="02020603050405020304" pitchFamily="18" charset="0"/>
                <a:cs typeface="Times New Roman" panose="02020603050405020304" pitchFamily="18" charset="0"/>
              </a:rPr>
              <a:t>Scientific Management Approach</a:t>
            </a:r>
            <a:endParaRPr lang="en-GB" sz="4800" dirty="0">
              <a:solidFill>
                <a:schemeClr val="tx2"/>
              </a:solidFill>
            </a:endParaRPr>
          </a:p>
        </p:txBody>
      </p:sp>
      <p:pic>
        <p:nvPicPr>
          <p:cNvPr id="4" name="Content Placeholder 3">
            <a:extLst>
              <a:ext uri="{FF2B5EF4-FFF2-40B4-BE49-F238E27FC236}">
                <a16:creationId xmlns:a16="http://schemas.microsoft.com/office/drawing/2014/main" id="{AE11EF2D-6E94-49BD-9E31-AC87A6DACBE4}"/>
              </a:ext>
            </a:extLst>
          </p:cNvPr>
          <p:cNvPicPr>
            <a:picLocks noGrp="1" noChangeAspect="1"/>
          </p:cNvPicPr>
          <p:nvPr>
            <p:ph idx="1"/>
          </p:nvPr>
        </p:nvPicPr>
        <p:blipFill>
          <a:blip r:embed="rId3"/>
          <a:stretch>
            <a:fillRect/>
          </a:stretch>
        </p:blipFill>
        <p:spPr>
          <a:xfrm>
            <a:off x="612438" y="2204864"/>
            <a:ext cx="6557872" cy="3672408"/>
          </a:xfrm>
          <a:prstGeom prst="rect">
            <a:avLst/>
          </a:prstGeom>
        </p:spPr>
      </p:pic>
    </p:spTree>
    <p:extLst>
      <p:ext uri="{BB962C8B-B14F-4D97-AF65-F5344CB8AC3E}">
        <p14:creationId xmlns:p14="http://schemas.microsoft.com/office/powerpoint/2010/main" val="20797062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8B72423-7E0F-44A8-84EF-4A55325673A2}"/>
              </a:ext>
            </a:extLst>
          </p:cNvPr>
          <p:cNvSpPr>
            <a:spLocks noGrp="1"/>
          </p:cNvSpPr>
          <p:nvPr>
            <p:ph type="title"/>
          </p:nvPr>
        </p:nvSpPr>
        <p:spPr>
          <a:xfrm>
            <a:off x="609599" y="188640"/>
            <a:ext cx="6347713" cy="1741760"/>
          </a:xfrm>
        </p:spPr>
        <p:txBody>
          <a:bodyPr>
            <a:noAutofit/>
          </a:bodyPr>
          <a:lstStyle/>
          <a:p>
            <a:pPr algn="ctr"/>
            <a:r>
              <a:rPr lang="en-US" sz="4800" dirty="0">
                <a:solidFill>
                  <a:schemeClr val="tx2"/>
                </a:solidFill>
                <a:effectLst/>
                <a:latin typeface="Times New Roman" panose="02020603050405020304" pitchFamily="18" charset="0"/>
                <a:cs typeface="Times New Roman" panose="02020603050405020304" pitchFamily="18" charset="0"/>
              </a:rPr>
              <a:t>Human Relations Management Approach</a:t>
            </a:r>
            <a:endParaRPr lang="en-GB" sz="4800" dirty="0">
              <a:solidFill>
                <a:schemeClr val="tx2"/>
              </a:solidFill>
            </a:endParaRPr>
          </a:p>
        </p:txBody>
      </p:sp>
      <p:pic>
        <p:nvPicPr>
          <p:cNvPr id="5" name="Content Placeholder 4">
            <a:extLst>
              <a:ext uri="{FF2B5EF4-FFF2-40B4-BE49-F238E27FC236}">
                <a16:creationId xmlns:a16="http://schemas.microsoft.com/office/drawing/2014/main" id="{5E269485-3082-4232-BA2C-C6FEAF268FF3}"/>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69883" y="2160588"/>
            <a:ext cx="5827846" cy="3881437"/>
          </a:xfrm>
        </p:spPr>
      </p:pic>
    </p:spTree>
    <p:extLst>
      <p:ext uri="{BB962C8B-B14F-4D97-AF65-F5344CB8AC3E}">
        <p14:creationId xmlns:p14="http://schemas.microsoft.com/office/powerpoint/2010/main" val="12794306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742B31BD-C3E7-47C9-AB38-006898655D38}"/>
              </a:ext>
            </a:extLst>
          </p:cNvPr>
          <p:cNvPicPr>
            <a:picLocks noGrp="1" noChangeAspect="1"/>
          </p:cNvPicPr>
          <p:nvPr>
            <p:ph idx="1"/>
          </p:nvPr>
        </p:nvPicPr>
        <p:blipFill>
          <a:blip r:embed="rId3"/>
          <a:stretch>
            <a:fillRect/>
          </a:stretch>
        </p:blipFill>
        <p:spPr>
          <a:xfrm>
            <a:off x="755576" y="333375"/>
            <a:ext cx="4127500" cy="3095625"/>
          </a:xfrm>
          <a:prstGeom prst="rect">
            <a:avLst/>
          </a:prstGeom>
        </p:spPr>
      </p:pic>
      <p:pic>
        <p:nvPicPr>
          <p:cNvPr id="7" name="Picture 6">
            <a:extLst>
              <a:ext uri="{FF2B5EF4-FFF2-40B4-BE49-F238E27FC236}">
                <a16:creationId xmlns:a16="http://schemas.microsoft.com/office/drawing/2014/main" id="{86386714-CDAA-458E-A125-EC2FC4EC5D39}"/>
              </a:ext>
            </a:extLst>
          </p:cNvPr>
          <p:cNvPicPr>
            <a:picLocks noChangeAspect="1"/>
          </p:cNvPicPr>
          <p:nvPr/>
        </p:nvPicPr>
        <p:blipFill>
          <a:blip r:embed="rId4"/>
          <a:stretch>
            <a:fillRect/>
          </a:stretch>
        </p:blipFill>
        <p:spPr>
          <a:xfrm>
            <a:off x="4572000" y="1268760"/>
            <a:ext cx="4093270" cy="2728847"/>
          </a:xfrm>
          <a:prstGeom prst="rect">
            <a:avLst/>
          </a:prstGeom>
        </p:spPr>
      </p:pic>
      <p:pic>
        <p:nvPicPr>
          <p:cNvPr id="8" name="Picture 7">
            <a:extLst>
              <a:ext uri="{FF2B5EF4-FFF2-40B4-BE49-F238E27FC236}">
                <a16:creationId xmlns:a16="http://schemas.microsoft.com/office/drawing/2014/main" id="{35A0DBA3-C2F4-42E9-BA3B-3610A015DF3A}"/>
              </a:ext>
            </a:extLst>
          </p:cNvPr>
          <p:cNvPicPr>
            <a:picLocks noChangeAspect="1"/>
          </p:cNvPicPr>
          <p:nvPr/>
        </p:nvPicPr>
        <p:blipFill>
          <a:blip r:embed="rId5"/>
          <a:stretch>
            <a:fillRect/>
          </a:stretch>
        </p:blipFill>
        <p:spPr>
          <a:xfrm>
            <a:off x="1403648" y="3409663"/>
            <a:ext cx="4127500" cy="2640149"/>
          </a:xfrm>
          <a:prstGeom prst="rect">
            <a:avLst/>
          </a:prstGeom>
        </p:spPr>
      </p:pic>
      <p:pic>
        <p:nvPicPr>
          <p:cNvPr id="2" name="Picture 1">
            <a:extLst>
              <a:ext uri="{FF2B5EF4-FFF2-40B4-BE49-F238E27FC236}">
                <a16:creationId xmlns:a16="http://schemas.microsoft.com/office/drawing/2014/main" id="{EC79AE12-38B6-41A1-979A-387C56C1D66D}"/>
              </a:ext>
            </a:extLst>
          </p:cNvPr>
          <p:cNvPicPr>
            <a:picLocks noChangeAspect="1"/>
          </p:cNvPicPr>
          <p:nvPr/>
        </p:nvPicPr>
        <p:blipFill>
          <a:blip r:embed="rId6"/>
          <a:stretch>
            <a:fillRect/>
          </a:stretch>
        </p:blipFill>
        <p:spPr>
          <a:xfrm>
            <a:off x="6200991" y="4293096"/>
            <a:ext cx="2143125" cy="2143125"/>
          </a:xfrm>
          <a:prstGeom prst="rect">
            <a:avLst/>
          </a:prstGeom>
        </p:spPr>
      </p:pic>
    </p:spTree>
    <p:extLst>
      <p:ext uri="{BB962C8B-B14F-4D97-AF65-F5344CB8AC3E}">
        <p14:creationId xmlns:p14="http://schemas.microsoft.com/office/powerpoint/2010/main" val="31489402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9624589-257F-4B71-8816-6D633F6E2E17}"/>
              </a:ext>
            </a:extLst>
          </p:cNvPr>
          <p:cNvSpPr>
            <a:spLocks noGrp="1"/>
          </p:cNvSpPr>
          <p:nvPr>
            <p:ph type="title"/>
          </p:nvPr>
        </p:nvSpPr>
        <p:spPr>
          <a:xfrm>
            <a:off x="107504" y="247812"/>
            <a:ext cx="6839112" cy="876931"/>
          </a:xfrm>
        </p:spPr>
        <p:txBody>
          <a:bodyPr>
            <a:normAutofit fontScale="90000"/>
          </a:bodyPr>
          <a:lstStyle/>
          <a:p>
            <a:pPr algn="ctr"/>
            <a:r>
              <a:rPr lang="en-US" sz="5300" dirty="0">
                <a:solidFill>
                  <a:schemeClr val="tx2"/>
                </a:solidFill>
                <a:latin typeface="Times New Roman" panose="02020603050405020304" pitchFamily="18" charset="0"/>
                <a:cs typeface="Times New Roman" panose="02020603050405020304" pitchFamily="18" charset="0"/>
              </a:rPr>
              <a:t>Approaches to Strategy </a:t>
            </a:r>
            <a:br>
              <a:rPr lang="en-US" sz="4400" dirty="0">
                <a:latin typeface="Times New Roman" panose="02020603050405020304" pitchFamily="18" charset="0"/>
                <a:cs typeface="Times New Roman" panose="02020603050405020304" pitchFamily="18" charset="0"/>
              </a:rPr>
            </a:br>
            <a:endParaRPr lang="en-GB" dirty="0"/>
          </a:p>
        </p:txBody>
      </p:sp>
      <p:sp>
        <p:nvSpPr>
          <p:cNvPr id="2" name="Content Placeholder 1">
            <a:extLst>
              <a:ext uri="{FF2B5EF4-FFF2-40B4-BE49-F238E27FC236}">
                <a16:creationId xmlns:a16="http://schemas.microsoft.com/office/drawing/2014/main" id="{0B6E52BE-B7FB-4159-85FD-E0274CD171A1}"/>
              </a:ext>
            </a:extLst>
          </p:cNvPr>
          <p:cNvSpPr>
            <a:spLocks noGrp="1"/>
          </p:cNvSpPr>
          <p:nvPr>
            <p:ph idx="1"/>
          </p:nvPr>
        </p:nvSpPr>
        <p:spPr>
          <a:xfrm>
            <a:off x="457200" y="1124743"/>
            <a:ext cx="8229600" cy="4882548"/>
          </a:xfrm>
        </p:spPr>
        <p:txBody>
          <a:bodyPr/>
          <a:lstStyle/>
          <a:p>
            <a:pPr marL="109728" indent="0">
              <a:buNone/>
            </a:pPr>
            <a:r>
              <a:rPr lang="en-GB" sz="2800" b="1" dirty="0">
                <a:solidFill>
                  <a:schemeClr val="tx2"/>
                </a:solidFill>
                <a:latin typeface="Times New Roman" panose="02020603050405020304" pitchFamily="18" charset="0"/>
                <a:cs typeface="Times New Roman" panose="02020603050405020304" pitchFamily="18" charset="0"/>
              </a:rPr>
              <a:t>PESTEL ANALYSIS</a:t>
            </a:r>
          </a:p>
          <a:p>
            <a:pPr marL="109728" indent="0">
              <a:buNone/>
            </a:pPr>
            <a:endParaRPr lang="en-GB" sz="2800" b="1" dirty="0">
              <a:solidFill>
                <a:schemeClr val="tx2"/>
              </a:solidFill>
              <a:latin typeface="Times New Roman" panose="02020603050405020304" pitchFamily="18" charset="0"/>
              <a:cs typeface="Times New Roman" panose="02020603050405020304" pitchFamily="18" charset="0"/>
            </a:endParaRPr>
          </a:p>
          <a:p>
            <a:pPr marL="109728" indent="0">
              <a:buNone/>
            </a:pPr>
            <a:endParaRPr lang="en-GB" sz="2800" b="1" dirty="0">
              <a:solidFill>
                <a:schemeClr val="tx2"/>
              </a:solidFill>
              <a:latin typeface="Times New Roman" panose="02020603050405020304" pitchFamily="18" charset="0"/>
              <a:cs typeface="Times New Roman" panose="02020603050405020304" pitchFamily="18" charset="0"/>
            </a:endParaRPr>
          </a:p>
          <a:p>
            <a:pPr marL="109728" indent="0">
              <a:buNone/>
            </a:pPr>
            <a:endParaRPr lang="en-GB" dirty="0"/>
          </a:p>
        </p:txBody>
      </p:sp>
      <p:pic>
        <p:nvPicPr>
          <p:cNvPr id="7" name="Picture 6">
            <a:extLst>
              <a:ext uri="{FF2B5EF4-FFF2-40B4-BE49-F238E27FC236}">
                <a16:creationId xmlns:a16="http://schemas.microsoft.com/office/drawing/2014/main" id="{F03FC39D-FFA6-4CEE-82A6-2A7654FE3296}"/>
              </a:ext>
            </a:extLst>
          </p:cNvPr>
          <p:cNvPicPr>
            <a:picLocks noChangeAspect="1"/>
          </p:cNvPicPr>
          <p:nvPr/>
        </p:nvPicPr>
        <p:blipFill>
          <a:blip r:embed="rId3"/>
          <a:stretch>
            <a:fillRect/>
          </a:stretch>
        </p:blipFill>
        <p:spPr>
          <a:xfrm>
            <a:off x="457199" y="2001674"/>
            <a:ext cx="6489417" cy="3947606"/>
          </a:xfrm>
          <a:prstGeom prst="rect">
            <a:avLst/>
          </a:prstGeom>
        </p:spPr>
      </p:pic>
    </p:spTree>
    <p:extLst>
      <p:ext uri="{BB962C8B-B14F-4D97-AF65-F5344CB8AC3E}">
        <p14:creationId xmlns:p14="http://schemas.microsoft.com/office/powerpoint/2010/main" val="31787974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A81F84A-4400-468D-94A4-F88C24305FA0}"/>
              </a:ext>
            </a:extLst>
          </p:cNvPr>
          <p:cNvSpPr>
            <a:spLocks noGrp="1"/>
          </p:cNvSpPr>
          <p:nvPr>
            <p:ph type="title"/>
          </p:nvPr>
        </p:nvSpPr>
        <p:spPr>
          <a:xfrm>
            <a:off x="-468560" y="116632"/>
            <a:ext cx="9155360" cy="893996"/>
          </a:xfrm>
        </p:spPr>
        <p:txBody>
          <a:bodyPr>
            <a:normAutofit/>
          </a:bodyPr>
          <a:lstStyle/>
          <a:p>
            <a:pPr algn="ctr"/>
            <a:r>
              <a:rPr lang="en-US" sz="4800" dirty="0">
                <a:solidFill>
                  <a:schemeClr val="tx2"/>
                </a:solidFill>
                <a:latin typeface="Times New Roman" panose="02020603050405020304" pitchFamily="18" charset="0"/>
                <a:cs typeface="Times New Roman" panose="02020603050405020304" pitchFamily="18" charset="0"/>
              </a:rPr>
              <a:t>Approaches to Strategy</a:t>
            </a:r>
            <a:endParaRPr lang="en-GB" sz="4800" dirty="0">
              <a:solidFill>
                <a:schemeClr val="tx2"/>
              </a:solidFill>
            </a:endParaRPr>
          </a:p>
        </p:txBody>
      </p:sp>
      <p:sp>
        <p:nvSpPr>
          <p:cNvPr id="2" name="Content Placeholder 1">
            <a:extLst>
              <a:ext uri="{FF2B5EF4-FFF2-40B4-BE49-F238E27FC236}">
                <a16:creationId xmlns:a16="http://schemas.microsoft.com/office/drawing/2014/main" id="{092167CE-EE47-451A-96E2-4754B00C05ED}"/>
              </a:ext>
            </a:extLst>
          </p:cNvPr>
          <p:cNvSpPr>
            <a:spLocks noGrp="1"/>
          </p:cNvSpPr>
          <p:nvPr>
            <p:ph idx="1"/>
          </p:nvPr>
        </p:nvSpPr>
        <p:spPr>
          <a:xfrm>
            <a:off x="609599" y="1010628"/>
            <a:ext cx="6347714" cy="5030735"/>
          </a:xfrm>
        </p:spPr>
        <p:txBody>
          <a:bodyPr/>
          <a:lstStyle/>
          <a:p>
            <a:pPr marL="109728" indent="0">
              <a:buNone/>
            </a:pPr>
            <a:r>
              <a:rPr lang="en-GB" sz="2400" b="1" dirty="0">
                <a:solidFill>
                  <a:schemeClr val="tx2"/>
                </a:solidFill>
                <a:latin typeface="Times New Roman" panose="02020603050405020304" pitchFamily="18" charset="0"/>
                <a:cs typeface="Times New Roman" panose="02020603050405020304" pitchFamily="18" charset="0"/>
              </a:rPr>
              <a:t>SWOT ANALYSIS</a:t>
            </a:r>
          </a:p>
          <a:p>
            <a:pPr marL="109728" indent="0">
              <a:buNone/>
            </a:pPr>
            <a:endParaRPr lang="en-GB" sz="2400" b="1" dirty="0">
              <a:solidFill>
                <a:schemeClr val="tx2"/>
              </a:solidFill>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CA407ABC-CDE1-41D3-AC73-CEA1EFF373D4}"/>
              </a:ext>
            </a:extLst>
          </p:cNvPr>
          <p:cNvPicPr>
            <a:picLocks noChangeAspect="1"/>
          </p:cNvPicPr>
          <p:nvPr/>
        </p:nvPicPr>
        <p:blipFill>
          <a:blip r:embed="rId3"/>
          <a:stretch>
            <a:fillRect/>
          </a:stretch>
        </p:blipFill>
        <p:spPr>
          <a:xfrm>
            <a:off x="548602" y="1772816"/>
            <a:ext cx="6408711" cy="3858532"/>
          </a:xfrm>
          <a:prstGeom prst="rect">
            <a:avLst/>
          </a:prstGeom>
        </p:spPr>
      </p:pic>
    </p:spTree>
    <p:extLst>
      <p:ext uri="{BB962C8B-B14F-4D97-AF65-F5344CB8AC3E}">
        <p14:creationId xmlns:p14="http://schemas.microsoft.com/office/powerpoint/2010/main" val="35674164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BB7AE4D-08F2-4198-9E04-ACD0B1D2CAA1}"/>
              </a:ext>
            </a:extLst>
          </p:cNvPr>
          <p:cNvSpPr>
            <a:spLocks noGrp="1"/>
          </p:cNvSpPr>
          <p:nvPr>
            <p:ph type="title"/>
          </p:nvPr>
        </p:nvSpPr>
        <p:spPr>
          <a:xfrm>
            <a:off x="0" y="188640"/>
            <a:ext cx="8028384" cy="1619250"/>
          </a:xfrm>
        </p:spPr>
        <p:txBody>
          <a:bodyPr>
            <a:normAutofit fontScale="90000"/>
          </a:bodyPr>
          <a:lstStyle/>
          <a:p>
            <a:pPr algn="ctr"/>
            <a:r>
              <a:rPr lang="en-US" sz="5300" dirty="0">
                <a:solidFill>
                  <a:schemeClr val="tx2"/>
                </a:solidFill>
                <a:latin typeface="Times New Roman" panose="02020603050405020304" pitchFamily="18" charset="0"/>
                <a:cs typeface="Times New Roman" panose="02020603050405020304" pitchFamily="18" charset="0"/>
              </a:rPr>
              <a:t>Group and Teamwork </a:t>
            </a:r>
            <a:br>
              <a:rPr lang="en-US" sz="5300" dirty="0">
                <a:solidFill>
                  <a:schemeClr val="tx2"/>
                </a:solidFill>
                <a:latin typeface="Times New Roman" panose="02020603050405020304" pitchFamily="18" charset="0"/>
                <a:cs typeface="Times New Roman" panose="02020603050405020304" pitchFamily="18" charset="0"/>
              </a:rPr>
            </a:br>
            <a:r>
              <a:rPr lang="en-US" sz="5300" dirty="0">
                <a:solidFill>
                  <a:schemeClr val="tx2"/>
                </a:solidFill>
                <a:latin typeface="Times New Roman" panose="02020603050405020304" pitchFamily="18" charset="0"/>
                <a:cs typeface="Times New Roman" panose="02020603050405020304" pitchFamily="18" charset="0"/>
              </a:rPr>
              <a:t>Processes </a:t>
            </a:r>
            <a:br>
              <a:rPr lang="en-US" sz="4400" dirty="0">
                <a:latin typeface="Times New Roman" panose="02020603050405020304" pitchFamily="18" charset="0"/>
                <a:cs typeface="Times New Roman" panose="02020603050405020304" pitchFamily="18" charset="0"/>
              </a:rPr>
            </a:br>
            <a:endParaRPr lang="en-GB" dirty="0"/>
          </a:p>
        </p:txBody>
      </p:sp>
      <p:pic>
        <p:nvPicPr>
          <p:cNvPr id="4" name="Content Placeholder 3">
            <a:extLst>
              <a:ext uri="{FF2B5EF4-FFF2-40B4-BE49-F238E27FC236}">
                <a16:creationId xmlns:a16="http://schemas.microsoft.com/office/drawing/2014/main" id="{90397FD3-10B5-43AF-BFE1-DE9DBB75E94F}"/>
              </a:ext>
            </a:extLst>
          </p:cNvPr>
          <p:cNvPicPr>
            <a:picLocks noGrp="1" noChangeAspect="1"/>
          </p:cNvPicPr>
          <p:nvPr>
            <p:ph idx="1"/>
          </p:nvPr>
        </p:nvPicPr>
        <p:blipFill>
          <a:blip r:embed="rId3"/>
          <a:stretch>
            <a:fillRect/>
          </a:stretch>
        </p:blipFill>
        <p:spPr>
          <a:xfrm>
            <a:off x="827584" y="1807890"/>
            <a:ext cx="6275040" cy="3591774"/>
          </a:xfrm>
          <a:prstGeom prst="rect">
            <a:avLst/>
          </a:prstGeom>
        </p:spPr>
      </p:pic>
    </p:spTree>
    <p:extLst>
      <p:ext uri="{BB962C8B-B14F-4D97-AF65-F5344CB8AC3E}">
        <p14:creationId xmlns:p14="http://schemas.microsoft.com/office/powerpoint/2010/main" val="34591547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67D4FF8-425F-4C68-AA0D-81942C5ADA43}"/>
              </a:ext>
            </a:extLst>
          </p:cNvPr>
          <p:cNvSpPr>
            <a:spLocks noGrp="1"/>
          </p:cNvSpPr>
          <p:nvPr>
            <p:ph type="title"/>
          </p:nvPr>
        </p:nvSpPr>
        <p:spPr>
          <a:xfrm>
            <a:off x="3907172" y="0"/>
            <a:ext cx="3617156" cy="1628800"/>
          </a:xfrm>
        </p:spPr>
        <p:txBody>
          <a:bodyPr>
            <a:noAutofit/>
          </a:bodyPr>
          <a:lstStyle/>
          <a:p>
            <a:pPr algn="ctr"/>
            <a:r>
              <a:rPr lang="en-GB" sz="4800" dirty="0">
                <a:solidFill>
                  <a:schemeClr val="tx2"/>
                </a:solidFill>
                <a:effectLst/>
                <a:latin typeface="Times New Roman" panose="02020603050405020304" pitchFamily="18" charset="0"/>
                <a:cs typeface="Times New Roman" panose="02020603050405020304" pitchFamily="18" charset="0"/>
              </a:rPr>
              <a:t>Dr Meredith Belbin</a:t>
            </a:r>
            <a:endParaRPr lang="en-GB" sz="4800" dirty="0">
              <a:solidFill>
                <a:schemeClr val="tx2"/>
              </a:solidFill>
              <a:latin typeface="Times New Roman" panose="02020603050405020304" pitchFamily="18" charset="0"/>
              <a:cs typeface="Times New Roman" panose="02020603050405020304" pitchFamily="18" charset="0"/>
            </a:endParaRPr>
          </a:p>
        </p:txBody>
      </p:sp>
      <p:sp>
        <p:nvSpPr>
          <p:cNvPr id="9" name="Content Placeholder 8">
            <a:extLst>
              <a:ext uri="{FF2B5EF4-FFF2-40B4-BE49-F238E27FC236}">
                <a16:creationId xmlns:a16="http://schemas.microsoft.com/office/drawing/2014/main" id="{71F84829-0F9A-4A59-B875-0C9CC92DED8B}"/>
              </a:ext>
            </a:extLst>
          </p:cNvPr>
          <p:cNvSpPr>
            <a:spLocks noGrp="1"/>
          </p:cNvSpPr>
          <p:nvPr>
            <p:ph idx="1"/>
          </p:nvPr>
        </p:nvSpPr>
        <p:spPr>
          <a:xfrm>
            <a:off x="3779912" y="1628801"/>
            <a:ext cx="3744416" cy="4392487"/>
          </a:xfrm>
        </p:spPr>
        <p:txBody>
          <a:bodyPr>
            <a:normAutofit/>
          </a:bodyPr>
          <a:lstStyle/>
          <a:p>
            <a:pPr marL="109728" indent="0" algn="ctr">
              <a:buNone/>
            </a:pPr>
            <a:r>
              <a:rPr lang="en-GB" sz="2400" i="1" dirty="0"/>
              <a:t>“When a team is performing at its best, you'll usually find that each team member has clear responsibilities. Just as importantly, you'll see that every role needed to achieve the team's goal is being performed fully and well”</a:t>
            </a:r>
            <a:r>
              <a:rPr lang="en-GB" sz="2400" dirty="0"/>
              <a:t> (Mind Tools; 2018). </a:t>
            </a:r>
          </a:p>
          <a:p>
            <a:endParaRPr lang="en-GB" dirty="0"/>
          </a:p>
        </p:txBody>
      </p:sp>
      <p:pic>
        <p:nvPicPr>
          <p:cNvPr id="13" name="Picture 12">
            <a:extLst>
              <a:ext uri="{FF2B5EF4-FFF2-40B4-BE49-F238E27FC236}">
                <a16:creationId xmlns:a16="http://schemas.microsoft.com/office/drawing/2014/main" id="{F434F017-259E-422F-AEC5-A574DB8FE756}"/>
              </a:ext>
            </a:extLst>
          </p:cNvPr>
          <p:cNvPicPr>
            <a:picLocks noChangeAspect="1"/>
          </p:cNvPicPr>
          <p:nvPr/>
        </p:nvPicPr>
        <p:blipFill rotWithShape="1">
          <a:blip r:embed="rId3"/>
          <a:srcRect l="9173" r="12160"/>
          <a:stretch/>
        </p:blipFill>
        <p:spPr>
          <a:xfrm>
            <a:off x="20" y="-1"/>
            <a:ext cx="4046200" cy="6858001"/>
          </a:xfrm>
          <a:custGeom>
            <a:avLst/>
            <a:gdLst>
              <a:gd name="connsiteX0" fmla="*/ 842596 w 5394960"/>
              <a:gd name="connsiteY0" fmla="*/ 0 h 6858000"/>
              <a:gd name="connsiteX1" fmla="*/ 5394960 w 5394960"/>
              <a:gd name="connsiteY1" fmla="*/ 0 h 6858000"/>
              <a:gd name="connsiteX2" fmla="*/ 5394960 w 5394960"/>
              <a:gd name="connsiteY2" fmla="*/ 21851 h 6858000"/>
              <a:gd name="connsiteX3" fmla="*/ 4365943 w 5394960"/>
              <a:gd name="connsiteY3" fmla="*/ 6858000 h 6858000"/>
              <a:gd name="connsiteX4" fmla="*/ 0 w 5394960"/>
              <a:gd name="connsiteY4" fmla="*/ 6858000 h 6858000"/>
              <a:gd name="connsiteX5" fmla="*/ 0 w 5394960"/>
              <a:gd name="connsiteY5" fmla="*/ 566615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8" name="Isosceles Triangle 17">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31947"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9069932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A5AFB369-4673-4727-A7CD-D86AFE0AE0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9144000" cy="6866467"/>
            <a:chOff x="0" y="-8467"/>
            <a:chExt cx="12192000" cy="6866467"/>
          </a:xfrm>
        </p:grpSpPr>
        <p:sp>
          <p:nvSpPr>
            <p:cNvPr id="15" name="Freeform 14">
              <a:extLst>
                <a:ext uri="{FF2B5EF4-FFF2-40B4-BE49-F238E27FC236}">
                  <a16:creationId xmlns:a16="http://schemas.microsoft.com/office/drawing/2014/main" id="{50709826-4D6B-4A97-8DB3-5DA166626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6" name="Straight Connector 15">
              <a:extLst>
                <a:ext uri="{FF2B5EF4-FFF2-40B4-BE49-F238E27FC236}">
                  <a16:creationId xmlns:a16="http://schemas.microsoft.com/office/drawing/2014/main" id="{47263F58-6EE6-45B3-9BF2-C0BD5D30A5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5197CE03-EB81-4718-BEA1-C2D488961E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A3451629-72D6-4E33-A99A-40FAF744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5">
              <a:extLst>
                <a:ext uri="{FF2B5EF4-FFF2-40B4-BE49-F238E27FC236}">
                  <a16:creationId xmlns:a16="http://schemas.microsoft.com/office/drawing/2014/main" id="{E04F0FD4-BCD5-4435-A6B5-A2E69303B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DE110F09-1C81-4E73-B5E9-D857CD879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7">
              <a:extLst>
                <a:ext uri="{FF2B5EF4-FFF2-40B4-BE49-F238E27FC236}">
                  <a16:creationId xmlns:a16="http://schemas.microsoft.com/office/drawing/2014/main" id="{273A9C01-06BD-4E8E-8BBF-2E2A9ECF4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8">
              <a:extLst>
                <a:ext uri="{FF2B5EF4-FFF2-40B4-BE49-F238E27FC236}">
                  <a16:creationId xmlns:a16="http://schemas.microsoft.com/office/drawing/2014/main" id="{B206C9B2-27BE-4B6F-A4D0-485FBBEB5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2E7D673E-0C5C-4F2B-B46E-3E9286B9E8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F0F78B34-9B26-4CA9-B8F0-B9638730F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9" name="Picture 8">
            <a:extLst>
              <a:ext uri="{FF2B5EF4-FFF2-40B4-BE49-F238E27FC236}">
                <a16:creationId xmlns:a16="http://schemas.microsoft.com/office/drawing/2014/main" id="{EC83AF9D-5370-4F93-9D09-6A0160EB204C}"/>
              </a:ext>
            </a:extLst>
          </p:cNvPr>
          <p:cNvPicPr>
            <a:picLocks noChangeAspect="1"/>
          </p:cNvPicPr>
          <p:nvPr/>
        </p:nvPicPr>
        <p:blipFill rotWithShape="1">
          <a:blip r:embed="rId3"/>
          <a:srcRect l="22627" r="18373"/>
          <a:stretch/>
        </p:blipFill>
        <p:spPr>
          <a:xfrm>
            <a:off x="12414" y="0"/>
            <a:ext cx="4015663" cy="6849534"/>
          </a:xfrm>
          <a:custGeom>
            <a:avLst/>
            <a:gdLst>
              <a:gd name="connsiteX0" fmla="*/ 842596 w 5394960"/>
              <a:gd name="connsiteY0" fmla="*/ 0 h 6858000"/>
              <a:gd name="connsiteX1" fmla="*/ 5394960 w 5394960"/>
              <a:gd name="connsiteY1" fmla="*/ 0 h 6858000"/>
              <a:gd name="connsiteX2" fmla="*/ 5394960 w 5394960"/>
              <a:gd name="connsiteY2" fmla="*/ 21851 h 6858000"/>
              <a:gd name="connsiteX3" fmla="*/ 4365943 w 5394960"/>
              <a:gd name="connsiteY3" fmla="*/ 6858000 h 6858000"/>
              <a:gd name="connsiteX4" fmla="*/ 0 w 5394960"/>
              <a:gd name="connsiteY4" fmla="*/ 6858000 h 6858000"/>
              <a:gd name="connsiteX5" fmla="*/ 0 w 5394960"/>
              <a:gd name="connsiteY5" fmla="*/ 566615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 name="Title 1">
            <a:extLst>
              <a:ext uri="{FF2B5EF4-FFF2-40B4-BE49-F238E27FC236}">
                <a16:creationId xmlns:a16="http://schemas.microsoft.com/office/drawing/2014/main" id="{1AD03F05-C304-49EB-AD72-BF41B292546C}"/>
              </a:ext>
            </a:extLst>
          </p:cNvPr>
          <p:cNvSpPr>
            <a:spLocks noGrp="1"/>
          </p:cNvSpPr>
          <p:nvPr>
            <p:ph type="title"/>
          </p:nvPr>
        </p:nvSpPr>
        <p:spPr>
          <a:xfrm>
            <a:off x="2555776" y="188641"/>
            <a:ext cx="5040560" cy="792087"/>
          </a:xfrm>
        </p:spPr>
        <p:txBody>
          <a:bodyPr vert="horz" lIns="91440" tIns="45720" rIns="91440" bIns="45720" rtlCol="0" anchor="b">
            <a:noAutofit/>
          </a:bodyPr>
          <a:lstStyle/>
          <a:p>
            <a:pPr algn="r"/>
            <a:r>
              <a:rPr lang="en-US" sz="4800" dirty="0">
                <a:solidFill>
                  <a:schemeClr val="tx2"/>
                </a:solidFill>
                <a:latin typeface="Times New Roman" panose="02020603050405020304" pitchFamily="18" charset="0"/>
                <a:cs typeface="Times New Roman" panose="02020603050405020304" pitchFamily="18" charset="0"/>
              </a:rPr>
              <a:t>Dr Bruce Tuckman </a:t>
            </a:r>
          </a:p>
        </p:txBody>
      </p:sp>
      <p:graphicFrame>
        <p:nvGraphicFramePr>
          <p:cNvPr id="13" name="Content Placeholder 12">
            <a:extLst>
              <a:ext uri="{FF2B5EF4-FFF2-40B4-BE49-F238E27FC236}">
                <a16:creationId xmlns:a16="http://schemas.microsoft.com/office/drawing/2014/main" id="{B5F6816F-100E-4990-872C-42ABF2BC8324}"/>
              </a:ext>
            </a:extLst>
          </p:cNvPr>
          <p:cNvGraphicFramePr>
            <a:graphicFrameLocks noGrp="1"/>
          </p:cNvGraphicFramePr>
          <p:nvPr>
            <p:ph idx="1"/>
            <p:extLst>
              <p:ext uri="{D42A27DB-BD31-4B8C-83A1-F6EECF244321}">
                <p14:modId xmlns:p14="http://schemas.microsoft.com/office/powerpoint/2010/main" val="1244779157"/>
              </p:ext>
            </p:extLst>
          </p:nvPr>
        </p:nvGraphicFramePr>
        <p:xfrm>
          <a:off x="3575051" y="1177925"/>
          <a:ext cx="3572670" cy="48641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650624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D7573-85E7-4DDF-9E10-EBD18FB3DB06}"/>
              </a:ext>
            </a:extLst>
          </p:cNvPr>
          <p:cNvSpPr>
            <a:spLocks noGrp="1"/>
          </p:cNvSpPr>
          <p:nvPr>
            <p:ph type="title"/>
          </p:nvPr>
        </p:nvSpPr>
        <p:spPr>
          <a:xfrm>
            <a:off x="260571" y="256213"/>
            <a:ext cx="6696742" cy="2308691"/>
          </a:xfrm>
        </p:spPr>
        <p:txBody>
          <a:bodyPr>
            <a:noAutofit/>
          </a:bodyPr>
          <a:lstStyle/>
          <a:p>
            <a:pPr algn="ctr"/>
            <a:r>
              <a:rPr lang="en-GB" sz="4800" dirty="0">
                <a:solidFill>
                  <a:schemeClr val="tx2"/>
                </a:solidFill>
                <a:latin typeface="Times New Roman" panose="02020603050405020304" pitchFamily="18" charset="0"/>
                <a:cs typeface="Times New Roman" panose="02020603050405020304" pitchFamily="18" charset="0"/>
              </a:rPr>
              <a:t>Group and Teamwork Processes at The LEGO Group</a:t>
            </a:r>
          </a:p>
        </p:txBody>
      </p:sp>
      <p:pic>
        <p:nvPicPr>
          <p:cNvPr id="4" name="Content Placeholder 3">
            <a:extLst>
              <a:ext uri="{FF2B5EF4-FFF2-40B4-BE49-F238E27FC236}">
                <a16:creationId xmlns:a16="http://schemas.microsoft.com/office/drawing/2014/main" id="{62DC7B8F-5CC3-416C-BEF0-6A2DA645F3C9}"/>
              </a:ext>
            </a:extLst>
          </p:cNvPr>
          <p:cNvPicPr>
            <a:picLocks noGrp="1" noChangeAspect="1"/>
          </p:cNvPicPr>
          <p:nvPr>
            <p:ph idx="1"/>
          </p:nvPr>
        </p:nvPicPr>
        <p:blipFill>
          <a:blip r:embed="rId3"/>
          <a:stretch>
            <a:fillRect/>
          </a:stretch>
        </p:blipFill>
        <p:spPr>
          <a:xfrm>
            <a:off x="467544" y="2535087"/>
            <a:ext cx="7242730" cy="3820859"/>
          </a:xfrm>
          <a:prstGeom prst="rect">
            <a:avLst/>
          </a:prstGeom>
        </p:spPr>
      </p:pic>
    </p:spTree>
    <p:extLst>
      <p:ext uri="{BB962C8B-B14F-4D97-AF65-F5344CB8AC3E}">
        <p14:creationId xmlns:p14="http://schemas.microsoft.com/office/powerpoint/2010/main" val="33867593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EECBE3D-F88E-4719-86F5-54D63B2297A1}"/>
              </a:ext>
            </a:extLst>
          </p:cNvPr>
          <p:cNvSpPr>
            <a:spLocks noGrp="1"/>
          </p:cNvSpPr>
          <p:nvPr>
            <p:ph type="title"/>
          </p:nvPr>
        </p:nvSpPr>
        <p:spPr>
          <a:xfrm>
            <a:off x="457200" y="274638"/>
            <a:ext cx="6617078" cy="1642194"/>
          </a:xfrm>
        </p:spPr>
        <p:txBody>
          <a:bodyPr>
            <a:normAutofit fontScale="90000"/>
          </a:bodyPr>
          <a:lstStyle/>
          <a:p>
            <a:pPr algn="ctr"/>
            <a:r>
              <a:rPr lang="en-US" sz="5300" dirty="0">
                <a:solidFill>
                  <a:schemeClr val="tx2"/>
                </a:solidFill>
                <a:latin typeface="Times New Roman" panose="02020603050405020304" pitchFamily="18" charset="0"/>
                <a:cs typeface="Times New Roman" panose="02020603050405020304" pitchFamily="18" charset="0"/>
              </a:rPr>
              <a:t>Corporate Social </a:t>
            </a:r>
            <a:br>
              <a:rPr lang="en-US" sz="5300" dirty="0">
                <a:solidFill>
                  <a:schemeClr val="tx2"/>
                </a:solidFill>
                <a:latin typeface="Times New Roman" panose="02020603050405020304" pitchFamily="18" charset="0"/>
                <a:cs typeface="Times New Roman" panose="02020603050405020304" pitchFamily="18" charset="0"/>
              </a:rPr>
            </a:br>
            <a:r>
              <a:rPr lang="en-US" sz="5300" dirty="0">
                <a:solidFill>
                  <a:schemeClr val="tx2"/>
                </a:solidFill>
                <a:latin typeface="Times New Roman" panose="02020603050405020304" pitchFamily="18" charset="0"/>
                <a:cs typeface="Times New Roman" panose="02020603050405020304" pitchFamily="18" charset="0"/>
              </a:rPr>
              <a:t>Responsibility </a:t>
            </a:r>
            <a:br>
              <a:rPr lang="en-US" sz="4800" dirty="0">
                <a:solidFill>
                  <a:schemeClr val="tx2"/>
                </a:solidFill>
                <a:latin typeface="Times New Roman" panose="02020603050405020304" pitchFamily="18" charset="0"/>
                <a:cs typeface="Times New Roman" panose="02020603050405020304" pitchFamily="18" charset="0"/>
              </a:rPr>
            </a:br>
            <a:endParaRPr lang="en-GB" sz="4800" dirty="0">
              <a:solidFill>
                <a:schemeClr val="tx2"/>
              </a:solidFill>
            </a:endParaRPr>
          </a:p>
        </p:txBody>
      </p:sp>
      <p:pic>
        <p:nvPicPr>
          <p:cNvPr id="8" name="Content Placeholder 7">
            <a:extLst>
              <a:ext uri="{FF2B5EF4-FFF2-40B4-BE49-F238E27FC236}">
                <a16:creationId xmlns:a16="http://schemas.microsoft.com/office/drawing/2014/main" id="{5A7DA465-1F22-4E6A-9CBA-9CFC3C2FF813}"/>
              </a:ext>
            </a:extLst>
          </p:cNvPr>
          <p:cNvPicPr>
            <a:picLocks noGrp="1" noChangeAspect="1"/>
          </p:cNvPicPr>
          <p:nvPr>
            <p:ph idx="1"/>
          </p:nvPr>
        </p:nvPicPr>
        <p:blipFill>
          <a:blip r:embed="rId3"/>
          <a:stretch>
            <a:fillRect/>
          </a:stretch>
        </p:blipFill>
        <p:spPr>
          <a:xfrm>
            <a:off x="457200" y="1942147"/>
            <a:ext cx="6617078" cy="4072048"/>
          </a:xfrm>
          <a:prstGeom prst="rect">
            <a:avLst/>
          </a:prstGeom>
        </p:spPr>
      </p:pic>
    </p:spTree>
    <p:extLst>
      <p:ext uri="{BB962C8B-B14F-4D97-AF65-F5344CB8AC3E}">
        <p14:creationId xmlns:p14="http://schemas.microsoft.com/office/powerpoint/2010/main" val="13190964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46FE544-D4BB-4A77-A1DD-378800BF7CAA}"/>
              </a:ext>
            </a:extLst>
          </p:cNvPr>
          <p:cNvSpPr>
            <a:spLocks noGrp="1"/>
          </p:cNvSpPr>
          <p:nvPr>
            <p:ph type="title"/>
          </p:nvPr>
        </p:nvSpPr>
        <p:spPr>
          <a:xfrm>
            <a:off x="179512" y="116632"/>
            <a:ext cx="7200799" cy="1656184"/>
          </a:xfrm>
        </p:spPr>
        <p:txBody>
          <a:bodyPr>
            <a:noAutofit/>
          </a:bodyPr>
          <a:lstStyle/>
          <a:p>
            <a:pPr algn="ctr"/>
            <a:r>
              <a:rPr lang="en-GB" sz="4800" dirty="0">
                <a:solidFill>
                  <a:schemeClr val="tx2"/>
                </a:solidFill>
                <a:latin typeface="Times New Roman" panose="02020603050405020304" pitchFamily="18" charset="0"/>
                <a:cs typeface="Times New Roman" panose="02020603050405020304" pitchFamily="18" charset="0"/>
              </a:rPr>
              <a:t>The LEGO Group’s CSR Promise</a:t>
            </a:r>
          </a:p>
        </p:txBody>
      </p:sp>
      <p:pic>
        <p:nvPicPr>
          <p:cNvPr id="5" name="Content Placeholder 4">
            <a:extLst>
              <a:ext uri="{FF2B5EF4-FFF2-40B4-BE49-F238E27FC236}">
                <a16:creationId xmlns:a16="http://schemas.microsoft.com/office/drawing/2014/main" id="{8A3A73EE-76D0-4CA2-84DD-B8FC069759EA}"/>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95536" y="1772816"/>
            <a:ext cx="7350380" cy="4354848"/>
          </a:xfrm>
        </p:spPr>
      </p:pic>
    </p:spTree>
    <p:extLst>
      <p:ext uri="{BB962C8B-B14F-4D97-AF65-F5344CB8AC3E}">
        <p14:creationId xmlns:p14="http://schemas.microsoft.com/office/powerpoint/2010/main" val="38423667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6CE6E43D-FC44-4F15-89C6-7C08E9BDC3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9144001" cy="6866467"/>
            <a:chOff x="0" y="-8467"/>
            <a:chExt cx="12192000" cy="6866467"/>
          </a:xfrm>
        </p:grpSpPr>
        <p:cxnSp>
          <p:nvCxnSpPr>
            <p:cNvPr id="11" name="Straight Connector 10">
              <a:extLst>
                <a:ext uri="{FF2B5EF4-FFF2-40B4-BE49-F238E27FC236}">
                  <a16:creationId xmlns:a16="http://schemas.microsoft.com/office/drawing/2014/main" id="{321115E6-3640-4179-A252-686A27B75B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E68D2ABE-CDFA-4BEB-AF45-E43862265B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A108FB8B-558B-4F9E-970F-72D2EE57F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481E92F1-5BD2-4422-B875-90578CEAA5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9D9630F3-9488-4F58-9098-F6B8552BD6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A82B105D-E7A6-4F3A-AFDA-B9133F6BDF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592262AB-546B-41A7-99DE-EC034F0722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D878A1F7-F404-41A0-BD7C-9739499BDD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0076BF32-29FF-4C3A-B1AF-91A28EFD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0A4C29F3-B3A2-40B9-8670-ADA39B0C4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2" name="Rectangle 21">
            <a:extLst>
              <a:ext uri="{FF2B5EF4-FFF2-40B4-BE49-F238E27FC236}">
                <a16:creationId xmlns:a16="http://schemas.microsoft.com/office/drawing/2014/main" id="{21029ED5-F105-4DD2-99C8-1E44228179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2D621E68-BF28-4A1C-B1A2-4E55E139E7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9144001" cy="6866467"/>
            <a:chOff x="0" y="-8467"/>
            <a:chExt cx="12192000" cy="6866467"/>
          </a:xfrm>
        </p:grpSpPr>
        <p:cxnSp>
          <p:nvCxnSpPr>
            <p:cNvPr id="25" name="Straight Connector 24">
              <a:extLst>
                <a:ext uri="{FF2B5EF4-FFF2-40B4-BE49-F238E27FC236}">
                  <a16:creationId xmlns:a16="http://schemas.microsoft.com/office/drawing/2014/main" id="{BE8BBE4D-F0DF-49B9-B75A-99DAC53ACA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E0F07DDC-34A6-46A1-9DE9-2BBE2931A5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5">
              <a:extLst>
                <a:ext uri="{FF2B5EF4-FFF2-40B4-BE49-F238E27FC236}">
                  <a16:creationId xmlns:a16="http://schemas.microsoft.com/office/drawing/2014/main" id="{2CEB2BF9-B8DB-45B9-86EA-D197B5B1AE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a:extLst>
                <a:ext uri="{FF2B5EF4-FFF2-40B4-BE49-F238E27FC236}">
                  <a16:creationId xmlns:a16="http://schemas.microsoft.com/office/drawing/2014/main" id="{08B5BB34-3801-4E70-A981-FE007635E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7">
              <a:extLst>
                <a:ext uri="{FF2B5EF4-FFF2-40B4-BE49-F238E27FC236}">
                  <a16:creationId xmlns:a16="http://schemas.microsoft.com/office/drawing/2014/main" id="{38432A75-2CEB-463C-A8F2-ABB50A79F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8">
              <a:extLst>
                <a:ext uri="{FF2B5EF4-FFF2-40B4-BE49-F238E27FC236}">
                  <a16:creationId xmlns:a16="http://schemas.microsoft.com/office/drawing/2014/main" id="{E7E850B8-C050-4597-8BEB-113FEC9A27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9">
              <a:extLst>
                <a:ext uri="{FF2B5EF4-FFF2-40B4-BE49-F238E27FC236}">
                  <a16:creationId xmlns:a16="http://schemas.microsoft.com/office/drawing/2014/main" id="{24ACC798-9CEC-4B6F-A8DD-F8E6FCCCF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id="{1D58A8C6-1294-4CD9-89BC-F1E981A5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32">
              <a:extLst>
                <a:ext uri="{FF2B5EF4-FFF2-40B4-BE49-F238E27FC236}">
                  <a16:creationId xmlns:a16="http://schemas.microsoft.com/office/drawing/2014/main" id="{F32F2ED6-6143-46C4-A641-72D42732B6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5" name="Rectangle 34">
            <a:extLst>
              <a:ext uri="{FF2B5EF4-FFF2-40B4-BE49-F238E27FC236}">
                <a16:creationId xmlns:a16="http://schemas.microsoft.com/office/drawing/2014/main" id="{5C9652B3-A450-4ED6-8FBF-F536BA60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w="2222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FB8BC6A6-4881-40D1-91EC-78FD011C81E0}"/>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r="-1" b="13839"/>
          <a:stretch/>
        </p:blipFill>
        <p:spPr>
          <a:xfrm>
            <a:off x="426339" y="571500"/>
            <a:ext cx="8291322" cy="5715000"/>
          </a:xfrm>
          <a:prstGeom prst="rect">
            <a:avLst/>
          </a:prstGeom>
        </p:spPr>
      </p:pic>
    </p:spTree>
    <p:extLst>
      <p:ext uri="{BB962C8B-B14F-4D97-AF65-F5344CB8AC3E}">
        <p14:creationId xmlns:p14="http://schemas.microsoft.com/office/powerpoint/2010/main" val="9845489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0D48C94-55A9-4494-844F-56C6F7F8BC93}"/>
              </a:ext>
            </a:extLst>
          </p:cNvPr>
          <p:cNvSpPr>
            <a:spLocks noGrp="1"/>
          </p:cNvSpPr>
          <p:nvPr>
            <p:ph type="title"/>
          </p:nvPr>
        </p:nvSpPr>
        <p:spPr>
          <a:xfrm>
            <a:off x="609599" y="188640"/>
            <a:ext cx="6347713" cy="864096"/>
          </a:xfrm>
        </p:spPr>
        <p:txBody>
          <a:bodyPr>
            <a:normAutofit/>
          </a:bodyPr>
          <a:lstStyle/>
          <a:p>
            <a:pPr algn="ctr"/>
            <a:r>
              <a:rPr lang="en-GB" sz="4800" dirty="0">
                <a:solidFill>
                  <a:schemeClr val="tx2"/>
                </a:solidFill>
                <a:latin typeface="Times New Roman" panose="02020603050405020304" pitchFamily="18" charset="0"/>
                <a:cs typeface="Times New Roman" panose="02020603050405020304" pitchFamily="18" charset="0"/>
              </a:rPr>
              <a:t>References</a:t>
            </a:r>
          </a:p>
        </p:txBody>
      </p:sp>
      <p:sp>
        <p:nvSpPr>
          <p:cNvPr id="7" name="Content Placeholder 6">
            <a:extLst>
              <a:ext uri="{FF2B5EF4-FFF2-40B4-BE49-F238E27FC236}">
                <a16:creationId xmlns:a16="http://schemas.microsoft.com/office/drawing/2014/main" id="{2887552F-49B5-4F80-9A93-D43C2E4CBE84}"/>
              </a:ext>
            </a:extLst>
          </p:cNvPr>
          <p:cNvSpPr>
            <a:spLocks noGrp="1"/>
          </p:cNvSpPr>
          <p:nvPr>
            <p:ph idx="1"/>
          </p:nvPr>
        </p:nvSpPr>
        <p:spPr>
          <a:xfrm>
            <a:off x="395536" y="1052736"/>
            <a:ext cx="6984776" cy="5616624"/>
          </a:xfrm>
        </p:spPr>
        <p:txBody>
          <a:bodyPr>
            <a:normAutofit lnSpcReduction="10000"/>
          </a:bodyPr>
          <a:lstStyle/>
          <a:p>
            <a:pPr lvl="0"/>
            <a:r>
              <a:rPr lang="en-GB" sz="1500" dirty="0" err="1">
                <a:latin typeface="Times New Roman" panose="02020603050405020304" pitchFamily="18" charset="0"/>
                <a:cs typeface="Times New Roman" panose="02020603050405020304" pitchFamily="18" charset="0"/>
              </a:rPr>
              <a:t>Averkamp</a:t>
            </a:r>
            <a:r>
              <a:rPr lang="en-GB" sz="1500" dirty="0">
                <a:latin typeface="Times New Roman" panose="02020603050405020304" pitchFamily="18" charset="0"/>
                <a:cs typeface="Times New Roman" panose="02020603050405020304" pitchFamily="18" charset="0"/>
              </a:rPr>
              <a:t>, H. (2018). What is the Difference Between Pubic Sector and Private Sector? Available at: </a:t>
            </a:r>
            <a:r>
              <a:rPr lang="en-GB" sz="1500" dirty="0">
                <a:latin typeface="Times New Roman" panose="02020603050405020304" pitchFamily="18" charset="0"/>
                <a:cs typeface="Times New Roman" panose="02020603050405020304" pitchFamily="18" charset="0"/>
                <a:hlinkClick r:id="rId3"/>
              </a:rPr>
              <a:t>https://www.accountingcoach.com/blog/public-sector-private-sector</a:t>
            </a:r>
            <a:endParaRPr lang="en-GB" sz="1500" dirty="0">
              <a:latin typeface="Times New Roman" panose="02020603050405020304" pitchFamily="18" charset="0"/>
              <a:cs typeface="Times New Roman" panose="02020603050405020304" pitchFamily="18" charset="0"/>
            </a:endParaRPr>
          </a:p>
          <a:p>
            <a:pPr lvl="0"/>
            <a:r>
              <a:rPr lang="en-US" sz="1500" dirty="0">
                <a:latin typeface="Times New Roman" panose="02020603050405020304" pitchFamily="18" charset="0"/>
                <a:cs typeface="Times New Roman" panose="02020603050405020304" pitchFamily="18" charset="0"/>
              </a:rPr>
              <a:t>Belbin Associates. (2018). The Nine Belbin Team Roles. Available at </a:t>
            </a:r>
            <a:r>
              <a:rPr lang="en-US" sz="1500" u="sng" dirty="0">
                <a:latin typeface="Times New Roman" panose="02020603050405020304" pitchFamily="18" charset="0"/>
                <a:cs typeface="Times New Roman" panose="02020603050405020304" pitchFamily="18" charset="0"/>
                <a:hlinkClick r:id="rId4"/>
              </a:rPr>
              <a:t>https://www.belbin.com/about/belbin-team-roles/</a:t>
            </a:r>
            <a:endParaRPr lang="en-GB" sz="1500" dirty="0">
              <a:latin typeface="Times New Roman" panose="02020603050405020304" pitchFamily="18" charset="0"/>
              <a:cs typeface="Times New Roman" panose="02020603050405020304" pitchFamily="18" charset="0"/>
            </a:endParaRPr>
          </a:p>
          <a:p>
            <a:pPr lvl="0"/>
            <a:r>
              <a:rPr lang="en-GB" sz="1500" dirty="0">
                <a:latin typeface="Times New Roman" panose="02020603050405020304" pitchFamily="18" charset="0"/>
                <a:cs typeface="Times New Roman" panose="02020603050405020304" pitchFamily="18" charset="0"/>
              </a:rPr>
              <a:t>Business Balls. (2018). Tuckman Forming Storming Norming Performing Model. Available at: </a:t>
            </a:r>
            <a:r>
              <a:rPr lang="en-GB" sz="1500" b="1" dirty="0">
                <a:latin typeface="Times New Roman" panose="02020603050405020304" pitchFamily="18" charset="0"/>
                <a:cs typeface="Times New Roman" panose="02020603050405020304" pitchFamily="18" charset="0"/>
              </a:rPr>
              <a:t> </a:t>
            </a:r>
            <a:r>
              <a:rPr lang="en-US" sz="1500" u="sng" dirty="0">
                <a:latin typeface="Times New Roman" panose="02020603050405020304" pitchFamily="18" charset="0"/>
                <a:cs typeface="Times New Roman" panose="02020603050405020304" pitchFamily="18" charset="0"/>
                <a:hlinkClick r:id="rId5"/>
              </a:rPr>
              <a:t>https://www.businessballs.com/team-management/tuckman-forming-storming-norming-performing-model/</a:t>
            </a:r>
            <a:endParaRPr lang="en-GB" sz="1500" dirty="0">
              <a:latin typeface="Times New Roman" panose="02020603050405020304" pitchFamily="18" charset="0"/>
              <a:cs typeface="Times New Roman" panose="02020603050405020304" pitchFamily="18" charset="0"/>
            </a:endParaRPr>
          </a:p>
          <a:p>
            <a:pPr lvl="0"/>
            <a:r>
              <a:rPr lang="en-US" sz="1500" dirty="0" err="1">
                <a:latin typeface="Times New Roman" panose="02020603050405020304" pitchFamily="18" charset="0"/>
                <a:cs typeface="Times New Roman" panose="02020603050405020304" pitchFamily="18" charset="0"/>
              </a:rPr>
              <a:t>Caramela</a:t>
            </a:r>
            <a:r>
              <a:rPr lang="en-US" sz="1500" dirty="0">
                <a:latin typeface="Times New Roman" panose="02020603050405020304" pitchFamily="18" charset="0"/>
                <a:cs typeface="Times New Roman" panose="02020603050405020304" pitchFamily="18" charset="0"/>
              </a:rPr>
              <a:t>, S. (2018). The Management Theory Of Max Weber. Available at: </a:t>
            </a:r>
            <a:r>
              <a:rPr lang="en-US" sz="1500" dirty="0">
                <a:latin typeface="Times New Roman" panose="02020603050405020304" pitchFamily="18" charset="0"/>
                <a:cs typeface="Times New Roman" panose="02020603050405020304" pitchFamily="18" charset="0"/>
                <a:hlinkClick r:id="rId6"/>
              </a:rPr>
              <a:t>https://www.business.com/articles/management-theory-of-max-weber/</a:t>
            </a:r>
            <a:endParaRPr lang="en-GB" sz="1500" dirty="0">
              <a:latin typeface="Times New Roman" panose="02020603050405020304" pitchFamily="18" charset="0"/>
              <a:cs typeface="Times New Roman" panose="02020603050405020304" pitchFamily="18" charset="0"/>
            </a:endParaRPr>
          </a:p>
          <a:p>
            <a:pPr lvl="0"/>
            <a:r>
              <a:rPr lang="en-US" sz="1500" dirty="0">
                <a:latin typeface="Times New Roman" panose="02020603050405020304" pitchFamily="18" charset="0"/>
                <a:cs typeface="Times New Roman" panose="02020603050405020304" pitchFamily="18" charset="0"/>
              </a:rPr>
              <a:t>Greenpeace. (2014). How LEGO got awesome to #</a:t>
            </a:r>
            <a:r>
              <a:rPr lang="en-US" sz="1500" dirty="0" err="1">
                <a:latin typeface="Times New Roman" panose="02020603050405020304" pitchFamily="18" charset="0"/>
                <a:cs typeface="Times New Roman" panose="02020603050405020304" pitchFamily="18" charset="0"/>
              </a:rPr>
              <a:t>SaveTheArctic</a:t>
            </a:r>
            <a:r>
              <a:rPr lang="en-US" sz="1500" dirty="0">
                <a:latin typeface="Times New Roman" panose="02020603050405020304" pitchFamily="18" charset="0"/>
                <a:cs typeface="Times New Roman" panose="02020603050405020304" pitchFamily="18" charset="0"/>
              </a:rPr>
              <a:t>. Available at: </a:t>
            </a:r>
            <a:r>
              <a:rPr lang="en-US" sz="1500" u="sng" dirty="0">
                <a:latin typeface="Times New Roman" panose="02020603050405020304" pitchFamily="18" charset="0"/>
                <a:cs typeface="Times New Roman" panose="02020603050405020304" pitchFamily="18" charset="0"/>
                <a:hlinkClick r:id="rId7"/>
              </a:rPr>
              <a:t>https://www.greenpeace.org.uk/how-lego-got-awesome-savethearctic-20141009/</a:t>
            </a:r>
            <a:endParaRPr lang="en-GB" sz="1500" dirty="0">
              <a:latin typeface="Times New Roman" panose="02020603050405020304" pitchFamily="18" charset="0"/>
              <a:cs typeface="Times New Roman" panose="02020603050405020304" pitchFamily="18" charset="0"/>
            </a:endParaRPr>
          </a:p>
          <a:p>
            <a:pPr lvl="0"/>
            <a:r>
              <a:rPr lang="en-US" sz="1500" dirty="0">
                <a:latin typeface="Times New Roman" panose="02020603050405020304" pitchFamily="18" charset="0"/>
                <a:cs typeface="Times New Roman" panose="02020603050405020304" pitchFamily="18" charset="0"/>
              </a:rPr>
              <a:t>LEGO Group, (2018). Careers. Bring Your Career To Life. Available at:  </a:t>
            </a:r>
            <a:r>
              <a:rPr lang="en-US" sz="1500" u="sng" dirty="0">
                <a:latin typeface="Times New Roman" panose="02020603050405020304" pitchFamily="18" charset="0"/>
                <a:cs typeface="Times New Roman" panose="02020603050405020304" pitchFamily="18" charset="0"/>
                <a:hlinkClick r:id="rId8"/>
              </a:rPr>
              <a:t>https://www.lego.com/en-gb/careers/people</a:t>
            </a:r>
            <a:endParaRPr lang="en-GB" sz="1500" dirty="0">
              <a:latin typeface="Times New Roman" panose="02020603050405020304" pitchFamily="18" charset="0"/>
              <a:cs typeface="Times New Roman" panose="02020603050405020304" pitchFamily="18" charset="0"/>
            </a:endParaRPr>
          </a:p>
          <a:p>
            <a:pPr lvl="0"/>
            <a:r>
              <a:rPr lang="en-US" sz="1500" dirty="0">
                <a:latin typeface="Times New Roman" panose="02020603050405020304" pitchFamily="18" charset="0"/>
                <a:cs typeface="Times New Roman" panose="02020603050405020304" pitchFamily="18" charset="0"/>
              </a:rPr>
              <a:t>LEGO Group. (2018). Careers. Bring Your Career To Life. Available at: </a:t>
            </a:r>
            <a:r>
              <a:rPr lang="en-US" sz="1500" u="sng" dirty="0">
                <a:latin typeface="Times New Roman" panose="02020603050405020304" pitchFamily="18" charset="0"/>
                <a:cs typeface="Times New Roman" panose="02020603050405020304" pitchFamily="18" charset="0"/>
                <a:hlinkClick r:id="rId9"/>
              </a:rPr>
              <a:t>https://www.lego.com/en-gb/careers/culture</a:t>
            </a:r>
            <a:endParaRPr lang="en-GB" sz="1500" dirty="0">
              <a:latin typeface="Times New Roman" panose="02020603050405020304" pitchFamily="18" charset="0"/>
              <a:cs typeface="Times New Roman" panose="02020603050405020304" pitchFamily="18" charset="0"/>
            </a:endParaRPr>
          </a:p>
          <a:p>
            <a:pPr lvl="0"/>
            <a:r>
              <a:rPr lang="en-US" sz="1500" dirty="0">
                <a:latin typeface="Times New Roman" panose="02020603050405020304" pitchFamily="18" charset="0"/>
                <a:cs typeface="Times New Roman" panose="02020603050405020304" pitchFamily="18" charset="0"/>
              </a:rPr>
              <a:t>LEGO Group. (2018). Management. Available at: </a:t>
            </a:r>
            <a:r>
              <a:rPr lang="en-US" sz="1500" u="sng" dirty="0">
                <a:latin typeface="Times New Roman" panose="02020603050405020304" pitchFamily="18" charset="0"/>
                <a:cs typeface="Times New Roman" panose="02020603050405020304" pitchFamily="18" charset="0"/>
                <a:hlinkClick r:id="rId10"/>
              </a:rPr>
              <a:t>https://www.lego.com/en-gb/aboutus/lego-group/management</a:t>
            </a:r>
            <a:endParaRPr lang="en-GB" sz="1500" dirty="0">
              <a:latin typeface="Times New Roman" panose="02020603050405020304" pitchFamily="18" charset="0"/>
              <a:cs typeface="Times New Roman" panose="02020603050405020304" pitchFamily="18" charset="0"/>
            </a:endParaRPr>
          </a:p>
          <a:p>
            <a:r>
              <a:rPr lang="en-US" sz="1500" dirty="0">
                <a:latin typeface="Times New Roman" panose="02020603050405020304" pitchFamily="18" charset="0"/>
                <a:cs typeface="Times New Roman" panose="02020603050405020304" pitchFamily="18" charset="0"/>
              </a:rPr>
              <a:t>LEGO Group. (2018). Our Responsibility Ambitions. Available at: </a:t>
            </a:r>
            <a:r>
              <a:rPr lang="en-US" sz="1500" u="sng" dirty="0">
                <a:latin typeface="Times New Roman" panose="02020603050405020304" pitchFamily="18" charset="0"/>
                <a:cs typeface="Times New Roman" panose="02020603050405020304" pitchFamily="18" charset="0"/>
                <a:hlinkClick r:id="rId11"/>
              </a:rPr>
              <a:t>https://www.lego.com/en-gb/aboutus/responsibility</a:t>
            </a:r>
            <a:endParaRPr lang="en-GB" sz="1500"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6326127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76D5BE-8A23-49E2-A37E-B6F8D5C6A482}"/>
              </a:ext>
            </a:extLst>
          </p:cNvPr>
          <p:cNvSpPr>
            <a:spLocks noGrp="1"/>
          </p:cNvSpPr>
          <p:nvPr>
            <p:ph type="title"/>
          </p:nvPr>
        </p:nvSpPr>
        <p:spPr>
          <a:xfrm>
            <a:off x="609599" y="116632"/>
            <a:ext cx="6347713" cy="700005"/>
          </a:xfrm>
        </p:spPr>
        <p:txBody>
          <a:bodyPr>
            <a:noAutofit/>
          </a:bodyPr>
          <a:lstStyle/>
          <a:p>
            <a:pPr algn="ctr"/>
            <a:r>
              <a:rPr lang="en-GB" sz="4800" dirty="0">
                <a:solidFill>
                  <a:schemeClr val="tx2"/>
                </a:solidFill>
                <a:latin typeface="Times New Roman" panose="02020603050405020304" pitchFamily="18" charset="0"/>
                <a:cs typeface="Times New Roman" panose="02020603050405020304" pitchFamily="18" charset="0"/>
              </a:rPr>
              <a:t>References Continued</a:t>
            </a:r>
          </a:p>
        </p:txBody>
      </p:sp>
      <p:sp>
        <p:nvSpPr>
          <p:cNvPr id="3" name="Content Placeholder 2">
            <a:extLst>
              <a:ext uri="{FF2B5EF4-FFF2-40B4-BE49-F238E27FC236}">
                <a16:creationId xmlns:a16="http://schemas.microsoft.com/office/drawing/2014/main" id="{E2C53EAE-05E2-4357-A2DA-08F013AD89F0}"/>
              </a:ext>
            </a:extLst>
          </p:cNvPr>
          <p:cNvSpPr>
            <a:spLocks noGrp="1"/>
          </p:cNvSpPr>
          <p:nvPr>
            <p:ph idx="1"/>
          </p:nvPr>
        </p:nvSpPr>
        <p:spPr>
          <a:xfrm>
            <a:off x="609598" y="908720"/>
            <a:ext cx="6914729" cy="5832648"/>
          </a:xfrm>
        </p:spPr>
        <p:txBody>
          <a:bodyPr>
            <a:normAutofit/>
          </a:bodyPr>
          <a:lstStyle/>
          <a:p>
            <a:pPr lvl="0"/>
            <a:r>
              <a:rPr lang="en-US" sz="1500" dirty="0">
                <a:latin typeface="Times New Roman" panose="02020603050405020304" pitchFamily="18" charset="0"/>
                <a:cs typeface="Times New Roman" panose="02020603050405020304" pitchFamily="18" charset="0"/>
              </a:rPr>
              <a:t>LEGO Group. (2018). The LEGO Brand. Available at: </a:t>
            </a:r>
            <a:r>
              <a:rPr lang="en-US" sz="1500" u="sng" dirty="0">
                <a:latin typeface="Times New Roman" panose="02020603050405020304" pitchFamily="18" charset="0"/>
                <a:cs typeface="Times New Roman" panose="02020603050405020304" pitchFamily="18" charset="0"/>
                <a:hlinkClick r:id="rId2"/>
              </a:rPr>
              <a:t>https://www.lego.com/en-gb/aboutus/lego-group/the_lego_brand</a:t>
            </a:r>
            <a:endParaRPr lang="en-GB" sz="1500" dirty="0">
              <a:latin typeface="Times New Roman" panose="02020603050405020304" pitchFamily="18" charset="0"/>
              <a:cs typeface="Times New Roman" panose="02020603050405020304" pitchFamily="18" charset="0"/>
            </a:endParaRPr>
          </a:p>
          <a:p>
            <a:pPr lvl="0"/>
            <a:r>
              <a:rPr lang="en-US" sz="1500" dirty="0">
                <a:latin typeface="Times New Roman" panose="02020603050405020304" pitchFamily="18" charset="0"/>
                <a:cs typeface="Times New Roman" panose="02020603050405020304" pitchFamily="18" charset="0"/>
              </a:rPr>
              <a:t>LEGO Group. (2018). The LEGO Group Culture. Available at: </a:t>
            </a:r>
            <a:r>
              <a:rPr lang="en-US" sz="1500" u="sng" dirty="0">
                <a:latin typeface="Times New Roman" panose="02020603050405020304" pitchFamily="18" charset="0"/>
                <a:cs typeface="Times New Roman" panose="02020603050405020304" pitchFamily="18" charset="0"/>
                <a:hlinkClick r:id="rId3"/>
              </a:rPr>
              <a:t>https://www.lego.com/en-gb/careers/culture</a:t>
            </a:r>
            <a:endParaRPr lang="en-GB" sz="1500" dirty="0">
              <a:latin typeface="Times New Roman" panose="02020603050405020304" pitchFamily="18" charset="0"/>
              <a:cs typeface="Times New Roman" panose="02020603050405020304" pitchFamily="18" charset="0"/>
            </a:endParaRPr>
          </a:p>
          <a:p>
            <a:pPr lvl="0"/>
            <a:r>
              <a:rPr lang="en-US" sz="1500" dirty="0">
                <a:latin typeface="Times New Roman" panose="02020603050405020304" pitchFamily="18" charset="0"/>
                <a:cs typeface="Times New Roman" panose="02020603050405020304" pitchFamily="18" charset="0"/>
              </a:rPr>
              <a:t>LEGO Group. (2018). The LEGO Group History. Available at: </a:t>
            </a:r>
            <a:r>
              <a:rPr lang="en-US" sz="1500" u="sng" dirty="0">
                <a:latin typeface="Times New Roman" panose="02020603050405020304" pitchFamily="18" charset="0"/>
                <a:cs typeface="Times New Roman" panose="02020603050405020304" pitchFamily="18" charset="0"/>
                <a:hlinkClick r:id="rId4"/>
              </a:rPr>
              <a:t>https://www.lego.com/en-gb/aboutus/lego-group/the_lego_history</a:t>
            </a:r>
            <a:endParaRPr lang="en-GB" sz="1500" dirty="0">
              <a:latin typeface="Times New Roman" panose="02020603050405020304" pitchFamily="18" charset="0"/>
              <a:cs typeface="Times New Roman" panose="02020603050405020304" pitchFamily="18" charset="0"/>
            </a:endParaRPr>
          </a:p>
          <a:p>
            <a:pPr lvl="0"/>
            <a:r>
              <a:rPr lang="en-GB" sz="1500" dirty="0">
                <a:latin typeface="Times New Roman" panose="02020603050405020304" pitchFamily="18" charset="0"/>
                <a:cs typeface="Times New Roman" panose="02020603050405020304" pitchFamily="18" charset="0"/>
              </a:rPr>
              <a:t>Mind Tools Ltd. (2018). Belbin's Team Roles. Available at: </a:t>
            </a:r>
            <a:r>
              <a:rPr lang="en-US" sz="1500" u="sng" dirty="0">
                <a:latin typeface="Times New Roman" panose="02020603050405020304" pitchFamily="18" charset="0"/>
                <a:cs typeface="Times New Roman" panose="02020603050405020304" pitchFamily="18" charset="0"/>
                <a:hlinkClick r:id="rId5"/>
              </a:rPr>
              <a:t>https://www.mindtools.com/pages/article/newLDR_83.htm</a:t>
            </a:r>
            <a:endParaRPr lang="en-GB" sz="1500" dirty="0">
              <a:latin typeface="Times New Roman" panose="02020603050405020304" pitchFamily="18" charset="0"/>
              <a:cs typeface="Times New Roman" panose="02020603050405020304" pitchFamily="18" charset="0"/>
            </a:endParaRPr>
          </a:p>
          <a:p>
            <a:pPr lvl="0"/>
            <a:r>
              <a:rPr lang="en-US" sz="1500" dirty="0">
                <a:latin typeface="Times New Roman" panose="02020603050405020304" pitchFamily="18" charset="0"/>
                <a:cs typeface="Times New Roman" panose="02020603050405020304" pitchFamily="18" charset="0"/>
              </a:rPr>
              <a:t>Mind Tools Ltd. (2018). </a:t>
            </a:r>
            <a:r>
              <a:rPr lang="en-GB" sz="1500" dirty="0">
                <a:latin typeface="Times New Roman" panose="02020603050405020304" pitchFamily="18" charset="0"/>
                <a:cs typeface="Times New Roman" panose="02020603050405020304" pitchFamily="18" charset="0"/>
              </a:rPr>
              <a:t>Forming, Storming, Norming, and Performing</a:t>
            </a:r>
            <a:r>
              <a:rPr lang="en-US" sz="1500" dirty="0">
                <a:latin typeface="Times New Roman" panose="02020603050405020304" pitchFamily="18" charset="0"/>
                <a:cs typeface="Times New Roman" panose="02020603050405020304" pitchFamily="18" charset="0"/>
              </a:rPr>
              <a:t>. Available at: </a:t>
            </a:r>
            <a:r>
              <a:rPr lang="en-US" sz="1500" u="sng" dirty="0">
                <a:latin typeface="Times New Roman" panose="02020603050405020304" pitchFamily="18" charset="0"/>
                <a:cs typeface="Times New Roman" panose="02020603050405020304" pitchFamily="18" charset="0"/>
                <a:hlinkClick r:id="rId6"/>
              </a:rPr>
              <a:t>https://www.mindtools.com/pages/article/newLDR_86.htm</a:t>
            </a:r>
            <a:endParaRPr lang="en-GB" sz="1500" dirty="0">
              <a:latin typeface="Times New Roman" panose="02020603050405020304" pitchFamily="18" charset="0"/>
              <a:cs typeface="Times New Roman" panose="02020603050405020304" pitchFamily="18" charset="0"/>
            </a:endParaRPr>
          </a:p>
          <a:p>
            <a:pPr lvl="0"/>
            <a:r>
              <a:rPr lang="en-GB" sz="1500" dirty="0">
                <a:latin typeface="Times New Roman" panose="02020603050405020304" pitchFamily="18" charset="0"/>
                <a:cs typeface="Times New Roman" panose="02020603050405020304" pitchFamily="18" charset="0"/>
              </a:rPr>
              <a:t>Mullins, L. J. (2016). Management &amp; Organisational Behaviour. (11</a:t>
            </a:r>
            <a:r>
              <a:rPr lang="en-GB" sz="1500" baseline="30000" dirty="0">
                <a:latin typeface="Times New Roman" panose="02020603050405020304" pitchFamily="18" charset="0"/>
                <a:cs typeface="Times New Roman" panose="02020603050405020304" pitchFamily="18" charset="0"/>
              </a:rPr>
              <a:t>th</a:t>
            </a:r>
            <a:r>
              <a:rPr lang="en-GB" sz="1500" dirty="0">
                <a:latin typeface="Times New Roman" panose="02020603050405020304" pitchFamily="18" charset="0"/>
                <a:cs typeface="Times New Roman" panose="02020603050405020304" pitchFamily="18" charset="0"/>
              </a:rPr>
              <a:t> </a:t>
            </a:r>
            <a:r>
              <a:rPr lang="en-GB" sz="1500" dirty="0" err="1">
                <a:latin typeface="Times New Roman" panose="02020603050405020304" pitchFamily="18" charset="0"/>
                <a:cs typeface="Times New Roman" panose="02020603050405020304" pitchFamily="18" charset="0"/>
              </a:rPr>
              <a:t>edn</a:t>
            </a:r>
            <a:r>
              <a:rPr lang="en-GB" sz="1500" dirty="0">
                <a:latin typeface="Times New Roman" panose="02020603050405020304" pitchFamily="18" charset="0"/>
                <a:cs typeface="Times New Roman" panose="02020603050405020304" pitchFamily="18" charset="0"/>
              </a:rPr>
              <a:t>.) Edinburgh Gate, Harlow: Pearson Education Ltd</a:t>
            </a:r>
          </a:p>
          <a:p>
            <a:pPr lvl="0"/>
            <a:r>
              <a:rPr lang="en-GB" sz="1500" dirty="0">
                <a:latin typeface="Times New Roman" panose="02020603050405020304" pitchFamily="18" charset="0"/>
                <a:cs typeface="Times New Roman" panose="02020603050405020304" pitchFamily="18" charset="0"/>
              </a:rPr>
              <a:t>Principle People.  </a:t>
            </a:r>
            <a:r>
              <a:rPr lang="en-US" sz="1500" dirty="0">
                <a:latin typeface="Times New Roman" panose="02020603050405020304" pitchFamily="18" charset="0"/>
                <a:cs typeface="Times New Roman" panose="02020603050405020304" pitchFamily="18" charset="0"/>
              </a:rPr>
              <a:t>(2018). What is Corporate Social Responsibility. Available at: </a:t>
            </a:r>
            <a:r>
              <a:rPr lang="en-US" sz="1500" u="sng" dirty="0">
                <a:latin typeface="Times New Roman" panose="02020603050405020304" pitchFamily="18" charset="0"/>
                <a:cs typeface="Times New Roman" panose="02020603050405020304" pitchFamily="18" charset="0"/>
                <a:hlinkClick r:id="rId7"/>
              </a:rPr>
              <a:t>https://www.principalpeople.co.uk/blog/2015/11/what-is-corporate-social-responsibility</a:t>
            </a:r>
            <a:endParaRPr lang="en-GB" sz="1500" dirty="0">
              <a:latin typeface="Times New Roman" panose="02020603050405020304" pitchFamily="18" charset="0"/>
              <a:cs typeface="Times New Roman" panose="02020603050405020304" pitchFamily="18" charset="0"/>
            </a:endParaRPr>
          </a:p>
          <a:p>
            <a:pPr lvl="0"/>
            <a:r>
              <a:rPr lang="en-US" sz="1500" dirty="0">
                <a:latin typeface="Times New Roman" panose="02020603050405020304" pitchFamily="18" charset="0"/>
                <a:cs typeface="Times New Roman" panose="02020603050405020304" pitchFamily="18" charset="0"/>
              </a:rPr>
              <a:t>The University of Edinburgh. (2018). </a:t>
            </a:r>
            <a:r>
              <a:rPr lang="en-GB" sz="1500" dirty="0">
                <a:latin typeface="Times New Roman" panose="02020603050405020304" pitchFamily="18" charset="0"/>
                <a:cs typeface="Times New Roman" panose="02020603050405020304" pitchFamily="18" charset="0"/>
              </a:rPr>
              <a:t>What is Corporate Social Responsibility?</a:t>
            </a:r>
            <a:r>
              <a:rPr lang="en-US" sz="1500" dirty="0">
                <a:latin typeface="Times New Roman" panose="02020603050405020304" pitchFamily="18" charset="0"/>
                <a:cs typeface="Times New Roman" panose="02020603050405020304" pitchFamily="18" charset="0"/>
              </a:rPr>
              <a:t>. Available at: </a:t>
            </a:r>
            <a:r>
              <a:rPr lang="en-US" sz="1500" u="sng" dirty="0">
                <a:latin typeface="Times New Roman" panose="02020603050405020304" pitchFamily="18" charset="0"/>
                <a:cs typeface="Times New Roman" panose="02020603050405020304" pitchFamily="18" charset="0"/>
                <a:hlinkClick r:id="rId8"/>
              </a:rPr>
              <a:t>https://www.ed.ac.uk/careers/your-future/options/occupations/csr/what-is-csr</a:t>
            </a:r>
            <a:endParaRPr lang="en-GB" sz="1500" dirty="0">
              <a:latin typeface="Times New Roman" panose="02020603050405020304" pitchFamily="18" charset="0"/>
              <a:cs typeface="Times New Roman" panose="02020603050405020304" pitchFamily="18" charset="0"/>
            </a:endParaRPr>
          </a:p>
          <a:p>
            <a:pPr lvl="0"/>
            <a:r>
              <a:rPr lang="en-US" sz="1500" dirty="0">
                <a:latin typeface="Times New Roman" panose="02020603050405020304" pitchFamily="18" charset="0"/>
                <a:cs typeface="Times New Roman" panose="02020603050405020304" pitchFamily="18" charset="0"/>
              </a:rPr>
              <a:t>Toggl. (2018). 5 Stages of Team Development. Available at: </a:t>
            </a:r>
            <a:r>
              <a:rPr lang="en-US" sz="1500" u="sng" dirty="0">
                <a:latin typeface="Times New Roman" panose="02020603050405020304" pitchFamily="18" charset="0"/>
                <a:cs typeface="Times New Roman" panose="02020603050405020304" pitchFamily="18" charset="0"/>
                <a:hlinkClick r:id="rId9"/>
              </a:rPr>
              <a:t>https://toggl.com/stages-of-team-development/</a:t>
            </a:r>
            <a:endParaRPr lang="en-GB" sz="1500"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07761666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56</TotalTime>
  <Words>4308</Words>
  <Application>Microsoft Office PowerPoint</Application>
  <PresentationFormat>On-screen Show (4:3)</PresentationFormat>
  <Paragraphs>282</Paragraphs>
  <Slides>21</Slides>
  <Notes>19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Calibri</vt:lpstr>
      <vt:lpstr>Times New Roman</vt:lpstr>
      <vt:lpstr>Trebuchet MS</vt:lpstr>
      <vt:lpstr>Wingdings 3</vt:lpstr>
      <vt:lpstr>Facet</vt:lpstr>
      <vt:lpstr>Contemporary Management Approaches  (BMSP4002)  Assignment 2 - Presentation</vt:lpstr>
      <vt:lpstr>Introduction </vt:lpstr>
      <vt:lpstr>PowerPoint Presentation</vt:lpstr>
      <vt:lpstr>PowerPoint Presentation</vt:lpstr>
      <vt:lpstr>The LEGO Group Promises </vt:lpstr>
      <vt:lpstr>Approaches To Organisation &amp; Management </vt:lpstr>
      <vt:lpstr>Bureaucratic Management Approach</vt:lpstr>
      <vt:lpstr>Scientific Management Approach</vt:lpstr>
      <vt:lpstr>Human Relations Management Approach</vt:lpstr>
      <vt:lpstr>PowerPoint Presentation</vt:lpstr>
      <vt:lpstr>Approaches to Strategy  </vt:lpstr>
      <vt:lpstr>Approaches to Strategy</vt:lpstr>
      <vt:lpstr>Group and Teamwork  Processes  </vt:lpstr>
      <vt:lpstr>Dr Meredith Belbin</vt:lpstr>
      <vt:lpstr>Dr Bruce Tuckman </vt:lpstr>
      <vt:lpstr>Group and Teamwork Processes at The LEGO Group</vt:lpstr>
      <vt:lpstr>Corporate Social  Responsibility  </vt:lpstr>
      <vt:lpstr>The LEGO Group’s CSR Promise</vt:lpstr>
      <vt:lpstr>PowerPoint Presentation</vt:lpstr>
      <vt:lpstr>References</vt:lpstr>
      <vt:lpstr>References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Management Approaches  (BMSP4002)  Assignment 2 - Presentation</dc:title>
  <dc:creator>Lauren Price (1807244)</dc:creator>
  <cp:lastModifiedBy>Lauren Price (1807244)</cp:lastModifiedBy>
  <cp:revision>7</cp:revision>
  <dcterms:created xsi:type="dcterms:W3CDTF">2018-12-15T12:55:11Z</dcterms:created>
  <dcterms:modified xsi:type="dcterms:W3CDTF">2018-12-15T13:52:06Z</dcterms:modified>
</cp:coreProperties>
</file>