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31"/>
  </p:notesMasterIdLst>
  <p:sldIdLst>
    <p:sldId id="256" r:id="rId2"/>
    <p:sldId id="324" r:id="rId3"/>
    <p:sldId id="314" r:id="rId4"/>
    <p:sldId id="316" r:id="rId5"/>
    <p:sldId id="317" r:id="rId6"/>
    <p:sldId id="364" r:id="rId7"/>
    <p:sldId id="363" r:id="rId8"/>
    <p:sldId id="257" r:id="rId9"/>
    <p:sldId id="321" r:id="rId10"/>
    <p:sldId id="365" r:id="rId11"/>
    <p:sldId id="328" r:id="rId12"/>
    <p:sldId id="366" r:id="rId13"/>
    <p:sldId id="329" r:id="rId14"/>
    <p:sldId id="367" r:id="rId15"/>
    <p:sldId id="368" r:id="rId16"/>
    <p:sldId id="369" r:id="rId17"/>
    <p:sldId id="370" r:id="rId18"/>
    <p:sldId id="342" r:id="rId19"/>
    <p:sldId id="286" r:id="rId20"/>
    <p:sldId id="371" r:id="rId21"/>
    <p:sldId id="373" r:id="rId22"/>
    <p:sldId id="372" r:id="rId23"/>
    <p:sldId id="374" r:id="rId24"/>
    <p:sldId id="375" r:id="rId25"/>
    <p:sldId id="376" r:id="rId26"/>
    <p:sldId id="377" r:id="rId27"/>
    <p:sldId id="378" r:id="rId28"/>
    <p:sldId id="279" r:id="rId29"/>
    <p:sldId id="326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989"/>
    <a:srgbClr val="E9EBF5"/>
    <a:srgbClr val="CFD5EA"/>
    <a:srgbClr val="FFD300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1F2513-A057-49B0-B785-8F1A48377BC0}" v="341" dt="2025-05-19T20:24:20.718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9" autoAdjust="0"/>
    <p:restoredTop sz="94658" autoAdjust="0"/>
  </p:normalViewPr>
  <p:slideViewPr>
    <p:cSldViewPr snapToGrid="0">
      <p:cViewPr varScale="1">
        <p:scale>
          <a:sx n="71" d="100"/>
          <a:sy n="71" d="100"/>
        </p:scale>
        <p:origin x="499" y="53"/>
      </p:cViewPr>
      <p:guideLst/>
    </p:cSldViewPr>
  </p:slideViewPr>
  <p:outlineViewPr>
    <p:cViewPr>
      <p:scale>
        <a:sx n="33" d="100"/>
        <a:sy n="33" d="100"/>
      </p:scale>
      <p:origin x="0" y="-1789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485B20-08E1-BE42-A582-E0FF255730C2}" type="doc">
      <dgm:prSet loTypeId="urn:microsoft.com/office/officeart/2005/8/layout/hChevron3" loCatId="" qsTypeId="urn:microsoft.com/office/officeart/2005/8/quickstyle/simple1" qsCatId="simple" csTypeId="urn:microsoft.com/office/officeart/2005/8/colors/accent1_2" csCatId="accent1" phldr="1"/>
      <dgm:spPr/>
    </dgm:pt>
    <dgm:pt modelId="{F5249F2B-196B-BC42-ADBB-BA3AC3BA734A}">
      <dgm:prSet phldrT="[Text]" custT="1"/>
      <dgm:spPr/>
      <dgm:t>
        <a:bodyPr/>
        <a:lstStyle/>
        <a:p>
          <a:r>
            <a:rPr lang="en-GB" sz="1400" dirty="0"/>
            <a:t>Requirement Analysis</a:t>
          </a:r>
        </a:p>
      </dgm:t>
    </dgm:pt>
    <dgm:pt modelId="{D247768F-6465-5E49-A7F1-B4964AB7176B}" type="parTrans" cxnId="{BE4E63D1-4FCD-664F-9826-37098934D704}">
      <dgm:prSet/>
      <dgm:spPr/>
      <dgm:t>
        <a:bodyPr/>
        <a:lstStyle/>
        <a:p>
          <a:endParaRPr lang="en-GB" sz="1400"/>
        </a:p>
      </dgm:t>
    </dgm:pt>
    <dgm:pt modelId="{40AED836-46CE-954E-8F1E-FDFA104EBE7A}" type="sibTrans" cxnId="{BE4E63D1-4FCD-664F-9826-37098934D704}">
      <dgm:prSet/>
      <dgm:spPr/>
      <dgm:t>
        <a:bodyPr/>
        <a:lstStyle/>
        <a:p>
          <a:endParaRPr lang="en-GB" sz="1400"/>
        </a:p>
      </dgm:t>
    </dgm:pt>
    <dgm:pt modelId="{D79CD88C-FF48-2B4F-BD01-357074187C38}">
      <dgm:prSet phldrT="[Text]" custT="1"/>
      <dgm:spPr/>
      <dgm:t>
        <a:bodyPr/>
        <a:lstStyle/>
        <a:p>
          <a:r>
            <a:rPr lang="en-GB" sz="1400" b="1" u="sng" dirty="0">
              <a:solidFill>
                <a:schemeClr val="bg2">
                  <a:lumMod val="25000"/>
                </a:schemeClr>
              </a:solidFill>
            </a:rPr>
            <a:t>Conceptual Design</a:t>
          </a:r>
        </a:p>
      </dgm:t>
    </dgm:pt>
    <dgm:pt modelId="{AB2DDA7C-98A4-8647-BFA8-0C382C346952}" type="parTrans" cxnId="{C968F774-1353-6F42-AE45-8E31C0B3AE43}">
      <dgm:prSet/>
      <dgm:spPr/>
      <dgm:t>
        <a:bodyPr/>
        <a:lstStyle/>
        <a:p>
          <a:endParaRPr lang="en-GB" sz="1400"/>
        </a:p>
      </dgm:t>
    </dgm:pt>
    <dgm:pt modelId="{7401BBB5-AB4C-3541-B797-8BA03DC05434}" type="sibTrans" cxnId="{C968F774-1353-6F42-AE45-8E31C0B3AE43}">
      <dgm:prSet/>
      <dgm:spPr/>
      <dgm:t>
        <a:bodyPr/>
        <a:lstStyle/>
        <a:p>
          <a:endParaRPr lang="en-GB" sz="1400"/>
        </a:p>
      </dgm:t>
    </dgm:pt>
    <dgm:pt modelId="{DA9F26FF-0160-B547-9CA5-0417B152A970}">
      <dgm:prSet phldrT="[Text]" custT="1"/>
      <dgm:spPr/>
      <dgm:t>
        <a:bodyPr/>
        <a:lstStyle/>
        <a:p>
          <a:r>
            <a:rPr lang="en-GB" sz="1400" dirty="0"/>
            <a:t>Logical DB Design</a:t>
          </a:r>
        </a:p>
      </dgm:t>
    </dgm:pt>
    <dgm:pt modelId="{9B0222A7-31C5-AA4A-9F16-BF0A31E6A46A}" type="parTrans" cxnId="{B5507ACD-2053-F24D-9AFC-6C3EBB88B9FF}">
      <dgm:prSet/>
      <dgm:spPr/>
      <dgm:t>
        <a:bodyPr/>
        <a:lstStyle/>
        <a:p>
          <a:endParaRPr lang="en-GB" sz="1400"/>
        </a:p>
      </dgm:t>
    </dgm:pt>
    <dgm:pt modelId="{32840E72-CBE3-AE4C-8D44-45FBF66FCE43}" type="sibTrans" cxnId="{B5507ACD-2053-F24D-9AFC-6C3EBB88B9FF}">
      <dgm:prSet/>
      <dgm:spPr/>
      <dgm:t>
        <a:bodyPr/>
        <a:lstStyle/>
        <a:p>
          <a:endParaRPr lang="en-GB" sz="1400"/>
        </a:p>
      </dgm:t>
    </dgm:pt>
    <dgm:pt modelId="{862B7CAB-32E6-B24F-8479-5BF2D018EC31}">
      <dgm:prSet phldrT="[Text]" custT="1"/>
      <dgm:spPr/>
      <dgm:t>
        <a:bodyPr/>
        <a:lstStyle/>
        <a:p>
          <a:r>
            <a:rPr lang="en-GB" sz="1400" dirty="0"/>
            <a:t>Schema Refinement</a:t>
          </a:r>
        </a:p>
      </dgm:t>
    </dgm:pt>
    <dgm:pt modelId="{7D153F17-CFCD-B540-9D01-B1204CD04E73}" type="parTrans" cxnId="{FC8BC78F-D52B-C84E-A573-9EEB65783A6E}">
      <dgm:prSet/>
      <dgm:spPr/>
      <dgm:t>
        <a:bodyPr/>
        <a:lstStyle/>
        <a:p>
          <a:endParaRPr lang="en-GB" sz="1400"/>
        </a:p>
      </dgm:t>
    </dgm:pt>
    <dgm:pt modelId="{3634A77C-37F6-D240-932A-68511218F0EA}" type="sibTrans" cxnId="{FC8BC78F-D52B-C84E-A573-9EEB65783A6E}">
      <dgm:prSet/>
      <dgm:spPr/>
      <dgm:t>
        <a:bodyPr/>
        <a:lstStyle/>
        <a:p>
          <a:endParaRPr lang="en-GB" sz="1400"/>
        </a:p>
      </dgm:t>
    </dgm:pt>
    <dgm:pt modelId="{6111205B-30A6-5241-BC24-6846F842F421}">
      <dgm:prSet custT="1"/>
      <dgm:spPr/>
      <dgm:t>
        <a:bodyPr/>
        <a:lstStyle/>
        <a:p>
          <a:r>
            <a:rPr lang="en-GB" sz="1400" dirty="0"/>
            <a:t>Physical DB Design</a:t>
          </a:r>
        </a:p>
      </dgm:t>
    </dgm:pt>
    <dgm:pt modelId="{D5BB6921-A8D8-8A4D-AA17-3978114D9DF2}" type="parTrans" cxnId="{1AFA5102-D2DD-DD4D-9EC2-87537D73D82B}">
      <dgm:prSet/>
      <dgm:spPr/>
      <dgm:t>
        <a:bodyPr/>
        <a:lstStyle/>
        <a:p>
          <a:endParaRPr lang="en-GB" sz="1400"/>
        </a:p>
      </dgm:t>
    </dgm:pt>
    <dgm:pt modelId="{D774F09B-3F4B-BC4D-9EE9-08FAC1CB75C8}" type="sibTrans" cxnId="{1AFA5102-D2DD-DD4D-9EC2-87537D73D82B}">
      <dgm:prSet/>
      <dgm:spPr/>
      <dgm:t>
        <a:bodyPr/>
        <a:lstStyle/>
        <a:p>
          <a:endParaRPr lang="en-GB" sz="1400"/>
        </a:p>
      </dgm:t>
    </dgm:pt>
    <dgm:pt modelId="{EB9FD316-79F0-F14E-82D8-78769483CAF6}">
      <dgm:prSet custT="1"/>
      <dgm:spPr/>
      <dgm:t>
        <a:bodyPr/>
        <a:lstStyle/>
        <a:p>
          <a:r>
            <a:rPr lang="en-GB" sz="1400" dirty="0"/>
            <a:t>Application Security &amp; Design</a:t>
          </a:r>
        </a:p>
      </dgm:t>
    </dgm:pt>
    <dgm:pt modelId="{8AA504AF-2B6E-2347-80DD-7AC107E6B1FC}" type="parTrans" cxnId="{786E5714-03D2-464D-B48C-CEA6B4C8681A}">
      <dgm:prSet/>
      <dgm:spPr/>
      <dgm:t>
        <a:bodyPr/>
        <a:lstStyle/>
        <a:p>
          <a:endParaRPr lang="en-GB" sz="1400"/>
        </a:p>
      </dgm:t>
    </dgm:pt>
    <dgm:pt modelId="{ED0FEDEA-3810-8B40-97FE-D55161E9C4B1}" type="sibTrans" cxnId="{786E5714-03D2-464D-B48C-CEA6B4C8681A}">
      <dgm:prSet/>
      <dgm:spPr/>
      <dgm:t>
        <a:bodyPr/>
        <a:lstStyle/>
        <a:p>
          <a:endParaRPr lang="en-GB" sz="1400"/>
        </a:p>
      </dgm:t>
    </dgm:pt>
    <dgm:pt modelId="{A8E7F2C1-1A89-2A48-930B-EAC47DA98A04}" type="pres">
      <dgm:prSet presAssocID="{D5485B20-08E1-BE42-A582-E0FF255730C2}" presName="Name0" presStyleCnt="0">
        <dgm:presLayoutVars>
          <dgm:dir/>
          <dgm:resizeHandles val="exact"/>
        </dgm:presLayoutVars>
      </dgm:prSet>
      <dgm:spPr/>
    </dgm:pt>
    <dgm:pt modelId="{5BAC7E68-28CD-6349-A334-1941A7EC7A3C}" type="pres">
      <dgm:prSet presAssocID="{F5249F2B-196B-BC42-ADBB-BA3AC3BA734A}" presName="parTxOnly" presStyleLbl="node1" presStyleIdx="0" presStyleCnt="6">
        <dgm:presLayoutVars>
          <dgm:bulletEnabled val="1"/>
        </dgm:presLayoutVars>
      </dgm:prSet>
      <dgm:spPr/>
    </dgm:pt>
    <dgm:pt modelId="{3CB43B03-1AB2-BD42-84DB-91DDF115A7ED}" type="pres">
      <dgm:prSet presAssocID="{40AED836-46CE-954E-8F1E-FDFA104EBE7A}" presName="parSpace" presStyleCnt="0"/>
      <dgm:spPr/>
    </dgm:pt>
    <dgm:pt modelId="{E306DE1A-BD22-2B41-A0A5-35256E797B11}" type="pres">
      <dgm:prSet presAssocID="{D79CD88C-FF48-2B4F-BD01-357074187C38}" presName="parTxOnly" presStyleLbl="node1" presStyleIdx="1" presStyleCnt="6" custScaleX="124941">
        <dgm:presLayoutVars>
          <dgm:bulletEnabled val="1"/>
        </dgm:presLayoutVars>
      </dgm:prSet>
      <dgm:spPr/>
    </dgm:pt>
    <dgm:pt modelId="{331AD583-E289-0A41-AF5C-E7E5477A735F}" type="pres">
      <dgm:prSet presAssocID="{7401BBB5-AB4C-3541-B797-8BA03DC05434}" presName="parSpace" presStyleCnt="0"/>
      <dgm:spPr/>
    </dgm:pt>
    <dgm:pt modelId="{FEDD92C7-6A33-5946-A2F6-FF1D5244B85F}" type="pres">
      <dgm:prSet presAssocID="{DA9F26FF-0160-B547-9CA5-0417B152A970}" presName="parTxOnly" presStyleLbl="node1" presStyleIdx="2" presStyleCnt="6">
        <dgm:presLayoutVars>
          <dgm:bulletEnabled val="1"/>
        </dgm:presLayoutVars>
      </dgm:prSet>
      <dgm:spPr/>
    </dgm:pt>
    <dgm:pt modelId="{E65C826D-27F4-9948-94C1-81D78440D455}" type="pres">
      <dgm:prSet presAssocID="{32840E72-CBE3-AE4C-8D44-45FBF66FCE43}" presName="parSpace" presStyleCnt="0"/>
      <dgm:spPr/>
    </dgm:pt>
    <dgm:pt modelId="{8BA3CBE9-A790-DF4E-A920-F42889FAC1D3}" type="pres">
      <dgm:prSet presAssocID="{862B7CAB-32E6-B24F-8479-5BF2D018EC31}" presName="parTxOnly" presStyleLbl="node1" presStyleIdx="3" presStyleCnt="6" custScaleX="123678">
        <dgm:presLayoutVars>
          <dgm:bulletEnabled val="1"/>
        </dgm:presLayoutVars>
      </dgm:prSet>
      <dgm:spPr/>
    </dgm:pt>
    <dgm:pt modelId="{5E81B785-5B79-0A4F-B57F-A11914CA6ADF}" type="pres">
      <dgm:prSet presAssocID="{3634A77C-37F6-D240-932A-68511218F0EA}" presName="parSpace" presStyleCnt="0"/>
      <dgm:spPr/>
    </dgm:pt>
    <dgm:pt modelId="{1FF36E83-F07D-0B48-91F5-1F2E4E25707D}" type="pres">
      <dgm:prSet presAssocID="{6111205B-30A6-5241-BC24-6846F842F421}" presName="parTxOnly" presStyleLbl="node1" presStyleIdx="4" presStyleCnt="6">
        <dgm:presLayoutVars>
          <dgm:bulletEnabled val="1"/>
        </dgm:presLayoutVars>
      </dgm:prSet>
      <dgm:spPr/>
    </dgm:pt>
    <dgm:pt modelId="{41ABEFED-B703-694B-9202-2946EDC7D901}" type="pres">
      <dgm:prSet presAssocID="{D774F09B-3F4B-BC4D-9EE9-08FAC1CB75C8}" presName="parSpace" presStyleCnt="0"/>
      <dgm:spPr/>
    </dgm:pt>
    <dgm:pt modelId="{C5F20501-B7A9-E741-9125-EC06BAC824C0}" type="pres">
      <dgm:prSet presAssocID="{EB9FD316-79F0-F14E-82D8-78769483CAF6}" presName="parTxOnly" presStyleLbl="node1" presStyleIdx="5" presStyleCnt="6" custScaleX="153640">
        <dgm:presLayoutVars>
          <dgm:bulletEnabled val="1"/>
        </dgm:presLayoutVars>
      </dgm:prSet>
      <dgm:spPr/>
    </dgm:pt>
  </dgm:ptLst>
  <dgm:cxnLst>
    <dgm:cxn modelId="{1AFA5102-D2DD-DD4D-9EC2-87537D73D82B}" srcId="{D5485B20-08E1-BE42-A582-E0FF255730C2}" destId="{6111205B-30A6-5241-BC24-6846F842F421}" srcOrd="4" destOrd="0" parTransId="{D5BB6921-A8D8-8A4D-AA17-3978114D9DF2}" sibTransId="{D774F09B-3F4B-BC4D-9EE9-08FAC1CB75C8}"/>
    <dgm:cxn modelId="{786E5714-03D2-464D-B48C-CEA6B4C8681A}" srcId="{D5485B20-08E1-BE42-A582-E0FF255730C2}" destId="{EB9FD316-79F0-F14E-82D8-78769483CAF6}" srcOrd="5" destOrd="0" parTransId="{8AA504AF-2B6E-2347-80DD-7AC107E6B1FC}" sibTransId="{ED0FEDEA-3810-8B40-97FE-D55161E9C4B1}"/>
    <dgm:cxn modelId="{35E3C319-AAB4-5646-BE60-4952FBAECC80}" type="presOf" srcId="{D5485B20-08E1-BE42-A582-E0FF255730C2}" destId="{A8E7F2C1-1A89-2A48-930B-EAC47DA98A04}" srcOrd="0" destOrd="0" presId="urn:microsoft.com/office/officeart/2005/8/layout/hChevron3"/>
    <dgm:cxn modelId="{FFC4D627-CBC8-444F-8102-4D3F575BC347}" type="presOf" srcId="{6111205B-30A6-5241-BC24-6846F842F421}" destId="{1FF36E83-F07D-0B48-91F5-1F2E4E25707D}" srcOrd="0" destOrd="0" presId="urn:microsoft.com/office/officeart/2005/8/layout/hChevron3"/>
    <dgm:cxn modelId="{4F3CE72C-EC6A-994A-9B02-29B756072174}" type="presOf" srcId="{D79CD88C-FF48-2B4F-BD01-357074187C38}" destId="{E306DE1A-BD22-2B41-A0A5-35256E797B11}" srcOrd="0" destOrd="0" presId="urn:microsoft.com/office/officeart/2005/8/layout/hChevron3"/>
    <dgm:cxn modelId="{DAABCF38-1913-0949-A764-B257F86DF749}" type="presOf" srcId="{EB9FD316-79F0-F14E-82D8-78769483CAF6}" destId="{C5F20501-B7A9-E741-9125-EC06BAC824C0}" srcOrd="0" destOrd="0" presId="urn:microsoft.com/office/officeart/2005/8/layout/hChevron3"/>
    <dgm:cxn modelId="{3A6C2E5E-00E6-CB4F-B54C-4C5B4981A846}" type="presOf" srcId="{F5249F2B-196B-BC42-ADBB-BA3AC3BA734A}" destId="{5BAC7E68-28CD-6349-A334-1941A7EC7A3C}" srcOrd="0" destOrd="0" presId="urn:microsoft.com/office/officeart/2005/8/layout/hChevron3"/>
    <dgm:cxn modelId="{67590252-C057-B847-B5F6-65357B972CBC}" type="presOf" srcId="{862B7CAB-32E6-B24F-8479-5BF2D018EC31}" destId="{8BA3CBE9-A790-DF4E-A920-F42889FAC1D3}" srcOrd="0" destOrd="0" presId="urn:microsoft.com/office/officeart/2005/8/layout/hChevron3"/>
    <dgm:cxn modelId="{C968F774-1353-6F42-AE45-8E31C0B3AE43}" srcId="{D5485B20-08E1-BE42-A582-E0FF255730C2}" destId="{D79CD88C-FF48-2B4F-BD01-357074187C38}" srcOrd="1" destOrd="0" parTransId="{AB2DDA7C-98A4-8647-BFA8-0C382C346952}" sibTransId="{7401BBB5-AB4C-3541-B797-8BA03DC05434}"/>
    <dgm:cxn modelId="{F220A283-9AD5-7840-AEED-588EE95E61CB}" type="presOf" srcId="{DA9F26FF-0160-B547-9CA5-0417B152A970}" destId="{FEDD92C7-6A33-5946-A2F6-FF1D5244B85F}" srcOrd="0" destOrd="0" presId="urn:microsoft.com/office/officeart/2005/8/layout/hChevron3"/>
    <dgm:cxn modelId="{FC8BC78F-D52B-C84E-A573-9EEB65783A6E}" srcId="{D5485B20-08E1-BE42-A582-E0FF255730C2}" destId="{862B7CAB-32E6-B24F-8479-5BF2D018EC31}" srcOrd="3" destOrd="0" parTransId="{7D153F17-CFCD-B540-9D01-B1204CD04E73}" sibTransId="{3634A77C-37F6-D240-932A-68511218F0EA}"/>
    <dgm:cxn modelId="{B5507ACD-2053-F24D-9AFC-6C3EBB88B9FF}" srcId="{D5485B20-08E1-BE42-A582-E0FF255730C2}" destId="{DA9F26FF-0160-B547-9CA5-0417B152A970}" srcOrd="2" destOrd="0" parTransId="{9B0222A7-31C5-AA4A-9F16-BF0A31E6A46A}" sibTransId="{32840E72-CBE3-AE4C-8D44-45FBF66FCE43}"/>
    <dgm:cxn modelId="{BE4E63D1-4FCD-664F-9826-37098934D704}" srcId="{D5485B20-08E1-BE42-A582-E0FF255730C2}" destId="{F5249F2B-196B-BC42-ADBB-BA3AC3BA734A}" srcOrd="0" destOrd="0" parTransId="{D247768F-6465-5E49-A7F1-B4964AB7176B}" sibTransId="{40AED836-46CE-954E-8F1E-FDFA104EBE7A}"/>
    <dgm:cxn modelId="{4FCAC38B-33F2-464F-8A15-5C7C03BBCF9D}" type="presParOf" srcId="{A8E7F2C1-1A89-2A48-930B-EAC47DA98A04}" destId="{5BAC7E68-28CD-6349-A334-1941A7EC7A3C}" srcOrd="0" destOrd="0" presId="urn:microsoft.com/office/officeart/2005/8/layout/hChevron3"/>
    <dgm:cxn modelId="{3CC1B604-5865-4546-B1F2-B2BEEAC0FFC2}" type="presParOf" srcId="{A8E7F2C1-1A89-2A48-930B-EAC47DA98A04}" destId="{3CB43B03-1AB2-BD42-84DB-91DDF115A7ED}" srcOrd="1" destOrd="0" presId="urn:microsoft.com/office/officeart/2005/8/layout/hChevron3"/>
    <dgm:cxn modelId="{1B115470-2ABF-6D40-887E-D51295318B60}" type="presParOf" srcId="{A8E7F2C1-1A89-2A48-930B-EAC47DA98A04}" destId="{E306DE1A-BD22-2B41-A0A5-35256E797B11}" srcOrd="2" destOrd="0" presId="urn:microsoft.com/office/officeart/2005/8/layout/hChevron3"/>
    <dgm:cxn modelId="{D404573F-C3DB-584A-856E-7040CCD7357D}" type="presParOf" srcId="{A8E7F2C1-1A89-2A48-930B-EAC47DA98A04}" destId="{331AD583-E289-0A41-AF5C-E7E5477A735F}" srcOrd="3" destOrd="0" presId="urn:microsoft.com/office/officeart/2005/8/layout/hChevron3"/>
    <dgm:cxn modelId="{5BE3D4AE-D487-0F4B-8984-76CEF551D54B}" type="presParOf" srcId="{A8E7F2C1-1A89-2A48-930B-EAC47DA98A04}" destId="{FEDD92C7-6A33-5946-A2F6-FF1D5244B85F}" srcOrd="4" destOrd="0" presId="urn:microsoft.com/office/officeart/2005/8/layout/hChevron3"/>
    <dgm:cxn modelId="{C223246F-561E-0B4C-8B9F-6BF252FD157D}" type="presParOf" srcId="{A8E7F2C1-1A89-2A48-930B-EAC47DA98A04}" destId="{E65C826D-27F4-9948-94C1-81D78440D455}" srcOrd="5" destOrd="0" presId="urn:microsoft.com/office/officeart/2005/8/layout/hChevron3"/>
    <dgm:cxn modelId="{FA0A1A06-2EA7-834D-A4D3-B353CC922E1D}" type="presParOf" srcId="{A8E7F2C1-1A89-2A48-930B-EAC47DA98A04}" destId="{8BA3CBE9-A790-DF4E-A920-F42889FAC1D3}" srcOrd="6" destOrd="0" presId="urn:microsoft.com/office/officeart/2005/8/layout/hChevron3"/>
    <dgm:cxn modelId="{002CB351-726C-EC43-BC01-A4A56A0F1472}" type="presParOf" srcId="{A8E7F2C1-1A89-2A48-930B-EAC47DA98A04}" destId="{5E81B785-5B79-0A4F-B57F-A11914CA6ADF}" srcOrd="7" destOrd="0" presId="urn:microsoft.com/office/officeart/2005/8/layout/hChevron3"/>
    <dgm:cxn modelId="{AE760306-9968-A44D-8FF6-CF05ACB88BE0}" type="presParOf" srcId="{A8E7F2C1-1A89-2A48-930B-EAC47DA98A04}" destId="{1FF36E83-F07D-0B48-91F5-1F2E4E25707D}" srcOrd="8" destOrd="0" presId="urn:microsoft.com/office/officeart/2005/8/layout/hChevron3"/>
    <dgm:cxn modelId="{83EEB8B3-D37A-0D4B-B7F2-B950C4F21F6E}" type="presParOf" srcId="{A8E7F2C1-1A89-2A48-930B-EAC47DA98A04}" destId="{41ABEFED-B703-694B-9202-2946EDC7D901}" srcOrd="9" destOrd="0" presId="urn:microsoft.com/office/officeart/2005/8/layout/hChevron3"/>
    <dgm:cxn modelId="{06AD97F5-D3D0-BB4E-AEF5-7F9F52D01E9F}" type="presParOf" srcId="{A8E7F2C1-1A89-2A48-930B-EAC47DA98A04}" destId="{C5F20501-B7A9-E741-9125-EC06BAC824C0}" srcOrd="10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C7E68-28CD-6349-A334-1941A7EC7A3C}">
      <dsp:nvSpPr>
        <dsp:cNvPr id="0" name=""/>
        <dsp:cNvSpPr/>
      </dsp:nvSpPr>
      <dsp:spPr>
        <a:xfrm>
          <a:off x="622" y="1525516"/>
          <a:ext cx="1325918" cy="53036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676" tIns="37338" rIns="18669" bIns="3733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Requirement Analysis</a:t>
          </a:r>
        </a:p>
      </dsp:txBody>
      <dsp:txXfrm>
        <a:off x="622" y="1525516"/>
        <a:ext cx="1193326" cy="530367"/>
      </dsp:txXfrm>
    </dsp:sp>
    <dsp:sp modelId="{E306DE1A-BD22-2B41-A0A5-35256E797B11}">
      <dsp:nvSpPr>
        <dsp:cNvPr id="0" name=""/>
        <dsp:cNvSpPr/>
      </dsp:nvSpPr>
      <dsp:spPr>
        <a:xfrm>
          <a:off x="1061357" y="1525516"/>
          <a:ext cx="1656616" cy="53036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37338" rIns="18669" bIns="3733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>
              <a:solidFill>
                <a:schemeClr val="bg2">
                  <a:lumMod val="25000"/>
                </a:schemeClr>
              </a:solidFill>
            </a:rPr>
            <a:t>Conceptual Design</a:t>
          </a:r>
        </a:p>
      </dsp:txBody>
      <dsp:txXfrm>
        <a:off x="1326541" y="1525516"/>
        <a:ext cx="1126249" cy="530367"/>
      </dsp:txXfrm>
    </dsp:sp>
    <dsp:sp modelId="{FEDD92C7-6A33-5946-A2F6-FF1D5244B85F}">
      <dsp:nvSpPr>
        <dsp:cNvPr id="0" name=""/>
        <dsp:cNvSpPr/>
      </dsp:nvSpPr>
      <dsp:spPr>
        <a:xfrm>
          <a:off x="2452790" y="1525516"/>
          <a:ext cx="1325918" cy="53036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37338" rIns="18669" bIns="3733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Logical DB Design</a:t>
          </a:r>
        </a:p>
      </dsp:txBody>
      <dsp:txXfrm>
        <a:off x="2717974" y="1525516"/>
        <a:ext cx="795551" cy="530367"/>
      </dsp:txXfrm>
    </dsp:sp>
    <dsp:sp modelId="{8BA3CBE9-A790-DF4E-A920-F42889FAC1D3}">
      <dsp:nvSpPr>
        <dsp:cNvPr id="0" name=""/>
        <dsp:cNvSpPr/>
      </dsp:nvSpPr>
      <dsp:spPr>
        <a:xfrm>
          <a:off x="3513525" y="1525516"/>
          <a:ext cx="1639870" cy="53036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37338" rIns="18669" bIns="3733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Schema Refinement</a:t>
          </a:r>
        </a:p>
      </dsp:txBody>
      <dsp:txXfrm>
        <a:off x="3778709" y="1525516"/>
        <a:ext cx="1109503" cy="530367"/>
      </dsp:txXfrm>
    </dsp:sp>
    <dsp:sp modelId="{1FF36E83-F07D-0B48-91F5-1F2E4E25707D}">
      <dsp:nvSpPr>
        <dsp:cNvPr id="0" name=""/>
        <dsp:cNvSpPr/>
      </dsp:nvSpPr>
      <dsp:spPr>
        <a:xfrm>
          <a:off x="4888212" y="1525516"/>
          <a:ext cx="1325918" cy="53036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37338" rIns="18669" bIns="3733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Physical DB Design</a:t>
          </a:r>
        </a:p>
      </dsp:txBody>
      <dsp:txXfrm>
        <a:off x="5153396" y="1525516"/>
        <a:ext cx="795551" cy="530367"/>
      </dsp:txXfrm>
    </dsp:sp>
    <dsp:sp modelId="{C5F20501-B7A9-E741-9125-EC06BAC824C0}">
      <dsp:nvSpPr>
        <dsp:cNvPr id="0" name=""/>
        <dsp:cNvSpPr/>
      </dsp:nvSpPr>
      <dsp:spPr>
        <a:xfrm>
          <a:off x="5948947" y="1525516"/>
          <a:ext cx="2037141" cy="53036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37338" rIns="18669" bIns="3733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Application Security &amp; Design</a:t>
          </a:r>
        </a:p>
      </dsp:txBody>
      <dsp:txXfrm>
        <a:off x="6214131" y="1525516"/>
        <a:ext cx="1506774" cy="5303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BB878D-1C5A-42FE-BF0B-007AEA90EEA3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6032F1-92EC-4A86-829F-36DE460F4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21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89C83-8B5B-0E4C-B1C5-1741A38877F8}" type="slidenum">
              <a:rPr lang="en-US" altLang="en-US" smtClean="0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0566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2B974A-AC6B-2E41-E85E-CC50BC65EF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95ADA7-557C-1C4E-C54F-B9B9750F8C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D7ADDB-0150-3599-2FE3-02B6ACFE06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79F93D-8CD3-F010-963B-4A7456C522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89C83-8B5B-0E4C-B1C5-1741A38877F8}" type="slidenum">
              <a:rPr lang="en-US" altLang="en-US" smtClean="0"/>
              <a:pPr/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56014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Movie is the Entity</a:t>
            </a:r>
          </a:p>
          <a:p>
            <a:r>
              <a:rPr lang="en-GB" dirty="0"/>
              <a:t>Set of all movies are Entity set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E63EE-4661-4476-9232-7E61DEBEA18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803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Student</a:t>
            </a:r>
            <a:r>
              <a:rPr lang="en-GB" dirty="0"/>
              <a:t> and </a:t>
            </a:r>
            <a:r>
              <a:rPr lang="en-GB" b="1" dirty="0"/>
              <a:t>Course</a:t>
            </a:r>
            <a:r>
              <a:rPr lang="en-GB" dirty="0"/>
              <a:t> are regular entities because they can be uniquely identified by their primary keys (</a:t>
            </a:r>
            <a:r>
              <a:rPr lang="en-GB" dirty="0" err="1"/>
              <a:t>StudentID</a:t>
            </a:r>
            <a:r>
              <a:rPr lang="en-GB" dirty="0"/>
              <a:t> and </a:t>
            </a:r>
            <a:r>
              <a:rPr lang="en-GB" dirty="0" err="1"/>
              <a:t>CourseID</a:t>
            </a:r>
            <a:r>
              <a:rPr lang="en-GB" dirty="0"/>
              <a:t>, respectively).</a:t>
            </a:r>
          </a:p>
          <a:p>
            <a:r>
              <a:rPr lang="en-GB" b="1" dirty="0" err="1"/>
              <a:t>Enrollment</a:t>
            </a:r>
            <a:r>
              <a:rPr lang="en-GB" dirty="0"/>
              <a:t> is a weak entity because it relies on the combination of </a:t>
            </a:r>
            <a:r>
              <a:rPr lang="en-GB" dirty="0" err="1"/>
              <a:t>StudentID</a:t>
            </a:r>
            <a:r>
              <a:rPr lang="en-GB" dirty="0"/>
              <a:t> and </a:t>
            </a:r>
            <a:r>
              <a:rPr lang="en-GB" dirty="0" err="1"/>
              <a:t>CourseID</a:t>
            </a:r>
            <a:r>
              <a:rPr lang="en-GB" dirty="0"/>
              <a:t> to be uniquely identified. It captures the </a:t>
            </a:r>
            <a:r>
              <a:rPr lang="en-GB" dirty="0" err="1"/>
              <a:t>enrollment</a:t>
            </a:r>
            <a:r>
              <a:rPr lang="en-GB" dirty="0"/>
              <a:t> details and grades of students in various courses.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E63EE-4661-4476-9232-7E61DEBEA18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034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ACD1DF91-5733-4340-834A-8514C2BB0D9C}" type="datetime1">
              <a:rPr lang="en-GB" smtClean="0"/>
              <a:t>21/05/2025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135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910F81A-D900-4A13-BA49-CA26DA75F994}" type="datetime1">
              <a:rPr lang="en-GB" smtClean="0"/>
              <a:t>21/05/2025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4679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A7330-A6A9-497C-9051-06D8F87C3849}" type="datetime1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20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6D1C2-2C02-46B2-B9F7-C06A5E15106E}" type="datetime1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72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3BD53A-F25D-4618-B665-207339F0C0C4}" type="datetime1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277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D259E2-C03C-497B-971B-D4B0383EBBC0}" type="datetime1">
              <a:rPr lang="en-GB" smtClean="0"/>
              <a:t>21/05/2025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499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173D4FB2-50D0-46E2-9D46-C88DA84B0E46}" type="datetime1">
              <a:rPr lang="en-GB" smtClean="0"/>
              <a:t>21/05/2025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5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7D84C1F4-3F0F-4841-8230-506AA814349C}" type="datetime1">
              <a:rPr lang="en-GB" smtClean="0"/>
              <a:t>21/05/2025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75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3D1380-C5FE-42D1-9DCB-CC38E7E8258D}" type="datetime1">
              <a:rPr lang="en-GB" smtClean="0"/>
              <a:t>21/05/2025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744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81DE0461-5C9B-4F5B-A58F-5ED27F3C3FC2}" type="datetime1">
              <a:rPr lang="en-GB" smtClean="0"/>
              <a:t>21/05/2025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063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88629236-79AA-4B66-949C-48D6CD4FAED8}" type="datetime1">
              <a:rPr lang="en-GB" smtClean="0"/>
              <a:t>21/05/2025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693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1B24A4B3-670F-4CDC-9D95-9D83686D01DB}" type="datetime1">
              <a:rPr lang="en-GB" smtClean="0"/>
              <a:t>21/05/2025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491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5E5C514C-B379-47BB-B676-A42A9CC0A2E8}" type="datetime1">
              <a:rPr lang="en-GB" smtClean="0"/>
              <a:t>21/05/2025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14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2E292420-D08A-4EF3-AE2C-62468680DF00}" type="datetime1">
              <a:rPr lang="en-GB" smtClean="0"/>
              <a:t>21/05/2025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371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F576DE29-34EF-4E86-95EE-F637F447C6A8}" type="datetime1">
              <a:rPr lang="en-GB" smtClean="0"/>
              <a:t>21/05/2025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170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068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028A566-641F-4E72-8EA3-3355D798426B}" type="datetime1">
              <a:rPr lang="en-GB" smtClean="0"/>
              <a:t>21/05/2025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97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AD071-FA17-47E4-9C7C-8CAC9DE79D51}" type="datetime1">
              <a:rPr lang="en-GB" smtClean="0"/>
              <a:t>21/05/2025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338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62B4AAB-F097-4CCB-AD54-3F69FC123840}" type="datetime1">
              <a:rPr lang="en-GB" smtClean="0"/>
              <a:t>21/05/2025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449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7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m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tm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m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c.ca/dbdesign01/chapter/chapter-9-integrity-rules-and-constraints/" TargetMode="External"/><Relationship Id="rId2" Type="http://schemas.openxmlformats.org/officeDocument/2006/relationships/hyperlink" Target="https://opentextbc.ca/dbdesign01/chapter/chapter-8-entity-relationship-model/" TargetMode="Externa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DAD55-33E0-0B03-8589-9195F3E1A4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2318DC-2489-0392-0E1B-A1CFE9C6D8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Entity Relationship Modelling – Part 1 of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40133C-10F4-9F10-DD97-680BFA9C40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98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4202825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1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Introduction to Database and DBMS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Week 2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Database Design Modelling Techniques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>
                          <a:solidFill>
                            <a:srgbClr val="C00000"/>
                          </a:solidFill>
                          <a:effectLst/>
                        </a:rPr>
                        <a:t>Week 3</a:t>
                      </a:r>
                      <a:endParaRPr lang="en-GB" sz="2200" b="1" kern="100">
                        <a:solidFill>
                          <a:srgbClr val="C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1" kern="1200" dirty="0">
                          <a:solidFill>
                            <a:srgbClr val="C00000"/>
                          </a:solidFill>
                          <a:effectLst/>
                        </a:rPr>
                        <a:t>Entity Relationship Modelling</a:t>
                      </a:r>
                      <a:endParaRPr lang="en-GB" sz="2200" b="1" kern="100" dirty="0">
                        <a:solidFill>
                          <a:srgbClr val="C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4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Normalization: Relational database Implementation using DBMS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5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MS Access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Entity, Entity Set and Entity Type</a:t>
            </a:r>
          </a:p>
          <a:p>
            <a:pPr algn="just"/>
            <a:r>
              <a:rPr lang="en-US" dirty="0"/>
              <a:t>Kinds of Entities</a:t>
            </a:r>
          </a:p>
          <a:p>
            <a:pPr algn="just"/>
            <a:r>
              <a:rPr lang="en-GB" dirty="0"/>
              <a:t>Types of Attributes</a:t>
            </a:r>
          </a:p>
          <a:p>
            <a:pPr algn="just"/>
            <a:r>
              <a:rPr lang="en-GB" dirty="0"/>
              <a:t>Types of Keys</a:t>
            </a:r>
          </a:p>
          <a:p>
            <a:pPr algn="just"/>
            <a:r>
              <a:rPr lang="en-GB" dirty="0"/>
              <a:t>Types of Relationships</a:t>
            </a:r>
          </a:p>
          <a:p>
            <a:pPr algn="just"/>
            <a:r>
              <a:rPr lang="en-GB" dirty="0"/>
              <a:t>Integrity Rules and Constraints</a:t>
            </a:r>
          </a:p>
          <a:p>
            <a:endParaRPr lang="en-GB" dirty="0"/>
          </a:p>
          <a:p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3CC07-BBB6-61FF-E8B8-93FB82A95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</a:t>
            </a:fld>
            <a:endParaRPr lang="en-GB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45146DDF-7029-3D12-645B-FC5C8ACA49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608" y="2552700"/>
            <a:ext cx="5305425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86B4C02-6702-6FF4-BB70-3E432B2F0E28}"/>
              </a:ext>
            </a:extLst>
          </p:cNvPr>
          <p:cNvSpPr/>
          <p:nvPr/>
        </p:nvSpPr>
        <p:spPr>
          <a:xfrm>
            <a:off x="358775" y="942975"/>
            <a:ext cx="4761865" cy="1972347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08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6F5FB-C61F-AA48-BCA4-5F5561670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/>
          <a:p>
            <a:r>
              <a:rPr lang="en-US" dirty="0"/>
              <a:t>Database Design Process</a:t>
            </a:r>
          </a:p>
        </p:txBody>
      </p:sp>
      <p:graphicFrame>
        <p:nvGraphicFramePr>
          <p:cNvPr id="4" name="Content Placeholder 3" descr="Requirement Analysis&#10;Conceptual Design&#10;Logical DB Design&#10;Schema Refinement&#10;Physical DB Design&#10;Application Security &amp; Design&#10;">
            <a:extLst>
              <a:ext uri="{FF2B5EF4-FFF2-40B4-BE49-F238E27FC236}">
                <a16:creationId xmlns:a16="http://schemas.microsoft.com/office/drawing/2014/main" id="{80D45A2B-1F36-4B4D-A5FB-68E77DD51E4B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381580925"/>
              </p:ext>
            </p:extLst>
          </p:nvPr>
        </p:nvGraphicFramePr>
        <p:xfrm>
          <a:off x="2474535" y="1572190"/>
          <a:ext cx="7986712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3" name="Group 12" descr="Understand the application, identify what data &amp; what operations should be stored&#10;">
            <a:extLst>
              <a:ext uri="{FF2B5EF4-FFF2-40B4-BE49-F238E27FC236}">
                <a16:creationId xmlns:a16="http://schemas.microsoft.com/office/drawing/2014/main" id="{F34952BB-B5EB-004B-9D4A-707EC363CD77}"/>
              </a:ext>
            </a:extLst>
          </p:cNvPr>
          <p:cNvGrpSpPr/>
          <p:nvPr/>
        </p:nvGrpSpPr>
        <p:grpSpPr>
          <a:xfrm>
            <a:off x="1919536" y="3573016"/>
            <a:ext cx="2213114" cy="1722884"/>
            <a:chOff x="395536" y="3573016"/>
            <a:chExt cx="2213114" cy="1722884"/>
          </a:xfrm>
        </p:grpSpPr>
        <p:sp>
          <p:nvSpPr>
            <p:cNvPr id="5" name="TextBox 4" descr="Understand the application, identify what data &amp; what operations should be stored&#10;">
              <a:extLst>
                <a:ext uri="{FF2B5EF4-FFF2-40B4-BE49-F238E27FC236}">
                  <a16:creationId xmlns:a16="http://schemas.microsoft.com/office/drawing/2014/main" id="{904BBFD5-118B-5C42-A0FD-148CBFA3E507}"/>
                </a:ext>
              </a:extLst>
            </p:cNvPr>
            <p:cNvSpPr txBox="1"/>
            <p:nvPr/>
          </p:nvSpPr>
          <p:spPr>
            <a:xfrm>
              <a:off x="395536" y="3818572"/>
              <a:ext cx="2213114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Understand the application, identify </a:t>
              </a:r>
              <a:r>
                <a:rPr lang="en-GB" b="1" dirty="0"/>
                <a:t>what</a:t>
              </a:r>
              <a:r>
                <a:rPr lang="en-GB" dirty="0"/>
                <a:t> </a:t>
              </a:r>
              <a:r>
                <a:rPr lang="en-GB" b="1" dirty="0"/>
                <a:t>data</a:t>
              </a:r>
              <a:r>
                <a:rPr lang="en-GB" dirty="0"/>
                <a:t> &amp; </a:t>
              </a:r>
              <a:r>
                <a:rPr lang="en-GB" b="1" dirty="0"/>
                <a:t>what operations</a:t>
              </a:r>
              <a:r>
                <a:rPr lang="en-GB" dirty="0"/>
                <a:t> should be stored</a:t>
              </a:r>
              <a:endParaRPr lang="en-GB" b="1" dirty="0"/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14E4C7E9-D14A-C74C-906B-0844A928B776}"/>
                </a:ext>
              </a:extLst>
            </p:cNvPr>
            <p:cNvCxnSpPr/>
            <p:nvPr/>
          </p:nvCxnSpPr>
          <p:spPr bwMode="auto">
            <a:xfrm flipV="1">
              <a:off x="1475656" y="3573016"/>
              <a:ext cx="0" cy="245556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grpSp>
        <p:nvGrpSpPr>
          <p:cNvPr id="16" name="Group 15" descr="Develop high level description of Data &amp; its Constraints, ER modelling comes here&#10;">
            <a:extLst>
              <a:ext uri="{FF2B5EF4-FFF2-40B4-BE49-F238E27FC236}">
                <a16:creationId xmlns:a16="http://schemas.microsoft.com/office/drawing/2014/main" id="{3659D80A-FB5F-2342-A113-8AC23EE5D159}"/>
              </a:ext>
            </a:extLst>
          </p:cNvPr>
          <p:cNvGrpSpPr/>
          <p:nvPr/>
        </p:nvGrpSpPr>
        <p:grpSpPr>
          <a:xfrm>
            <a:off x="3195597" y="1694453"/>
            <a:ext cx="2617303" cy="1348353"/>
            <a:chOff x="1671596" y="1694452"/>
            <a:chExt cx="2617303" cy="1348353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56ADEFB-2A6D-8E48-9644-818827E1A4BB}"/>
                </a:ext>
              </a:extLst>
            </p:cNvPr>
            <p:cNvSpPr txBox="1"/>
            <p:nvPr/>
          </p:nvSpPr>
          <p:spPr>
            <a:xfrm>
              <a:off x="1671596" y="1694452"/>
              <a:ext cx="2617303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Develop high level description of </a:t>
              </a:r>
              <a:r>
                <a:rPr lang="en-GB" b="1" dirty="0"/>
                <a:t>Data &amp; its Constraints, ER modelling </a:t>
              </a:r>
              <a:r>
                <a:rPr lang="en-GB" dirty="0"/>
                <a:t>comes here</a:t>
              </a:r>
              <a:endParaRPr lang="en-GB" b="1" dirty="0"/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7747DEEE-998E-9545-9C20-8F1B642EB0DD}"/>
                </a:ext>
              </a:extLst>
            </p:cNvPr>
            <p:cNvCxnSpPr/>
            <p:nvPr/>
          </p:nvCxnSpPr>
          <p:spPr bwMode="auto">
            <a:xfrm>
              <a:off x="2608650" y="2894781"/>
              <a:ext cx="0" cy="148024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grpSp>
        <p:nvGrpSpPr>
          <p:cNvPr id="19" name="Group 18" descr="Choose a DBMS to implement the design and convert the ER model to DB Schema&#10;">
            <a:extLst>
              <a:ext uri="{FF2B5EF4-FFF2-40B4-BE49-F238E27FC236}">
                <a16:creationId xmlns:a16="http://schemas.microsoft.com/office/drawing/2014/main" id="{C4E070FB-B87E-9046-9E40-AE3CB8456724}"/>
              </a:ext>
            </a:extLst>
          </p:cNvPr>
          <p:cNvGrpSpPr/>
          <p:nvPr/>
        </p:nvGrpSpPr>
        <p:grpSpPr>
          <a:xfrm>
            <a:off x="4504248" y="3645025"/>
            <a:ext cx="2213114" cy="1726303"/>
            <a:chOff x="2980248" y="3645024"/>
            <a:chExt cx="2213114" cy="1726303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68166BA5-2CD3-764F-A620-FE5996267D24}"/>
                </a:ext>
              </a:extLst>
            </p:cNvPr>
            <p:cNvSpPr txBox="1"/>
            <p:nvPr/>
          </p:nvSpPr>
          <p:spPr>
            <a:xfrm>
              <a:off x="2980248" y="3893999"/>
              <a:ext cx="2213114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Choose a </a:t>
              </a:r>
              <a:r>
                <a:rPr lang="en-GB" b="1" dirty="0"/>
                <a:t>DBMS</a:t>
              </a:r>
              <a:r>
                <a:rPr lang="en-GB" dirty="0"/>
                <a:t> to implement the design and </a:t>
              </a:r>
              <a:r>
                <a:rPr lang="en-GB" b="1" dirty="0"/>
                <a:t>convert the ER model to DB Schema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0DABC6D4-BE01-524F-A327-8B5230741BEC}"/>
                </a:ext>
              </a:extLst>
            </p:cNvPr>
            <p:cNvCxnSpPr/>
            <p:nvPr/>
          </p:nvCxnSpPr>
          <p:spPr bwMode="auto">
            <a:xfrm flipV="1">
              <a:off x="3707905" y="3645024"/>
              <a:ext cx="0" cy="248975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grpSp>
        <p:nvGrpSpPr>
          <p:cNvPr id="22" name="Group 21" descr="Analyse relations and identify any potential problems and refine it. Normalisation comes here&#10;">
            <a:extLst>
              <a:ext uri="{FF2B5EF4-FFF2-40B4-BE49-F238E27FC236}">
                <a16:creationId xmlns:a16="http://schemas.microsoft.com/office/drawing/2014/main" id="{64FA21F8-9C27-E740-97B5-FBF7B6974079}"/>
              </a:ext>
            </a:extLst>
          </p:cNvPr>
          <p:cNvGrpSpPr/>
          <p:nvPr/>
        </p:nvGrpSpPr>
        <p:grpSpPr>
          <a:xfrm>
            <a:off x="5802035" y="1555953"/>
            <a:ext cx="2617303" cy="1486853"/>
            <a:chOff x="4278034" y="1555952"/>
            <a:chExt cx="2617303" cy="1486853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76722D5-6356-7F48-9726-E7F1D8E77847}"/>
                </a:ext>
              </a:extLst>
            </p:cNvPr>
            <p:cNvSpPr txBox="1"/>
            <p:nvPr/>
          </p:nvSpPr>
          <p:spPr>
            <a:xfrm>
              <a:off x="4278034" y="1555952"/>
              <a:ext cx="2617303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Analyse relations and identify any potential problems and refine it. </a:t>
              </a:r>
              <a:r>
                <a:rPr lang="en-GB" b="1" dirty="0"/>
                <a:t>Normalisation </a:t>
              </a:r>
              <a:r>
                <a:rPr lang="en-GB" dirty="0"/>
                <a:t>comes here</a:t>
              </a:r>
              <a:endParaRPr lang="en-GB" b="1" dirty="0"/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59AE905E-8F2D-A84D-9F81-211FDB40E555}"/>
                </a:ext>
              </a:extLst>
            </p:cNvPr>
            <p:cNvCxnSpPr/>
            <p:nvPr/>
          </p:nvCxnSpPr>
          <p:spPr bwMode="auto">
            <a:xfrm>
              <a:off x="5436096" y="2894781"/>
              <a:ext cx="0" cy="148024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grpSp>
        <p:nvGrpSpPr>
          <p:cNvPr id="25" name="Group 24" descr="DB Design refined to ensure that it meets performance criteria. Indexing, clustering etc comes here&#10;">
            <a:extLst>
              <a:ext uri="{FF2B5EF4-FFF2-40B4-BE49-F238E27FC236}">
                <a16:creationId xmlns:a16="http://schemas.microsoft.com/office/drawing/2014/main" id="{C2F96018-E673-AD47-B051-4DBFCB65317B}"/>
              </a:ext>
            </a:extLst>
          </p:cNvPr>
          <p:cNvGrpSpPr/>
          <p:nvPr/>
        </p:nvGrpSpPr>
        <p:grpSpPr>
          <a:xfrm>
            <a:off x="6960097" y="3629026"/>
            <a:ext cx="2617303" cy="1666875"/>
            <a:chOff x="5436096" y="3629025"/>
            <a:chExt cx="2617303" cy="166687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EDC44CC-FC95-704C-B26B-141885B31051}"/>
                </a:ext>
              </a:extLst>
            </p:cNvPr>
            <p:cNvSpPr txBox="1"/>
            <p:nvPr/>
          </p:nvSpPr>
          <p:spPr>
            <a:xfrm>
              <a:off x="5436096" y="3818572"/>
              <a:ext cx="2617303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DB Design refined to ensure that it meets performance criteria. </a:t>
              </a:r>
              <a:r>
                <a:rPr lang="en-GB" b="1" dirty="0"/>
                <a:t>Indexing, clustering etc </a:t>
              </a:r>
              <a:r>
                <a:rPr lang="en-GB" dirty="0"/>
                <a:t>comes here</a:t>
              </a:r>
            </a:p>
          </p:txBody>
        </p: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1B9C5B75-3D46-F14B-A6AD-B7D26AD0DCBE}"/>
                </a:ext>
              </a:extLst>
            </p:cNvPr>
            <p:cNvCxnSpPr/>
            <p:nvPr/>
          </p:nvCxnSpPr>
          <p:spPr bwMode="auto">
            <a:xfrm flipV="1">
              <a:off x="6444208" y="3629025"/>
              <a:ext cx="13742" cy="264974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grpSp>
        <p:nvGrpSpPr>
          <p:cNvPr id="28" name="Group 27" descr="What happens after DB design is done? How apps use it, how to restrict access to relations and implement access rules&#10;">
            <a:extLst>
              <a:ext uri="{FF2B5EF4-FFF2-40B4-BE49-F238E27FC236}">
                <a16:creationId xmlns:a16="http://schemas.microsoft.com/office/drawing/2014/main" id="{8D8CE366-67D1-4C49-8515-4C8CCBB15E35}"/>
              </a:ext>
            </a:extLst>
          </p:cNvPr>
          <p:cNvGrpSpPr/>
          <p:nvPr/>
        </p:nvGrpSpPr>
        <p:grpSpPr>
          <a:xfrm>
            <a:off x="8279617" y="1011481"/>
            <a:ext cx="2181630" cy="2031325"/>
            <a:chOff x="6755617" y="1011480"/>
            <a:chExt cx="2181630" cy="2031325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D034CF7-84BA-5F41-B842-24397FAFA5B3}"/>
                </a:ext>
              </a:extLst>
            </p:cNvPr>
            <p:cNvSpPr txBox="1"/>
            <p:nvPr/>
          </p:nvSpPr>
          <p:spPr>
            <a:xfrm>
              <a:off x="6755617" y="1011480"/>
              <a:ext cx="2181630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What happens after DB design is done? How apps use it, how to restrict access to relations and implement access rules</a:t>
              </a:r>
              <a:endParaRPr lang="en-GB" b="1" dirty="0"/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5B392F29-195F-534E-936C-00C8E5D45CB1}"/>
                </a:ext>
              </a:extLst>
            </p:cNvPr>
            <p:cNvCxnSpPr/>
            <p:nvPr/>
          </p:nvCxnSpPr>
          <p:spPr bwMode="auto">
            <a:xfrm>
              <a:off x="8172400" y="2894781"/>
              <a:ext cx="0" cy="138499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</p:grp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1C53662-304E-91D5-EE42-AD710BC84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274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F4293-74ED-D309-F80C-11DAF082A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E-R Data Model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B96B7D-288B-662E-BC9A-5DD60A9E7CA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30745" cy="4975225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Allows us to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describe the data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involved in real world enterprise in terms of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objects and their relationships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ER – stands for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Entity-Relationship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Developed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by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Peter Chen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 1976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Used in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Conceptual database design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modelling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phase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Traditional approach of DB Design using DB Structures and constraints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Very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popular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modelling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technique</a:t>
            </a:r>
          </a:p>
          <a:p>
            <a:endParaRPr lang="en-GB" dirty="0"/>
          </a:p>
        </p:txBody>
      </p:sp>
      <p:pic>
        <p:nvPicPr>
          <p:cNvPr id="1026" name="Picture 2" descr="Dr. Peter Chen">
            <a:extLst>
              <a:ext uri="{FF2B5EF4-FFF2-40B4-BE49-F238E27FC236}">
                <a16:creationId xmlns:a16="http://schemas.microsoft.com/office/drawing/2014/main" id="{D8DA3E81-E04B-742C-07BB-747664F4A8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7771" y="1069975"/>
            <a:ext cx="1857375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What is Enterprise Risk Management? - Jelvix">
            <a:extLst>
              <a:ext uri="{FF2B5EF4-FFF2-40B4-BE49-F238E27FC236}">
                <a16:creationId xmlns:a16="http://schemas.microsoft.com/office/drawing/2014/main" id="{92D970A5-1B5B-EB1D-8A99-2183187558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575" y="4018021"/>
            <a:ext cx="4819650" cy="178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E213A-DED8-94A4-A88F-83104DDB1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109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F5F62FE-C0D4-8E64-AC55-14D6692DD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Entity-Relationship Modelling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88AE7A-38EE-6E6E-44C9-EBF76A74D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84341-4BED-4FD7-BF10-DFB2B28497A1}" type="slidenum">
              <a:rPr lang="en-GB" smtClean="0"/>
              <a:t>6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87B68-A236-A50F-85BA-C973B5737B9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Entity-Relationship (ER) modelling </a:t>
            </a:r>
            <a:r>
              <a:rPr lang="en-GB" sz="2400" dirty="0"/>
              <a:t>is a foundational method in </a:t>
            </a:r>
            <a:r>
              <a:rPr lang="en-GB" sz="2400" b="1" dirty="0"/>
              <a:t>database design </a:t>
            </a:r>
            <a:r>
              <a:rPr lang="en-GB" sz="2400" dirty="0"/>
              <a:t>that helps </a:t>
            </a:r>
            <a:r>
              <a:rPr lang="en-GB" sz="2400" b="1" dirty="0"/>
              <a:t>represent real-world data and its interconnections</a:t>
            </a:r>
            <a:r>
              <a:rPr lang="en-GB" sz="2400" dirty="0"/>
              <a:t>. It focuses on three basic components:</a:t>
            </a:r>
          </a:p>
          <a:p>
            <a:pPr lvl="1"/>
            <a:r>
              <a:rPr lang="en-GB" sz="2400" dirty="0"/>
              <a:t>1) Entities; 2) Attributes; 3) Relationships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1CCFEBB-8475-EE8D-6037-9001C68AE463}"/>
              </a:ext>
            </a:extLst>
          </p:cNvPr>
          <p:cNvGraphicFramePr>
            <a:graphicFrameLocks noGrp="1"/>
          </p:cNvGraphicFramePr>
          <p:nvPr/>
        </p:nvGraphicFramePr>
        <p:xfrm>
          <a:off x="572958" y="2914379"/>
          <a:ext cx="11046084" cy="30175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12120">
                  <a:extLst>
                    <a:ext uri="{9D8B030D-6E8A-4147-A177-3AD203B41FA5}">
                      <a16:colId xmlns:a16="http://schemas.microsoft.com/office/drawing/2014/main" val="1383199540"/>
                    </a:ext>
                  </a:extLst>
                </a:gridCol>
                <a:gridCol w="4567854">
                  <a:extLst>
                    <a:ext uri="{9D8B030D-6E8A-4147-A177-3AD203B41FA5}">
                      <a16:colId xmlns:a16="http://schemas.microsoft.com/office/drawing/2014/main" val="1980160148"/>
                    </a:ext>
                  </a:extLst>
                </a:gridCol>
                <a:gridCol w="4766110">
                  <a:extLst>
                    <a:ext uri="{9D8B030D-6E8A-4147-A177-3AD203B41FA5}">
                      <a16:colId xmlns:a16="http://schemas.microsoft.com/office/drawing/2014/main" val="1490297386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r>
                        <a:rPr lang="en-GB" sz="2000" b="1" dirty="0"/>
                        <a:t>Component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Definition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Examples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8263391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en-GB" sz="2000" b="1" dirty="0"/>
                        <a:t>Entity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 distinct object, concept, or thing in the real world with a unique identity.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Student, Product, Order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32822407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sz="2000" b="1" dirty="0"/>
                        <a:t>Attribute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 property or characteristic that describes an entity, providing specific details.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Student: Name, ID; Product: Price, SKU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04017177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sz="2000" b="1" dirty="0"/>
                        <a:t>Relationship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An association between two or more entities that describes how they interact or are connected.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Student-Course </a:t>
                      </a:r>
                      <a:r>
                        <a:rPr lang="en-GB" sz="2000" dirty="0" err="1"/>
                        <a:t>Enrollment</a:t>
                      </a:r>
                      <a:r>
                        <a:rPr lang="en-GB" sz="2000" dirty="0"/>
                        <a:t>, Customer-Order Purchase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507629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5779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5455B1-E3FA-2FF7-1740-AC878EB4BF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B5677-4EAD-AC6C-9E90-C2A1183BB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Principal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907AE-166D-0AB8-F0E4-F63B4819D8F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Three</a:t>
            </a:r>
            <a:r>
              <a:rPr lang="en-GB" dirty="0"/>
              <a:t> principal element types: 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6287F-425A-376B-8896-2F8314F8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2C6233A-6336-1A50-A212-3BA30BF846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03" y="2145937"/>
            <a:ext cx="5681421" cy="256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CBDEAC3E-607A-98B8-BAC4-3EB1830093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196" y="1733550"/>
            <a:ext cx="6060601" cy="339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67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rmAutofit/>
          </a:bodyPr>
          <a:lstStyle/>
          <a:p>
            <a:r>
              <a:rPr lang="en-US" dirty="0"/>
              <a:t>Entity, Entity Set and Entity Type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5975B7-7796-AFFA-3BE8-963C102B8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AC82685A-BD3A-4230-8D85-804689F67293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2453B70-0D5A-E63B-A23D-6803C2581E1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An entity is an object in the real world </a:t>
            </a:r>
            <a:r>
              <a:rPr lang="en-US" dirty="0"/>
              <a:t>with an independent existence that can be differentiated from other objects. An entity might be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US" dirty="0"/>
              <a:t>An object with physical existence (e.g., a lecturer, a student, a car)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US" dirty="0"/>
              <a:t>An object with conceptual existence (e.g., a course, a job, a position)</a:t>
            </a:r>
          </a:p>
          <a:p>
            <a:endParaRPr lang="en-GB" dirty="0"/>
          </a:p>
          <a:p>
            <a:pPr lvl="1"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GB" dirty="0"/>
              <a:t>Objects in real life that are distinguishable from other objects.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GB" dirty="0"/>
          </a:p>
          <a:p>
            <a:pPr lvl="1"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GB" b="1" dirty="0"/>
              <a:t>Usually nouns in a scenario description </a:t>
            </a:r>
            <a:r>
              <a:rPr lang="en-GB" dirty="0"/>
              <a:t>but not every noun becomes an entity – think carefully when you finalize on the entities</a:t>
            </a: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FD616-783C-4186-7C59-F260050F5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Entity, Entity Set and Entity Type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2C190E-19D3-0D5B-CED7-755F19797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7077C-D3B9-5DB7-E09F-345D7E9BBDF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Question:</a:t>
            </a:r>
            <a:r>
              <a:rPr lang="en-GB" dirty="0"/>
              <a:t> If you are building a data model for </a:t>
            </a:r>
            <a:r>
              <a:rPr lang="en-GB" b="1" dirty="0">
                <a:solidFill>
                  <a:srgbClr val="C00000"/>
                </a:solidFill>
              </a:rPr>
              <a:t>a small retail store</a:t>
            </a:r>
            <a:r>
              <a:rPr lang="en-GB" dirty="0"/>
              <a:t>, then the potential entities may be</a:t>
            </a:r>
          </a:p>
          <a:p>
            <a:pPr lvl="3"/>
            <a:r>
              <a:rPr lang="en-GB" sz="2400" dirty="0"/>
              <a:t>Customer</a:t>
            </a:r>
          </a:p>
          <a:p>
            <a:pPr lvl="3"/>
            <a:r>
              <a:rPr lang="en-GB" sz="2400" dirty="0"/>
              <a:t>Team</a:t>
            </a:r>
          </a:p>
          <a:p>
            <a:pPr lvl="3"/>
            <a:r>
              <a:rPr lang="en-GB" sz="2400" dirty="0"/>
              <a:t>Sales Rep</a:t>
            </a:r>
          </a:p>
          <a:p>
            <a:pPr lvl="3"/>
            <a:r>
              <a:rPr lang="en-GB" sz="2400" dirty="0"/>
              <a:t>Order</a:t>
            </a:r>
          </a:p>
          <a:p>
            <a:pPr lvl="3"/>
            <a:r>
              <a:rPr lang="en-GB" sz="2400" dirty="0"/>
              <a:t>Item</a:t>
            </a:r>
          </a:p>
          <a:p>
            <a:pPr lvl="3"/>
            <a:r>
              <a:rPr lang="en-GB" sz="2400" dirty="0"/>
              <a:t>Inventory list</a:t>
            </a:r>
          </a:p>
        </p:txBody>
      </p:sp>
    </p:spTree>
    <p:extLst>
      <p:ext uri="{BB962C8B-B14F-4D97-AF65-F5344CB8AC3E}">
        <p14:creationId xmlns:p14="http://schemas.microsoft.com/office/powerpoint/2010/main" val="1716540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7662021-DF8E-4FFC-DED3-7237CA665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Entity, Entity Set and Entity Type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7263E0-63A0-2A11-A50B-1F9EBDF2A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5BA333B-E644-6A05-31E5-F0C3EE973C4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489065" cy="4975225"/>
          </a:xfrm>
        </p:spPr>
        <p:txBody>
          <a:bodyPr>
            <a:normAutofit fontScale="92500" lnSpcReduction="20000"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b="1" dirty="0"/>
              <a:t>Entity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A real-world object with a distinct identity.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Example: A single student – "</a:t>
            </a:r>
            <a:r>
              <a:rPr lang="en-US" altLang="en-US" b="1" dirty="0"/>
              <a:t>Ali Khan</a:t>
            </a:r>
            <a:r>
              <a:rPr lang="en-US" altLang="en-US" dirty="0"/>
              <a:t>"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b="1" dirty="0"/>
              <a:t>Entity Set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A collection of similar entities.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Example: </a:t>
            </a:r>
            <a:r>
              <a:rPr lang="en-US" altLang="en-US" b="1" dirty="0"/>
              <a:t>All students in a university</a:t>
            </a:r>
            <a:r>
              <a:rPr lang="en-US" altLang="en-US" dirty="0"/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b="1" dirty="0"/>
              <a:t>Entity Type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Defines a category of entities with common attributes.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Example: </a:t>
            </a:r>
            <a:r>
              <a:rPr lang="en-US" altLang="en-US" b="1" dirty="0"/>
              <a:t>Student</a:t>
            </a:r>
            <a:r>
              <a:rPr lang="en-US" altLang="en-US" dirty="0"/>
              <a:t>(</a:t>
            </a:r>
            <a:r>
              <a:rPr lang="en-US" altLang="en-US" dirty="0" err="1"/>
              <a:t>StudentID</a:t>
            </a:r>
            <a:r>
              <a:rPr lang="en-US" altLang="en-US" dirty="0"/>
              <a:t>, Name, Email, Course)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b="1" dirty="0"/>
              <a:t>Entity Occurrence (also called Instance)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A single, actual data record of an entity type.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Example: </a:t>
            </a:r>
            <a:r>
              <a:rPr lang="en-US" altLang="en-US" b="1" dirty="0"/>
              <a:t>(2023001, "Ali Khan", ali.khan@email.com, "BSc Computing")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b="1" dirty="0"/>
              <a:t>Entity Notation (ER Diagram)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In ER modeling, an entity is represented as a rectangle.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en-US" dirty="0"/>
              <a:t>Attributes are shown in ellipses connected to it.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7A2AFD-13F4-0A2F-8D2E-1D4FA51A63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489" r="14270" b="22564"/>
          <a:stretch/>
        </p:blipFill>
        <p:spPr>
          <a:xfrm>
            <a:off x="7274731" y="1069975"/>
            <a:ext cx="4571793" cy="3095625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F714F345-F7FA-EF42-BA6E-20300358C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145964" y="4914673"/>
            <a:ext cx="3888431" cy="952428"/>
            <a:chOff x="4927848" y="5425271"/>
            <a:chExt cx="3888431" cy="952428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288A1AC-F56D-7B41-A7C5-8BB5C6D944C8}"/>
                </a:ext>
              </a:extLst>
            </p:cNvPr>
            <p:cNvSpPr/>
            <p:nvPr/>
          </p:nvSpPr>
          <p:spPr>
            <a:xfrm>
              <a:off x="5745628" y="5794603"/>
              <a:ext cx="2252870" cy="583096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Student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C0ED3E2-1910-C248-9A63-3653C7CB44B5}"/>
                </a:ext>
              </a:extLst>
            </p:cNvPr>
            <p:cNvSpPr txBox="1"/>
            <p:nvPr/>
          </p:nvSpPr>
          <p:spPr>
            <a:xfrm>
              <a:off x="4927848" y="5425271"/>
              <a:ext cx="388843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Notation for an Entity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1422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DE1A6-858B-79A1-AB15-33EA97E6D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Practice: Identify the Entity &amp; Entity Set, Entity Type, and Entity Instances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13AFB35-41DE-6CF8-E022-4E2CFBB7F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C411E2E7-27F7-6A33-841C-94D163A1F30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17" t="23636" r="16615" b="58667"/>
          <a:stretch/>
        </p:blipFill>
        <p:spPr>
          <a:xfrm>
            <a:off x="3821822" y="1456370"/>
            <a:ext cx="6265862" cy="15113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7E2A84-10A8-0B49-5A85-FB43ADC63A53}"/>
              </a:ext>
            </a:extLst>
          </p:cNvPr>
          <p:cNvSpPr txBox="1"/>
          <p:nvPr/>
        </p:nvSpPr>
        <p:spPr>
          <a:xfrm>
            <a:off x="1081192" y="2076644"/>
            <a:ext cx="100811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Movie</a:t>
            </a:r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97D349B2-9038-3073-B084-5F8AC16DC11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45083" r="16139" b="32791"/>
          <a:stretch/>
        </p:blipFill>
        <p:spPr>
          <a:xfrm>
            <a:off x="3821822" y="3481381"/>
            <a:ext cx="6307698" cy="186128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E9CB39-DA5B-82BD-FECB-F186CC3767D7}"/>
              </a:ext>
            </a:extLst>
          </p:cNvPr>
          <p:cNvSpPr txBox="1"/>
          <p:nvPr/>
        </p:nvSpPr>
        <p:spPr>
          <a:xfrm>
            <a:off x="1081192" y="4227359"/>
            <a:ext cx="100811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Actor</a:t>
            </a:r>
          </a:p>
        </p:txBody>
      </p:sp>
    </p:spTree>
    <p:extLst>
      <p:ext uri="{BB962C8B-B14F-4D97-AF65-F5344CB8AC3E}">
        <p14:creationId xmlns:p14="http://schemas.microsoft.com/office/powerpoint/2010/main" val="2123423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3195D8E-4771-35EB-733A-C5C9B7BEC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(Strong) Entity vs Weak Entity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560EE3-7466-70D2-794F-9D0B7D67D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49328B7-DDB7-8021-A690-8CEB7D15FFF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4" y="1069975"/>
            <a:ext cx="8399146" cy="4975225"/>
          </a:xfrm>
        </p:spPr>
        <p:txBody>
          <a:bodyPr>
            <a:normAutofit lnSpcReduction="10000"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Regular (Strong) Entity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Definition: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An entity that has its own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primary key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and can exist independently.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Example: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Employee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 – Each employee has a unique </a:t>
            </a:r>
            <a:r>
              <a:rPr kumimoji="0" lang="en-US" altLang="en-US" sz="20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EmployeeID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Weak Entity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Definition: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 An entity that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depends on a strong entity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 for its identification. It has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no sufficient primary key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 on its own.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GB" sz="2000" dirty="0"/>
              <a:t>If an Employee Instance is deleted, then the dependants too are deleted. They do not exist without the employee.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Example: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Dependent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 – A dependent is identified only in the context of an employee (</a:t>
            </a:r>
            <a:r>
              <a:rPr kumimoji="0" lang="en-US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DependentID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 + </a:t>
            </a:r>
            <a:r>
              <a:rPr kumimoji="0" lang="en-US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EmployeeID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).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endParaRPr lang="en-US" altLang="en-US" sz="2000" dirty="0"/>
          </a:p>
          <a:p>
            <a:r>
              <a:rPr lang="en-GB" sz="2000" b="1" dirty="0"/>
              <a:t>Relationship</a:t>
            </a:r>
          </a:p>
          <a:p>
            <a:pPr lvl="1"/>
            <a:r>
              <a:rPr lang="en-GB" sz="2000" dirty="0"/>
              <a:t>A </a:t>
            </a:r>
            <a:r>
              <a:rPr lang="en-GB" sz="2000" b="1" dirty="0"/>
              <a:t>weak entity</a:t>
            </a:r>
            <a:r>
              <a:rPr lang="en-GB" sz="2000" dirty="0"/>
              <a:t> must be related to a </a:t>
            </a:r>
            <a:r>
              <a:rPr lang="en-GB" sz="2000" b="1" dirty="0"/>
              <a:t>strong entity</a:t>
            </a:r>
            <a:r>
              <a:rPr lang="en-GB" sz="2000" dirty="0"/>
              <a:t> via a </a:t>
            </a:r>
            <a:r>
              <a:rPr lang="en-GB" sz="2000" b="1" dirty="0"/>
              <a:t>foreign key</a:t>
            </a:r>
            <a:r>
              <a:rPr lang="en-GB" sz="2000" dirty="0"/>
              <a:t>.</a:t>
            </a:r>
          </a:p>
          <a:p>
            <a:pPr lvl="1"/>
            <a:r>
              <a:rPr lang="en-GB" sz="2000" dirty="0"/>
              <a:t>Usually involves </a:t>
            </a:r>
            <a:r>
              <a:rPr lang="en-GB" sz="2000" b="1" dirty="0"/>
              <a:t>total participation</a:t>
            </a:r>
            <a:r>
              <a:rPr lang="en-GB" sz="2000" dirty="0"/>
              <a:t> and a </a:t>
            </a:r>
            <a:r>
              <a:rPr lang="en-GB" sz="2000" b="1" dirty="0"/>
              <a:t>partial key</a:t>
            </a:r>
            <a:r>
              <a:rPr lang="en-GB" sz="2000" dirty="0"/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004989"/>
              </a:solidFill>
              <a:effectLst/>
              <a:uLnTx/>
              <a:uFillTx/>
              <a:ea typeface="+mn-ea"/>
              <a:cs typeface="+mn-cs"/>
            </a:endParaRPr>
          </a:p>
          <a:p>
            <a:endParaRPr lang="en-GB" sz="20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0F06578-19F8-944F-A27D-D30673720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177774" y="1773909"/>
            <a:ext cx="3888431" cy="952428"/>
            <a:chOff x="323528" y="5556545"/>
            <a:chExt cx="3888431" cy="952428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D99FE17-7D5C-504C-BA16-17AEF4971E56}"/>
                </a:ext>
              </a:extLst>
            </p:cNvPr>
            <p:cNvSpPr/>
            <p:nvPr/>
          </p:nvSpPr>
          <p:spPr>
            <a:xfrm>
              <a:off x="1141308" y="5925877"/>
              <a:ext cx="2252870" cy="583096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Employee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40EA0DA-C592-2F41-8396-DCA094BB3AC7}"/>
                </a:ext>
              </a:extLst>
            </p:cNvPr>
            <p:cNvSpPr txBox="1"/>
            <p:nvPr/>
          </p:nvSpPr>
          <p:spPr>
            <a:xfrm>
              <a:off x="323528" y="5556545"/>
              <a:ext cx="388843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Notation for a Regular Entity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88FABCE-AEF6-DF4B-BFA3-975B2167A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03569" y="3557587"/>
            <a:ext cx="3888431" cy="952428"/>
            <a:chOff x="4243981" y="5538859"/>
            <a:chExt cx="3888431" cy="952428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18FA3C6-50E2-3F4E-A4AF-38E1CBB2874B}"/>
                </a:ext>
              </a:extLst>
            </p:cNvPr>
            <p:cNvSpPr/>
            <p:nvPr/>
          </p:nvSpPr>
          <p:spPr>
            <a:xfrm>
              <a:off x="5061761" y="5908191"/>
              <a:ext cx="2252870" cy="583096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000" dirty="0" err="1"/>
                <a:t>EmpDependant</a:t>
              </a:r>
              <a:endParaRPr lang="en-GB" sz="2000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774BAF1-E63F-924E-9AC3-B3790AFF35FD}"/>
                </a:ext>
              </a:extLst>
            </p:cNvPr>
            <p:cNvSpPr/>
            <p:nvPr/>
          </p:nvSpPr>
          <p:spPr>
            <a:xfrm>
              <a:off x="5137961" y="5975548"/>
              <a:ext cx="2100470" cy="448382"/>
            </a:xfrm>
            <a:prstGeom prst="rect">
              <a:avLst/>
            </a:prstGeom>
            <a:solidFill>
              <a:schemeClr val="bg1">
                <a:lumMod val="65000"/>
                <a:alpha val="19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5E60D737-C157-1D42-AFBF-A58AC774A3F8}"/>
                </a:ext>
              </a:extLst>
            </p:cNvPr>
            <p:cNvSpPr txBox="1"/>
            <p:nvPr/>
          </p:nvSpPr>
          <p:spPr>
            <a:xfrm>
              <a:off x="4243981" y="5538859"/>
              <a:ext cx="388843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Notation for a Weak Entity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87755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04BE8-3D9D-29A1-5734-5D5378DE3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and Weak Entities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6A5AB84-4312-168A-C555-79A1F31F4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2B7816-8536-A651-FF03-B47D103FC21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178425" cy="4975225"/>
          </a:xfrm>
        </p:spPr>
        <p:txBody>
          <a:bodyPr/>
          <a:lstStyle/>
          <a:p>
            <a:r>
              <a:rPr lang="en-GB" dirty="0"/>
              <a:t>Identify and explain:</a:t>
            </a:r>
          </a:p>
          <a:p>
            <a:pPr lvl="1"/>
            <a:r>
              <a:rPr lang="en-GB" dirty="0"/>
              <a:t>Regular entities</a:t>
            </a:r>
          </a:p>
          <a:p>
            <a:pPr lvl="1"/>
            <a:r>
              <a:rPr lang="en-GB" dirty="0"/>
              <a:t>Weak entities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b="1" dirty="0" err="1"/>
              <a:t>Enrollment</a:t>
            </a:r>
            <a:r>
              <a:rPr lang="en-GB" dirty="0"/>
              <a:t> is a </a:t>
            </a:r>
            <a:r>
              <a:rPr lang="en-GB" b="1" dirty="0"/>
              <a:t>weak entity</a:t>
            </a:r>
            <a:r>
              <a:rPr lang="en-GB" dirty="0"/>
              <a:t> because it relies on </a:t>
            </a:r>
            <a:r>
              <a:rPr lang="en-GB" b="1" dirty="0"/>
              <a:t>two strong entities</a:t>
            </a:r>
            <a:r>
              <a:rPr lang="en-GB" dirty="0"/>
              <a:t> (Student and Course) for its identification and existence.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57617763-1874-F1E7-AEF1-15BB3DFB7579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87" t="20955" r="15842" b="25723"/>
          <a:stretch/>
        </p:blipFill>
        <p:spPr>
          <a:xfrm>
            <a:off x="5394960" y="1050226"/>
            <a:ext cx="6718300" cy="4638675"/>
          </a:xfrm>
        </p:spPr>
      </p:pic>
    </p:spTree>
    <p:extLst>
      <p:ext uri="{BB962C8B-B14F-4D97-AF65-F5344CB8AC3E}">
        <p14:creationId xmlns:p14="http://schemas.microsoft.com/office/powerpoint/2010/main" val="3324444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D1CDC10-0CAB-489A-4396-2DAEB98E2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Kinds of Entities in a Database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68C4FB6-EAB4-2CE4-16CC-86BC5D339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9F8B1DD-3722-9578-2613-E0890FD9D53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840345" cy="4975225"/>
          </a:xfrm>
        </p:spPr>
        <p:txBody>
          <a:bodyPr/>
          <a:lstStyle/>
          <a:p>
            <a:pPr>
              <a:buNone/>
            </a:pPr>
            <a:r>
              <a:rPr lang="en-GB" dirty="0"/>
              <a:t>In data </a:t>
            </a:r>
            <a:r>
              <a:rPr lang="en-GB" dirty="0" err="1"/>
              <a:t>modeling</a:t>
            </a:r>
            <a:r>
              <a:rPr lang="en-GB" dirty="0"/>
              <a:t>, entities are classified based on their </a:t>
            </a:r>
            <a:r>
              <a:rPr lang="en-GB" b="1" dirty="0"/>
              <a:t>role</a:t>
            </a:r>
            <a:r>
              <a:rPr lang="en-GB" dirty="0"/>
              <a:t> and </a:t>
            </a:r>
            <a:r>
              <a:rPr lang="en-GB" b="1" dirty="0"/>
              <a:t>dependency</a:t>
            </a:r>
            <a:r>
              <a:rPr lang="en-GB" dirty="0"/>
              <a:t> within a database structure.</a:t>
            </a:r>
            <a:br>
              <a:rPr lang="en-GB" dirty="0"/>
            </a:br>
            <a:r>
              <a:rPr lang="en-GB" dirty="0"/>
              <a:t>There are </a:t>
            </a:r>
            <a:r>
              <a:rPr lang="en-GB" b="1" dirty="0"/>
              <a:t>three main types of entities</a:t>
            </a:r>
            <a:r>
              <a:rPr lang="en-GB" dirty="0"/>
              <a:t>:</a:t>
            </a:r>
          </a:p>
          <a:p>
            <a:pPr lvl="1">
              <a:buFont typeface="+mj-lt"/>
              <a:buAutoNum type="arabicPeriod"/>
            </a:pPr>
            <a:r>
              <a:rPr lang="en-GB" b="1" dirty="0"/>
              <a:t>Independent Entities</a:t>
            </a:r>
            <a:r>
              <a:rPr lang="en-GB" dirty="0"/>
              <a:t> (also known as Kernels)</a:t>
            </a:r>
          </a:p>
          <a:p>
            <a:pPr lvl="1">
              <a:buFont typeface="+mj-lt"/>
              <a:buAutoNum type="arabicPeriod"/>
            </a:pPr>
            <a:r>
              <a:rPr lang="en-GB" b="1" dirty="0"/>
              <a:t>Dependent Entities</a:t>
            </a:r>
            <a:r>
              <a:rPr lang="en-GB" dirty="0"/>
              <a:t> (also known as Derived Entities or Weak Entities)</a:t>
            </a:r>
          </a:p>
          <a:p>
            <a:pPr lvl="1">
              <a:buFont typeface="+mj-lt"/>
              <a:buAutoNum type="arabicPeriod"/>
            </a:pPr>
            <a:r>
              <a:rPr lang="en-GB" b="1" dirty="0"/>
              <a:t>Characteristic Entities</a:t>
            </a:r>
            <a:r>
              <a:rPr lang="en-GB" dirty="0"/>
              <a:t> (also called Associative Entities)</a:t>
            </a:r>
          </a:p>
          <a:p>
            <a:pPr lvl="1">
              <a:buFont typeface="+mj-lt"/>
              <a:buAutoNum type="arabicPeriod"/>
            </a:pPr>
            <a:endParaRPr lang="en-GB" dirty="0"/>
          </a:p>
          <a:p>
            <a:r>
              <a:rPr lang="en-GB" dirty="0"/>
              <a:t>Understanding these helps in building </a:t>
            </a:r>
            <a:r>
              <a:rPr lang="en-GB" b="1" dirty="0"/>
              <a:t>accurate ER diagrams</a:t>
            </a:r>
            <a:r>
              <a:rPr lang="en-GB" dirty="0"/>
              <a:t>, defining relationships, and implementing data integrity.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466324-65C8-0061-F4B6-C76F6290B1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9" r="50276" b="52531"/>
          <a:stretch/>
        </p:blipFill>
        <p:spPr>
          <a:xfrm>
            <a:off x="8229347" y="1547495"/>
            <a:ext cx="3626802" cy="2780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537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BA8E1-D17D-51CF-F8EE-F635B129E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 Entities (Kernels)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198D9F-CFDD-EE32-B6F9-9DE8D5A3C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9B2E6C-89EF-5A25-2516-43E63BBF44F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These entities exist </a:t>
            </a:r>
            <a:r>
              <a:rPr lang="en-GB" b="1" dirty="0"/>
              <a:t>independently</a:t>
            </a:r>
            <a:r>
              <a:rPr lang="en-GB" dirty="0"/>
              <a:t> and have a </a:t>
            </a:r>
            <a:r>
              <a:rPr lang="en-GB" b="1" dirty="0"/>
              <a:t>primary key</a:t>
            </a:r>
            <a:r>
              <a:rPr lang="en-GB" dirty="0"/>
              <a:t> that uniquely identifies them.</a:t>
            </a:r>
          </a:p>
          <a:p>
            <a:r>
              <a:rPr lang="en-GB" b="1" dirty="0"/>
              <a:t>Key Features:</a:t>
            </a:r>
            <a:endParaRPr lang="en-GB" dirty="0"/>
          </a:p>
          <a:p>
            <a:pPr lvl="1"/>
            <a:r>
              <a:rPr lang="en-GB" dirty="0"/>
              <a:t>Do not rely on other entities for identification.</a:t>
            </a:r>
          </a:p>
          <a:p>
            <a:pPr lvl="1"/>
            <a:r>
              <a:rPr lang="en-GB" dirty="0"/>
              <a:t>Primary key is </a:t>
            </a:r>
            <a:r>
              <a:rPr lang="en-GB" b="1" dirty="0"/>
              <a:t>not</a:t>
            </a:r>
            <a:r>
              <a:rPr lang="en-GB" dirty="0"/>
              <a:t> a foreign key.</a:t>
            </a:r>
          </a:p>
          <a:p>
            <a:pPr lvl="1"/>
            <a:r>
              <a:rPr lang="en-GB" dirty="0"/>
              <a:t>Serve as the </a:t>
            </a:r>
            <a:r>
              <a:rPr lang="en-GB" b="1" dirty="0"/>
              <a:t>foundation</a:t>
            </a:r>
            <a:r>
              <a:rPr lang="en-GB" dirty="0"/>
              <a:t> of a database.</a:t>
            </a:r>
          </a:p>
          <a:p>
            <a:r>
              <a:rPr lang="en-GB" b="1" dirty="0"/>
              <a:t>Examples:</a:t>
            </a:r>
            <a:endParaRPr lang="en-GB" dirty="0"/>
          </a:p>
          <a:p>
            <a:pPr lvl="1"/>
            <a:r>
              <a:rPr lang="en-GB" dirty="0"/>
              <a:t>Customer(</a:t>
            </a:r>
            <a:r>
              <a:rPr lang="en-GB" u="sng" dirty="0" err="1"/>
              <a:t>CustomerID</a:t>
            </a:r>
            <a:r>
              <a:rPr lang="en-GB" dirty="0"/>
              <a:t>, Name)</a:t>
            </a:r>
          </a:p>
          <a:p>
            <a:pPr lvl="1"/>
            <a:r>
              <a:rPr lang="en-GB" dirty="0"/>
              <a:t>Employee(</a:t>
            </a:r>
            <a:r>
              <a:rPr lang="en-GB" u="sng" dirty="0" err="1"/>
              <a:t>EmployeeID</a:t>
            </a:r>
            <a:r>
              <a:rPr lang="en-GB" dirty="0"/>
              <a:t>, Name)</a:t>
            </a:r>
          </a:p>
          <a:p>
            <a:pPr lvl="1"/>
            <a:r>
              <a:rPr lang="en-GB" dirty="0"/>
              <a:t>Product(</a:t>
            </a:r>
            <a:r>
              <a:rPr lang="en-GB" u="sng" dirty="0" err="1"/>
              <a:t>ProductID</a:t>
            </a:r>
            <a:r>
              <a:rPr lang="en-GB" dirty="0"/>
              <a:t>, Price)</a:t>
            </a:r>
          </a:p>
        </p:txBody>
      </p:sp>
    </p:spTree>
    <p:extLst>
      <p:ext uri="{BB962C8B-B14F-4D97-AF65-F5344CB8AC3E}">
        <p14:creationId xmlns:p14="http://schemas.microsoft.com/office/powerpoint/2010/main" val="3813151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99288-ECE6-B83F-A351-4FA979967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Dependent Entities (Derived or Weak Entities)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5F146E5-0F6F-E7B1-ED28-5529E10AB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6354E4-2E11-D717-7C9E-03AE2EF262D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These entities </a:t>
            </a:r>
            <a:r>
              <a:rPr lang="en-GB" b="1" dirty="0"/>
              <a:t>depend on a strong entity</a:t>
            </a:r>
            <a:r>
              <a:rPr lang="en-GB" dirty="0"/>
              <a:t> for their existence and identification.</a:t>
            </a:r>
          </a:p>
          <a:p>
            <a:r>
              <a:rPr lang="en-GB" b="1" dirty="0"/>
              <a:t>Key Features:</a:t>
            </a:r>
            <a:endParaRPr lang="en-GB" dirty="0"/>
          </a:p>
          <a:p>
            <a:pPr lvl="1"/>
            <a:r>
              <a:rPr lang="en-GB" dirty="0"/>
              <a:t>Cannot exist without a related entity.</a:t>
            </a:r>
          </a:p>
          <a:p>
            <a:pPr lvl="1"/>
            <a:r>
              <a:rPr lang="en-GB" dirty="0"/>
              <a:t>Identified by a </a:t>
            </a:r>
            <a:r>
              <a:rPr lang="en-GB" b="1" dirty="0"/>
              <a:t>partial key + foreign key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Common in </a:t>
            </a:r>
            <a:r>
              <a:rPr lang="en-GB" b="1" dirty="0"/>
              <a:t>one-to-many</a:t>
            </a:r>
            <a:r>
              <a:rPr lang="en-GB" dirty="0"/>
              <a:t> or </a:t>
            </a:r>
            <a:r>
              <a:rPr lang="en-GB" b="1" dirty="0"/>
              <a:t>many-to-many</a:t>
            </a:r>
            <a:r>
              <a:rPr lang="en-GB" dirty="0"/>
              <a:t> relationships.</a:t>
            </a:r>
          </a:p>
          <a:p>
            <a:r>
              <a:rPr lang="en-GB" b="1" dirty="0"/>
              <a:t>Examples:</a:t>
            </a:r>
            <a:endParaRPr lang="en-GB" dirty="0"/>
          </a:p>
          <a:p>
            <a:pPr lvl="1"/>
            <a:r>
              <a:rPr lang="en-GB" dirty="0"/>
              <a:t>Dependent(</a:t>
            </a:r>
            <a:r>
              <a:rPr lang="en-GB" u="sng" dirty="0" err="1"/>
              <a:t>DependentName</a:t>
            </a:r>
            <a:r>
              <a:rPr lang="en-GB" dirty="0"/>
              <a:t>, </a:t>
            </a:r>
            <a:r>
              <a:rPr lang="en-GB" u="sng" dirty="0" err="1"/>
              <a:t>EmployeeID</a:t>
            </a:r>
            <a:r>
              <a:rPr lang="en-GB" dirty="0"/>
              <a:t>)</a:t>
            </a:r>
          </a:p>
          <a:p>
            <a:pPr lvl="1"/>
            <a:r>
              <a:rPr lang="en-GB" dirty="0" err="1"/>
              <a:t>OrderItem</a:t>
            </a:r>
            <a:r>
              <a:rPr lang="en-GB" dirty="0"/>
              <a:t>(</a:t>
            </a:r>
            <a:r>
              <a:rPr lang="en-GB" u="sng" dirty="0" err="1"/>
              <a:t>OrderID</a:t>
            </a:r>
            <a:r>
              <a:rPr lang="en-GB" dirty="0"/>
              <a:t>, </a:t>
            </a:r>
            <a:r>
              <a:rPr lang="en-GB" u="sng" dirty="0" err="1"/>
              <a:t>ProductID</a:t>
            </a:r>
            <a:r>
              <a:rPr lang="en-GB" dirty="0"/>
              <a:t>, </a:t>
            </a:r>
            <a:r>
              <a:rPr lang="en-GB" u="sng" dirty="0"/>
              <a:t>Quantity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16412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BA5D9-227B-33D9-31D7-94C402F26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 Entities (Associative Entities)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D0B473-FF32-C748-82C3-0C85B11B4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9AA82C-0FFD-7668-46D0-2AD8B67451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These entities </a:t>
            </a:r>
            <a:r>
              <a:rPr lang="en-GB" b="1" dirty="0"/>
              <a:t>bridge relationships</a:t>
            </a:r>
            <a:r>
              <a:rPr lang="en-GB" dirty="0"/>
              <a:t> and store </a:t>
            </a:r>
            <a:r>
              <a:rPr lang="en-GB" b="1" dirty="0"/>
              <a:t>additional details</a:t>
            </a:r>
            <a:r>
              <a:rPr lang="en-GB" dirty="0"/>
              <a:t> about the association between two strong entities.</a:t>
            </a:r>
          </a:p>
          <a:p>
            <a:r>
              <a:rPr lang="en-GB" b="1" dirty="0"/>
              <a:t>Key Features:</a:t>
            </a:r>
            <a:endParaRPr lang="en-GB" dirty="0"/>
          </a:p>
          <a:p>
            <a:pPr lvl="1"/>
            <a:r>
              <a:rPr lang="en-GB" dirty="0"/>
              <a:t>Represent </a:t>
            </a:r>
            <a:r>
              <a:rPr lang="en-GB" b="1" dirty="0"/>
              <a:t>many-to-many</a:t>
            </a:r>
            <a:r>
              <a:rPr lang="en-GB" dirty="0"/>
              <a:t> relationships.</a:t>
            </a:r>
          </a:p>
          <a:p>
            <a:pPr lvl="1"/>
            <a:r>
              <a:rPr lang="en-GB" dirty="0"/>
              <a:t>Contain </a:t>
            </a:r>
            <a:r>
              <a:rPr lang="en-GB" b="1" dirty="0"/>
              <a:t>foreign keys</a:t>
            </a:r>
            <a:r>
              <a:rPr lang="en-GB" dirty="0"/>
              <a:t> + </a:t>
            </a:r>
            <a:r>
              <a:rPr lang="en-GB" b="1" dirty="0"/>
              <a:t>descriptive attributes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Have a </a:t>
            </a:r>
            <a:r>
              <a:rPr lang="en-GB" b="1" dirty="0"/>
              <a:t>composite primary key</a:t>
            </a:r>
            <a:r>
              <a:rPr lang="en-GB" dirty="0"/>
              <a:t>.</a:t>
            </a:r>
          </a:p>
          <a:p>
            <a:r>
              <a:rPr lang="en-GB" b="1" dirty="0"/>
              <a:t>Example:</a:t>
            </a:r>
          </a:p>
          <a:p>
            <a:pPr lvl="1"/>
            <a:r>
              <a:rPr lang="en-GB" dirty="0" err="1"/>
              <a:t>Enrollment</a:t>
            </a:r>
            <a:r>
              <a:rPr lang="en-GB" dirty="0"/>
              <a:t>(</a:t>
            </a:r>
            <a:r>
              <a:rPr lang="en-GB" dirty="0" err="1"/>
              <a:t>StudentID</a:t>
            </a:r>
            <a:r>
              <a:rPr lang="en-GB" dirty="0"/>
              <a:t>, </a:t>
            </a:r>
            <a:r>
              <a:rPr lang="en-GB" dirty="0" err="1"/>
              <a:t>CourseID</a:t>
            </a:r>
            <a:r>
              <a:rPr lang="en-GB" dirty="0"/>
              <a:t>, Grade, </a:t>
            </a:r>
            <a:r>
              <a:rPr lang="en-GB" dirty="0" err="1"/>
              <a:t>EnrollmentDate</a:t>
            </a:r>
            <a:r>
              <a:rPr lang="en-GB" dirty="0"/>
              <a:t>)</a:t>
            </a:r>
          </a:p>
          <a:p>
            <a:pPr lvl="2"/>
            <a:r>
              <a:rPr lang="en-GB" dirty="0"/>
              <a:t>Connects Student and Course with extra info.</a:t>
            </a:r>
          </a:p>
          <a:p>
            <a:endParaRPr lang="en-GB" dirty="0"/>
          </a:p>
        </p:txBody>
      </p:sp>
      <p:pic>
        <p:nvPicPr>
          <p:cNvPr id="8194" name="Picture 2" descr="entity relationship - When to use Associative entities? - Stack Overflow">
            <a:extLst>
              <a:ext uri="{FF2B5EF4-FFF2-40B4-BE49-F238E27FC236}">
                <a16:creationId xmlns:a16="http://schemas.microsoft.com/office/drawing/2014/main" id="{35EB9836-CCCA-2CC9-2AAB-F5C7B204EF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4274" y="1824990"/>
            <a:ext cx="3571875" cy="21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69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D96A0-24BA-2049-9ACC-DBBAE30E6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Attribute, Attribute Domain &amp; Notation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D60A27-F37D-1D98-36E8-6F4AB9939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C8DF1-F876-1241-AED7-E840B5CE2C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992745" cy="4975225"/>
          </a:xfrm>
        </p:spPr>
        <p:txBody>
          <a:bodyPr>
            <a:normAutofit lnSpcReduction="10000"/>
          </a:bodyPr>
          <a:lstStyle/>
          <a:p>
            <a:r>
              <a:rPr lang="en-GB" sz="2000" b="1" dirty="0"/>
              <a:t>Attribute</a:t>
            </a:r>
            <a:r>
              <a:rPr lang="en-GB" sz="2000" dirty="0"/>
              <a:t> - A </a:t>
            </a:r>
            <a:r>
              <a:rPr lang="en-GB" sz="2000" b="1" dirty="0"/>
              <a:t>property or characteristic</a:t>
            </a:r>
            <a:r>
              <a:rPr lang="en-GB" sz="2000" dirty="0"/>
              <a:t> of an entity that holds data values.</a:t>
            </a:r>
          </a:p>
          <a:p>
            <a:pPr lvl="1"/>
            <a:r>
              <a:rPr lang="en-GB" sz="2000" b="1" dirty="0"/>
              <a:t>Example: </a:t>
            </a:r>
            <a:r>
              <a:rPr lang="en-GB" sz="2000" dirty="0"/>
              <a:t>In Student(</a:t>
            </a:r>
            <a:r>
              <a:rPr lang="en-GB" sz="2000" dirty="0" err="1"/>
              <a:t>StudentID</a:t>
            </a:r>
            <a:r>
              <a:rPr lang="en-GB" sz="2000" dirty="0"/>
              <a:t>, Name, Email), the attributes are:</a:t>
            </a:r>
          </a:p>
          <a:p>
            <a:pPr lvl="2"/>
            <a:r>
              <a:rPr lang="en-GB" sz="2000" dirty="0" err="1"/>
              <a:t>StudentID</a:t>
            </a:r>
            <a:r>
              <a:rPr lang="en-GB" sz="2000" dirty="0"/>
              <a:t>, Name, Email.</a:t>
            </a:r>
          </a:p>
          <a:p>
            <a:r>
              <a:rPr lang="en-GB" sz="2000" b="1" dirty="0"/>
              <a:t>Attribute Domain  -</a:t>
            </a:r>
            <a:r>
              <a:rPr lang="en-GB" sz="2000" dirty="0"/>
              <a:t> The </a:t>
            </a:r>
            <a:r>
              <a:rPr lang="en-GB" sz="2000" b="1" dirty="0"/>
              <a:t>set of valid values</a:t>
            </a:r>
            <a:r>
              <a:rPr lang="en-GB" sz="2000" dirty="0"/>
              <a:t> an attribute can hold.</a:t>
            </a:r>
          </a:p>
          <a:p>
            <a:pPr lvl="1"/>
            <a:r>
              <a:rPr lang="en-GB" sz="2000" b="1" dirty="0"/>
              <a:t>Example: </a:t>
            </a:r>
          </a:p>
          <a:p>
            <a:pPr lvl="2"/>
            <a:r>
              <a:rPr lang="en-GB" sz="2000" dirty="0" err="1"/>
              <a:t>StudentID</a:t>
            </a:r>
            <a:r>
              <a:rPr lang="en-GB" sz="2000" dirty="0"/>
              <a:t> → Positive integers</a:t>
            </a:r>
          </a:p>
          <a:p>
            <a:pPr lvl="2"/>
            <a:r>
              <a:rPr lang="en-GB" sz="2000" dirty="0"/>
              <a:t>Email → Valid email format (text@example.com)</a:t>
            </a:r>
          </a:p>
          <a:p>
            <a:pPr lvl="2"/>
            <a:r>
              <a:rPr lang="en-GB" sz="2000" dirty="0"/>
              <a:t>DOB → Date values (e.g., YYYY-MM-DD)</a:t>
            </a:r>
          </a:p>
          <a:p>
            <a:r>
              <a:rPr lang="en-GB" sz="1900" b="1" dirty="0"/>
              <a:t>Attribute Notation - </a:t>
            </a:r>
            <a:r>
              <a:rPr lang="en-GB" sz="1900" dirty="0"/>
              <a:t>The way attributes are </a:t>
            </a:r>
            <a:r>
              <a:rPr lang="en-GB" sz="1900" b="1" dirty="0"/>
              <a:t>represented in an ER diagram</a:t>
            </a:r>
            <a:r>
              <a:rPr lang="en-GB" sz="1900" dirty="0"/>
              <a:t>.</a:t>
            </a:r>
          </a:p>
          <a:p>
            <a:r>
              <a:rPr lang="en-GB" sz="1900" b="1" dirty="0"/>
              <a:t>Notation:</a:t>
            </a:r>
            <a:endParaRPr lang="en-GB" sz="1900" dirty="0"/>
          </a:p>
          <a:p>
            <a:pPr marL="800100" lvl="1" indent="-342900"/>
            <a:r>
              <a:rPr lang="en-GB" sz="1900" dirty="0"/>
              <a:t>Represented as </a:t>
            </a:r>
            <a:r>
              <a:rPr lang="en-GB" sz="1900" b="1" dirty="0"/>
              <a:t>ellipses (ovals)</a:t>
            </a:r>
            <a:r>
              <a:rPr lang="en-GB" sz="1900" dirty="0"/>
              <a:t> connected to an entity (rectangle).</a:t>
            </a:r>
          </a:p>
          <a:p>
            <a:pPr marL="800100" lvl="1" indent="-342900"/>
            <a:r>
              <a:rPr lang="en-GB" sz="1900" b="1" dirty="0"/>
              <a:t>Key attributes</a:t>
            </a:r>
            <a:r>
              <a:rPr lang="en-GB" sz="1900" dirty="0"/>
              <a:t> are </a:t>
            </a:r>
            <a:r>
              <a:rPr lang="en-GB" sz="1900" b="1" dirty="0"/>
              <a:t>underlined</a:t>
            </a:r>
            <a:r>
              <a:rPr lang="en-GB" sz="1900" dirty="0"/>
              <a:t>.</a:t>
            </a:r>
          </a:p>
          <a:p>
            <a:pPr marL="800100" lvl="1" indent="-342900"/>
            <a:r>
              <a:rPr lang="en-GB" sz="1900" b="1" dirty="0"/>
              <a:t>Multivalued attributes</a:t>
            </a:r>
            <a:r>
              <a:rPr lang="en-GB" sz="1900" dirty="0"/>
              <a:t> shown with </a:t>
            </a:r>
            <a:r>
              <a:rPr lang="en-GB" sz="1900" b="1" dirty="0"/>
              <a:t>double ovals</a:t>
            </a:r>
            <a:r>
              <a:rPr lang="en-GB" sz="1900" dirty="0"/>
              <a:t>.</a:t>
            </a:r>
          </a:p>
          <a:p>
            <a:pPr marL="800100" lvl="1" indent="-342900"/>
            <a:r>
              <a:rPr lang="en-GB" sz="1900" b="1" dirty="0"/>
              <a:t>Derived attributes</a:t>
            </a:r>
            <a:r>
              <a:rPr lang="en-GB" sz="1900" dirty="0"/>
              <a:t> (calculated) shown with </a:t>
            </a:r>
            <a:r>
              <a:rPr lang="en-GB" sz="1900" b="1" dirty="0"/>
              <a:t>dashed ovals</a:t>
            </a:r>
            <a:r>
              <a:rPr lang="en-GB" sz="1900" dirty="0"/>
              <a:t>.</a:t>
            </a:r>
          </a:p>
          <a:p>
            <a:endParaRPr lang="en-US" sz="20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F03A36-FD15-5A9A-7190-544523F1CF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495" b="22336"/>
          <a:stretch/>
        </p:blipFill>
        <p:spPr>
          <a:xfrm>
            <a:off x="8290434" y="1069975"/>
            <a:ext cx="3626802" cy="4549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802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rmAutofit/>
          </a:bodyPr>
          <a:lstStyle/>
          <a:p>
            <a:r>
              <a:rPr lang="en-GB" dirty="0"/>
              <a:t>Types of Attributes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70BE58-2913-0A30-9F86-CCE00850E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AC82685A-BD3A-4230-8D85-804689F67293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6EB836A-1D58-AD02-C918-34CD214281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506970" cy="4975225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Simple Attributes (Also known as single-valued or atomic attributes)</a:t>
            </a:r>
          </a:p>
          <a:p>
            <a:pPr lvl="1"/>
            <a:r>
              <a:rPr lang="en-GB" dirty="0"/>
              <a:t>Attributes with a </a:t>
            </a:r>
            <a:r>
              <a:rPr lang="en-GB" b="1" dirty="0"/>
              <a:t>single, indivisible value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Example: </a:t>
            </a:r>
          </a:p>
          <a:p>
            <a:pPr lvl="2"/>
            <a:r>
              <a:rPr lang="en-GB" dirty="0"/>
              <a:t>Name = {John}</a:t>
            </a:r>
          </a:p>
          <a:p>
            <a:pPr lvl="2"/>
            <a:r>
              <a:rPr lang="en-GB" dirty="0"/>
              <a:t>Age = {23}</a:t>
            </a:r>
          </a:p>
          <a:p>
            <a:r>
              <a:rPr lang="en-GB" b="1" dirty="0"/>
              <a:t>Composite Attributes</a:t>
            </a:r>
          </a:p>
          <a:p>
            <a:pPr lvl="1"/>
            <a:r>
              <a:rPr lang="en-GB" dirty="0"/>
              <a:t>Attributes that can be </a:t>
            </a:r>
            <a:r>
              <a:rPr lang="en-GB" b="1" dirty="0"/>
              <a:t>divided into smaller sub-parts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Example:</a:t>
            </a:r>
            <a:endParaRPr lang="en-GB" dirty="0"/>
          </a:p>
          <a:p>
            <a:pPr lvl="2"/>
            <a:r>
              <a:rPr lang="en-GB" dirty="0"/>
              <a:t>Address = {59, Meek Street, Kingsford}</a:t>
            </a:r>
          </a:p>
          <a:p>
            <a:pPr marL="663575" lvl="2" indent="0">
              <a:buNone/>
            </a:pPr>
            <a:r>
              <a:rPr lang="en-GB" dirty="0"/>
              <a:t>→ Components: Number, Street, Suburb</a:t>
            </a:r>
          </a:p>
          <a:p>
            <a:r>
              <a:rPr lang="en-GB" b="1" dirty="0"/>
              <a:t>Multivalued Attributes</a:t>
            </a:r>
          </a:p>
          <a:p>
            <a:pPr lvl="1"/>
            <a:r>
              <a:rPr lang="en-GB" dirty="0"/>
              <a:t>Attributes that may have </a:t>
            </a:r>
            <a:r>
              <a:rPr lang="en-GB" b="1" dirty="0"/>
              <a:t>more than one value</a:t>
            </a:r>
            <a:r>
              <a:rPr lang="en-GB" dirty="0"/>
              <a:t> for a single entity.</a:t>
            </a:r>
          </a:p>
          <a:p>
            <a:pPr lvl="1"/>
            <a:r>
              <a:rPr lang="en-GB" b="1" dirty="0"/>
              <a:t>Example:</a:t>
            </a:r>
          </a:p>
          <a:p>
            <a:pPr lvl="2"/>
            <a:r>
              <a:rPr lang="en-GB" dirty="0"/>
              <a:t>Degrees = {BSc, MIT, PhD}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182F213-E9AA-5E64-7FE2-B120BA9A20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t="-2474" b="-1"/>
          <a:stretch/>
        </p:blipFill>
        <p:spPr>
          <a:xfrm>
            <a:off x="8174036" y="942975"/>
            <a:ext cx="3422015" cy="1972239"/>
          </a:xfrm>
          <a:prstGeom prst="rect">
            <a:avLst/>
          </a:prstGeom>
        </p:spPr>
      </p:pic>
      <p:pic>
        <p:nvPicPr>
          <p:cNvPr id="9219" name="Picture 3" descr="It's All About ORACLE: Entity Relationship Model">
            <a:extLst>
              <a:ext uri="{FF2B5EF4-FFF2-40B4-BE49-F238E27FC236}">
                <a16:creationId xmlns:a16="http://schemas.microsoft.com/office/drawing/2014/main" id="{1B5D5BB0-23FA-E267-EDA0-A3F64DBE00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786" y="3438577"/>
            <a:ext cx="3632517" cy="225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9397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84C24-58E3-836B-6180-1D1D1D7C5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 Types – Stored vs Derived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7E07E4-7E43-7132-0D0E-2CBA8F1AF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20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9591100-D3A4-369F-9B65-DE3683DD0B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7978325"/>
              </p:ext>
            </p:extLst>
          </p:nvPr>
        </p:nvGraphicFramePr>
        <p:xfrm>
          <a:off x="1276668" y="1204227"/>
          <a:ext cx="9638664" cy="175564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05012">
                  <a:extLst>
                    <a:ext uri="{9D8B030D-6E8A-4147-A177-3AD203B41FA5}">
                      <a16:colId xmlns:a16="http://schemas.microsoft.com/office/drawing/2014/main" val="2655898557"/>
                    </a:ext>
                  </a:extLst>
                </a:gridCol>
                <a:gridCol w="3718560">
                  <a:extLst>
                    <a:ext uri="{9D8B030D-6E8A-4147-A177-3AD203B41FA5}">
                      <a16:colId xmlns:a16="http://schemas.microsoft.com/office/drawing/2014/main" val="3646012301"/>
                    </a:ext>
                  </a:extLst>
                </a:gridCol>
                <a:gridCol w="3915092">
                  <a:extLst>
                    <a:ext uri="{9D8B030D-6E8A-4147-A177-3AD203B41FA5}">
                      <a16:colId xmlns:a16="http://schemas.microsoft.com/office/drawing/2014/main" val="404687901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effectLst/>
                        </a:rPr>
                        <a:t>Type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effectLst/>
                        </a:rPr>
                        <a:t>Description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effectLst/>
                        </a:rPr>
                        <a:t>Example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675238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effectLst/>
                        </a:rPr>
                        <a:t>Stored Attribute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Holds a value that is directly entered and saved in the database.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Name in Employee → Set and stored as provided by the user.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1836539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effectLst/>
                        </a:rPr>
                        <a:t>Derived Attribute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Value is computed from other attributes; not stored directly.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Age in Employee → Derived from </a:t>
                      </a:r>
                      <a:r>
                        <a:rPr lang="en-GB" sz="2000" kern="100" dirty="0" err="1">
                          <a:effectLst/>
                        </a:rPr>
                        <a:t>DateOfBirth</a:t>
                      </a:r>
                      <a:r>
                        <a:rPr lang="en-GB" sz="2000" kern="100" dirty="0">
                          <a:effectLst/>
                        </a:rPr>
                        <a:t> and current system date.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7865123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0792D21A-86C7-E602-76FB-01C0E21C28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6222" y="4088948"/>
            <a:ext cx="3267075" cy="9048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686F0DB-9096-F80A-BEE7-AA22C75A48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3033" y="3217097"/>
            <a:ext cx="4529137" cy="264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038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628B32-BD7C-1560-EB12-8C70D149BB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7414A-1693-A689-D447-50C61CACE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/>
          <a:p>
            <a:r>
              <a:rPr lang="en-GB" dirty="0"/>
              <a:t>Complex Attribute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1303A8-4D6D-8DFF-8264-AF3ABB17B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043AB7-7701-540A-578A-6654C9F345B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complex attribute </a:t>
            </a:r>
            <a:r>
              <a:rPr lang="en-GB" dirty="0"/>
              <a:t>is a combination of:</a:t>
            </a:r>
          </a:p>
          <a:p>
            <a:pPr lvl="1"/>
            <a:r>
              <a:rPr lang="en-GB" dirty="0"/>
              <a:t>Composite attributes (e.g., Address = Street + City)</a:t>
            </a:r>
          </a:p>
          <a:p>
            <a:pPr lvl="1"/>
            <a:r>
              <a:rPr lang="en-GB" dirty="0"/>
              <a:t>Multivalued attributes (e.g., multiple emails)</a:t>
            </a:r>
          </a:p>
          <a:p>
            <a:r>
              <a:rPr lang="en-GB" dirty="0"/>
              <a:t>These are nested into one attribute structure.</a:t>
            </a:r>
          </a:p>
          <a:p>
            <a:r>
              <a:rPr lang="en-GB" b="1" dirty="0"/>
              <a:t>Example:</a:t>
            </a:r>
          </a:p>
          <a:p>
            <a:pPr lvl="1"/>
            <a:r>
              <a:rPr lang="en-GB" dirty="0" err="1"/>
              <a:t>Employee.ContactDetails</a:t>
            </a:r>
            <a:r>
              <a:rPr lang="en-GB" dirty="0"/>
              <a:t> → includes:</a:t>
            </a:r>
          </a:p>
          <a:p>
            <a:pPr lvl="2"/>
            <a:r>
              <a:rPr lang="en-GB" dirty="0"/>
              <a:t>Multiple phone numbers</a:t>
            </a:r>
          </a:p>
          <a:p>
            <a:pPr lvl="2"/>
            <a:r>
              <a:rPr lang="en-GB" dirty="0"/>
              <a:t>Multiple email addresses</a:t>
            </a:r>
          </a:p>
          <a:p>
            <a:pPr lvl="2"/>
            <a:r>
              <a:rPr lang="en-GB" dirty="0"/>
              <a:t>Home address</a:t>
            </a:r>
          </a:p>
          <a:p>
            <a:r>
              <a:rPr lang="en-GB" b="1" dirty="0"/>
              <a:t>Notation: </a:t>
            </a:r>
            <a:r>
              <a:rPr lang="en-GB" dirty="0"/>
              <a:t>Represented in ER diagrams as a hierarchy of nested ovals.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218E7E1-79C0-3E63-BEF9-A453D8861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0144" y="1437640"/>
            <a:ext cx="4533900" cy="2686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57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F8F1F-BD4F-B072-83F6-F9C5B00AC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NULL Attribute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5CF89C3-82CB-9582-1C84-38D4C188F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3CD3C1-04E8-4BCA-828E-F685E588399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808345" cy="4975225"/>
          </a:xfrm>
        </p:spPr>
        <p:txBody>
          <a:bodyPr>
            <a:normAutofit/>
          </a:bodyPr>
          <a:lstStyle/>
          <a:p>
            <a:r>
              <a:rPr lang="en-GB" sz="2000" dirty="0"/>
              <a:t>A </a:t>
            </a:r>
            <a:r>
              <a:rPr lang="en-GB" sz="2000" b="1" dirty="0"/>
              <a:t>NULL</a:t>
            </a:r>
            <a:r>
              <a:rPr lang="en-GB" sz="2000" dirty="0"/>
              <a:t> is a special marker used in databases to indicate that a value is:</a:t>
            </a:r>
          </a:p>
          <a:p>
            <a:pPr lvl="1"/>
            <a:r>
              <a:rPr lang="en-GB" sz="2000" b="1" dirty="0"/>
              <a:t>Unknown</a:t>
            </a:r>
            <a:endParaRPr lang="en-GB" sz="2000" dirty="0"/>
          </a:p>
          <a:p>
            <a:pPr lvl="1"/>
            <a:r>
              <a:rPr lang="en-GB" sz="2000" b="1" dirty="0"/>
              <a:t>Not applicable</a:t>
            </a:r>
            <a:endParaRPr lang="en-GB" sz="2000" dirty="0"/>
          </a:p>
          <a:p>
            <a:pPr lvl="1"/>
            <a:r>
              <a:rPr lang="en-GB" sz="2000" b="1" dirty="0"/>
              <a:t>Not yet provided</a:t>
            </a:r>
          </a:p>
          <a:p>
            <a:pPr lvl="1"/>
            <a:r>
              <a:rPr lang="en-GB" sz="2000" dirty="0"/>
              <a:t> It is </a:t>
            </a:r>
            <a:r>
              <a:rPr lang="en-GB" sz="2000" b="1" dirty="0"/>
              <a:t>not equal to zero</a:t>
            </a:r>
            <a:r>
              <a:rPr lang="en-GB" sz="2000" dirty="0"/>
              <a:t>, and not an empty string.</a:t>
            </a:r>
          </a:p>
          <a:p>
            <a:r>
              <a:rPr lang="en-GB" sz="2000" dirty="0"/>
              <a:t>Not allowed in </a:t>
            </a:r>
            <a:r>
              <a:rPr lang="en-GB" sz="2000" b="1" dirty="0"/>
              <a:t>primary keys</a:t>
            </a:r>
          </a:p>
          <a:p>
            <a:r>
              <a:rPr lang="en-GB" sz="2000" dirty="0"/>
              <a:t>Can affect results in functions like </a:t>
            </a:r>
            <a:r>
              <a:rPr lang="en-GB" sz="2000" b="1" dirty="0"/>
              <a:t>COUNT, AVG, SUM</a:t>
            </a:r>
          </a:p>
          <a:p>
            <a:r>
              <a:rPr lang="en-GB" sz="2000" dirty="0"/>
              <a:t>Can cause issues in </a:t>
            </a:r>
            <a:r>
              <a:rPr lang="en-GB" sz="2000" b="1" dirty="0"/>
              <a:t>relational joins and comparisons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FCA6BA2-E273-DE59-0DC8-36CD3C8323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0963" y="1976120"/>
            <a:ext cx="5862930" cy="223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523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BCA1C-717C-B3BF-CB1A-2EEAD3676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Keys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8858FCB-1AD1-8EA7-3A05-3969A7C07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C4D7D5-FD4F-39BB-0D12-43E38E68431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493846" cy="497522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Keys are </a:t>
            </a:r>
            <a:r>
              <a:rPr lang="en-GB" b="1" dirty="0"/>
              <a:t>special attributes</a:t>
            </a:r>
            <a:r>
              <a:rPr lang="en-GB" dirty="0"/>
              <a:t> (or sets of attributes) used to </a:t>
            </a:r>
            <a:r>
              <a:rPr lang="en-GB" b="1" dirty="0"/>
              <a:t>identify records uniquely</a:t>
            </a:r>
            <a:r>
              <a:rPr lang="en-GB" dirty="0"/>
              <a:t> in a table.</a:t>
            </a:r>
          </a:p>
          <a:p>
            <a:r>
              <a:rPr lang="en-GB" b="1" dirty="0"/>
              <a:t>Purpose of Keys</a:t>
            </a:r>
          </a:p>
          <a:p>
            <a:pPr lvl="1"/>
            <a:r>
              <a:rPr lang="en-GB" dirty="0"/>
              <a:t>Ensure each record is </a:t>
            </a:r>
            <a:r>
              <a:rPr lang="en-GB" b="1" dirty="0"/>
              <a:t>uniquely identifiable</a:t>
            </a:r>
            <a:endParaRPr lang="en-GB" dirty="0"/>
          </a:p>
          <a:p>
            <a:pPr lvl="1"/>
            <a:r>
              <a:rPr lang="en-GB" dirty="0"/>
              <a:t>Establish </a:t>
            </a:r>
            <a:r>
              <a:rPr lang="en-GB" b="1" dirty="0"/>
              <a:t>relationships</a:t>
            </a:r>
            <a:r>
              <a:rPr lang="en-GB" dirty="0"/>
              <a:t> between tables</a:t>
            </a:r>
          </a:p>
          <a:p>
            <a:pPr lvl="1"/>
            <a:r>
              <a:rPr lang="en-GB" dirty="0"/>
              <a:t>Support </a:t>
            </a:r>
            <a:r>
              <a:rPr lang="en-GB" b="1" dirty="0"/>
              <a:t>data retrieval</a:t>
            </a:r>
            <a:r>
              <a:rPr lang="en-GB" dirty="0"/>
              <a:t>, updates, and deletion efficiently</a:t>
            </a:r>
          </a:p>
          <a:p>
            <a:pPr lvl="1"/>
            <a:r>
              <a:rPr lang="en-GB" dirty="0"/>
              <a:t>Enforce </a:t>
            </a:r>
            <a:r>
              <a:rPr lang="en-GB" b="1" dirty="0"/>
              <a:t>data integrity rules</a:t>
            </a:r>
            <a:endParaRPr lang="en-GB" dirty="0"/>
          </a:p>
          <a:p>
            <a:r>
              <a:rPr lang="en-GB" b="1" dirty="0"/>
              <a:t>Importance of Keys</a:t>
            </a:r>
          </a:p>
          <a:p>
            <a:pPr lvl="1"/>
            <a:r>
              <a:rPr lang="en-GB" dirty="0"/>
              <a:t>Prevent </a:t>
            </a:r>
            <a:r>
              <a:rPr lang="en-GB" b="1" dirty="0"/>
              <a:t>duplicate records</a:t>
            </a:r>
            <a:endParaRPr lang="en-GB" dirty="0"/>
          </a:p>
          <a:p>
            <a:pPr lvl="1"/>
            <a:r>
              <a:rPr lang="en-GB" dirty="0"/>
              <a:t>Enable </a:t>
            </a:r>
            <a:r>
              <a:rPr lang="en-GB" b="1" dirty="0"/>
              <a:t>accurate referencing</a:t>
            </a:r>
            <a:r>
              <a:rPr lang="en-GB" dirty="0"/>
              <a:t> across tables</a:t>
            </a:r>
          </a:p>
          <a:p>
            <a:pPr lvl="1"/>
            <a:r>
              <a:rPr lang="en-GB" dirty="0"/>
              <a:t>Help maintain </a:t>
            </a:r>
            <a:r>
              <a:rPr lang="en-GB" b="1" dirty="0"/>
              <a:t>data consistency</a:t>
            </a:r>
            <a:r>
              <a:rPr lang="en-GB" dirty="0"/>
              <a:t> and </a:t>
            </a:r>
            <a:r>
              <a:rPr lang="en-GB" b="1" dirty="0"/>
              <a:t>reliability</a:t>
            </a:r>
            <a:endParaRPr lang="en-GB" dirty="0"/>
          </a:p>
          <a:p>
            <a:pPr lvl="1"/>
            <a:r>
              <a:rPr lang="en-GB" dirty="0"/>
              <a:t>Form the foundation for </a:t>
            </a:r>
            <a:r>
              <a:rPr lang="en-GB" b="1" dirty="0"/>
              <a:t>constraints</a:t>
            </a:r>
            <a:r>
              <a:rPr lang="en-GB" dirty="0"/>
              <a:t> (e.g., primary key, foreign key)</a:t>
            </a:r>
          </a:p>
          <a:p>
            <a:endParaRPr lang="en-GB" dirty="0"/>
          </a:p>
        </p:txBody>
      </p:sp>
      <p:pic>
        <p:nvPicPr>
          <p:cNvPr id="12290" name="Picture 2" descr="The Basic Elements of a Database and DBMS | FounderJar">
            <a:extLst>
              <a:ext uri="{FF2B5EF4-FFF2-40B4-BE49-F238E27FC236}">
                <a16:creationId xmlns:a16="http://schemas.microsoft.com/office/drawing/2014/main" id="{232AA382-3C91-A366-35BF-715F4472F3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621" y="1312433"/>
            <a:ext cx="5248451" cy="344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9957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C00FD7-35FF-971E-939D-6DF952480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Candidate Key and Alternate Key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440D421-5E36-922E-1E74-08F2E2E77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24</a:t>
            </a:fld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D5E5CF-FEB3-D873-1CD4-3BD37C28F71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A </a:t>
            </a:r>
            <a:r>
              <a:rPr lang="en-GB" sz="2000" b="1" dirty="0"/>
              <a:t>candidate key</a:t>
            </a:r>
            <a:r>
              <a:rPr lang="en-GB" sz="2000" dirty="0"/>
              <a:t> is any attribute (or combination of attributes) that can </a:t>
            </a:r>
            <a:r>
              <a:rPr lang="en-GB" sz="2000" b="1" dirty="0"/>
              <a:t>uniquely identify</a:t>
            </a:r>
            <a:r>
              <a:rPr lang="en-GB" sz="2000" dirty="0"/>
              <a:t> each record in a table.</a:t>
            </a:r>
          </a:p>
          <a:p>
            <a:pPr lvl="1"/>
            <a:r>
              <a:rPr lang="en-GB" sz="2000" dirty="0"/>
              <a:t>There can be </a:t>
            </a:r>
            <a:r>
              <a:rPr lang="en-GB" sz="2000" b="1" dirty="0"/>
              <a:t>multiple candidate keys</a:t>
            </a:r>
            <a:r>
              <a:rPr lang="en-GB" sz="2000" dirty="0"/>
              <a:t> in a table.</a:t>
            </a:r>
          </a:p>
          <a:p>
            <a:r>
              <a:rPr lang="en-GB" sz="2000" dirty="0"/>
              <a:t>Primary Key vs. Alternate Key</a:t>
            </a:r>
          </a:p>
          <a:p>
            <a:pPr lvl="1"/>
            <a:r>
              <a:rPr lang="en-GB" sz="2000" b="1" dirty="0"/>
              <a:t>Primary Key </a:t>
            </a:r>
            <a:r>
              <a:rPr lang="en-GB" sz="2000" dirty="0"/>
              <a:t>- The chosen candidate key used to uniquely identify records.</a:t>
            </a:r>
          </a:p>
          <a:p>
            <a:pPr lvl="1"/>
            <a:r>
              <a:rPr lang="en-GB" sz="2000" b="1" dirty="0"/>
              <a:t>Alternate Key - </a:t>
            </a:r>
            <a:r>
              <a:rPr lang="en-GB" sz="2000" dirty="0"/>
              <a:t>Other candidate keys not selected as the primary key.</a:t>
            </a:r>
          </a:p>
          <a:p>
            <a:pPr lvl="1"/>
            <a:endParaRPr lang="en-GB" sz="2000" dirty="0"/>
          </a:p>
        </p:txBody>
      </p:sp>
      <p:pic>
        <p:nvPicPr>
          <p:cNvPr id="13314" name="Picture 2" descr="Primary Key">
            <a:extLst>
              <a:ext uri="{FF2B5EF4-FFF2-40B4-BE49-F238E27FC236}">
                <a16:creationId xmlns:a16="http://schemas.microsoft.com/office/drawing/2014/main" id="{7F0F967A-78F4-7FCE-0295-024086123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965" y="3296518"/>
            <a:ext cx="6076069" cy="284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44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FC710-1A97-8DDD-A3F6-D7EC35372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Key: Simple and Composite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C0DF65E-9D13-E542-9AA9-AA8D7A130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396019-3750-EE26-CFD0-03F635C9D43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38091" cy="4975225"/>
          </a:xfrm>
        </p:spPr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primary key</a:t>
            </a:r>
            <a:r>
              <a:rPr lang="en-GB" dirty="0"/>
              <a:t> is an attribute (or a set of attributes) that </a:t>
            </a:r>
            <a:r>
              <a:rPr lang="en-GB" b="1" dirty="0"/>
              <a:t>uniquely identifies</a:t>
            </a:r>
            <a:r>
              <a:rPr lang="en-GB" dirty="0"/>
              <a:t> each record in a table.</a:t>
            </a:r>
          </a:p>
          <a:p>
            <a:pPr lvl="1"/>
            <a:r>
              <a:rPr lang="en-GB" b="1" dirty="0"/>
              <a:t>No NULLs allowed</a:t>
            </a:r>
            <a:endParaRPr lang="en-GB" dirty="0"/>
          </a:p>
          <a:p>
            <a:pPr lvl="1"/>
            <a:r>
              <a:rPr lang="en-GB" b="1" dirty="0"/>
              <a:t>Must be unique</a:t>
            </a:r>
            <a:endParaRPr lang="en-GB" dirty="0"/>
          </a:p>
          <a:p>
            <a:pPr lvl="1"/>
            <a:r>
              <a:rPr lang="en-GB" b="1" dirty="0"/>
              <a:t>Only one primary key</a:t>
            </a:r>
            <a:r>
              <a:rPr lang="en-GB" dirty="0"/>
              <a:t> per table</a:t>
            </a:r>
          </a:p>
          <a:p>
            <a:r>
              <a:rPr lang="en-GB" b="1" dirty="0"/>
              <a:t>Types of Primary Keys</a:t>
            </a:r>
          </a:p>
          <a:p>
            <a:pPr lvl="1"/>
            <a:r>
              <a:rPr lang="en-GB" b="1" dirty="0"/>
              <a:t>Simple Primary Key </a:t>
            </a:r>
            <a:r>
              <a:rPr lang="en-GB" dirty="0"/>
              <a:t>- Made of </a:t>
            </a:r>
            <a:r>
              <a:rPr lang="en-GB" b="1" dirty="0"/>
              <a:t>one attribute.</a:t>
            </a:r>
          </a:p>
          <a:p>
            <a:pPr lvl="1"/>
            <a:r>
              <a:rPr lang="en-GB" b="1" dirty="0"/>
              <a:t>Composite Primary Key </a:t>
            </a:r>
            <a:r>
              <a:rPr lang="en-GB" dirty="0"/>
              <a:t>- Made of </a:t>
            </a:r>
            <a:r>
              <a:rPr lang="en-GB" b="1" dirty="0"/>
              <a:t>two or more attributes.</a:t>
            </a:r>
          </a:p>
        </p:txBody>
      </p:sp>
      <p:pic>
        <p:nvPicPr>
          <p:cNvPr id="14338" name="Picture 2" descr="Simple Ways to Choose a Primary Key in a Database: 4 Steps">
            <a:extLst>
              <a:ext uri="{FF2B5EF4-FFF2-40B4-BE49-F238E27FC236}">
                <a16:creationId xmlns:a16="http://schemas.microsoft.com/office/drawing/2014/main" id="{658E4B16-51B7-93A2-DACD-A846FAD9DF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702" y="802925"/>
            <a:ext cx="4214891" cy="262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Primary key in database - Online Open Academy">
            <a:extLst>
              <a:ext uri="{FF2B5EF4-FFF2-40B4-BE49-F238E27FC236}">
                <a16:creationId xmlns:a16="http://schemas.microsoft.com/office/drawing/2014/main" id="{1452ECDF-5F64-E150-CD07-0ACE2C3C9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130" y="3740150"/>
            <a:ext cx="4514850" cy="23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6842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ADDED-CFDC-9C95-1112-21F7B11CD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Foreign Key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0AEFE1-A6A1-A1D6-DA16-5ECB449A2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2CD7D-5691-32E4-016C-E46DE7BDC3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27333" cy="4975225"/>
          </a:xfrm>
        </p:spPr>
        <p:txBody>
          <a:bodyPr>
            <a:normAutofit/>
          </a:bodyPr>
          <a:lstStyle/>
          <a:p>
            <a:r>
              <a:rPr lang="en-GB" sz="2000" dirty="0"/>
              <a:t>A </a:t>
            </a:r>
            <a:r>
              <a:rPr lang="en-GB" sz="2000" b="1" dirty="0"/>
              <a:t>foreign key</a:t>
            </a:r>
            <a:r>
              <a:rPr lang="en-GB" sz="2000" dirty="0"/>
              <a:t> is an attribute in one table that </a:t>
            </a:r>
            <a:r>
              <a:rPr lang="en-GB" sz="2000" b="1" dirty="0"/>
              <a:t>refers to the primary key</a:t>
            </a:r>
            <a:r>
              <a:rPr lang="en-GB" sz="2000" dirty="0"/>
              <a:t> of another table.</a:t>
            </a:r>
            <a:br>
              <a:rPr lang="en-GB" sz="2000" dirty="0"/>
            </a:br>
            <a:r>
              <a:rPr lang="en-GB" sz="2000" dirty="0"/>
              <a:t>It is used to </a:t>
            </a:r>
            <a:r>
              <a:rPr lang="en-GB" sz="2000" b="1" dirty="0"/>
              <a:t>establish a relationship</a:t>
            </a:r>
            <a:r>
              <a:rPr lang="en-GB" sz="2000" dirty="0"/>
              <a:t> between two tables.</a:t>
            </a:r>
          </a:p>
          <a:p>
            <a:r>
              <a:rPr lang="en-GB" sz="2000" b="1" dirty="0"/>
              <a:t>Purpose of Foreign Keys</a:t>
            </a:r>
          </a:p>
          <a:p>
            <a:pPr lvl="1"/>
            <a:r>
              <a:rPr lang="en-GB" sz="2000" dirty="0"/>
              <a:t>Connects related data across tables</a:t>
            </a:r>
          </a:p>
          <a:p>
            <a:pPr lvl="1"/>
            <a:r>
              <a:rPr lang="en-GB" sz="2000" dirty="0"/>
              <a:t>Ensures </a:t>
            </a:r>
            <a:r>
              <a:rPr lang="en-GB" sz="2000" b="1" dirty="0"/>
              <a:t>referential integrity</a:t>
            </a:r>
            <a:r>
              <a:rPr lang="en-GB" sz="2000" dirty="0"/>
              <a:t> — all foreign key values must exist in the referenced table</a:t>
            </a:r>
          </a:p>
          <a:p>
            <a:pPr lvl="1"/>
            <a:r>
              <a:rPr lang="en-GB" sz="2000" dirty="0"/>
              <a:t>Prevents </a:t>
            </a:r>
            <a:r>
              <a:rPr lang="en-GB" sz="2000" b="1" dirty="0"/>
              <a:t>orphan records</a:t>
            </a:r>
            <a:endParaRPr lang="en-GB" sz="2000" dirty="0"/>
          </a:p>
          <a:p>
            <a:endParaRPr lang="en-GB" sz="2000" b="1" dirty="0"/>
          </a:p>
          <a:p>
            <a:r>
              <a:rPr lang="en-GB" sz="2000" b="1" dirty="0"/>
              <a:t>Example of Referential Integrity Rule:</a:t>
            </a:r>
          </a:p>
          <a:p>
            <a:pPr lvl="1"/>
            <a:r>
              <a:rPr lang="en-GB" sz="2000" dirty="0"/>
              <a:t>You cannot insert a </a:t>
            </a:r>
            <a:r>
              <a:rPr lang="en-GB" sz="2000" dirty="0" err="1"/>
              <a:t>CustomerID</a:t>
            </a:r>
            <a:r>
              <a:rPr lang="en-GB" sz="2000" dirty="0"/>
              <a:t> into Orders unless it </a:t>
            </a:r>
            <a:r>
              <a:rPr lang="en-GB" sz="2000" b="1" dirty="0"/>
              <a:t>already exists </a:t>
            </a:r>
            <a:r>
              <a:rPr lang="en-GB" sz="2000" dirty="0"/>
              <a:t>in Customers.</a:t>
            </a:r>
          </a:p>
        </p:txBody>
      </p:sp>
      <p:pic>
        <p:nvPicPr>
          <p:cNvPr id="15363" name="Picture 3" descr="Foreign Key">
            <a:extLst>
              <a:ext uri="{FF2B5EF4-FFF2-40B4-BE49-F238E27FC236}">
                <a16:creationId xmlns:a16="http://schemas.microsoft.com/office/drawing/2014/main" id="{6DC1757E-3FC3-30D4-2FE8-1EA70908D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108" y="1069975"/>
            <a:ext cx="4701442" cy="4147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02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2E986C1-289E-273E-9B3C-F47CEB0BF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for Keys in the Database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F269D2D-4E63-EF88-A169-4B0D6B260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27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57205A4-2836-C4C0-1771-6A552992F1D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4" y="1069976"/>
            <a:ext cx="5497158" cy="1980482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Customer, Campaign, and Engagements Tabes composed an Online Marketing Database</a:t>
            </a:r>
          </a:p>
          <a:p>
            <a:r>
              <a:rPr lang="en-GB" sz="2000" dirty="0"/>
              <a:t>For each table, identify the following keys:</a:t>
            </a:r>
          </a:p>
          <a:p>
            <a:pPr lvl="1"/>
            <a:r>
              <a:rPr lang="en-GB" sz="2000" dirty="0"/>
              <a:t>Candidate</a:t>
            </a:r>
          </a:p>
          <a:p>
            <a:pPr lvl="1"/>
            <a:r>
              <a:rPr lang="en-GB" sz="2000" dirty="0"/>
              <a:t>Alternate</a:t>
            </a:r>
          </a:p>
          <a:p>
            <a:pPr lvl="1"/>
            <a:r>
              <a:rPr lang="en-GB" sz="2000" dirty="0"/>
              <a:t>Primary</a:t>
            </a:r>
          </a:p>
          <a:p>
            <a:pPr lvl="1"/>
            <a:r>
              <a:rPr lang="en-GB" sz="2000" dirty="0"/>
              <a:t>Foreign</a:t>
            </a:r>
          </a:p>
          <a:p>
            <a:pPr lvl="1"/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5A0C9A8-97E3-E6A7-18BC-049858B98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3108" y="1069975"/>
            <a:ext cx="5792912" cy="198048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261DAFB-9626-57B5-1D67-9450DC238A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3109" y="3502733"/>
            <a:ext cx="5792912" cy="198178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89CAEC0-2D8D-B679-5AA1-8298E138C0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183" y="3524477"/>
            <a:ext cx="5497158" cy="195246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5967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F0EA7B-79B5-2EAB-BF2D-53FACFBE4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8BECC2-562A-0161-3D9B-30F486484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BC912A4-AD53-C5FE-CBB3-F479E2621F1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https://opentextbc.ca/dbdesign01/chapter/chapter-8-entity-relationship-model/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https://opentextbc.ca/dbdesign01/chapter/chapter-9-integrity-rules-and-constraints/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3404BD9-8E07-3F25-F96D-9B200838BBA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897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2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6833D18A-B05E-4809-BEA2-FD05D6832DD1}" vid="{5DEED0CB-4712-4CAF-8107-EBCA73A668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3DE194C-C133-4F42-9826-91E428E3564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</Template>
  <TotalTime>4040</TotalTime>
  <Words>2007</Words>
  <Application>Microsoft Office PowerPoint</Application>
  <PresentationFormat>Widescreen</PresentationFormat>
  <Paragraphs>314</Paragraphs>
  <Slides>29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2_UWTSD Serif 2025</vt:lpstr>
      <vt:lpstr>Introduction to Web and Database Concept ACCA4023  Week 2</vt:lpstr>
      <vt:lpstr>Weekly schedule</vt:lpstr>
      <vt:lpstr>Objectives</vt:lpstr>
      <vt:lpstr>Database Design Process</vt:lpstr>
      <vt:lpstr>E-R Data Model</vt:lpstr>
      <vt:lpstr>Introduction to Entity-Relationship Modelling</vt:lpstr>
      <vt:lpstr>Principal Elements</vt:lpstr>
      <vt:lpstr>Entity, Entity Set and Entity Type</vt:lpstr>
      <vt:lpstr>Entity, Entity Set and Entity Type</vt:lpstr>
      <vt:lpstr>Entity, Entity Set and Entity Type</vt:lpstr>
      <vt:lpstr>Practice: Identify the Entity &amp; Entity Set, Entity Type, and Entity Instances </vt:lpstr>
      <vt:lpstr>Regular (Strong) Entity vs Weak Entity</vt:lpstr>
      <vt:lpstr>Regular and Weak Entities</vt:lpstr>
      <vt:lpstr>Kinds of Entities in a Database</vt:lpstr>
      <vt:lpstr>Independent Entities (Kernels)</vt:lpstr>
      <vt:lpstr>Dependent Entities (Derived or Weak Entities)</vt:lpstr>
      <vt:lpstr>Characteristic Entities (Associative Entities)</vt:lpstr>
      <vt:lpstr>Attribute, Attribute Domain &amp; Notation</vt:lpstr>
      <vt:lpstr>Types of Attributes</vt:lpstr>
      <vt:lpstr>Attribute Types – Stored vs Derived</vt:lpstr>
      <vt:lpstr>Complex Attribute</vt:lpstr>
      <vt:lpstr>NULL Attribute</vt:lpstr>
      <vt:lpstr>Introduction to Keys</vt:lpstr>
      <vt:lpstr>Candidate Key and Alternate Key</vt:lpstr>
      <vt:lpstr>Primary Key: Simple and Composite</vt:lpstr>
      <vt:lpstr>Foreign Key</vt:lpstr>
      <vt:lpstr>Practice for Keys in the Database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6</cp:revision>
  <dcterms:created xsi:type="dcterms:W3CDTF">2025-04-25T13:02:39Z</dcterms:created>
  <dcterms:modified xsi:type="dcterms:W3CDTF">2025-05-21T12:55:55Z</dcterms:modified>
</cp:coreProperties>
</file>