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75" r:id="rId4"/>
    <p:sldId id="261" r:id="rId5"/>
    <p:sldId id="276" r:id="rId6"/>
    <p:sldId id="277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65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2008" y="8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2" d="100"/>
          <a:sy n="82" d="100"/>
        </p:scale>
        <p:origin x="3972" y="8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0AAA5F-09F9-47E9-8A82-1616AEF505D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C508B-59F8-4056-B8DD-E20BAC16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947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577B3-E80E-4C38-8536-74E16CF77C52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B77B43-2073-4DB9-B3E9-926EF2032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23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68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  <a:r>
              <a:rPr lang="en-GB" dirty="0" err="1" smtClean="0"/>
              <a:t>rhetorics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67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Different views of what promotes creativity</a:t>
            </a:r>
          </a:p>
          <a:p>
            <a:endParaRPr lang="en-GB" dirty="0" smtClean="0"/>
          </a:p>
          <a:p>
            <a:r>
              <a:rPr lang="en-GB" dirty="0" smtClean="0"/>
              <a:t>Hands up who is a creative person – why?</a:t>
            </a:r>
            <a:r>
              <a:rPr lang="en-GB" baseline="0" dirty="0" smtClean="0"/>
              <a:t> Why not?</a:t>
            </a:r>
          </a:p>
          <a:p>
            <a:endParaRPr lang="en-GB" baseline="0" dirty="0" smtClean="0"/>
          </a:p>
          <a:p>
            <a:r>
              <a:rPr lang="en-GB" baseline="0" dirty="0" smtClean="0"/>
              <a:t>Studies have shown that all these factors can influence creativity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Different people have different views about what influences creativity – these are linked to </a:t>
            </a:r>
            <a:r>
              <a:rPr lang="en-GB" baseline="0" dirty="0" err="1" smtClean="0"/>
              <a:t>rhetorics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92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9 different types</a:t>
            </a:r>
            <a:r>
              <a:rPr lang="en-GB" baseline="0" dirty="0" smtClean="0"/>
              <a:t> of </a:t>
            </a:r>
            <a:r>
              <a:rPr lang="en-GB" baseline="0" dirty="0" err="1" smtClean="0"/>
              <a:t>rhetorics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312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Before 18</a:t>
            </a:r>
            <a:r>
              <a:rPr lang="en-GB" baseline="30000" dirty="0" smtClean="0"/>
              <a:t>th</a:t>
            </a:r>
            <a:r>
              <a:rPr lang="en-GB" dirty="0" smtClean="0"/>
              <a:t> century the term creative only applied to god (the creator) – after this it then applied to the human artist – person seen as unique (a genius) </a:t>
            </a:r>
          </a:p>
          <a:p>
            <a:endParaRPr lang="en-GB" dirty="0"/>
          </a:p>
          <a:p>
            <a:r>
              <a:rPr lang="en-GB" dirty="0" smtClean="0"/>
              <a:t>Either you have got it or you haven’t = only a few people were seen to be creative – innate. </a:t>
            </a:r>
          </a:p>
          <a:p>
            <a:endParaRPr lang="en-GB" dirty="0"/>
          </a:p>
          <a:p>
            <a:r>
              <a:rPr lang="en-GB" dirty="0" smtClean="0"/>
              <a:t>This is not something that is supported in education today – opportunities for all to be creative.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Scrution</a:t>
            </a:r>
            <a:r>
              <a:rPr lang="en-GB" dirty="0" smtClean="0"/>
              <a:t> had this view and criticised </a:t>
            </a:r>
            <a:r>
              <a:rPr lang="en-GB" dirty="0" err="1" smtClean="0"/>
              <a:t>Plowden</a:t>
            </a:r>
            <a:r>
              <a:rPr lang="en-GB" dirty="0" smtClean="0"/>
              <a:t> report (</a:t>
            </a:r>
            <a:r>
              <a:rPr lang="en-GB" dirty="0" err="1" smtClean="0"/>
              <a:t>Plowden</a:t>
            </a:r>
            <a:r>
              <a:rPr lang="en-GB" dirty="0" smtClean="0"/>
              <a:t> believed creativity should be integrated throughout the curriculum – believed that the report would cause a decline in education standards  - he believed in the promotion of free expression and the ‘unique’ child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93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view believes that culture plays a major influence in creativity – different types of culture (</a:t>
            </a:r>
            <a:r>
              <a:rPr lang="en-GB" dirty="0"/>
              <a:t>arts-related or more general, elite or popular, social </a:t>
            </a:r>
            <a:r>
              <a:rPr lang="en-GB" dirty="0" smtClean="0"/>
              <a:t>or anthropological) –  arty students dressing to ‘express’ themselves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Products of culture influence our creativity – what we see in magazines, on film sets and hear from music) – creativity is established from either inclusion in society (wanting to be part of something – </a:t>
            </a:r>
            <a:r>
              <a:rPr lang="en-GB" dirty="0" err="1" smtClean="0"/>
              <a:t>e.g</a:t>
            </a:r>
            <a:r>
              <a:rPr lang="en-GB" dirty="0" smtClean="0"/>
              <a:t> dressing in particular fashions when attending music concerts) or exclusion from society – rebelling  - graffiti </a:t>
            </a:r>
          </a:p>
          <a:p>
            <a:endParaRPr lang="en-GB" dirty="0"/>
          </a:p>
          <a:p>
            <a:r>
              <a:rPr lang="en-GB" dirty="0" smtClean="0"/>
              <a:t>Views either believe that elitism plays a part in creativity or that creativity applies to society as a whole (everyone included) – schools represent a mixture of this – able and talented classes or social inclusion through creativity – creative partnerships  (bring people together through art, culture and creative approaches)  - LOCWS project </a:t>
            </a:r>
          </a:p>
          <a:p>
            <a:endParaRPr lang="en-GB" dirty="0"/>
          </a:p>
          <a:p>
            <a:r>
              <a:rPr lang="en-GB" dirty="0" smtClean="0"/>
              <a:t>Paul Willis – author of book based on Gulbenkian </a:t>
            </a:r>
            <a:r>
              <a:rPr lang="en-GB" dirty="0"/>
              <a:t>funded project</a:t>
            </a:r>
            <a:r>
              <a:rPr lang="en-GB" dirty="0" smtClean="0"/>
              <a:t>, </a:t>
            </a:r>
          </a:p>
          <a:p>
            <a:r>
              <a:rPr lang="en-GB" smtClean="0"/>
              <a:t>The Gulbenkian </a:t>
            </a:r>
            <a:r>
              <a:rPr lang="en-GB" dirty="0" smtClean="0"/>
              <a:t>Foundation is a charitable foundation established in Portugal in 1956 with cultural, educational, social and scientific interests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52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Views believe that creativity is related to</a:t>
            </a:r>
            <a:r>
              <a:rPr lang="en-GB" baseline="0" dirty="0" smtClean="0"/>
              <a:t> the ability</a:t>
            </a:r>
            <a:r>
              <a:rPr lang="en-GB" dirty="0" smtClean="0"/>
              <a:t> to respond to aspects of everyday life.</a:t>
            </a:r>
          </a:p>
          <a:p>
            <a:endParaRPr lang="en-GB" dirty="0" smtClean="0"/>
          </a:p>
          <a:p>
            <a:r>
              <a:rPr lang="en-GB" dirty="0" smtClean="0"/>
              <a:t>In</a:t>
            </a:r>
            <a:r>
              <a:rPr lang="en-GB" baseline="0" dirty="0" smtClean="0"/>
              <a:t> early years this relates to interactions with our world and problem solving skills.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An example of someone being creative could be a person successfully finding a job during financial crisis (relates to everyday life).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Creativity is about coping well with change – recycling, adapting with the world we live in.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719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NACCCE report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suggests that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being able to compete in a global market, having a flexible workforce, facing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national economic challenges, feeding the ‘creative industries’ and enabling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youth to adapt to technological change are the main reasons for fostering a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creative curriculum.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drug use, teenage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alcoholism and other social problems. – aims to do this by revitalising the sense of community in a school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engaging the whole school with the wider community’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View believes that creativity runs across subject areas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Multidimensional - involving emotional, intellectual, social, cultural,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spiritual, moral, political, technological and economic understanding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enquiry</a:t>
            </a:r>
            <a:r>
              <a:rPr lang="en-GB" sz="1200" b="0" u="none" strike="noStrike" kern="1200" baseline="0" dirty="0" smtClean="0">
                <a:solidFill>
                  <a:schemeClr val="tx1"/>
                </a:solidFill>
              </a:rPr>
              <a:t>; and is not simply ‘free flowing’ but involves knowledge and skills</a:t>
            </a:r>
          </a:p>
          <a:p>
            <a:endParaRPr lang="en-GB" dirty="0"/>
          </a:p>
          <a:p>
            <a:r>
              <a:rPr lang="en-GB" dirty="0" smtClean="0"/>
              <a:t>NACCCE -The </a:t>
            </a:r>
            <a:r>
              <a:rPr lang="en-GB" dirty="0"/>
              <a:t>National Advisory Committee on Creative and Cultural Education was </a:t>
            </a:r>
            <a:r>
              <a:rPr lang="en-GB" dirty="0" smtClean="0"/>
              <a:t>established in </a:t>
            </a:r>
            <a:r>
              <a:rPr lang="en-GB" dirty="0"/>
              <a:t>February 1998 by the Secretary of State for Education and </a:t>
            </a:r>
            <a:r>
              <a:rPr lang="en-GB" dirty="0" smtClean="0"/>
              <a:t>Employment (David </a:t>
            </a:r>
            <a:r>
              <a:rPr lang="en-GB" dirty="0" err="1" smtClean="0"/>
              <a:t>Blunkett</a:t>
            </a:r>
            <a:r>
              <a:rPr lang="en-GB" dirty="0" smtClean="0"/>
              <a:t> – at the time) – their purpose - </a:t>
            </a:r>
            <a:r>
              <a:rPr lang="en-GB" dirty="0"/>
              <a:t>To make recommendations </a:t>
            </a:r>
            <a:r>
              <a:rPr lang="en-GB" dirty="0" smtClean="0"/>
              <a:t>to the Secretaries </a:t>
            </a:r>
            <a:r>
              <a:rPr lang="en-GB" dirty="0"/>
              <a:t>of State on the creative </a:t>
            </a:r>
            <a:r>
              <a:rPr lang="en-GB" dirty="0" smtClean="0"/>
              <a:t>and cultural </a:t>
            </a:r>
            <a:r>
              <a:rPr lang="en-GB" dirty="0"/>
              <a:t>development of young </a:t>
            </a:r>
            <a:r>
              <a:rPr lang="en-GB" dirty="0" smtClean="0"/>
              <a:t>people to </a:t>
            </a:r>
            <a:r>
              <a:rPr lang="en-GB" dirty="0"/>
              <a:t>take stock of current provision and to make proposals </a:t>
            </a:r>
            <a:r>
              <a:rPr lang="en-GB" dirty="0" smtClean="0"/>
              <a:t>for principles</a:t>
            </a:r>
            <a:r>
              <a:rPr lang="en-GB" dirty="0"/>
              <a:t>, policies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50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Creativity is about creating a more flexible workforce - Learners </a:t>
            </a:r>
            <a:r>
              <a:rPr lang="en-GB" dirty="0"/>
              <a:t>and</a:t>
            </a:r>
          </a:p>
          <a:p>
            <a:r>
              <a:rPr lang="en-GB" dirty="0"/>
              <a:t>workers must draw on their entire spectrum of learning experiences and</a:t>
            </a:r>
          </a:p>
          <a:p>
            <a:r>
              <a:rPr lang="en-GB" dirty="0"/>
              <a:t>apply what they have learned in new and creative </a:t>
            </a:r>
            <a:r>
              <a:rPr lang="en-GB" dirty="0" smtClean="0"/>
              <a:t>ways</a:t>
            </a:r>
          </a:p>
          <a:p>
            <a:endParaRPr lang="en-GB" dirty="0"/>
          </a:p>
          <a:p>
            <a:r>
              <a:rPr lang="en-GB" dirty="0" smtClean="0"/>
              <a:t>Believe that creativity is a skill that is learned – involves the application of knowledge and skills in a way that achieves goals </a:t>
            </a:r>
          </a:p>
          <a:p>
            <a:endParaRPr lang="en-GB" dirty="0"/>
          </a:p>
          <a:p>
            <a:r>
              <a:rPr lang="en-GB" dirty="0" smtClean="0"/>
              <a:t>Unclear definition of creativity – what exactly is it?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5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Play allows children to explore the world, take risks and scaffolds for  problem solving in later life </a:t>
            </a:r>
          </a:p>
          <a:p>
            <a:endParaRPr lang="en-GB" dirty="0" smtClean="0"/>
          </a:p>
          <a:p>
            <a:r>
              <a:rPr lang="en-GB" dirty="0" smtClean="0"/>
              <a:t>Children should be continually developing their imagination and creativity across the seven Areas of Learning. – cross  curricular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See blue book – play, learn, grow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play is </a:t>
            </a:r>
            <a:r>
              <a:rPr lang="en-GB" dirty="0" smtClean="0"/>
              <a:t>said to be an </a:t>
            </a:r>
            <a:r>
              <a:rPr lang="en-GB" dirty="0"/>
              <a:t>essential process </a:t>
            </a:r>
            <a:r>
              <a:rPr lang="en-GB" dirty="0" smtClean="0"/>
              <a:t>in the </a:t>
            </a:r>
            <a:r>
              <a:rPr lang="en-GB" dirty="0"/>
              <a:t>development of children as rational, ethical and social beings</a:t>
            </a:r>
          </a:p>
          <a:p>
            <a:endParaRPr lang="en-GB" dirty="0" smtClean="0"/>
          </a:p>
          <a:p>
            <a:r>
              <a:rPr lang="en-GB" dirty="0" smtClean="0"/>
              <a:t>Influential modern </a:t>
            </a:r>
            <a:r>
              <a:rPr lang="en-GB" dirty="0"/>
              <a:t>accounts of the relation between play, learning and creativity can </a:t>
            </a:r>
            <a:r>
              <a:rPr lang="en-GB" dirty="0" smtClean="0"/>
              <a:t>be found </a:t>
            </a:r>
            <a:r>
              <a:rPr lang="en-GB" dirty="0"/>
              <a:t>in developmental psychology and philosophy, especially in the work of</a:t>
            </a:r>
          </a:p>
          <a:p>
            <a:r>
              <a:rPr lang="en-GB" dirty="0"/>
              <a:t>Dewey, Piaget, Vygotsky and </a:t>
            </a:r>
            <a:r>
              <a:rPr lang="en-GB" dirty="0" smtClean="0"/>
              <a:t>Bruner - Question </a:t>
            </a:r>
            <a:r>
              <a:rPr lang="en-GB" dirty="0"/>
              <a:t>of whether play is</a:t>
            </a:r>
          </a:p>
          <a:p>
            <a:r>
              <a:rPr lang="en-GB" dirty="0"/>
              <a:t>necessarily creative (or, indeed, whether creativity is necessarily playful) is a</a:t>
            </a:r>
          </a:p>
          <a:p>
            <a:r>
              <a:rPr lang="en-GB" dirty="0"/>
              <a:t>persistent 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438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Thinkers believe that creativity can be developed on and can be taught to a person rather than being an innate quality </a:t>
            </a:r>
          </a:p>
          <a:p>
            <a:endParaRPr lang="en-GB" dirty="0"/>
          </a:p>
          <a:p>
            <a:r>
              <a:rPr lang="en-GB" dirty="0" smtClean="0"/>
              <a:t>One </a:t>
            </a:r>
            <a:r>
              <a:rPr lang="en-GB" dirty="0"/>
              <a:t>includes theories of multiple intelligences (Gardner, 1993) and the testing of mental creativity levels (cf. Cropley 2001),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effectLst/>
              </a:rPr>
              <a:t>Howard Gardner defined such a creative person as one who “regularly solves problems, fashions products, or defines new questions in a domain in a way that is initially considered novel but that ultimately comes to be accepted in a particular cultural setting”</a:t>
            </a:r>
          </a:p>
          <a:p>
            <a:endParaRPr lang="en-GB" dirty="0"/>
          </a:p>
          <a:p>
            <a:r>
              <a:rPr lang="en-GB" dirty="0" err="1" smtClean="0"/>
              <a:t>Athur</a:t>
            </a:r>
            <a:r>
              <a:rPr lang="en-GB" dirty="0" smtClean="0"/>
              <a:t> Cropley carried his belief  forward </a:t>
            </a:r>
            <a:r>
              <a:rPr lang="en-GB" dirty="0"/>
              <a:t>into practical suggestions for teachers in his </a:t>
            </a:r>
            <a:r>
              <a:rPr lang="en-GB" dirty="0" smtClean="0"/>
              <a:t>2001 </a:t>
            </a:r>
            <a:r>
              <a:rPr lang="en-GB" i="1" dirty="0" smtClean="0"/>
              <a:t>Creativity </a:t>
            </a:r>
            <a:r>
              <a:rPr lang="en-GB" i="1" dirty="0"/>
              <a:t>in Education &amp; Learning</a:t>
            </a:r>
            <a:r>
              <a:rPr lang="en-GB" dirty="0"/>
              <a:t>. Art, music and drama therapies are well researched and used </a:t>
            </a:r>
            <a:r>
              <a:rPr lang="en-GB" dirty="0" smtClean="0"/>
              <a:t>in teaching </a:t>
            </a:r>
            <a:r>
              <a:rPr lang="en-GB" dirty="0"/>
              <a:t>and learning strategies for children with learning difficulties and disabilities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429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creative potential </a:t>
            </a:r>
            <a:r>
              <a:rPr lang="en-GB" dirty="0" smtClean="0"/>
              <a:t>of computers</a:t>
            </a:r>
            <a:r>
              <a:rPr lang="en-GB" dirty="0"/>
              <a:t>, the internet and new</a:t>
            </a:r>
          </a:p>
          <a:p>
            <a:r>
              <a:rPr lang="en-GB" dirty="0"/>
              <a:t>multimedia visual </a:t>
            </a:r>
            <a:r>
              <a:rPr lang="en-GB" dirty="0" smtClean="0"/>
              <a:t>authoring software </a:t>
            </a:r>
            <a:r>
              <a:rPr lang="en-GB" dirty="0"/>
              <a:t>packages are sometimes</a:t>
            </a:r>
          </a:p>
          <a:p>
            <a:r>
              <a:rPr lang="en-GB" dirty="0"/>
              <a:t>taken for granted and, at </a:t>
            </a:r>
            <a:r>
              <a:rPr lang="en-GB" dirty="0" smtClean="0"/>
              <a:t>others, challenged </a:t>
            </a:r>
            <a:r>
              <a:rPr lang="en-GB" dirty="0"/>
              <a:t>by those who view the</a:t>
            </a:r>
          </a:p>
          <a:p>
            <a:r>
              <a:rPr lang="en-GB" dirty="0"/>
              <a:t>increased use of technology as </a:t>
            </a:r>
            <a:r>
              <a:rPr lang="en-GB" dirty="0" smtClean="0"/>
              <a:t>a threat </a:t>
            </a:r>
            <a:r>
              <a:rPr lang="en-GB" dirty="0"/>
              <a:t>to creativity and as</a:t>
            </a:r>
          </a:p>
          <a:p>
            <a:r>
              <a:rPr lang="en-GB" dirty="0"/>
              <a:t>embodying a variety of risks </a:t>
            </a:r>
            <a:r>
              <a:rPr lang="en-GB" dirty="0" smtClean="0"/>
              <a:t>for children – sometimes seen as an aid to creative processes and other times seen as discouraging creative processes – these days </a:t>
            </a:r>
            <a:r>
              <a:rPr lang="en-GB" dirty="0" err="1" smtClean="0"/>
              <a:t>xbox</a:t>
            </a:r>
            <a:r>
              <a:rPr lang="en-GB" dirty="0" smtClean="0"/>
              <a:t> and computer games where as years ago children may have drawn a picture or written a story.  </a:t>
            </a:r>
          </a:p>
          <a:p>
            <a:endParaRPr lang="en-GB" dirty="0"/>
          </a:p>
          <a:p>
            <a:r>
              <a:rPr lang="en-GB" dirty="0" smtClean="0"/>
              <a:t>Schools keen to use </a:t>
            </a:r>
            <a:r>
              <a:rPr lang="en-GB" dirty="0" err="1" smtClean="0"/>
              <a:t>Ipads</a:t>
            </a:r>
            <a:r>
              <a:rPr lang="en-GB" dirty="0" smtClean="0"/>
              <a:t> for creative learning – what is this teaching them for the future?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64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i="0" u="none" strike="noStrike" kern="1200" baseline="0" dirty="0" smtClean="0">
              <a:solidFill>
                <a:schemeClr val="tx1"/>
              </a:solidFill>
            </a:endParaRPr>
          </a:p>
          <a:p>
            <a:r>
              <a:rPr lang="en-GB" dirty="0"/>
              <a:t>the ‘creative classroom’ </a:t>
            </a:r>
            <a:r>
              <a:rPr lang="en-GB" dirty="0" smtClean="0"/>
              <a:t>rhetoric may </a:t>
            </a:r>
            <a:r>
              <a:rPr lang="en-GB" dirty="0"/>
              <a:t>be seen to promote forms </a:t>
            </a:r>
            <a:r>
              <a:rPr lang="en-GB" dirty="0" smtClean="0"/>
              <a:t>of learning </a:t>
            </a:r>
            <a:r>
              <a:rPr lang="en-GB" dirty="0"/>
              <a:t>that are generally held </a:t>
            </a:r>
            <a:r>
              <a:rPr lang="en-GB" dirty="0" smtClean="0"/>
              <a:t>to improve </a:t>
            </a:r>
            <a:r>
              <a:rPr lang="en-GB" dirty="0"/>
              <a:t>the experience </a:t>
            </a:r>
            <a:r>
              <a:rPr lang="en-GB" dirty="0" smtClean="0"/>
              <a:t>of children </a:t>
            </a:r>
            <a:r>
              <a:rPr lang="en-GB" dirty="0"/>
              <a:t>in education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holistic learning</a:t>
            </a:r>
            <a:r>
              <a:rPr lang="en-GB" dirty="0"/>
              <a:t>, active </a:t>
            </a:r>
            <a:r>
              <a:rPr lang="en-GB" dirty="0" smtClean="0"/>
              <a:t>learning, expanded </a:t>
            </a:r>
            <a:r>
              <a:rPr lang="en-GB" dirty="0"/>
              <a:t>notions of </a:t>
            </a:r>
            <a:r>
              <a:rPr lang="en-GB" dirty="0" smtClean="0"/>
              <a:t>intelligence, attention </a:t>
            </a:r>
            <a:r>
              <a:rPr lang="en-GB" dirty="0"/>
              <a:t>to social and </a:t>
            </a:r>
            <a:r>
              <a:rPr lang="en-GB" dirty="0" smtClean="0"/>
              <a:t>cultural contexts</a:t>
            </a:r>
            <a:r>
              <a:rPr lang="en-GB" dirty="0"/>
              <a:t>, social learning </a:t>
            </a:r>
            <a:r>
              <a:rPr lang="en-GB" dirty="0" smtClean="0"/>
              <a:t>and ethical </a:t>
            </a:r>
            <a:r>
              <a:rPr lang="en-GB" dirty="0"/>
              <a:t>human development.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it runs the </a:t>
            </a:r>
            <a:r>
              <a:rPr lang="en-GB" dirty="0"/>
              <a:t>risk of losing what </a:t>
            </a:r>
            <a:r>
              <a:rPr lang="en-GB" dirty="0" smtClean="0"/>
              <a:t>is distinctive </a:t>
            </a:r>
            <a:r>
              <a:rPr lang="en-GB" dirty="0"/>
              <a:t>about ‘creativity’ </a:t>
            </a:r>
            <a:r>
              <a:rPr lang="en-GB" dirty="0" smtClean="0"/>
              <a:t>itself – </a:t>
            </a:r>
            <a:r>
              <a:rPr lang="en-GB" dirty="0"/>
              <a:t>if it cannot be </a:t>
            </a:r>
            <a:r>
              <a:rPr lang="en-GB" dirty="0" smtClean="0"/>
              <a:t>distinguished from </a:t>
            </a:r>
            <a:r>
              <a:rPr lang="en-GB" dirty="0"/>
              <a:t>all these other things, </a:t>
            </a:r>
            <a:r>
              <a:rPr lang="en-GB" dirty="0" smtClean="0"/>
              <a:t>where is </a:t>
            </a:r>
            <a:r>
              <a:rPr lang="en-GB" dirty="0"/>
              <a:t>its explanatory power</a:t>
            </a:r>
            <a:r>
              <a:rPr lang="en-GB" dirty="0" smtClean="0"/>
              <a:t>?- is it clearly defined? </a:t>
            </a:r>
            <a:endParaRPr lang="en-GB" sz="1200" i="0" u="none" strike="noStrike" kern="1200" baseline="0" dirty="0" smtClean="0">
              <a:solidFill>
                <a:schemeClr val="tx1"/>
              </a:solidFill>
            </a:endParaRP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Florence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Beetlestone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(1998) proposes a model of creativity that draws on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ideas from philosophy, cognitive psychology, sociology and ‘spirituality’.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Each of these fields is quite broadly conceived, and at points, the very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simplest (or occasionally, most simplistic) aspects of current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assessmentled</a:t>
            </a:r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notions of learning are challenged or, more problematically, called upon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support the argument.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909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320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77B43-2073-4DB9-B3E9-926EF20322E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70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DAECFC-5991-4650-B364-C11BD4E34C9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FDEEFD-17E3-4FAE-B26F-F85433DE76D8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a74IKE4Wn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ken_robinson_says_schools_kill_creativity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4581128"/>
            <a:ext cx="3962400" cy="2133600"/>
          </a:xfrm>
        </p:spPr>
        <p:txBody>
          <a:bodyPr/>
          <a:lstStyle/>
          <a:p>
            <a:r>
              <a:rPr lang="en-GB" sz="1800" dirty="0" smtClean="0">
                <a:solidFill>
                  <a:srgbClr val="00B050"/>
                </a:solidFill>
              </a:rPr>
              <a:t>Beth </a:t>
            </a:r>
            <a:r>
              <a:rPr lang="en-GB" sz="1800" dirty="0" err="1" smtClean="0">
                <a:solidFill>
                  <a:srgbClr val="00B050"/>
                </a:solidFill>
              </a:rPr>
              <a:t>yw</a:t>
            </a:r>
            <a:r>
              <a:rPr lang="en-GB" sz="1800" dirty="0" smtClean="0">
                <a:solidFill>
                  <a:srgbClr val="00B050"/>
                </a:solidFill>
              </a:rPr>
              <a:t> </a:t>
            </a:r>
            <a:r>
              <a:rPr lang="en-GB" sz="1800" dirty="0" err="1" smtClean="0">
                <a:solidFill>
                  <a:srgbClr val="00B050"/>
                </a:solidFill>
              </a:rPr>
              <a:t>creadigrwydd</a:t>
            </a:r>
            <a:r>
              <a:rPr lang="en-GB" sz="1800" dirty="0" smtClean="0">
                <a:solidFill>
                  <a:srgbClr val="00B050"/>
                </a:solidFill>
              </a:rPr>
              <a:t>?</a:t>
            </a:r>
          </a:p>
          <a:p>
            <a:endParaRPr lang="en-GB" sz="1800" dirty="0" smtClean="0">
              <a:solidFill>
                <a:srgbClr val="00B050"/>
              </a:solidFill>
            </a:endParaRPr>
          </a:p>
          <a:p>
            <a:r>
              <a:rPr lang="en-GB" sz="1800" dirty="0" smtClean="0"/>
              <a:t>What is Creativity?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2420888"/>
            <a:ext cx="3962400" cy="21336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Y </a:t>
            </a:r>
            <a:r>
              <a:rPr lang="en-GB" dirty="0">
                <a:solidFill>
                  <a:srgbClr val="00B050"/>
                </a:solidFill>
              </a:rPr>
              <a:t>Meddwl </a:t>
            </a:r>
            <a:r>
              <a:rPr lang="en-GB" dirty="0" err="1">
                <a:solidFill>
                  <a:srgbClr val="00B050"/>
                </a:solidFill>
              </a:rPr>
              <a:t>Ymholgar</a:t>
            </a:r>
            <a:r>
              <a:rPr lang="en-GB" dirty="0">
                <a:solidFill>
                  <a:srgbClr val="00B050"/>
                </a:solidFill>
              </a:rPr>
              <a:t>: </a:t>
            </a:r>
            <a:r>
              <a:rPr lang="en-GB" dirty="0" err="1">
                <a:solidFill>
                  <a:srgbClr val="00B050"/>
                </a:solidFill>
              </a:rPr>
              <a:t>Dulliau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Creadigol</a:t>
            </a:r>
            <a:r>
              <a:rPr lang="en-GB" dirty="0" smtClean="0">
                <a:solidFill>
                  <a:srgbClr val="00B050"/>
                </a:solidFill>
              </a:rPr>
              <a:t/>
            </a:r>
            <a:br>
              <a:rPr lang="en-GB" dirty="0" smtClean="0">
                <a:solidFill>
                  <a:srgbClr val="00B050"/>
                </a:solidFill>
              </a:rPr>
            </a:b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T</a:t>
            </a:r>
            <a:r>
              <a:rPr lang="en-GB" dirty="0" smtClean="0"/>
              <a:t>he Enquiring Mind: Creative Approaches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" y="0"/>
            <a:ext cx="3303285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57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476672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 smtClean="0">
                <a:solidFill>
                  <a:srgbClr val="00B050"/>
                </a:solidFill>
              </a:rPr>
              <a:t>Nodau</a:t>
            </a:r>
            <a:r>
              <a:rPr lang="en-GB" sz="3600" dirty="0" smtClean="0">
                <a:solidFill>
                  <a:srgbClr val="00B050"/>
                </a:solidFill>
              </a:rPr>
              <a:t> ac </a:t>
            </a:r>
            <a:r>
              <a:rPr lang="en-GB" sz="3600" dirty="0" err="1" smtClean="0">
                <a:solidFill>
                  <a:srgbClr val="00B050"/>
                </a:solidFill>
              </a:rPr>
              <a:t>Amcanion</a:t>
            </a:r>
            <a:endParaRPr lang="en-GB" sz="3600" dirty="0" smtClean="0">
              <a:solidFill>
                <a:srgbClr val="00B050"/>
              </a:solidFill>
            </a:endParaRPr>
          </a:p>
          <a:p>
            <a:pPr algn="ctr"/>
            <a:r>
              <a:rPr lang="en-GB" sz="3600" dirty="0" smtClean="0"/>
              <a:t>Aims and Objectives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1772816"/>
            <a:ext cx="36004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Aim </a:t>
            </a:r>
            <a:r>
              <a:rPr lang="en-GB" b="1" dirty="0" smtClean="0"/>
              <a:t>of </a:t>
            </a:r>
            <a:r>
              <a:rPr lang="en-GB" b="1" dirty="0" smtClean="0"/>
              <a:t>the session:</a:t>
            </a:r>
            <a:endParaRPr lang="en-GB" b="1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investigate the concept of creativity in relation to education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smtClean="0"/>
              <a:t>Learning objectives: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identify the ‘</a:t>
            </a:r>
            <a:r>
              <a:rPr lang="en-GB" dirty="0" err="1" smtClean="0"/>
              <a:t>rhetorics</a:t>
            </a:r>
            <a:r>
              <a:rPr lang="en-GB" dirty="0" smtClean="0"/>
              <a:t>’ of creativity which can be used in the field of creative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explore the history of creative approaches in education  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556792"/>
            <a:ext cx="37444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b="1" dirty="0" smtClean="0">
                <a:solidFill>
                  <a:srgbClr val="00B050"/>
                </a:solidFill>
              </a:rPr>
              <a:t>Nod y sesiwn: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dirty="0" smtClean="0">
              <a:solidFill>
                <a:srgbClr val="00B050"/>
              </a:solidFill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cy-GB" altLang="en-US" dirty="0" smtClean="0">
                <a:solidFill>
                  <a:srgbClr val="00B050"/>
                </a:solidFill>
              </a:rPr>
              <a:t>Ymchwilio </a:t>
            </a:r>
            <a:r>
              <a:rPr lang="cy-GB" altLang="en-US" dirty="0">
                <a:solidFill>
                  <a:srgbClr val="00B050"/>
                </a:solidFill>
              </a:rPr>
              <a:t>i'r cysyniad o greadigrwydd mewn perthynas ag addysg </a:t>
            </a:r>
            <a:endParaRPr lang="cy-GB" altLang="en-US" dirty="0" smtClean="0">
              <a:solidFill>
                <a:srgbClr val="00B050"/>
              </a:solidFill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cy-GB" altLang="en-US" dirty="0">
              <a:solidFill>
                <a:srgbClr val="00B05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b="1" dirty="0" smtClean="0">
                <a:solidFill>
                  <a:srgbClr val="00B050"/>
                </a:solidFill>
              </a:rPr>
              <a:t>Amcanion </a:t>
            </a:r>
            <a:r>
              <a:rPr lang="cy-GB" altLang="en-US" b="1" dirty="0">
                <a:solidFill>
                  <a:srgbClr val="00B050"/>
                </a:solidFill>
              </a:rPr>
              <a:t>dysgu: </a:t>
            </a:r>
            <a:endParaRPr lang="cy-GB" altLang="en-US" b="1" dirty="0" smtClean="0">
              <a:solidFill>
                <a:srgbClr val="00B05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dirty="0">
              <a:solidFill>
                <a:srgbClr val="00B050"/>
              </a:solidFill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cy-GB" altLang="en-US" dirty="0" smtClean="0">
                <a:solidFill>
                  <a:srgbClr val="00B050"/>
                </a:solidFill>
              </a:rPr>
              <a:t>I adnabod y </a:t>
            </a:r>
            <a:r>
              <a:rPr lang="cy-GB" altLang="en-US" dirty="0">
                <a:solidFill>
                  <a:srgbClr val="00B050"/>
                </a:solidFill>
              </a:rPr>
              <a:t>‘rhethreg’ </a:t>
            </a:r>
            <a:r>
              <a:rPr lang="cy-GB" altLang="en-US" dirty="0" smtClean="0">
                <a:solidFill>
                  <a:srgbClr val="00B050"/>
                </a:solidFill>
              </a:rPr>
              <a:t>o greadigrwydd </a:t>
            </a:r>
            <a:r>
              <a:rPr lang="cy-GB" altLang="en-US" dirty="0">
                <a:solidFill>
                  <a:srgbClr val="00B050"/>
                </a:solidFill>
              </a:rPr>
              <a:t>y gellir </a:t>
            </a:r>
            <a:r>
              <a:rPr lang="cy-GB" altLang="en-US" dirty="0" smtClean="0">
                <a:solidFill>
                  <a:srgbClr val="00B050"/>
                </a:solidFill>
              </a:rPr>
              <a:t>eu defnyddio </a:t>
            </a:r>
            <a:r>
              <a:rPr lang="cy-GB" altLang="en-US" dirty="0">
                <a:solidFill>
                  <a:srgbClr val="00B050"/>
                </a:solidFill>
              </a:rPr>
              <a:t>ym maes dysgu creadigol </a:t>
            </a:r>
            <a:endParaRPr lang="cy-GB" altLang="en-US" dirty="0" smtClean="0">
              <a:solidFill>
                <a:srgbClr val="00B05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dirty="0" smtClean="0">
              <a:solidFill>
                <a:srgbClr val="00B050"/>
              </a:solidFill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cy-GB" altLang="en-US" dirty="0" smtClean="0">
                <a:solidFill>
                  <a:srgbClr val="00B050"/>
                </a:solidFill>
              </a:rPr>
              <a:t>I archwilio </a:t>
            </a:r>
            <a:r>
              <a:rPr lang="cy-GB" altLang="en-US" dirty="0">
                <a:solidFill>
                  <a:srgbClr val="00B050"/>
                </a:solidFill>
              </a:rPr>
              <a:t>hanes dulliau creadigol mewn addysg 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73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859216" cy="57149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00B050"/>
                </a:solidFill>
              </a:rPr>
              <a:t>Beth sy’n gwneud </a:t>
            </a:r>
            <a:r>
              <a:rPr lang="en-GB" sz="4400" b="1" dirty="0" smtClean="0">
                <a:solidFill>
                  <a:srgbClr val="00B050"/>
                </a:solidFill>
              </a:rPr>
              <a:t>person yn </a:t>
            </a:r>
            <a:r>
              <a:rPr lang="en-GB" sz="4400" b="1" dirty="0" err="1">
                <a:solidFill>
                  <a:srgbClr val="00B050"/>
                </a:solidFill>
              </a:rPr>
              <a:t>g</a:t>
            </a:r>
            <a:r>
              <a:rPr lang="en-GB" sz="4400" b="1" dirty="0" err="1" smtClean="0">
                <a:solidFill>
                  <a:srgbClr val="00B050"/>
                </a:solidFill>
              </a:rPr>
              <a:t>readigol</a:t>
            </a:r>
            <a:r>
              <a:rPr lang="en-GB" sz="4400" b="1" dirty="0" smtClean="0">
                <a:solidFill>
                  <a:srgbClr val="00B05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en-GB" sz="4400" b="1" dirty="0" smtClean="0"/>
              <a:t>What makes a person creative?</a:t>
            </a:r>
          </a:p>
          <a:p>
            <a:pPr marL="0" indent="0" algn="ctr">
              <a:buNone/>
            </a:pPr>
            <a:endParaRPr lang="en-GB" sz="4400" b="1" dirty="0" smtClean="0"/>
          </a:p>
          <a:p>
            <a:pPr marL="0" indent="0" algn="ctr">
              <a:buNone/>
            </a:pPr>
            <a:r>
              <a:rPr lang="en-GB" b="1" dirty="0" err="1" smtClean="0">
                <a:solidFill>
                  <a:srgbClr val="00B050"/>
                </a:solidFill>
              </a:rPr>
              <a:t>Ar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err="1" smtClean="0">
                <a:solidFill>
                  <a:srgbClr val="00B050"/>
                </a:solidFill>
              </a:rPr>
              <a:t>raddfa</a:t>
            </a:r>
            <a:r>
              <a:rPr lang="en-GB" b="1" dirty="0" smtClean="0">
                <a:solidFill>
                  <a:srgbClr val="00B050"/>
                </a:solidFill>
              </a:rPr>
              <a:t> o 1-10 (10 yn </a:t>
            </a:r>
            <a:r>
              <a:rPr lang="en-GB" b="1" dirty="0" err="1" smtClean="0">
                <a:solidFill>
                  <a:srgbClr val="00B050"/>
                </a:solidFill>
              </a:rPr>
              <a:t>greadigol</a:t>
            </a:r>
            <a:r>
              <a:rPr lang="en-GB" b="1" dirty="0" smtClean="0">
                <a:solidFill>
                  <a:srgbClr val="00B050"/>
                </a:solidFill>
              </a:rPr>
              <a:t> iawn ac 1 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smtClean="0">
                <a:solidFill>
                  <a:srgbClr val="00B050"/>
                </a:solidFill>
              </a:rPr>
              <a:t>ddim yn </a:t>
            </a:r>
            <a:r>
              <a:rPr lang="en-GB" b="1" dirty="0" err="1" smtClean="0">
                <a:solidFill>
                  <a:srgbClr val="00B050"/>
                </a:solidFill>
              </a:rPr>
              <a:t>greadigol</a:t>
            </a:r>
            <a:r>
              <a:rPr lang="en-GB" b="1" dirty="0" smtClean="0">
                <a:solidFill>
                  <a:srgbClr val="00B050"/>
                </a:solidFill>
              </a:rPr>
              <a:t> o </a:t>
            </a:r>
            <a:r>
              <a:rPr lang="en-GB" b="1" dirty="0" err="1" smtClean="0">
                <a:solidFill>
                  <a:srgbClr val="00B050"/>
                </a:solidFill>
              </a:rPr>
              <a:t>gwbl</a:t>
            </a:r>
            <a:r>
              <a:rPr lang="en-GB" b="1" dirty="0" smtClean="0">
                <a:solidFill>
                  <a:srgbClr val="00B050"/>
                </a:solidFill>
              </a:rPr>
              <a:t>) </a:t>
            </a:r>
            <a:r>
              <a:rPr lang="en-GB" b="1" dirty="0" err="1" smtClean="0">
                <a:solidFill>
                  <a:srgbClr val="00B050"/>
                </a:solidFill>
              </a:rPr>
              <a:t>graddiwch</a:t>
            </a:r>
            <a:r>
              <a:rPr lang="en-GB" b="1" dirty="0" smtClean="0">
                <a:solidFill>
                  <a:srgbClr val="00B050"/>
                </a:solidFill>
              </a:rPr>
              <a:t> eich </a:t>
            </a:r>
            <a:r>
              <a:rPr lang="en-GB" b="1" dirty="0" err="1" smtClean="0">
                <a:solidFill>
                  <a:srgbClr val="00B050"/>
                </a:solidFill>
              </a:rPr>
              <a:t>galluoedd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err="1" smtClean="0">
                <a:solidFill>
                  <a:srgbClr val="00B050"/>
                </a:solidFill>
              </a:rPr>
              <a:t>creadigol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b="1" dirty="0" smtClean="0"/>
              <a:t>On a scale of 1-10 (10 being very creative and 1 being not creative at all) rate your creative abilities</a:t>
            </a:r>
            <a:endParaRPr lang="en-GB" b="1" dirty="0"/>
          </a:p>
        </p:txBody>
      </p:sp>
      <p:pic>
        <p:nvPicPr>
          <p:cNvPr id="3" name="Picture 2" descr="Search photos &quot;numbers in orders&quot;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5517232"/>
            <a:ext cx="352839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007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2924944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</a:rPr>
              <a:t>Beth sy’n gwneud person yn </a:t>
            </a:r>
            <a:r>
              <a:rPr lang="en-GB" sz="2800" b="1" dirty="0" err="1" smtClean="0">
                <a:solidFill>
                  <a:srgbClr val="00B050"/>
                </a:solidFill>
              </a:rPr>
              <a:t>greadigol</a:t>
            </a:r>
            <a:r>
              <a:rPr lang="en-GB" sz="2800" b="1" dirty="0" smtClean="0">
                <a:solidFill>
                  <a:srgbClr val="00B050"/>
                </a:solidFill>
              </a:rPr>
              <a:t>?</a:t>
            </a:r>
          </a:p>
          <a:p>
            <a:pPr algn="ctr"/>
            <a:r>
              <a:rPr lang="en-GB" sz="2800" b="1" dirty="0" smtClean="0"/>
              <a:t>What makes a person creative?</a:t>
            </a:r>
            <a:endParaRPr lang="en-GB" sz="2800" b="1" dirty="0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2843808" y="1412776"/>
            <a:ext cx="64807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907704" y="83671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00B050"/>
                </a:solidFill>
              </a:rPr>
              <a:t>personoliaeth</a:t>
            </a:r>
            <a:r>
              <a:rPr lang="en-GB" dirty="0" err="1" smtClean="0"/>
              <a:t>personality</a:t>
            </a:r>
            <a:endParaRPr lang="en-GB" dirty="0"/>
          </a:p>
        </p:txBody>
      </p:sp>
      <p:cxnSp>
        <p:nvCxnSpPr>
          <p:cNvPr id="9" name="Straight Arrow Connector 8"/>
          <p:cNvCxnSpPr>
            <a:stCxn id="4" idx="0"/>
          </p:cNvCxnSpPr>
          <p:nvPr/>
        </p:nvCxnSpPr>
        <p:spPr>
          <a:xfrm flipV="1">
            <a:off x="4644008" y="1206044"/>
            <a:ext cx="288032" cy="1718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427984" y="76470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l</a:t>
            </a:r>
            <a:r>
              <a:rPr lang="en-GB" dirty="0" err="1" smtClean="0">
                <a:solidFill>
                  <a:srgbClr val="00B050"/>
                </a:solidFill>
              </a:rPr>
              <a:t>lawdrwydd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handedness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3347864" y="3448164"/>
            <a:ext cx="144016" cy="13489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699792" y="5157192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m</a:t>
            </a:r>
            <a:r>
              <a:rPr lang="en-GB" dirty="0" err="1" smtClean="0">
                <a:solidFill>
                  <a:srgbClr val="00B050"/>
                </a:solidFill>
              </a:rPr>
              <a:t>agwraeth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upbringing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6444208" y="1340768"/>
            <a:ext cx="6480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876256" y="83671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d</a:t>
            </a:r>
            <a:r>
              <a:rPr lang="en-GB" dirty="0" err="1" smtClean="0">
                <a:solidFill>
                  <a:srgbClr val="00B050"/>
                </a:solidFill>
              </a:rPr>
              <a:t>iwylliant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culture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flipH="1">
            <a:off x="1187624" y="3501008"/>
            <a:ext cx="108012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23528" y="479715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d</a:t>
            </a:r>
            <a:r>
              <a:rPr lang="en-GB" dirty="0" err="1" smtClean="0">
                <a:solidFill>
                  <a:srgbClr val="00B050"/>
                </a:solidFill>
              </a:rPr>
              <a:t>eallusrwydd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intelligence</a:t>
            </a:r>
            <a:endParaRPr lang="en-GB" dirty="0"/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5004048" y="3501008"/>
            <a:ext cx="936104" cy="1665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6096" y="552652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a</a:t>
            </a:r>
            <a:r>
              <a:rPr lang="en-GB" dirty="0" err="1" smtClean="0">
                <a:solidFill>
                  <a:srgbClr val="00B050"/>
                </a:solidFill>
              </a:rPr>
              <a:t>ddysg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education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6444208" y="3501008"/>
            <a:ext cx="1584176" cy="16654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7236296" y="527478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d</a:t>
            </a:r>
            <a:r>
              <a:rPr lang="en-GB" dirty="0" err="1" smtClean="0">
                <a:solidFill>
                  <a:srgbClr val="00B050"/>
                </a:solidFill>
              </a:rPr>
              <a:t>iddordebau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interests</a:t>
            </a:r>
            <a:endParaRPr lang="en-GB" dirty="0"/>
          </a:p>
        </p:txBody>
      </p:sp>
      <p:cxnSp>
        <p:nvCxnSpPr>
          <p:cNvPr id="27" name="Straight Arrow Connector 26"/>
          <p:cNvCxnSpPr/>
          <p:nvPr/>
        </p:nvCxnSpPr>
        <p:spPr>
          <a:xfrm flipH="1" flipV="1">
            <a:off x="971600" y="2060848"/>
            <a:ext cx="115212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79512" y="155679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a</a:t>
            </a:r>
            <a:r>
              <a:rPr lang="en-GB" dirty="0" err="1" smtClean="0">
                <a:solidFill>
                  <a:srgbClr val="00B050"/>
                </a:solidFill>
              </a:rPr>
              <a:t>mgylchedd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environment</a:t>
            </a:r>
            <a:endParaRPr lang="en-GB" dirty="0"/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7524328" y="276285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092280" y="216886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c</a:t>
            </a:r>
            <a:r>
              <a:rPr lang="en-GB" dirty="0" err="1" smtClean="0">
                <a:solidFill>
                  <a:srgbClr val="00B050"/>
                </a:solidFill>
              </a:rPr>
              <a:t>yfleoedd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/>
              <a:t>o</a:t>
            </a:r>
            <a:r>
              <a:rPr lang="en-GB" dirty="0" smtClean="0"/>
              <a:t>pportunities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899592" y="329663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107504" y="292494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c</a:t>
            </a:r>
            <a:r>
              <a:rPr lang="en-GB" dirty="0" err="1" smtClean="0">
                <a:solidFill>
                  <a:srgbClr val="00B050"/>
                </a:solidFill>
              </a:rPr>
              <a:t>ynhenid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/>
              <a:t>innate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56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27584" y="684921"/>
            <a:ext cx="3384376" cy="5715000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rgbClr val="00B050"/>
                </a:solidFill>
              </a:rPr>
              <a:t>Nawr </a:t>
            </a:r>
            <a:r>
              <a:rPr lang="en-GB" b="1" dirty="0" err="1">
                <a:solidFill>
                  <a:srgbClr val="00B050"/>
                </a:solidFill>
              </a:rPr>
              <a:t>ailadroddwch</a:t>
            </a:r>
            <a:r>
              <a:rPr lang="en-GB" b="1" dirty="0">
                <a:solidFill>
                  <a:srgbClr val="00B050"/>
                </a:solidFill>
              </a:rPr>
              <a:t> y dasg:</a:t>
            </a:r>
            <a:br>
              <a:rPr lang="en-GB" b="1" dirty="0">
                <a:solidFill>
                  <a:srgbClr val="00B050"/>
                </a:solidFill>
              </a:rPr>
            </a:br>
            <a:r>
              <a:rPr lang="en-GB" b="1" dirty="0">
                <a:solidFill>
                  <a:srgbClr val="00B050"/>
                </a:solidFill>
              </a:rPr>
              <a:t/>
            </a:r>
            <a:br>
              <a:rPr lang="en-GB" b="1" dirty="0">
                <a:solidFill>
                  <a:srgbClr val="00B050"/>
                </a:solidFill>
              </a:rPr>
            </a:br>
            <a:r>
              <a:rPr lang="en-GB" b="1" dirty="0" err="1">
                <a:solidFill>
                  <a:srgbClr val="00B050"/>
                </a:solidFill>
              </a:rPr>
              <a:t>Ar</a:t>
            </a:r>
            <a:r>
              <a:rPr lang="en-GB" b="1" dirty="0">
                <a:solidFill>
                  <a:srgbClr val="00B050"/>
                </a:solidFill>
              </a:rPr>
              <a:t> </a:t>
            </a:r>
            <a:r>
              <a:rPr lang="en-GB" b="1" dirty="0" err="1">
                <a:solidFill>
                  <a:srgbClr val="00B050"/>
                </a:solidFill>
              </a:rPr>
              <a:t>raddfa</a:t>
            </a:r>
            <a:r>
              <a:rPr lang="en-GB" b="1" dirty="0">
                <a:solidFill>
                  <a:srgbClr val="00B050"/>
                </a:solidFill>
              </a:rPr>
              <a:t> o 1-10 (10 yn </a:t>
            </a:r>
            <a:r>
              <a:rPr lang="en-GB" b="1" dirty="0" err="1">
                <a:solidFill>
                  <a:srgbClr val="00B050"/>
                </a:solidFill>
              </a:rPr>
              <a:t>greadigol</a:t>
            </a:r>
            <a:r>
              <a:rPr lang="en-GB" b="1" dirty="0">
                <a:solidFill>
                  <a:srgbClr val="00B050"/>
                </a:solidFill>
              </a:rPr>
              <a:t> iawn ac 1 ddim yn </a:t>
            </a:r>
            <a:r>
              <a:rPr lang="en-GB" b="1" dirty="0" err="1">
                <a:solidFill>
                  <a:srgbClr val="00B050"/>
                </a:solidFill>
              </a:rPr>
              <a:t>greadigol</a:t>
            </a:r>
            <a:r>
              <a:rPr lang="en-GB" b="1" dirty="0">
                <a:solidFill>
                  <a:srgbClr val="00B050"/>
                </a:solidFill>
              </a:rPr>
              <a:t> o </a:t>
            </a:r>
            <a:r>
              <a:rPr lang="en-GB" b="1" dirty="0" err="1">
                <a:solidFill>
                  <a:srgbClr val="00B050"/>
                </a:solidFill>
              </a:rPr>
              <a:t>gwbl</a:t>
            </a:r>
            <a:r>
              <a:rPr lang="en-GB" b="1" dirty="0">
                <a:solidFill>
                  <a:srgbClr val="00B050"/>
                </a:solidFill>
              </a:rPr>
              <a:t>) </a:t>
            </a:r>
            <a:r>
              <a:rPr lang="en-GB" b="1" dirty="0" err="1" smtClean="0">
                <a:solidFill>
                  <a:srgbClr val="00B050"/>
                </a:solidFill>
              </a:rPr>
              <a:t>graddiwch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>
                <a:solidFill>
                  <a:srgbClr val="00B050"/>
                </a:solidFill>
              </a:rPr>
              <a:t>eich </a:t>
            </a:r>
            <a:r>
              <a:rPr lang="en-GB" b="1" dirty="0" err="1">
                <a:solidFill>
                  <a:srgbClr val="00B050"/>
                </a:solidFill>
              </a:rPr>
              <a:t>galluoedd</a:t>
            </a:r>
            <a:r>
              <a:rPr lang="en-GB" b="1" dirty="0">
                <a:solidFill>
                  <a:srgbClr val="00B050"/>
                </a:solidFill>
              </a:rPr>
              <a:t> </a:t>
            </a:r>
            <a:r>
              <a:rPr lang="en-GB" b="1" dirty="0" err="1">
                <a:solidFill>
                  <a:srgbClr val="00B050"/>
                </a:solidFill>
              </a:rPr>
              <a:t>creadigol</a:t>
            </a:r>
            <a:r>
              <a:rPr lang="en-GB" b="1" dirty="0">
                <a:solidFill>
                  <a:srgbClr val="00B050"/>
                </a:solidFill>
              </a:rPr>
              <a:t/>
            </a:r>
            <a:br>
              <a:rPr lang="en-GB" b="1" dirty="0">
                <a:solidFill>
                  <a:srgbClr val="00B050"/>
                </a:solidFill>
              </a:rPr>
            </a:br>
            <a:r>
              <a:rPr lang="en-GB" b="1" dirty="0">
                <a:solidFill>
                  <a:srgbClr val="00B050"/>
                </a:solidFill>
              </a:rPr>
              <a:t/>
            </a:r>
            <a:br>
              <a:rPr lang="en-GB" b="1" dirty="0">
                <a:solidFill>
                  <a:srgbClr val="00B050"/>
                </a:solidFill>
              </a:rPr>
            </a:br>
            <a:r>
              <a:rPr lang="en-GB" b="1" dirty="0">
                <a:solidFill>
                  <a:srgbClr val="00B050"/>
                </a:solidFill>
              </a:rPr>
              <a:t>A </a:t>
            </a:r>
            <a:r>
              <a:rPr lang="en-GB" b="1" dirty="0" err="1">
                <a:solidFill>
                  <a:srgbClr val="00B050"/>
                </a:solidFill>
              </a:rPr>
              <a:t>yw</a:t>
            </a:r>
            <a:r>
              <a:rPr lang="en-GB" b="1" dirty="0">
                <a:solidFill>
                  <a:srgbClr val="00B050"/>
                </a:solidFill>
              </a:rPr>
              <a:t> eich </a:t>
            </a:r>
            <a:r>
              <a:rPr lang="en-GB" b="1" dirty="0" err="1">
                <a:solidFill>
                  <a:srgbClr val="00B050"/>
                </a:solidFill>
              </a:rPr>
              <a:t>sgôr</a:t>
            </a:r>
            <a:r>
              <a:rPr lang="en-GB" b="1" dirty="0">
                <a:solidFill>
                  <a:srgbClr val="00B050"/>
                </a:solidFill>
              </a:rPr>
              <a:t> wedi </a:t>
            </a:r>
            <a:r>
              <a:rPr lang="en-GB" b="1" dirty="0" err="1">
                <a:solidFill>
                  <a:srgbClr val="00B050"/>
                </a:solidFill>
              </a:rPr>
              <a:t>newid</a:t>
            </a:r>
            <a:r>
              <a:rPr lang="en-GB" b="1" dirty="0">
                <a:solidFill>
                  <a:srgbClr val="00B050"/>
                </a:solidFill>
              </a:rPr>
              <a:t>?</a:t>
            </a:r>
            <a:br>
              <a:rPr lang="en-GB" b="1" dirty="0">
                <a:solidFill>
                  <a:srgbClr val="00B050"/>
                </a:solidFill>
              </a:rPr>
            </a:br>
            <a:r>
              <a:rPr lang="en-GB" b="1" dirty="0">
                <a:solidFill>
                  <a:srgbClr val="00B050"/>
                </a:solidFill>
              </a:rPr>
              <a:t/>
            </a:r>
            <a:br>
              <a:rPr lang="en-GB" b="1" dirty="0">
                <a:solidFill>
                  <a:srgbClr val="00B050"/>
                </a:solidFill>
              </a:rPr>
            </a:b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4716016" y="701080"/>
            <a:ext cx="3708648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2800" kern="1200">
                <a:gradFill>
                  <a:gsLst>
                    <a:gs pos="0">
                      <a:schemeClr val="tx1">
                        <a:lumMod val="50000"/>
                      </a:schemeClr>
                    </a:gs>
                    <a:gs pos="61000">
                      <a:schemeClr val="tx1"/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b="1" dirty="0" smtClean="0"/>
              <a:t>Now repeat the task: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On a scale of 1-10 (10 being very creative and 1 being not creative at all) rate your creative abilities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Has your score changed?</a:t>
            </a:r>
            <a:br>
              <a:rPr lang="en-GB" b="1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519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68579" y="-99392"/>
            <a:ext cx="3503821" cy="6696744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sz="3600" dirty="0" smtClean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 smtClean="0"/>
              <a:t>Alternative uses test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2900" dirty="0" smtClean="0"/>
              <a:t>How many uses can you think of for a Lego block?</a:t>
            </a:r>
          </a:p>
          <a:p>
            <a:pPr marL="0" indent="0" algn="ctr">
              <a:buNone/>
            </a:pPr>
            <a:endParaRPr lang="en-GB" sz="2900" dirty="0"/>
          </a:p>
          <a:p>
            <a:pPr marL="0" indent="0" algn="ctr">
              <a:buNone/>
            </a:pPr>
            <a:r>
              <a:rPr lang="en-GB" sz="2900" dirty="0" smtClean="0"/>
              <a:t>You have one minute to write down your answer</a:t>
            </a:r>
          </a:p>
          <a:p>
            <a:pPr marL="0" indent="0" algn="ctr">
              <a:buNone/>
            </a:pPr>
            <a:endParaRPr lang="en-GB" sz="2300" dirty="0" smtClean="0"/>
          </a:p>
          <a:p>
            <a:pPr marL="0" indent="0" algn="ctr">
              <a:buNone/>
            </a:pPr>
            <a:endParaRPr lang="en-GB" sz="2300" dirty="0"/>
          </a:p>
          <a:p>
            <a:pPr marL="0" indent="0" algn="ctr">
              <a:buNone/>
            </a:pPr>
            <a:endParaRPr lang="en-GB" sz="2300" dirty="0" smtClean="0"/>
          </a:p>
          <a:p>
            <a:pPr marL="0" indent="0" algn="ctr">
              <a:buNone/>
            </a:pPr>
            <a:endParaRPr lang="en-GB" sz="2300" dirty="0"/>
          </a:p>
          <a:p>
            <a:pPr marL="0" indent="0" algn="ctr">
              <a:buNone/>
            </a:pPr>
            <a:endParaRPr lang="en-GB" sz="2300" dirty="0" smtClean="0"/>
          </a:p>
          <a:p>
            <a:pPr marL="0" indent="0" algn="ctr">
              <a:buNone/>
            </a:pPr>
            <a:endParaRPr lang="en-GB" sz="2300" dirty="0"/>
          </a:p>
          <a:p>
            <a:pPr marL="0" indent="0" algn="ctr">
              <a:buNone/>
            </a:pPr>
            <a:endParaRPr lang="en-GB" sz="2300" dirty="0" smtClean="0"/>
          </a:p>
          <a:p>
            <a:pPr marL="0" indent="0" algn="ctr">
              <a:buNone/>
            </a:pPr>
            <a:endParaRPr lang="en-GB" sz="2300" dirty="0"/>
          </a:p>
          <a:p>
            <a:pPr marL="0" indent="0" algn="ctr">
              <a:buNone/>
            </a:pPr>
            <a:endParaRPr lang="en-GB" sz="2300" dirty="0" smtClean="0"/>
          </a:p>
          <a:p>
            <a:pPr marL="0" indent="0" algn="ctr">
              <a:buNone/>
            </a:pPr>
            <a:endParaRPr lang="en-GB" sz="2300" dirty="0"/>
          </a:p>
          <a:p>
            <a:pPr marL="0" indent="0" algn="ctr">
              <a:buNone/>
            </a:pPr>
            <a:r>
              <a:rPr lang="en-GB" sz="2900" dirty="0" smtClean="0"/>
              <a:t>This test is used to measure creative thinking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140968"/>
            <a:ext cx="2327122" cy="1838517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755576" y="470901"/>
            <a:ext cx="3528392" cy="61264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8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9436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7724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6012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4300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2588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0876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9164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sz="3600" dirty="0" smtClean="0"/>
          </a:p>
          <a:p>
            <a:pPr marL="0" indent="0" algn="ctr">
              <a:buFont typeface="Wingdings" pitchFamily="2" charset="2"/>
              <a:buNone/>
            </a:pPr>
            <a:endParaRPr lang="en-GB" sz="3600" dirty="0" smtClean="0"/>
          </a:p>
          <a:p>
            <a:pPr marL="0" indent="0" algn="ctr">
              <a:buFont typeface="Wingdings" pitchFamily="2" charset="2"/>
              <a:buNone/>
            </a:pPr>
            <a:r>
              <a:rPr lang="en-GB" sz="4400" dirty="0" err="1" smtClean="0">
                <a:solidFill>
                  <a:srgbClr val="00B050"/>
                </a:solidFill>
              </a:rPr>
              <a:t>Prawf</a:t>
            </a:r>
            <a:r>
              <a:rPr lang="en-GB" sz="4400" dirty="0" smtClean="0">
                <a:solidFill>
                  <a:srgbClr val="00B050"/>
                </a:solidFill>
              </a:rPr>
              <a:t> </a:t>
            </a:r>
            <a:r>
              <a:rPr lang="en-GB" sz="4400" dirty="0" err="1" smtClean="0">
                <a:solidFill>
                  <a:srgbClr val="00B050"/>
                </a:solidFill>
              </a:rPr>
              <a:t>defnyddiau</a:t>
            </a:r>
            <a:r>
              <a:rPr lang="en-GB" sz="4400" dirty="0" smtClean="0">
                <a:solidFill>
                  <a:srgbClr val="00B050"/>
                </a:solidFill>
              </a:rPr>
              <a:t> </a:t>
            </a:r>
            <a:r>
              <a:rPr lang="en-GB" sz="4400" dirty="0" err="1" smtClean="0">
                <a:solidFill>
                  <a:srgbClr val="00B050"/>
                </a:solidFill>
              </a:rPr>
              <a:t>amgen</a:t>
            </a:r>
            <a:endParaRPr lang="en-GB" sz="44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r>
              <a:rPr lang="en-GB" sz="3600" dirty="0" smtClean="0">
                <a:solidFill>
                  <a:srgbClr val="00B050"/>
                </a:solidFill>
              </a:rPr>
              <a:t>Faint o </a:t>
            </a:r>
            <a:r>
              <a:rPr lang="en-GB" sz="3600" dirty="0" err="1" smtClean="0">
                <a:solidFill>
                  <a:srgbClr val="00B050"/>
                </a:solidFill>
              </a:rPr>
              <a:t>ddefnyddiau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allwch</a:t>
            </a:r>
            <a:r>
              <a:rPr lang="en-GB" sz="3600" dirty="0" smtClean="0">
                <a:solidFill>
                  <a:srgbClr val="00B050"/>
                </a:solidFill>
              </a:rPr>
              <a:t> chi feddwl am </a:t>
            </a:r>
            <a:r>
              <a:rPr lang="en-GB" sz="3600" dirty="0" err="1" smtClean="0">
                <a:solidFill>
                  <a:srgbClr val="00B050"/>
                </a:solidFill>
              </a:rPr>
              <a:t>ar</a:t>
            </a:r>
            <a:r>
              <a:rPr lang="en-GB" sz="3600" dirty="0" smtClean="0">
                <a:solidFill>
                  <a:srgbClr val="00B050"/>
                </a:solidFill>
              </a:rPr>
              <a:t> gyfer bloc Lego?</a:t>
            </a:r>
          </a:p>
          <a:p>
            <a:pPr marL="0" indent="0" algn="ctr">
              <a:buFont typeface="Wingdings" pitchFamily="2" charset="2"/>
              <a:buNone/>
            </a:pPr>
            <a:endParaRPr lang="en-GB" sz="36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r>
              <a:rPr lang="en-GB" sz="3600" dirty="0" smtClean="0">
                <a:solidFill>
                  <a:srgbClr val="00B050"/>
                </a:solidFill>
              </a:rPr>
              <a:t>Mae </a:t>
            </a:r>
            <a:r>
              <a:rPr lang="en-GB" sz="3600" dirty="0" err="1" smtClean="0">
                <a:solidFill>
                  <a:srgbClr val="00B050"/>
                </a:solidFill>
              </a:rPr>
              <a:t>gennych</a:t>
            </a:r>
            <a:r>
              <a:rPr lang="en-GB" sz="3600" dirty="0" smtClean="0">
                <a:solidFill>
                  <a:srgbClr val="00B050"/>
                </a:solidFill>
              </a:rPr>
              <a:t> 1 </a:t>
            </a:r>
            <a:r>
              <a:rPr lang="en-GB" sz="3600" dirty="0" err="1" smtClean="0">
                <a:solidFill>
                  <a:srgbClr val="00B050"/>
                </a:solidFill>
              </a:rPr>
              <a:t>munud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i</a:t>
            </a:r>
            <a:r>
              <a:rPr lang="en-GB" sz="3600" dirty="0" smtClean="0">
                <a:solidFill>
                  <a:srgbClr val="00B050"/>
                </a:solidFill>
              </a:rPr>
              <a:t> </a:t>
            </a:r>
            <a:r>
              <a:rPr lang="en-GB" sz="3600" dirty="0" err="1" smtClean="0">
                <a:solidFill>
                  <a:srgbClr val="00B050"/>
                </a:solidFill>
              </a:rPr>
              <a:t>gofnodi</a:t>
            </a:r>
            <a:r>
              <a:rPr lang="en-GB" sz="3600" dirty="0" smtClean="0">
                <a:solidFill>
                  <a:srgbClr val="00B050"/>
                </a:solidFill>
              </a:rPr>
              <a:t> eich </a:t>
            </a:r>
            <a:r>
              <a:rPr lang="en-GB" sz="3600" dirty="0" err="1" smtClean="0">
                <a:solidFill>
                  <a:srgbClr val="00B050"/>
                </a:solidFill>
              </a:rPr>
              <a:t>atebion</a:t>
            </a:r>
            <a:endParaRPr lang="en-GB" sz="36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r>
              <a:rPr lang="en-GB" sz="4200" dirty="0" err="1" smtClean="0">
                <a:solidFill>
                  <a:srgbClr val="00B050"/>
                </a:solidFill>
              </a:rPr>
              <a:t>Defnyddir</a:t>
            </a:r>
            <a:r>
              <a:rPr lang="en-GB" sz="4200" dirty="0" smtClean="0">
                <a:solidFill>
                  <a:srgbClr val="00B050"/>
                </a:solidFill>
              </a:rPr>
              <a:t> y </a:t>
            </a:r>
            <a:r>
              <a:rPr lang="en-GB" sz="4200" dirty="0" err="1" smtClean="0">
                <a:solidFill>
                  <a:srgbClr val="00B050"/>
                </a:solidFill>
              </a:rPr>
              <a:t>prawr</a:t>
            </a:r>
            <a:r>
              <a:rPr lang="en-GB" sz="4200" dirty="0" smtClean="0">
                <a:solidFill>
                  <a:srgbClr val="00B050"/>
                </a:solidFill>
              </a:rPr>
              <a:t> hwn </a:t>
            </a:r>
            <a:r>
              <a:rPr lang="en-GB" sz="4200" dirty="0" err="1" smtClean="0">
                <a:solidFill>
                  <a:srgbClr val="00B050"/>
                </a:solidFill>
              </a:rPr>
              <a:t>i</a:t>
            </a:r>
            <a:r>
              <a:rPr lang="en-GB" sz="4200" dirty="0" smtClean="0">
                <a:solidFill>
                  <a:srgbClr val="00B050"/>
                </a:solidFill>
              </a:rPr>
              <a:t> </a:t>
            </a:r>
            <a:r>
              <a:rPr lang="en-GB" sz="4200" dirty="0" err="1" smtClean="0">
                <a:solidFill>
                  <a:srgbClr val="00B050"/>
                </a:solidFill>
              </a:rPr>
              <a:t>fesur</a:t>
            </a:r>
            <a:r>
              <a:rPr lang="en-GB" sz="4200" dirty="0" smtClean="0">
                <a:solidFill>
                  <a:srgbClr val="00B050"/>
                </a:solidFill>
              </a:rPr>
              <a:t> meddwl </a:t>
            </a:r>
            <a:r>
              <a:rPr lang="en-GB" sz="4200" dirty="0" err="1" smtClean="0">
                <a:solidFill>
                  <a:srgbClr val="00B050"/>
                </a:solidFill>
              </a:rPr>
              <a:t>creadigol</a:t>
            </a:r>
            <a:endParaRPr lang="en-GB" sz="4200" dirty="0" smtClean="0">
              <a:solidFill>
                <a:srgbClr val="00B05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en-GB" sz="2900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 smtClean="0"/>
          </a:p>
          <a:p>
            <a:pPr marL="0" indent="0" algn="ctr">
              <a:buFont typeface="Wingdings" pitchFamily="2" charset="2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7" y="3140968"/>
            <a:ext cx="2327122" cy="183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600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19672" y="332656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B050"/>
                </a:solidFill>
              </a:rPr>
              <a:t>‘</a:t>
            </a:r>
            <a:r>
              <a:rPr lang="en-GB" sz="3200" b="1" dirty="0" err="1" smtClean="0">
                <a:solidFill>
                  <a:srgbClr val="00B050"/>
                </a:solidFill>
              </a:rPr>
              <a:t>Rhethrheg</a:t>
            </a:r>
            <a:r>
              <a:rPr lang="en-GB" sz="3200" b="1" dirty="0" smtClean="0">
                <a:solidFill>
                  <a:srgbClr val="00B050"/>
                </a:solidFill>
              </a:rPr>
              <a:t>’ </a:t>
            </a:r>
            <a:r>
              <a:rPr lang="en-GB" sz="3200" b="1" dirty="0" err="1" smtClean="0">
                <a:solidFill>
                  <a:srgbClr val="00B050"/>
                </a:solidFill>
              </a:rPr>
              <a:t>creadigrwydd</a:t>
            </a:r>
            <a:endParaRPr lang="en-GB" sz="3200" b="1" dirty="0" smtClean="0">
              <a:solidFill>
                <a:srgbClr val="00B050"/>
              </a:solidFill>
            </a:endParaRPr>
          </a:p>
          <a:p>
            <a:pPr algn="ctr"/>
            <a:r>
              <a:rPr lang="en-GB" sz="3200" b="1" dirty="0" smtClean="0"/>
              <a:t>The ‘</a:t>
            </a:r>
            <a:r>
              <a:rPr lang="en-GB" sz="3200" b="1" dirty="0" err="1" smtClean="0"/>
              <a:t>rhetorics</a:t>
            </a:r>
            <a:r>
              <a:rPr lang="en-GB" sz="3200" b="1" dirty="0" smtClean="0"/>
              <a:t>’ of creativity 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788024" y="1556792"/>
            <a:ext cx="396044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dirty="0" smtClean="0"/>
              <a:t>There are a number of academic claims about the concept of creativity </a:t>
            </a:r>
          </a:p>
          <a:p>
            <a:endParaRPr lang="en-GB" sz="1700" dirty="0"/>
          </a:p>
          <a:p>
            <a:r>
              <a:rPr lang="en-GB" sz="1700" dirty="0" smtClean="0"/>
              <a:t>The term ‘</a:t>
            </a:r>
            <a:r>
              <a:rPr lang="en-GB" sz="1700" dirty="0" err="1" smtClean="0"/>
              <a:t>rhetorics</a:t>
            </a:r>
            <a:r>
              <a:rPr lang="en-GB" sz="1700" dirty="0" smtClean="0"/>
              <a:t>’ relates to the views people have on creativity</a:t>
            </a:r>
          </a:p>
          <a:p>
            <a:endParaRPr lang="en-GB" sz="1700" dirty="0"/>
          </a:p>
          <a:p>
            <a:endParaRPr lang="en-GB" sz="17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The creative genius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Democratic and political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Ubiquitous creativity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Creativity for social good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Creativity as an economic imperative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Play and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Creativity and cognition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The Creative affordances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smtClean="0"/>
              <a:t>The creative classroom 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1502688"/>
            <a:ext cx="40324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dirty="0">
                <a:solidFill>
                  <a:srgbClr val="00B050"/>
                </a:solidFill>
              </a:rPr>
              <a:t>Mae </a:t>
            </a:r>
            <a:r>
              <a:rPr lang="en-GB" sz="1700" dirty="0" err="1">
                <a:solidFill>
                  <a:srgbClr val="00B050"/>
                </a:solidFill>
              </a:rPr>
              <a:t>nifer</a:t>
            </a:r>
            <a:r>
              <a:rPr lang="en-GB" sz="1700" dirty="0">
                <a:solidFill>
                  <a:srgbClr val="00B050"/>
                </a:solidFill>
              </a:rPr>
              <a:t> o </a:t>
            </a:r>
            <a:r>
              <a:rPr lang="en-GB" sz="1700" dirty="0" err="1">
                <a:solidFill>
                  <a:srgbClr val="00B050"/>
                </a:solidFill>
              </a:rPr>
              <a:t>honiadau</a:t>
            </a:r>
            <a:r>
              <a:rPr lang="en-GB" sz="1700" dirty="0">
                <a:solidFill>
                  <a:srgbClr val="00B050"/>
                </a:solidFill>
              </a:rPr>
              <a:t> academaidd am y </a:t>
            </a:r>
            <a:r>
              <a:rPr lang="en-GB" sz="1700" dirty="0" err="1">
                <a:solidFill>
                  <a:srgbClr val="00B050"/>
                </a:solidFill>
              </a:rPr>
              <a:t>cysyniad</a:t>
            </a:r>
            <a:r>
              <a:rPr lang="en-GB" sz="1700" dirty="0">
                <a:solidFill>
                  <a:srgbClr val="00B050"/>
                </a:solidFill>
              </a:rPr>
              <a:t> o </a:t>
            </a:r>
            <a:r>
              <a:rPr lang="en-GB" sz="1700" dirty="0" err="1">
                <a:solidFill>
                  <a:srgbClr val="00B050"/>
                </a:solidFill>
              </a:rPr>
              <a:t>greadigrwydd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</a:p>
          <a:p>
            <a:endParaRPr lang="en-GB" sz="1700" dirty="0">
              <a:solidFill>
                <a:srgbClr val="00B050"/>
              </a:solidFill>
            </a:endParaRPr>
          </a:p>
          <a:p>
            <a:r>
              <a:rPr lang="en-GB" sz="1700" dirty="0" smtClean="0">
                <a:solidFill>
                  <a:srgbClr val="00B050"/>
                </a:solidFill>
              </a:rPr>
              <a:t>Mae’r term </a:t>
            </a:r>
            <a:r>
              <a:rPr lang="en-GB" sz="1700" dirty="0">
                <a:solidFill>
                  <a:srgbClr val="00B050"/>
                </a:solidFill>
              </a:rPr>
              <a:t>'</a:t>
            </a:r>
            <a:r>
              <a:rPr lang="en-GB" sz="1700" dirty="0" err="1">
                <a:solidFill>
                  <a:srgbClr val="00B050"/>
                </a:solidFill>
              </a:rPr>
              <a:t>rhethreg</a:t>
            </a:r>
            <a:r>
              <a:rPr lang="en-GB" sz="1700" dirty="0">
                <a:solidFill>
                  <a:srgbClr val="00B050"/>
                </a:solidFill>
              </a:rPr>
              <a:t>' yn ymwneud </a:t>
            </a:r>
            <a:r>
              <a:rPr lang="en-GB" sz="1700" dirty="0" err="1">
                <a:solidFill>
                  <a:srgbClr val="00B050"/>
                </a:solidFill>
              </a:rPr>
              <a:t>â'r</a:t>
            </a:r>
            <a:r>
              <a:rPr lang="en-GB" sz="1700" dirty="0">
                <a:solidFill>
                  <a:srgbClr val="00B050"/>
                </a:solidFill>
              </a:rPr>
              <a:t> safbwyntiau sydd gan </a:t>
            </a:r>
            <a:r>
              <a:rPr lang="en-GB" sz="1700" dirty="0" err="1">
                <a:solidFill>
                  <a:srgbClr val="00B050"/>
                </a:solidFill>
              </a:rPr>
              <a:t>bobl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smtClean="0">
                <a:solidFill>
                  <a:srgbClr val="00B050"/>
                </a:solidFill>
              </a:rPr>
              <a:t>am </a:t>
            </a:r>
            <a:r>
              <a:rPr lang="en-GB" sz="1700" dirty="0" err="1">
                <a:solidFill>
                  <a:srgbClr val="00B050"/>
                </a:solidFill>
              </a:rPr>
              <a:t>greadigrwydd</a:t>
            </a:r>
            <a:endParaRPr lang="en-GB" sz="1700" dirty="0">
              <a:solidFill>
                <a:srgbClr val="00B050"/>
              </a:solidFill>
            </a:endParaRPr>
          </a:p>
          <a:p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Yr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athrylith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greadigol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Creadigrwydd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democrataidd</a:t>
            </a:r>
            <a:r>
              <a:rPr lang="en-GB" sz="1700" dirty="0">
                <a:solidFill>
                  <a:srgbClr val="00B050"/>
                </a:solidFill>
              </a:rPr>
              <a:t> a </a:t>
            </a:r>
            <a:r>
              <a:rPr lang="en-GB" sz="1700" dirty="0" err="1">
                <a:solidFill>
                  <a:srgbClr val="00B050"/>
                </a:solidFill>
              </a:rPr>
              <a:t>gwleidyddol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Creadigrwydd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hollbresennol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 smtClean="0">
                <a:solidFill>
                  <a:srgbClr val="00B050"/>
                </a:solidFill>
              </a:rPr>
              <a:t>Creadigrwydd</a:t>
            </a:r>
            <a:r>
              <a:rPr lang="en-GB" sz="1700" dirty="0" smtClean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er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lles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cymdeithasol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Creadigrwydd</a:t>
            </a:r>
            <a:r>
              <a:rPr lang="en-GB" sz="1700" dirty="0">
                <a:solidFill>
                  <a:srgbClr val="00B050"/>
                </a:solidFill>
              </a:rPr>
              <a:t> fel </a:t>
            </a:r>
            <a:r>
              <a:rPr lang="en-GB" sz="1700" dirty="0" err="1">
                <a:solidFill>
                  <a:srgbClr val="00B050"/>
                </a:solidFill>
              </a:rPr>
              <a:t>rheidrwydd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economaidd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Chwarae</a:t>
            </a:r>
            <a:r>
              <a:rPr lang="en-GB" sz="1700" dirty="0">
                <a:solidFill>
                  <a:srgbClr val="00B050"/>
                </a:solidFill>
              </a:rPr>
              <a:t> a </a:t>
            </a:r>
            <a:r>
              <a:rPr lang="en-GB" sz="1700" dirty="0" err="1">
                <a:solidFill>
                  <a:srgbClr val="00B050"/>
                </a:solidFill>
              </a:rPr>
              <a:t>chreadigrwydd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Creadigrwydd</a:t>
            </a:r>
            <a:r>
              <a:rPr lang="en-GB" sz="1700" dirty="0">
                <a:solidFill>
                  <a:srgbClr val="00B050"/>
                </a:solidFill>
              </a:rPr>
              <a:t> a </a:t>
            </a:r>
            <a:r>
              <a:rPr lang="en-GB" sz="1700" dirty="0" err="1">
                <a:solidFill>
                  <a:srgbClr val="00B050"/>
                </a:solidFill>
              </a:rPr>
              <a:t>gwybyddiaeth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Fforddiadwyedd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creadigol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technoleg</a:t>
            </a:r>
            <a:endParaRPr lang="en-GB" sz="17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 err="1">
                <a:solidFill>
                  <a:srgbClr val="00B050"/>
                </a:solidFill>
              </a:rPr>
              <a:t>Yr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ystafell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ddosbarth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  <a:r>
              <a:rPr lang="en-GB" sz="1700" dirty="0" err="1">
                <a:solidFill>
                  <a:srgbClr val="00B050"/>
                </a:solidFill>
              </a:rPr>
              <a:t>greadigol</a:t>
            </a:r>
            <a:r>
              <a:rPr lang="en-GB" sz="1700" dirty="0">
                <a:solidFill>
                  <a:srgbClr val="00B050"/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2" name="Picture 1" descr="Clipart Panda - Free Clipart Imag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16592"/>
            <a:ext cx="1503884" cy="129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42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04664"/>
            <a:ext cx="5040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00B050"/>
                </a:solidFill>
              </a:rPr>
              <a:t>Yr</a:t>
            </a:r>
            <a:r>
              <a:rPr lang="en-GB" sz="3200" b="1" dirty="0" smtClean="0">
                <a:solidFill>
                  <a:srgbClr val="00B050"/>
                </a:solidFill>
              </a:rPr>
              <a:t> </a:t>
            </a:r>
            <a:r>
              <a:rPr lang="en-GB" sz="3200" b="1" dirty="0" err="1" smtClean="0">
                <a:solidFill>
                  <a:srgbClr val="00B050"/>
                </a:solidFill>
              </a:rPr>
              <a:t>athrylith</a:t>
            </a:r>
            <a:r>
              <a:rPr lang="en-GB" sz="3200" b="1" dirty="0" smtClean="0">
                <a:solidFill>
                  <a:srgbClr val="00B050"/>
                </a:solidFill>
              </a:rPr>
              <a:t> </a:t>
            </a:r>
            <a:r>
              <a:rPr lang="en-GB" sz="3200" b="1" dirty="0" err="1" smtClean="0">
                <a:solidFill>
                  <a:srgbClr val="00B050"/>
                </a:solidFill>
              </a:rPr>
              <a:t>greadigol</a:t>
            </a:r>
            <a:endParaRPr lang="en-GB" sz="3200" b="1" dirty="0" smtClean="0">
              <a:solidFill>
                <a:srgbClr val="00B050"/>
              </a:solidFill>
            </a:endParaRPr>
          </a:p>
          <a:p>
            <a:pPr algn="ctr"/>
            <a:r>
              <a:rPr lang="en-GB" sz="3200" b="1" dirty="0" smtClean="0"/>
              <a:t> The creative </a:t>
            </a:r>
            <a:r>
              <a:rPr lang="en-GB" sz="3200" b="1" dirty="0"/>
              <a:t>g</a:t>
            </a:r>
            <a:r>
              <a:rPr lang="en-GB" sz="3200" b="1" dirty="0" smtClean="0"/>
              <a:t>enius 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481882"/>
            <a:ext cx="4392488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Ar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ôl</a:t>
            </a:r>
            <a:r>
              <a:rPr lang="en-GB" sz="1600" dirty="0">
                <a:solidFill>
                  <a:srgbClr val="00B050"/>
                </a:solidFill>
              </a:rPr>
              <a:t> y 18fed </a:t>
            </a:r>
            <a:r>
              <a:rPr lang="en-GB" sz="1600" dirty="0" err="1">
                <a:solidFill>
                  <a:srgbClr val="00B050"/>
                </a:solidFill>
              </a:rPr>
              <a:t>ganrif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roedd</a:t>
            </a:r>
            <a:r>
              <a:rPr lang="en-GB" sz="1600" dirty="0">
                <a:solidFill>
                  <a:srgbClr val="00B050"/>
                </a:solidFill>
              </a:rPr>
              <a:t> y term '</a:t>
            </a:r>
            <a:r>
              <a:rPr lang="en-GB" sz="1600" dirty="0" err="1">
                <a:solidFill>
                  <a:srgbClr val="00B050"/>
                </a:solidFill>
              </a:rPr>
              <a:t>creadigol</a:t>
            </a:r>
            <a:r>
              <a:rPr lang="en-GB" sz="1600" dirty="0">
                <a:solidFill>
                  <a:srgbClr val="00B050"/>
                </a:solidFill>
              </a:rPr>
              <a:t>' nid yn unig yn berthnasol </a:t>
            </a:r>
            <a:r>
              <a:rPr lang="en-GB" sz="1600" dirty="0" err="1">
                <a:solidFill>
                  <a:srgbClr val="00B050"/>
                </a:solidFill>
              </a:rPr>
              <a:t>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 smtClean="0">
                <a:solidFill>
                  <a:srgbClr val="00B050"/>
                </a:solidFill>
              </a:rPr>
              <a:t>Dduw</a:t>
            </a:r>
            <a:r>
              <a:rPr lang="en-GB" sz="1600" dirty="0" smtClean="0">
                <a:solidFill>
                  <a:srgbClr val="00B050"/>
                </a:solidFill>
              </a:rPr>
              <a:t> (y </a:t>
            </a:r>
            <a:r>
              <a:rPr lang="en-GB" sz="1600" dirty="0" err="1" smtClean="0">
                <a:solidFill>
                  <a:srgbClr val="00B050"/>
                </a:solidFill>
              </a:rPr>
              <a:t>creawdwr</a:t>
            </a:r>
            <a:r>
              <a:rPr lang="en-GB" sz="1600" dirty="0" smtClean="0">
                <a:solidFill>
                  <a:srgbClr val="00B050"/>
                </a:solidFill>
              </a:rPr>
              <a:t>) </a:t>
            </a:r>
            <a:r>
              <a:rPr lang="en-GB" sz="1600" dirty="0">
                <a:solidFill>
                  <a:srgbClr val="00B050"/>
                </a:solidFill>
              </a:rPr>
              <a:t>ond </a:t>
            </a:r>
            <a:r>
              <a:rPr lang="en-GB" sz="1600" dirty="0" err="1">
                <a:solidFill>
                  <a:srgbClr val="00B050"/>
                </a:solidFill>
              </a:rPr>
              <a:t>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 smtClean="0">
                <a:solidFill>
                  <a:srgbClr val="00B050"/>
                </a:solidFill>
              </a:rPr>
              <a:t>artistiaid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dynol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00B050"/>
                </a:solidFill>
              </a:rPr>
              <a:t>Gwelir </a:t>
            </a:r>
            <a:r>
              <a:rPr lang="en-GB" sz="1600" dirty="0" err="1" smtClean="0">
                <a:solidFill>
                  <a:srgbClr val="00B050"/>
                </a:solidFill>
              </a:rPr>
              <a:t>creadigrwydd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fel </a:t>
            </a:r>
            <a:r>
              <a:rPr lang="en-GB" sz="1600" dirty="0" err="1">
                <a:solidFill>
                  <a:srgbClr val="00B050"/>
                </a:solidFill>
              </a:rPr>
              <a:t>ansawdd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ychydig</a:t>
            </a:r>
            <a:r>
              <a:rPr lang="en-GB" sz="1600" dirty="0">
                <a:solidFill>
                  <a:srgbClr val="00B050"/>
                </a:solidFill>
              </a:rPr>
              <a:t> o </a:t>
            </a:r>
            <a:r>
              <a:rPr lang="en-GB" sz="1600" dirty="0" err="1">
                <a:solidFill>
                  <a:srgbClr val="00B050"/>
                </a:solidFill>
              </a:rPr>
              <a:t>unigolion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addysgedig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disgybledig</a:t>
            </a:r>
            <a:r>
              <a:rPr lang="en-GB" sz="1600" dirty="0">
                <a:solidFill>
                  <a:srgbClr val="00B050"/>
                </a:solidFill>
              </a:rPr>
              <a:t> iawn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Prin</a:t>
            </a:r>
            <a:r>
              <a:rPr lang="en-GB" sz="1600" dirty="0">
                <a:solidFill>
                  <a:srgbClr val="00B050"/>
                </a:solidFill>
              </a:rPr>
              <a:t> yw'r </a:t>
            </a:r>
            <a:r>
              <a:rPr lang="en-GB" sz="1600" dirty="0" err="1">
                <a:solidFill>
                  <a:srgbClr val="00B050"/>
                </a:solidFill>
              </a:rPr>
              <a:t>addysgwyr</a:t>
            </a:r>
            <a:r>
              <a:rPr lang="en-GB" sz="1600" dirty="0">
                <a:solidFill>
                  <a:srgbClr val="00B050"/>
                </a:solidFill>
              </a:rPr>
              <a:t> sydd am </a:t>
            </a:r>
            <a:r>
              <a:rPr lang="en-GB" sz="1600" dirty="0" err="1">
                <a:solidFill>
                  <a:srgbClr val="00B050"/>
                </a:solidFill>
              </a:rPr>
              <a:t>hyrwyddo'r</a:t>
            </a:r>
            <a:r>
              <a:rPr lang="en-GB" sz="1600" dirty="0">
                <a:solidFill>
                  <a:srgbClr val="00B050"/>
                </a:solidFill>
              </a:rPr>
              <a:t> model hwn o </a:t>
            </a:r>
            <a:r>
              <a:rPr lang="en-GB" sz="1600" dirty="0" err="1">
                <a:solidFill>
                  <a:srgbClr val="00B050"/>
                </a:solidFill>
              </a:rPr>
              <a:t>athrylith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greadigol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unigol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b="1" u="sng" dirty="0" err="1" smtClean="0">
                <a:solidFill>
                  <a:srgbClr val="00B050"/>
                </a:solidFill>
              </a:rPr>
              <a:t>Meddyliwr</a:t>
            </a:r>
            <a:r>
              <a:rPr lang="en-GB" sz="1600" b="1" u="sng" dirty="0" smtClean="0">
                <a:solidFill>
                  <a:srgbClr val="00B050"/>
                </a:solidFill>
              </a:rPr>
              <a:t> </a:t>
            </a:r>
            <a:r>
              <a:rPr lang="en-GB" sz="1600" b="1" u="sng" dirty="0" err="1">
                <a:solidFill>
                  <a:srgbClr val="00B050"/>
                </a:solidFill>
              </a:rPr>
              <a:t>allweddol</a:t>
            </a:r>
            <a:r>
              <a:rPr lang="en-GB" sz="1600" dirty="0">
                <a:solidFill>
                  <a:srgbClr val="00B050"/>
                </a:solidFill>
              </a:rPr>
              <a:t>: Roger Scruton – </a:t>
            </a:r>
            <a:r>
              <a:rPr lang="en-GB" sz="1600" dirty="0" err="1">
                <a:solidFill>
                  <a:srgbClr val="00B050"/>
                </a:solidFill>
              </a:rPr>
              <a:t>Athronydd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>
                <a:solidFill>
                  <a:srgbClr val="00B050"/>
                </a:solidFill>
              </a:rPr>
              <a:t>Credwr</a:t>
            </a:r>
            <a:r>
              <a:rPr lang="en-GB" sz="1600" dirty="0" smtClean="0">
                <a:solidFill>
                  <a:srgbClr val="00B050"/>
                </a:solidFill>
              </a:rPr>
              <a:t> mewn </a:t>
            </a:r>
            <a:r>
              <a:rPr lang="en-GB" sz="1600" dirty="0" err="1">
                <a:solidFill>
                  <a:srgbClr val="00B050"/>
                </a:solidFill>
              </a:rPr>
              <a:t>celfyddyd</a:t>
            </a:r>
            <a:r>
              <a:rPr lang="en-GB" sz="1600" dirty="0">
                <a:solidFill>
                  <a:srgbClr val="00B050"/>
                </a:solidFill>
              </a:rPr>
              <a:t> gain 'go iawn'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>
                <a:solidFill>
                  <a:srgbClr val="00B050"/>
                </a:solidFill>
              </a:rPr>
              <a:t>Beirniadodd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adroddiad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Plowden</a:t>
            </a:r>
            <a:r>
              <a:rPr lang="en-GB" sz="1600" dirty="0">
                <a:solidFill>
                  <a:srgbClr val="00B050"/>
                </a:solidFill>
              </a:rPr>
              <a:t> – </a:t>
            </a:r>
            <a:r>
              <a:rPr lang="en-GB" sz="1600" dirty="0" err="1">
                <a:solidFill>
                  <a:srgbClr val="00B050"/>
                </a:solidFill>
              </a:rPr>
              <a:t>credai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mai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diben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addysg</a:t>
            </a:r>
            <a:r>
              <a:rPr lang="en-GB" sz="1600" dirty="0">
                <a:solidFill>
                  <a:srgbClr val="00B050"/>
                </a:solidFill>
              </a:rPr>
              <a:t> oedd </a:t>
            </a:r>
            <a:r>
              <a:rPr lang="en-GB" sz="1600" dirty="0" err="1">
                <a:solidFill>
                  <a:srgbClr val="00B050"/>
                </a:solidFill>
              </a:rPr>
              <a:t>gwireddu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potensial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pob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plentyn</a:t>
            </a:r>
            <a:r>
              <a:rPr lang="en-GB" sz="1600" dirty="0">
                <a:solidFill>
                  <a:srgbClr val="00B050"/>
                </a:solidFill>
              </a:rPr>
              <a:t> drwy </a:t>
            </a:r>
            <a:r>
              <a:rPr lang="en-GB" sz="1600" dirty="0" err="1">
                <a:solidFill>
                  <a:srgbClr val="00B050"/>
                </a:solidFill>
              </a:rPr>
              <a:t>fynegiant</a:t>
            </a:r>
            <a:r>
              <a:rPr lang="en-GB" sz="1600" dirty="0">
                <a:solidFill>
                  <a:srgbClr val="00B050"/>
                </a:solidFill>
              </a:rPr>
              <a:t> 'am ddim'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44008" y="1628800"/>
            <a:ext cx="4392488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After 18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 century the term ‘creative’ not only applied to a god but to a human artist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Creativity viewed as a quality for a few highly educated and disciplined individuals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Few educators want to promote this model of singular creative genius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u="sng" dirty="0" smtClean="0"/>
              <a:t>Key thinker</a:t>
            </a:r>
            <a:r>
              <a:rPr lang="en-GB" sz="1600" dirty="0" smtClean="0"/>
              <a:t>: Roger Scruton – Philosopher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Believer of ‘real’ fine art</a:t>
            </a:r>
          </a:p>
          <a:p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Criticised  </a:t>
            </a:r>
            <a:r>
              <a:rPr lang="en-GB" sz="1600" dirty="0" err="1" smtClean="0"/>
              <a:t>Plowden</a:t>
            </a:r>
            <a:r>
              <a:rPr lang="en-GB" sz="1600" dirty="0" smtClean="0"/>
              <a:t> report – he believed the purpose of education was to realise the potential of every child through ‘free’ expression 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7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260648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00B050"/>
                </a:solidFill>
              </a:rPr>
              <a:t>Creadigrwydd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democrataidd</a:t>
            </a:r>
            <a:r>
              <a:rPr lang="en-GB" sz="2800" dirty="0">
                <a:solidFill>
                  <a:srgbClr val="00B050"/>
                </a:solidFill>
              </a:rPr>
              <a:t> a </a:t>
            </a:r>
            <a:r>
              <a:rPr lang="en-GB" sz="2800" dirty="0" err="1">
                <a:solidFill>
                  <a:srgbClr val="00B050"/>
                </a:solidFill>
              </a:rPr>
              <a:t>gwleidyddol</a:t>
            </a:r>
            <a:endParaRPr lang="en-GB" sz="2800" dirty="0">
              <a:solidFill>
                <a:srgbClr val="00B050"/>
              </a:solidFill>
            </a:endParaRPr>
          </a:p>
          <a:p>
            <a:pPr algn="ctr"/>
            <a:r>
              <a:rPr lang="en-GB" sz="2800" b="1" dirty="0" smtClean="0"/>
              <a:t>Democratic and political creativity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44008" y="783868"/>
            <a:ext cx="4104456" cy="75097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Believe creativity plays a role in young people’s identity construction through interactions with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Made up from practices of cultural consumption (films, magazines, popular music)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Creativity in schools situated between ‘elite’ and ‘democratic’ views of creativity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Creative Partnerships</a:t>
            </a:r>
          </a:p>
          <a:p>
            <a:endParaRPr lang="en-GB" sz="1600" dirty="0" smtClean="0"/>
          </a:p>
          <a:p>
            <a:r>
              <a:rPr lang="en-GB" sz="1600" b="1" u="sng" dirty="0" smtClean="0"/>
              <a:t>Key Thinker </a:t>
            </a:r>
            <a:r>
              <a:rPr lang="en-GB" sz="1600" dirty="0" smtClean="0"/>
              <a:t>Paul Willis – Social Scientist</a:t>
            </a:r>
          </a:p>
          <a:p>
            <a:endParaRPr lang="en-GB" sz="1600" dirty="0"/>
          </a:p>
          <a:p>
            <a:r>
              <a:rPr lang="en-GB" sz="1600" dirty="0" smtClean="0"/>
              <a:t>Believes young people are ‘full of expression </a:t>
            </a:r>
            <a:r>
              <a:rPr lang="en-GB" sz="1600" dirty="0"/>
              <a:t>signs and symbols through which </a:t>
            </a:r>
            <a:r>
              <a:rPr lang="en-GB" sz="1600" dirty="0" smtClean="0"/>
              <a:t>individuals and </a:t>
            </a:r>
            <a:r>
              <a:rPr lang="en-GB" sz="1600" dirty="0"/>
              <a:t>groups seek creatively to establish their presence, identity </a:t>
            </a:r>
            <a:r>
              <a:rPr lang="en-GB" sz="1600" dirty="0" smtClean="0"/>
              <a:t>and meaning’ Willis (1990) </a:t>
            </a:r>
          </a:p>
          <a:p>
            <a:endParaRPr lang="en-GB" sz="1600" dirty="0"/>
          </a:p>
          <a:p>
            <a:r>
              <a:rPr lang="en-GB" sz="1600" dirty="0" smtClean="0"/>
              <a:t> 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2" name="Rectangle 1"/>
          <p:cNvSpPr/>
          <p:nvPr/>
        </p:nvSpPr>
        <p:spPr>
          <a:xfrm>
            <a:off x="179512" y="1124744"/>
            <a:ext cx="4176464" cy="85254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Credu</a:t>
            </a:r>
            <a:r>
              <a:rPr lang="en-GB" sz="1600" dirty="0">
                <a:solidFill>
                  <a:srgbClr val="00B050"/>
                </a:solidFill>
              </a:rPr>
              <a:t> bod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yn </a:t>
            </a:r>
            <a:r>
              <a:rPr lang="en-GB" sz="1600" dirty="0" err="1">
                <a:solidFill>
                  <a:srgbClr val="00B050"/>
                </a:solidFill>
              </a:rPr>
              <a:t>chwarae</a:t>
            </a:r>
            <a:r>
              <a:rPr lang="en-GB" sz="1600" dirty="0">
                <a:solidFill>
                  <a:srgbClr val="00B050"/>
                </a:solidFill>
              </a:rPr>
              <a:t> rhan yn y gwaith o </a:t>
            </a:r>
            <a:r>
              <a:rPr lang="en-GB" sz="1600" dirty="0" err="1">
                <a:solidFill>
                  <a:srgbClr val="00B050"/>
                </a:solidFill>
              </a:rPr>
              <a:t>adeiladu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hunaniaeth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pobl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ifanc</a:t>
            </a:r>
            <a:r>
              <a:rPr lang="en-GB" sz="1600" dirty="0">
                <a:solidFill>
                  <a:srgbClr val="00B050"/>
                </a:solidFill>
              </a:rPr>
              <a:t> drwy </a:t>
            </a:r>
            <a:r>
              <a:rPr lang="en-GB" sz="1600" dirty="0" err="1">
                <a:solidFill>
                  <a:srgbClr val="00B050"/>
                </a:solidFill>
              </a:rPr>
              <a:t>ryngweithio</a:t>
            </a:r>
            <a:r>
              <a:rPr lang="en-GB" sz="1600" dirty="0">
                <a:solidFill>
                  <a:srgbClr val="00B050"/>
                </a:solidFill>
              </a:rPr>
              <a:t> â </a:t>
            </a:r>
            <a:r>
              <a:rPr lang="en-GB" sz="1600" dirty="0" err="1">
                <a:solidFill>
                  <a:srgbClr val="00B050"/>
                </a:solidFill>
              </a:rPr>
              <a:t>diwylliant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Wedi'i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ffurfio</a:t>
            </a:r>
            <a:r>
              <a:rPr lang="en-GB" sz="1600" dirty="0">
                <a:solidFill>
                  <a:srgbClr val="00B050"/>
                </a:solidFill>
              </a:rPr>
              <a:t> o </a:t>
            </a:r>
            <a:r>
              <a:rPr lang="en-GB" sz="1600" dirty="0" err="1">
                <a:solidFill>
                  <a:srgbClr val="00B050"/>
                </a:solidFill>
              </a:rPr>
              <a:t>arferion</a:t>
            </a:r>
            <a:r>
              <a:rPr lang="en-GB" sz="1600" dirty="0">
                <a:solidFill>
                  <a:srgbClr val="00B050"/>
                </a:solidFill>
              </a:rPr>
              <a:t> defnydd </a:t>
            </a:r>
            <a:r>
              <a:rPr lang="en-GB" sz="1600" dirty="0" err="1">
                <a:solidFill>
                  <a:srgbClr val="00B050"/>
                </a:solidFill>
              </a:rPr>
              <a:t>diwylliannol</a:t>
            </a:r>
            <a:r>
              <a:rPr lang="en-GB" sz="1600" dirty="0">
                <a:solidFill>
                  <a:srgbClr val="00B050"/>
                </a:solidFill>
              </a:rPr>
              <a:t> (</a:t>
            </a:r>
            <a:r>
              <a:rPr lang="en-GB" sz="1600" dirty="0" err="1">
                <a:solidFill>
                  <a:srgbClr val="00B050"/>
                </a:solidFill>
              </a:rPr>
              <a:t>ffilmiau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>
                <a:solidFill>
                  <a:srgbClr val="00B050"/>
                </a:solidFill>
              </a:rPr>
              <a:t>cylchgronau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>
                <a:solidFill>
                  <a:srgbClr val="00B050"/>
                </a:solidFill>
              </a:rPr>
              <a:t>cerddoriaeth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boblogaidd</a:t>
            </a:r>
            <a:r>
              <a:rPr lang="en-GB" sz="1600" dirty="0">
                <a:solidFill>
                  <a:srgbClr val="00B050"/>
                </a:solidFill>
              </a:rPr>
              <a:t>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mewn </a:t>
            </a:r>
            <a:r>
              <a:rPr lang="en-GB" sz="1600" dirty="0" err="1">
                <a:solidFill>
                  <a:srgbClr val="00B050"/>
                </a:solidFill>
              </a:rPr>
              <a:t>ysgolion</a:t>
            </a:r>
            <a:r>
              <a:rPr lang="en-GB" sz="1600" dirty="0">
                <a:solidFill>
                  <a:srgbClr val="00B050"/>
                </a:solidFill>
              </a:rPr>
              <a:t> sydd </a:t>
            </a:r>
            <a:r>
              <a:rPr lang="en-GB" sz="1600" dirty="0" err="1">
                <a:solidFill>
                  <a:srgbClr val="00B050"/>
                </a:solidFill>
              </a:rPr>
              <a:t>wedi'u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lleoli</a:t>
            </a:r>
            <a:r>
              <a:rPr lang="en-GB" sz="1600" dirty="0">
                <a:solidFill>
                  <a:srgbClr val="00B050"/>
                </a:solidFill>
              </a:rPr>
              <a:t> rhwng safbwyntiau '</a:t>
            </a:r>
            <a:r>
              <a:rPr lang="en-GB" sz="1600" dirty="0" err="1">
                <a:solidFill>
                  <a:srgbClr val="00B050"/>
                </a:solidFill>
              </a:rPr>
              <a:t>elitaidd</a:t>
            </a:r>
            <a:r>
              <a:rPr lang="en-GB" sz="1600" dirty="0">
                <a:solidFill>
                  <a:srgbClr val="00B050"/>
                </a:solidFill>
              </a:rPr>
              <a:t>' a '</a:t>
            </a:r>
            <a:r>
              <a:rPr lang="en-GB" sz="1600" dirty="0" err="1">
                <a:solidFill>
                  <a:srgbClr val="00B050"/>
                </a:solidFill>
              </a:rPr>
              <a:t>democrataidd</a:t>
            </a:r>
            <a:r>
              <a:rPr lang="en-GB" sz="1600" dirty="0">
                <a:solidFill>
                  <a:srgbClr val="00B050"/>
                </a:solidFill>
              </a:rPr>
              <a:t>' </a:t>
            </a:r>
            <a:r>
              <a:rPr lang="en-GB" sz="1600" dirty="0" smtClean="0">
                <a:solidFill>
                  <a:srgbClr val="00B050"/>
                </a:solidFill>
              </a:rPr>
              <a:t>o </a:t>
            </a:r>
            <a:r>
              <a:rPr lang="en-GB" sz="1600" dirty="0" err="1" smtClean="0">
                <a:solidFill>
                  <a:srgbClr val="00B050"/>
                </a:solidFill>
              </a:rPr>
              <a:t>greadigrwydd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Partneriaethau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Creadigol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rgbClr val="00B050"/>
              </a:solidFill>
            </a:endParaRPr>
          </a:p>
          <a:p>
            <a:r>
              <a:rPr lang="en-GB" sz="1600" b="1" u="sng" dirty="0" err="1">
                <a:solidFill>
                  <a:srgbClr val="00B050"/>
                </a:solidFill>
              </a:rPr>
              <a:t>Meddyliwr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r>
              <a:rPr lang="en-GB" sz="1600" b="1" u="sng" dirty="0" err="1">
                <a:solidFill>
                  <a:srgbClr val="00B050"/>
                </a:solidFill>
              </a:rPr>
              <a:t>Allweddol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Paul Willis – </a:t>
            </a:r>
            <a:r>
              <a:rPr lang="en-GB" sz="1600" dirty="0" err="1">
                <a:solidFill>
                  <a:srgbClr val="00B050"/>
                </a:solidFill>
              </a:rPr>
              <a:t>Gwyddonydd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Cymdeithasol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dirty="0">
                <a:solidFill>
                  <a:srgbClr val="00B050"/>
                </a:solidFill>
              </a:rPr>
              <a:t>Yn </a:t>
            </a:r>
            <a:r>
              <a:rPr lang="en-GB" sz="1600" dirty="0" err="1">
                <a:solidFill>
                  <a:srgbClr val="00B050"/>
                </a:solidFill>
              </a:rPr>
              <a:t>credu</a:t>
            </a:r>
            <a:r>
              <a:rPr lang="en-GB" sz="1600" dirty="0">
                <a:solidFill>
                  <a:srgbClr val="00B050"/>
                </a:solidFill>
              </a:rPr>
              <a:t> bod </a:t>
            </a:r>
            <a:r>
              <a:rPr lang="en-GB" sz="1600" dirty="0" err="1">
                <a:solidFill>
                  <a:srgbClr val="00B050"/>
                </a:solidFill>
              </a:rPr>
              <a:t>pobl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ifanc</a:t>
            </a:r>
            <a:r>
              <a:rPr lang="en-GB" sz="1600" dirty="0">
                <a:solidFill>
                  <a:srgbClr val="00B050"/>
                </a:solidFill>
              </a:rPr>
              <a:t> yn '</a:t>
            </a:r>
            <a:r>
              <a:rPr lang="en-GB" sz="1600" dirty="0" err="1">
                <a:solidFill>
                  <a:srgbClr val="00B050"/>
                </a:solidFill>
              </a:rPr>
              <a:t>llawn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arwyddion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mynegiant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symbolau</a:t>
            </a:r>
            <a:r>
              <a:rPr lang="en-GB" sz="1600" dirty="0">
                <a:solidFill>
                  <a:srgbClr val="00B050"/>
                </a:solidFill>
              </a:rPr>
              <a:t> y </a:t>
            </a:r>
            <a:r>
              <a:rPr lang="en-GB" sz="1600" dirty="0" err="1">
                <a:solidFill>
                  <a:srgbClr val="00B050"/>
                </a:solidFill>
              </a:rPr>
              <a:t>mae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unigolion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grwpiau</a:t>
            </a:r>
            <a:r>
              <a:rPr lang="en-GB" sz="1600" dirty="0">
                <a:solidFill>
                  <a:srgbClr val="00B050"/>
                </a:solidFill>
              </a:rPr>
              <a:t> yn </a:t>
            </a:r>
            <a:r>
              <a:rPr lang="en-GB" sz="1600" dirty="0" err="1">
                <a:solidFill>
                  <a:srgbClr val="00B050"/>
                </a:solidFill>
              </a:rPr>
              <a:t>chwilio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drwyddynt</a:t>
            </a:r>
            <a:r>
              <a:rPr lang="en-GB" sz="1600" dirty="0">
                <a:solidFill>
                  <a:srgbClr val="00B050"/>
                </a:solidFill>
              </a:rPr>
              <a:t> yn </a:t>
            </a:r>
            <a:r>
              <a:rPr lang="en-GB" sz="1600" dirty="0" err="1">
                <a:solidFill>
                  <a:srgbClr val="00B050"/>
                </a:solidFill>
              </a:rPr>
              <a:t>greadigol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sefydlu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eu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presenoldeb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>
                <a:solidFill>
                  <a:srgbClr val="00B050"/>
                </a:solidFill>
              </a:rPr>
              <a:t>eu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hunaniaeth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a'u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hystyr</a:t>
            </a:r>
            <a:r>
              <a:rPr lang="en-GB" sz="1600" dirty="0">
                <a:solidFill>
                  <a:srgbClr val="00B050"/>
                </a:solidFill>
              </a:rPr>
              <a:t>' Willis (1990)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endParaRPr lang="en-GB" dirty="0"/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7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27093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00B050"/>
                </a:solidFill>
              </a:rPr>
              <a:t>Creadigrwydd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hollbresennol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</a:p>
          <a:p>
            <a:pPr algn="ctr"/>
            <a:r>
              <a:rPr lang="en-GB" sz="2800" b="1" dirty="0" smtClean="0"/>
              <a:t>Ubiquitous </a:t>
            </a:r>
            <a:r>
              <a:rPr lang="en-GB" sz="2800" b="1" dirty="0"/>
              <a:t>creativity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4716016" y="1268760"/>
            <a:ext cx="34563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Creativity related to the skill of responding to everyday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Involves individuals being able to respond to problems and changes in the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Targeted at early years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b="1" u="sng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u="sng" dirty="0" smtClean="0"/>
              <a:t>Key Thinker </a:t>
            </a:r>
            <a:r>
              <a:rPr lang="en-GB" dirty="0" smtClean="0"/>
              <a:t>Anna Craft – Social Scientist</a:t>
            </a:r>
          </a:p>
          <a:p>
            <a:endParaRPr lang="en-GB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‘little ‘</a:t>
            </a:r>
            <a:r>
              <a:rPr lang="en-GB" dirty="0" smtClean="0"/>
              <a:t>c’  creativity</a:t>
            </a:r>
            <a:r>
              <a:rPr lang="en-GB" dirty="0"/>
              <a:t>’, the ability to </a:t>
            </a:r>
            <a:r>
              <a:rPr lang="en-GB" dirty="0" smtClean="0"/>
              <a:t>cope effectively </a:t>
            </a:r>
            <a:r>
              <a:rPr lang="en-GB" dirty="0"/>
              <a:t>with changing life </a:t>
            </a:r>
            <a:r>
              <a:rPr lang="en-GB" dirty="0" smtClean="0"/>
              <a:t>in the </a:t>
            </a:r>
            <a:r>
              <a:rPr lang="en-GB" dirty="0"/>
              <a:t>21st century.</a:t>
            </a:r>
            <a:endParaRPr lang="en-GB" u="sng" dirty="0" smtClean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611560" y="1268760"/>
            <a:ext cx="39604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B050"/>
                </a:solidFill>
              </a:rPr>
              <a:t>Creadigrwydd</a:t>
            </a:r>
            <a:r>
              <a:rPr lang="en-GB" dirty="0">
                <a:solidFill>
                  <a:srgbClr val="00B050"/>
                </a:solidFill>
              </a:rPr>
              <a:t> sy'n </a:t>
            </a:r>
            <a:r>
              <a:rPr lang="en-GB" dirty="0" err="1">
                <a:solidFill>
                  <a:srgbClr val="00B050"/>
                </a:solidFill>
              </a:rPr>
              <a:t>gysylltiedig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â'r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sgil</a:t>
            </a:r>
            <a:r>
              <a:rPr lang="en-GB" dirty="0">
                <a:solidFill>
                  <a:srgbClr val="00B050"/>
                </a:solidFill>
              </a:rPr>
              <a:t> o </a:t>
            </a:r>
            <a:r>
              <a:rPr lang="en-GB" dirty="0" err="1">
                <a:solidFill>
                  <a:srgbClr val="00B050"/>
                </a:solidFill>
              </a:rPr>
              <a:t>ymateb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fywyd</a:t>
            </a:r>
            <a:r>
              <a:rPr lang="en-GB" dirty="0">
                <a:solidFill>
                  <a:srgbClr val="00B050"/>
                </a:solidFill>
              </a:rPr>
              <a:t> bob dydd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B050"/>
                </a:solidFill>
              </a:rPr>
              <a:t>Yn ymwneud ag </a:t>
            </a:r>
            <a:r>
              <a:rPr lang="en-GB" dirty="0" err="1">
                <a:solidFill>
                  <a:srgbClr val="00B050"/>
                </a:solidFill>
              </a:rPr>
              <a:t>unigolion</a:t>
            </a:r>
            <a:r>
              <a:rPr lang="en-GB" dirty="0">
                <a:solidFill>
                  <a:srgbClr val="00B050"/>
                </a:solidFill>
              </a:rPr>
              <a:t> yn gallu </a:t>
            </a:r>
            <a:r>
              <a:rPr lang="en-GB" dirty="0" err="1">
                <a:solidFill>
                  <a:srgbClr val="00B050"/>
                </a:solidFill>
              </a:rPr>
              <a:t>ymateb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broblemau</a:t>
            </a:r>
            <a:r>
              <a:rPr lang="en-GB" dirty="0">
                <a:solidFill>
                  <a:srgbClr val="00B050"/>
                </a:solidFill>
              </a:rPr>
              <a:t> a </a:t>
            </a:r>
            <a:r>
              <a:rPr lang="en-GB" dirty="0" err="1">
                <a:solidFill>
                  <a:srgbClr val="00B050"/>
                </a:solidFill>
              </a:rPr>
              <a:t>newidiadau</a:t>
            </a:r>
            <a:r>
              <a:rPr lang="en-GB" dirty="0">
                <a:solidFill>
                  <a:srgbClr val="00B050"/>
                </a:solidFill>
              </a:rPr>
              <a:t> yn y </a:t>
            </a:r>
            <a:r>
              <a:rPr lang="en-GB" dirty="0" err="1">
                <a:solidFill>
                  <a:srgbClr val="00B050"/>
                </a:solidFill>
              </a:rPr>
              <a:t>byd</a:t>
            </a:r>
            <a:endParaRPr lang="en-GB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B050"/>
                </a:solidFill>
              </a:rPr>
              <a:t>Wedi'i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dargedu</a:t>
            </a:r>
            <a:r>
              <a:rPr lang="en-GB" dirty="0">
                <a:solidFill>
                  <a:srgbClr val="00B050"/>
                </a:solidFill>
              </a:rPr>
              <a:t> at y </a:t>
            </a:r>
            <a:r>
              <a:rPr lang="en-GB" dirty="0" err="1">
                <a:solidFill>
                  <a:srgbClr val="00B050"/>
                </a:solidFill>
              </a:rPr>
              <a:t>blynyddoedd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cynnar</a:t>
            </a:r>
            <a:r>
              <a:rPr lang="en-GB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50"/>
              </a:solidFill>
            </a:endParaRPr>
          </a:p>
          <a:p>
            <a:r>
              <a:rPr lang="en-GB" b="1" u="sng" dirty="0" err="1">
                <a:solidFill>
                  <a:srgbClr val="00B050"/>
                </a:solidFill>
              </a:rPr>
              <a:t>Meddyliwr</a:t>
            </a:r>
            <a:r>
              <a:rPr lang="en-GB" b="1" u="sng" dirty="0">
                <a:solidFill>
                  <a:srgbClr val="00B050"/>
                </a:solidFill>
              </a:rPr>
              <a:t> </a:t>
            </a:r>
            <a:r>
              <a:rPr lang="en-GB" b="1" u="sng" dirty="0" err="1">
                <a:solidFill>
                  <a:srgbClr val="00B050"/>
                </a:solidFill>
              </a:rPr>
              <a:t>Allweddol</a:t>
            </a:r>
            <a:r>
              <a:rPr lang="en-GB" b="1" u="sng" dirty="0">
                <a:solidFill>
                  <a:srgbClr val="00B050"/>
                </a:solidFill>
              </a:rPr>
              <a:t> </a:t>
            </a:r>
            <a:r>
              <a:rPr lang="en-GB" dirty="0">
                <a:solidFill>
                  <a:srgbClr val="00B050"/>
                </a:solidFill>
              </a:rPr>
              <a:t>Anna </a:t>
            </a:r>
            <a:r>
              <a:rPr lang="en-GB" dirty="0" smtClean="0">
                <a:solidFill>
                  <a:srgbClr val="00B050"/>
                </a:solidFill>
              </a:rPr>
              <a:t>Craft </a:t>
            </a:r>
            <a:r>
              <a:rPr lang="en-GB" dirty="0">
                <a:solidFill>
                  <a:srgbClr val="00B050"/>
                </a:solidFill>
              </a:rPr>
              <a:t>– </a:t>
            </a:r>
            <a:r>
              <a:rPr lang="en-GB" dirty="0" err="1">
                <a:solidFill>
                  <a:srgbClr val="00B050"/>
                </a:solidFill>
              </a:rPr>
              <a:t>Gwyddonydd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Cymdeithasol</a:t>
            </a:r>
            <a:endParaRPr lang="en-GB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‘little c creativity', </a:t>
            </a:r>
            <a:r>
              <a:rPr lang="en-GB" dirty="0">
                <a:solidFill>
                  <a:srgbClr val="00B050"/>
                </a:solidFill>
              </a:rPr>
              <a:t>y gallu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ymdopi'n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effeithiol</a:t>
            </a:r>
            <a:r>
              <a:rPr lang="en-GB" dirty="0">
                <a:solidFill>
                  <a:srgbClr val="00B050"/>
                </a:solidFill>
              </a:rPr>
              <a:t> â </a:t>
            </a:r>
            <a:r>
              <a:rPr lang="en-GB" dirty="0" err="1">
                <a:solidFill>
                  <a:srgbClr val="00B050"/>
                </a:solidFill>
              </a:rPr>
              <a:t>newid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bywyd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yn </a:t>
            </a:r>
            <a:r>
              <a:rPr lang="en-GB" dirty="0" err="1" smtClean="0">
                <a:solidFill>
                  <a:srgbClr val="00B050"/>
                </a:solidFill>
              </a:rPr>
              <a:t>yr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>
                <a:solidFill>
                  <a:srgbClr val="00B050"/>
                </a:solidFill>
              </a:rPr>
              <a:t>21ain </a:t>
            </a:r>
            <a:r>
              <a:rPr lang="en-GB" dirty="0" err="1">
                <a:solidFill>
                  <a:srgbClr val="00B050"/>
                </a:solidFill>
              </a:rPr>
              <a:t>ganrif</a:t>
            </a:r>
            <a:r>
              <a:rPr lang="en-GB" dirty="0">
                <a:solidFill>
                  <a:srgbClr val="00B05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50"/>
              </a:solidFill>
            </a:endParaRP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0136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379278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00B050"/>
                </a:solidFill>
              </a:rPr>
              <a:t>Creadigrwydd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er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lles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cymdeithasol</a:t>
            </a:r>
            <a:endParaRPr lang="en-GB" sz="2800" dirty="0">
              <a:solidFill>
                <a:srgbClr val="00B050"/>
              </a:solidFill>
            </a:endParaRPr>
          </a:p>
          <a:p>
            <a:pPr algn="ctr"/>
            <a:r>
              <a:rPr lang="en-GB" sz="2800" b="1" dirty="0" smtClean="0"/>
              <a:t>Creativity for social good</a:t>
            </a: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4572000" y="1412776"/>
            <a:ext cx="41764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Creativity linked with social </a:t>
            </a:r>
            <a:r>
              <a:rPr lang="en-GB" sz="1600" dirty="0" smtClean="0"/>
              <a:t>structures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Takes into consideration multiculturalism, anti-racism and the combat of social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</a:t>
            </a:r>
            <a:r>
              <a:rPr lang="en-GB" sz="1600" dirty="0" smtClean="0"/>
              <a:t>onsiders that  creativity is </a:t>
            </a:r>
            <a:r>
              <a:rPr lang="en-GB" sz="1600" dirty="0"/>
              <a:t>as common across science and mathematics as in the </a:t>
            </a:r>
            <a:r>
              <a:rPr lang="en-GB" sz="1600" dirty="0" smtClean="0"/>
              <a:t>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Creativity is multi-dimensional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r>
              <a:rPr lang="en-GB" sz="1600" b="1" u="sng" dirty="0" smtClean="0"/>
              <a:t>Key Thinker </a:t>
            </a:r>
            <a:r>
              <a:rPr lang="en-GB" sz="1600" dirty="0" smtClean="0"/>
              <a:t>- </a:t>
            </a:r>
            <a:r>
              <a:rPr lang="en-GB" sz="1600" dirty="0"/>
              <a:t>The </a:t>
            </a:r>
            <a:r>
              <a:rPr lang="en-GB" sz="1600" i="1" dirty="0"/>
              <a:t>National Advisory Committee on Creative and Cultural </a:t>
            </a:r>
            <a:r>
              <a:rPr lang="en-GB" sz="1600" i="1" dirty="0" smtClean="0"/>
              <a:t>Education</a:t>
            </a:r>
          </a:p>
          <a:p>
            <a:endParaRPr lang="en-GB" sz="1600" i="1" dirty="0"/>
          </a:p>
          <a:p>
            <a:r>
              <a:rPr lang="en-GB" sz="1600" i="1" dirty="0" smtClean="0"/>
              <a:t>The NACCE Report 1999</a:t>
            </a:r>
            <a:endParaRPr lang="en-GB" sz="16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273346" y="1484784"/>
            <a:ext cx="41764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sy'n </a:t>
            </a:r>
            <a:r>
              <a:rPr lang="en-GB" sz="1600" dirty="0" err="1">
                <a:solidFill>
                  <a:srgbClr val="00B050"/>
                </a:solidFill>
              </a:rPr>
              <a:t>gysylltiedig</a:t>
            </a:r>
            <a:r>
              <a:rPr lang="en-GB" sz="1600" dirty="0">
                <a:solidFill>
                  <a:srgbClr val="00B050"/>
                </a:solidFill>
              </a:rPr>
              <a:t> â </a:t>
            </a:r>
            <a:r>
              <a:rPr lang="en-GB" sz="1600" dirty="0" err="1">
                <a:solidFill>
                  <a:srgbClr val="00B050"/>
                </a:solidFill>
              </a:rPr>
              <a:t>strwythurau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cymdeithasol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00B050"/>
                </a:solidFill>
              </a:rPr>
              <a:t>Yn </a:t>
            </a:r>
            <a:r>
              <a:rPr lang="en-GB" sz="1600" dirty="0" err="1" smtClean="0">
                <a:solidFill>
                  <a:srgbClr val="00B050"/>
                </a:solidFill>
              </a:rPr>
              <a:t>ystyried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amlddiwylliant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>
                <a:solidFill>
                  <a:srgbClr val="00B050"/>
                </a:solidFill>
              </a:rPr>
              <a:t>gwrth-hiliaeth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gwrthsefyll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problemau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cymdeithasol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B050"/>
                </a:solidFill>
              </a:rPr>
              <a:t>Y</a:t>
            </a:r>
            <a:r>
              <a:rPr lang="en-GB" sz="1600" dirty="0" smtClean="0">
                <a:solidFill>
                  <a:srgbClr val="00B050"/>
                </a:solidFill>
              </a:rPr>
              <a:t>n </a:t>
            </a:r>
            <a:r>
              <a:rPr lang="en-GB" sz="1600" dirty="0" err="1" smtClean="0">
                <a:solidFill>
                  <a:srgbClr val="00B050"/>
                </a:solidFill>
              </a:rPr>
              <a:t>ystyried</a:t>
            </a:r>
            <a:r>
              <a:rPr lang="en-GB" sz="1600" dirty="0" smtClean="0">
                <a:solidFill>
                  <a:srgbClr val="00B050"/>
                </a:solidFill>
              </a:rPr>
              <a:t> bod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yr</a:t>
            </a:r>
            <a:r>
              <a:rPr lang="en-GB" sz="1600" dirty="0">
                <a:solidFill>
                  <a:srgbClr val="00B050"/>
                </a:solidFill>
              </a:rPr>
              <a:t> un </a:t>
            </a:r>
            <a:r>
              <a:rPr lang="en-GB" sz="1600" dirty="0" err="1">
                <a:solidFill>
                  <a:srgbClr val="00B050"/>
                </a:solidFill>
              </a:rPr>
              <a:t>mor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gyffredin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ar</a:t>
            </a:r>
            <a:r>
              <a:rPr lang="en-GB" sz="1600" dirty="0">
                <a:solidFill>
                  <a:srgbClr val="00B050"/>
                </a:solidFill>
              </a:rPr>
              <a:t> draws </a:t>
            </a:r>
            <a:r>
              <a:rPr lang="en-GB" sz="1600" dirty="0" err="1">
                <a:solidFill>
                  <a:srgbClr val="00B050"/>
                </a:solidFill>
              </a:rPr>
              <a:t>gwyddoniaeth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mathemateg</a:t>
            </a:r>
            <a:r>
              <a:rPr lang="en-GB" sz="1600" dirty="0">
                <a:solidFill>
                  <a:srgbClr val="00B050"/>
                </a:solidFill>
              </a:rPr>
              <a:t> ag </a:t>
            </a:r>
            <a:r>
              <a:rPr lang="en-GB" sz="1600" dirty="0" err="1" smtClean="0">
                <a:solidFill>
                  <a:srgbClr val="00B050"/>
                </a:solidFill>
              </a:rPr>
              <a:t>yw</a:t>
            </a:r>
            <a:r>
              <a:rPr lang="en-GB" sz="1600" dirty="0" smtClean="0">
                <a:solidFill>
                  <a:srgbClr val="00B050"/>
                </a:solidFill>
              </a:rPr>
              <a:t> yn </a:t>
            </a:r>
            <a:r>
              <a:rPr lang="en-GB" sz="1600" dirty="0">
                <a:solidFill>
                  <a:srgbClr val="00B050"/>
                </a:solidFill>
              </a:rPr>
              <a:t>y </a:t>
            </a:r>
            <a:r>
              <a:rPr lang="en-GB" sz="1600" dirty="0" err="1">
                <a:solidFill>
                  <a:srgbClr val="00B050"/>
                </a:solidFill>
              </a:rPr>
              <a:t>celfyddydau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</a:t>
            </a:r>
            <a:r>
              <a:rPr lang="en-GB" sz="1600" dirty="0" err="1" smtClean="0">
                <a:solidFill>
                  <a:srgbClr val="00B050"/>
                </a:solidFill>
              </a:rPr>
              <a:t>readigrwydd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yn </a:t>
            </a:r>
            <a:r>
              <a:rPr lang="en-GB" sz="1600" dirty="0" err="1">
                <a:solidFill>
                  <a:srgbClr val="00B050"/>
                </a:solidFill>
              </a:rPr>
              <a:t>aml-ddimensiwn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b="1" u="sng" dirty="0" err="1">
                <a:solidFill>
                  <a:srgbClr val="00B050"/>
                </a:solidFill>
              </a:rPr>
              <a:t>Meddyliwr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r>
              <a:rPr lang="en-GB" sz="1600" b="1" u="sng" dirty="0" err="1">
                <a:solidFill>
                  <a:srgbClr val="00B050"/>
                </a:solidFill>
              </a:rPr>
              <a:t>Allweddol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- Y </a:t>
            </a:r>
            <a:r>
              <a:rPr lang="en-GB" sz="1600" dirty="0" err="1">
                <a:solidFill>
                  <a:srgbClr val="00B050"/>
                </a:solidFill>
              </a:rPr>
              <a:t>Pwyllgor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Ymgynghorol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Cenedlaethol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Addysg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Greadigol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Diwylliannol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dirty="0" err="1">
                <a:solidFill>
                  <a:srgbClr val="00B050"/>
                </a:solidFill>
              </a:rPr>
              <a:t>Adroddiad</a:t>
            </a:r>
            <a:r>
              <a:rPr lang="en-GB" sz="1600" dirty="0">
                <a:solidFill>
                  <a:srgbClr val="00B050"/>
                </a:solidFill>
              </a:rPr>
              <a:t> NACCE 1999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46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91041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00B050"/>
                </a:solidFill>
              </a:rPr>
              <a:t>Creadigrwydd</a:t>
            </a:r>
            <a:r>
              <a:rPr lang="en-GB" sz="2800" dirty="0">
                <a:solidFill>
                  <a:srgbClr val="00B050"/>
                </a:solidFill>
              </a:rPr>
              <a:t> fel </a:t>
            </a:r>
            <a:r>
              <a:rPr lang="en-GB" sz="2800" dirty="0" err="1">
                <a:solidFill>
                  <a:srgbClr val="00B050"/>
                </a:solidFill>
              </a:rPr>
              <a:t>rheidrwydd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economaidd</a:t>
            </a:r>
            <a:endParaRPr lang="en-GB" sz="2800" dirty="0">
              <a:solidFill>
                <a:srgbClr val="00B050"/>
              </a:solidFill>
            </a:endParaRPr>
          </a:p>
          <a:p>
            <a:pPr algn="ctr"/>
            <a:r>
              <a:rPr lang="en-GB" sz="2800" b="1" dirty="0" smtClean="0"/>
              <a:t>Creativity </a:t>
            </a:r>
            <a:r>
              <a:rPr lang="en-GB" sz="2800" b="1" dirty="0"/>
              <a:t>as e</a:t>
            </a:r>
            <a:r>
              <a:rPr lang="en-GB" sz="2800" b="1" dirty="0" smtClean="0"/>
              <a:t>conomic </a:t>
            </a:r>
            <a:r>
              <a:rPr lang="en-GB" sz="2800" b="1" dirty="0"/>
              <a:t>i</a:t>
            </a:r>
            <a:r>
              <a:rPr lang="en-GB" sz="2800" b="1" dirty="0" smtClean="0"/>
              <a:t>mperative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99592" y="141277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44008" y="1608545"/>
            <a:ext cx="3888432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To </a:t>
            </a:r>
            <a:r>
              <a:rPr lang="en-GB" sz="1500" dirty="0"/>
              <a:t>be successful in this </a:t>
            </a:r>
            <a:r>
              <a:rPr lang="en-GB" sz="1500" dirty="0" smtClean="0"/>
              <a:t>emerging creative </a:t>
            </a:r>
            <a:r>
              <a:rPr lang="en-GB" sz="1500" dirty="0"/>
              <a:t>age, regions must develop, attract and retain talented </a:t>
            </a:r>
            <a:r>
              <a:rPr lang="en-GB" sz="1500" dirty="0" smtClean="0"/>
              <a:t>and creative </a:t>
            </a:r>
            <a:r>
              <a:rPr lang="en-GB" sz="1500" dirty="0"/>
              <a:t>people who generate innovations, develop technology </a:t>
            </a:r>
            <a:r>
              <a:rPr lang="en-GB" sz="1500" dirty="0" smtClean="0"/>
              <a:t>intensive industries </a:t>
            </a:r>
            <a:r>
              <a:rPr lang="en-GB" sz="1500" dirty="0"/>
              <a:t>and power economic growth (</a:t>
            </a:r>
            <a:r>
              <a:rPr lang="en-GB" sz="1500" dirty="0" err="1"/>
              <a:t>Gertler</a:t>
            </a:r>
            <a:r>
              <a:rPr lang="en-GB" sz="1500" dirty="0"/>
              <a:t> et al, 2002</a:t>
            </a:r>
            <a:r>
              <a:rPr lang="en-GB" sz="1500" dirty="0" smtClean="0"/>
              <a:t>).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Considers that creativity is learned not innate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/>
              <a:t>A ‘problem solving’ approach to 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 smtClean="0"/>
          </a:p>
          <a:p>
            <a:r>
              <a:rPr lang="en-GB" sz="1500" b="1" u="sng" dirty="0" smtClean="0"/>
              <a:t>Key Thinkers </a:t>
            </a:r>
            <a:r>
              <a:rPr lang="en-GB" sz="1500" dirty="0" smtClean="0"/>
              <a:t>– Kimberley Seltzer and Tom Bentley, authors of: The </a:t>
            </a:r>
            <a:r>
              <a:rPr lang="en-GB" sz="1500" dirty="0"/>
              <a:t>Creative Age: Knowledge and Skills for the New Economy</a:t>
            </a:r>
            <a:r>
              <a:rPr lang="en-GB" sz="1500" dirty="0" smtClean="0"/>
              <a:t> (1999)</a:t>
            </a:r>
          </a:p>
          <a:p>
            <a:endParaRPr lang="en-GB" sz="1500" dirty="0"/>
          </a:p>
          <a:p>
            <a:r>
              <a:rPr lang="en-GB" sz="1500" dirty="0" smtClean="0"/>
              <a:t>Believes that creativity is about advancing economic prospects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68990" y="1628800"/>
            <a:ext cx="3960440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>
                <a:solidFill>
                  <a:srgbClr val="00B050"/>
                </a:solidFill>
              </a:rPr>
              <a:t>Er</a:t>
            </a:r>
            <a:r>
              <a:rPr lang="en-GB" sz="1500" dirty="0">
                <a:solidFill>
                  <a:srgbClr val="00B050"/>
                </a:solidFill>
              </a:rPr>
              <a:t> mwyn bod yn </a:t>
            </a:r>
            <a:r>
              <a:rPr lang="en-GB" sz="1500" dirty="0" err="1">
                <a:solidFill>
                  <a:srgbClr val="00B050"/>
                </a:solidFill>
              </a:rPr>
              <a:t>llwyddiannus</a:t>
            </a:r>
            <a:r>
              <a:rPr lang="en-GB" sz="1500" dirty="0">
                <a:solidFill>
                  <a:srgbClr val="00B050"/>
                </a:solidFill>
              </a:rPr>
              <a:t> yn </a:t>
            </a:r>
            <a:r>
              <a:rPr lang="en-GB" sz="1500" dirty="0" err="1">
                <a:solidFill>
                  <a:srgbClr val="00B050"/>
                </a:solidFill>
              </a:rPr>
              <a:t>yr</a:t>
            </a:r>
            <a:r>
              <a:rPr lang="en-GB" sz="1500" dirty="0">
                <a:solidFill>
                  <a:srgbClr val="00B050"/>
                </a:solidFill>
              </a:rPr>
              <a:t> oes </a:t>
            </a:r>
            <a:r>
              <a:rPr lang="en-GB" sz="1500" dirty="0" err="1">
                <a:solidFill>
                  <a:srgbClr val="00B050"/>
                </a:solidFill>
              </a:rPr>
              <a:t>greadigol</a:t>
            </a:r>
            <a:r>
              <a:rPr lang="en-GB" sz="1500" dirty="0">
                <a:solidFill>
                  <a:srgbClr val="00B050"/>
                </a:solidFill>
              </a:rPr>
              <a:t> hon sy'n datblygu, </a:t>
            </a:r>
            <a:r>
              <a:rPr lang="en-GB" sz="1500" dirty="0" err="1">
                <a:solidFill>
                  <a:srgbClr val="00B050"/>
                </a:solidFill>
              </a:rPr>
              <a:t>rhaid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i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ranbarthau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ddatblygu</a:t>
            </a:r>
            <a:r>
              <a:rPr lang="en-GB" sz="1500" dirty="0">
                <a:solidFill>
                  <a:srgbClr val="00B050"/>
                </a:solidFill>
              </a:rPr>
              <a:t>, </a:t>
            </a:r>
            <a:r>
              <a:rPr lang="en-GB" sz="1500" dirty="0" err="1">
                <a:solidFill>
                  <a:srgbClr val="00B050"/>
                </a:solidFill>
              </a:rPr>
              <a:t>denu</a:t>
            </a:r>
            <a:r>
              <a:rPr lang="en-GB" sz="1500" dirty="0">
                <a:solidFill>
                  <a:srgbClr val="00B050"/>
                </a:solidFill>
              </a:rPr>
              <a:t> a </a:t>
            </a:r>
            <a:r>
              <a:rPr lang="en-GB" sz="1500" dirty="0" err="1">
                <a:solidFill>
                  <a:srgbClr val="00B050"/>
                </a:solidFill>
              </a:rPr>
              <a:t>chadw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pobl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dalentog</a:t>
            </a:r>
            <a:r>
              <a:rPr lang="en-GB" sz="1500" dirty="0">
                <a:solidFill>
                  <a:srgbClr val="00B050"/>
                </a:solidFill>
              </a:rPr>
              <a:t> a </a:t>
            </a:r>
            <a:r>
              <a:rPr lang="en-GB" sz="1500" dirty="0" err="1">
                <a:solidFill>
                  <a:srgbClr val="00B050"/>
                </a:solidFill>
              </a:rPr>
              <a:t>chreadigol</a:t>
            </a:r>
            <a:r>
              <a:rPr lang="en-GB" sz="1500" dirty="0">
                <a:solidFill>
                  <a:srgbClr val="00B050"/>
                </a:solidFill>
              </a:rPr>
              <a:t> sy'n </a:t>
            </a:r>
            <a:r>
              <a:rPr lang="en-GB" sz="1500" dirty="0" err="1">
                <a:solidFill>
                  <a:srgbClr val="00B050"/>
                </a:solidFill>
              </a:rPr>
              <a:t>cynhyrchu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datblygiadau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arloesol</a:t>
            </a:r>
            <a:r>
              <a:rPr lang="en-GB" sz="1500" dirty="0">
                <a:solidFill>
                  <a:srgbClr val="00B050"/>
                </a:solidFill>
              </a:rPr>
              <a:t>, datblygu </a:t>
            </a:r>
            <a:r>
              <a:rPr lang="en-GB" sz="1500" dirty="0" err="1">
                <a:solidFill>
                  <a:srgbClr val="00B050"/>
                </a:solidFill>
              </a:rPr>
              <a:t>diwydiannau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technoleg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ddwys</a:t>
            </a:r>
            <a:r>
              <a:rPr lang="en-GB" sz="1500" dirty="0">
                <a:solidFill>
                  <a:srgbClr val="00B050"/>
                </a:solidFill>
              </a:rPr>
              <a:t> a </a:t>
            </a:r>
            <a:r>
              <a:rPr lang="en-GB" sz="1500" dirty="0" err="1" smtClean="0">
                <a:solidFill>
                  <a:srgbClr val="00B050"/>
                </a:solidFill>
              </a:rPr>
              <a:t>gyrru</a:t>
            </a:r>
            <a:r>
              <a:rPr lang="en-GB" sz="1500" dirty="0" smtClean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twf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economaidd</a:t>
            </a:r>
            <a:r>
              <a:rPr lang="en-GB" sz="1500" dirty="0">
                <a:solidFill>
                  <a:srgbClr val="00B050"/>
                </a:solidFill>
              </a:rPr>
              <a:t> (</a:t>
            </a:r>
            <a:r>
              <a:rPr lang="en-GB" sz="1500" dirty="0" err="1">
                <a:solidFill>
                  <a:srgbClr val="00B050"/>
                </a:solidFill>
              </a:rPr>
              <a:t>Gertler</a:t>
            </a:r>
            <a:r>
              <a:rPr lang="en-GB" sz="1500" dirty="0">
                <a:solidFill>
                  <a:srgbClr val="00B050"/>
                </a:solidFill>
              </a:rPr>
              <a:t> et al, 2002).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smtClean="0">
                <a:solidFill>
                  <a:srgbClr val="00B050"/>
                </a:solidFill>
              </a:rPr>
              <a:t>Yn </a:t>
            </a:r>
            <a:r>
              <a:rPr lang="en-GB" sz="1500" dirty="0" err="1" smtClean="0">
                <a:solidFill>
                  <a:srgbClr val="00B050"/>
                </a:solidFill>
              </a:rPr>
              <a:t>ystyried</a:t>
            </a:r>
            <a:r>
              <a:rPr lang="en-GB" sz="1500" dirty="0" smtClean="0">
                <a:solidFill>
                  <a:srgbClr val="00B050"/>
                </a:solidFill>
              </a:rPr>
              <a:t> </a:t>
            </a:r>
            <a:r>
              <a:rPr lang="en-GB" sz="1500" dirty="0">
                <a:solidFill>
                  <a:srgbClr val="00B050"/>
                </a:solidFill>
              </a:rPr>
              <a:t>fod </a:t>
            </a:r>
            <a:r>
              <a:rPr lang="en-GB" sz="1500" dirty="0" err="1">
                <a:solidFill>
                  <a:srgbClr val="00B050"/>
                </a:solidFill>
              </a:rPr>
              <a:t>creadigrwydd</a:t>
            </a:r>
            <a:r>
              <a:rPr lang="en-GB" sz="1500" dirty="0">
                <a:solidFill>
                  <a:srgbClr val="00B050"/>
                </a:solidFill>
              </a:rPr>
              <a:t> yn </a:t>
            </a:r>
            <a:r>
              <a:rPr lang="en-GB" sz="1500" dirty="0" err="1">
                <a:solidFill>
                  <a:srgbClr val="00B050"/>
                </a:solidFill>
              </a:rPr>
              <a:t>cael</a:t>
            </a:r>
            <a:r>
              <a:rPr lang="en-GB" sz="1500" dirty="0">
                <a:solidFill>
                  <a:srgbClr val="00B050"/>
                </a:solidFill>
              </a:rPr>
              <a:t> ei </a:t>
            </a:r>
            <a:r>
              <a:rPr lang="en-GB" sz="1500" dirty="0" err="1">
                <a:solidFill>
                  <a:srgbClr val="00B050"/>
                </a:solidFill>
              </a:rPr>
              <a:t>ddysgu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smtClean="0">
                <a:solidFill>
                  <a:srgbClr val="00B050"/>
                </a:solidFill>
              </a:rPr>
              <a:t>ac nid </a:t>
            </a:r>
            <a:r>
              <a:rPr lang="en-GB" sz="1500" dirty="0">
                <a:solidFill>
                  <a:srgbClr val="00B050"/>
                </a:solidFill>
              </a:rPr>
              <a:t>yn </a:t>
            </a:r>
            <a:r>
              <a:rPr lang="en-GB" sz="1500" dirty="0" err="1">
                <a:solidFill>
                  <a:srgbClr val="00B050"/>
                </a:solidFill>
              </a:rPr>
              <a:t>gynhenid</a:t>
            </a:r>
            <a:endParaRPr lang="en-GB" sz="15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B050"/>
                </a:solidFill>
              </a:rPr>
              <a:t>Dull '</a:t>
            </a:r>
            <a:r>
              <a:rPr lang="en-GB" sz="1500" dirty="0" err="1">
                <a:solidFill>
                  <a:srgbClr val="00B050"/>
                </a:solidFill>
              </a:rPr>
              <a:t>datrys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problemau</a:t>
            </a:r>
            <a:r>
              <a:rPr lang="en-GB" sz="1500" dirty="0">
                <a:solidFill>
                  <a:srgbClr val="00B050"/>
                </a:solidFill>
              </a:rPr>
              <a:t>' o ran </a:t>
            </a:r>
            <a:r>
              <a:rPr lang="en-GB" sz="1500" dirty="0" err="1">
                <a:solidFill>
                  <a:srgbClr val="00B050"/>
                </a:solidFill>
              </a:rPr>
              <a:t>creadigrwydd</a:t>
            </a:r>
            <a:endParaRPr lang="en-GB" sz="15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00B050"/>
              </a:solidFill>
            </a:endParaRPr>
          </a:p>
          <a:p>
            <a:r>
              <a:rPr lang="en-GB" sz="1500" b="1" u="sng" dirty="0" err="1" smtClean="0">
                <a:solidFill>
                  <a:srgbClr val="00B050"/>
                </a:solidFill>
              </a:rPr>
              <a:t>Meddylwyr</a:t>
            </a:r>
            <a:r>
              <a:rPr lang="en-GB" sz="1500" b="1" u="sng" dirty="0" smtClean="0">
                <a:solidFill>
                  <a:srgbClr val="00B050"/>
                </a:solidFill>
              </a:rPr>
              <a:t> </a:t>
            </a:r>
            <a:r>
              <a:rPr lang="en-GB" sz="1500" b="1" u="sng" dirty="0" err="1">
                <a:solidFill>
                  <a:srgbClr val="00B050"/>
                </a:solidFill>
              </a:rPr>
              <a:t>Allweddol</a:t>
            </a:r>
            <a:r>
              <a:rPr lang="en-GB" sz="1500" b="1" u="sng" dirty="0">
                <a:solidFill>
                  <a:srgbClr val="00B050"/>
                </a:solidFill>
              </a:rPr>
              <a:t> </a:t>
            </a:r>
            <a:r>
              <a:rPr lang="en-GB" sz="1500" dirty="0">
                <a:solidFill>
                  <a:srgbClr val="00B050"/>
                </a:solidFill>
              </a:rPr>
              <a:t>– Kimberley Seltzer a Tom Bentley, awduron: </a:t>
            </a:r>
            <a:r>
              <a:rPr lang="en-GB" sz="1500" dirty="0" err="1">
                <a:solidFill>
                  <a:srgbClr val="00B050"/>
                </a:solidFill>
              </a:rPr>
              <a:t>Yr</a:t>
            </a:r>
            <a:r>
              <a:rPr lang="en-GB" sz="1500" dirty="0">
                <a:solidFill>
                  <a:srgbClr val="00B050"/>
                </a:solidFill>
              </a:rPr>
              <a:t> Oes </a:t>
            </a:r>
            <a:r>
              <a:rPr lang="en-GB" sz="1500" dirty="0" err="1">
                <a:solidFill>
                  <a:srgbClr val="00B050"/>
                </a:solidFill>
              </a:rPr>
              <a:t>Greadigol</a:t>
            </a:r>
            <a:r>
              <a:rPr lang="en-GB" sz="1500" dirty="0">
                <a:solidFill>
                  <a:srgbClr val="00B050"/>
                </a:solidFill>
              </a:rPr>
              <a:t>: Gwybodaeth a Sgiliau </a:t>
            </a:r>
            <a:r>
              <a:rPr lang="en-GB" sz="1500" dirty="0" err="1">
                <a:solidFill>
                  <a:srgbClr val="00B050"/>
                </a:solidFill>
              </a:rPr>
              <a:t>ar</a:t>
            </a:r>
            <a:r>
              <a:rPr lang="en-GB" sz="1500" dirty="0">
                <a:solidFill>
                  <a:srgbClr val="00B050"/>
                </a:solidFill>
              </a:rPr>
              <a:t> gyfer </a:t>
            </a:r>
            <a:r>
              <a:rPr lang="en-GB" sz="1500" dirty="0" err="1">
                <a:solidFill>
                  <a:srgbClr val="00B050"/>
                </a:solidFill>
              </a:rPr>
              <a:t>yr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Economi</a:t>
            </a:r>
            <a:r>
              <a:rPr lang="en-GB" sz="1500" dirty="0">
                <a:solidFill>
                  <a:srgbClr val="00B050"/>
                </a:solidFill>
              </a:rPr>
              <a:t> Newydd (1999)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00B050"/>
              </a:solidFill>
            </a:endParaRPr>
          </a:p>
          <a:p>
            <a:r>
              <a:rPr lang="en-GB" sz="1500" dirty="0" smtClean="0">
                <a:solidFill>
                  <a:srgbClr val="00B050"/>
                </a:solidFill>
              </a:rPr>
              <a:t>Yn </a:t>
            </a:r>
            <a:r>
              <a:rPr lang="en-GB" sz="1500" dirty="0" err="1" smtClean="0">
                <a:solidFill>
                  <a:srgbClr val="00B050"/>
                </a:solidFill>
              </a:rPr>
              <a:t>credu</a:t>
            </a:r>
            <a:r>
              <a:rPr lang="en-GB" sz="1500" dirty="0" smtClean="0">
                <a:solidFill>
                  <a:srgbClr val="00B050"/>
                </a:solidFill>
              </a:rPr>
              <a:t> </a:t>
            </a:r>
            <a:r>
              <a:rPr lang="en-GB" sz="1500" dirty="0">
                <a:solidFill>
                  <a:srgbClr val="00B050"/>
                </a:solidFill>
              </a:rPr>
              <a:t>fod </a:t>
            </a:r>
            <a:r>
              <a:rPr lang="en-GB" sz="1500" dirty="0" err="1">
                <a:solidFill>
                  <a:srgbClr val="00B050"/>
                </a:solidFill>
              </a:rPr>
              <a:t>creadigrwydd</a:t>
            </a:r>
            <a:r>
              <a:rPr lang="en-GB" sz="1500" dirty="0">
                <a:solidFill>
                  <a:srgbClr val="00B050"/>
                </a:solidFill>
              </a:rPr>
              <a:t> yn ymwneud â </a:t>
            </a:r>
            <a:r>
              <a:rPr lang="en-GB" sz="1500" dirty="0" err="1">
                <a:solidFill>
                  <a:srgbClr val="00B050"/>
                </a:solidFill>
              </a:rPr>
              <a:t>hyrwyddo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rhagolygon</a:t>
            </a:r>
            <a:r>
              <a:rPr lang="en-GB" sz="1500" dirty="0">
                <a:solidFill>
                  <a:srgbClr val="00B050"/>
                </a:solidFill>
              </a:rPr>
              <a:t> </a:t>
            </a:r>
            <a:r>
              <a:rPr lang="en-GB" sz="1500" dirty="0" err="1">
                <a:solidFill>
                  <a:srgbClr val="00B050"/>
                </a:solidFill>
              </a:rPr>
              <a:t>economaidd</a:t>
            </a:r>
            <a:endParaRPr lang="en-GB" sz="15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5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23728" y="332656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00B050"/>
                </a:solidFill>
              </a:rPr>
              <a:t>Chwarae</a:t>
            </a:r>
            <a:r>
              <a:rPr lang="en-GB" sz="2800" b="1" dirty="0" smtClean="0">
                <a:solidFill>
                  <a:srgbClr val="00B050"/>
                </a:solidFill>
              </a:rPr>
              <a:t> a </a:t>
            </a:r>
            <a:r>
              <a:rPr lang="en-GB" sz="2800" b="1" dirty="0" err="1" smtClean="0">
                <a:solidFill>
                  <a:srgbClr val="00B050"/>
                </a:solidFill>
              </a:rPr>
              <a:t>Chreadigrwydd</a:t>
            </a:r>
            <a:endParaRPr lang="en-GB" sz="2800" b="1" dirty="0" smtClean="0">
              <a:solidFill>
                <a:srgbClr val="00B050"/>
              </a:solidFill>
            </a:endParaRPr>
          </a:p>
          <a:p>
            <a:pPr algn="ctr"/>
            <a:r>
              <a:rPr lang="en-GB" sz="2800" b="1" dirty="0" smtClean="0"/>
              <a:t>Play </a:t>
            </a:r>
            <a:r>
              <a:rPr lang="en-GB" sz="2800" b="1" dirty="0"/>
              <a:t>and Creativity 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1124744"/>
            <a:ext cx="40324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Chwarae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smtClean="0">
                <a:solidFill>
                  <a:srgbClr val="00B050"/>
                </a:solidFill>
              </a:rPr>
              <a:t>yn </a:t>
            </a:r>
            <a:r>
              <a:rPr lang="en-GB" sz="1600" dirty="0" err="1" smtClean="0">
                <a:solidFill>
                  <a:srgbClr val="00B050"/>
                </a:solidFill>
              </a:rPr>
              <a:t>sgaffaldio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sgiliau </a:t>
            </a:r>
            <a:r>
              <a:rPr lang="en-GB" sz="1600" dirty="0" err="1">
                <a:solidFill>
                  <a:srgbClr val="00B050"/>
                </a:solidFill>
              </a:rPr>
              <a:t>datrys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problemau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oedolion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Cysylltiadau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â'r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Cyfnod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smtClean="0">
                <a:solidFill>
                  <a:srgbClr val="00B050"/>
                </a:solidFill>
              </a:rPr>
              <a:t>Sylfaen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>
                <a:solidFill>
                  <a:srgbClr val="00B050"/>
                </a:solidFill>
              </a:rPr>
              <a:t>Mathau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 smtClean="0">
                <a:solidFill>
                  <a:srgbClr val="00B050"/>
                </a:solidFill>
              </a:rPr>
              <a:t>niferus</a:t>
            </a:r>
            <a:r>
              <a:rPr lang="en-GB" sz="1600" dirty="0" smtClean="0">
                <a:solidFill>
                  <a:srgbClr val="00B050"/>
                </a:solidFill>
              </a:rPr>
              <a:t> o </a:t>
            </a:r>
            <a:r>
              <a:rPr lang="en-GB" sz="1600" dirty="0" err="1">
                <a:solidFill>
                  <a:srgbClr val="00B050"/>
                </a:solidFill>
              </a:rPr>
              <a:t>chwarae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creadigol</a:t>
            </a:r>
            <a:r>
              <a:rPr lang="en-GB" sz="1600" dirty="0">
                <a:solidFill>
                  <a:srgbClr val="00B050"/>
                </a:solidFill>
              </a:rPr>
              <a:t> – </a:t>
            </a:r>
            <a:r>
              <a:rPr lang="en-GB" sz="1600" dirty="0" err="1">
                <a:solidFill>
                  <a:srgbClr val="00B050"/>
                </a:solidFill>
              </a:rPr>
              <a:t>chwarae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rôl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 smtClean="0">
                <a:solidFill>
                  <a:srgbClr val="00B050"/>
                </a:solidFill>
              </a:rPr>
              <a:t>arlunio</a:t>
            </a:r>
            <a:r>
              <a:rPr lang="en-GB" sz="1600" dirty="0" smtClean="0">
                <a:solidFill>
                  <a:srgbClr val="00B050"/>
                </a:solidFill>
              </a:rPr>
              <a:t>, </a:t>
            </a:r>
            <a:r>
              <a:rPr lang="en-GB" sz="1600" dirty="0" err="1">
                <a:solidFill>
                  <a:srgbClr val="00B050"/>
                </a:solidFill>
              </a:rPr>
              <a:t>paentio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>
                <a:solidFill>
                  <a:srgbClr val="00B050"/>
                </a:solidFill>
              </a:rPr>
              <a:t>archwilio</a:t>
            </a:r>
            <a:r>
              <a:rPr lang="en-GB" sz="1600" dirty="0">
                <a:solidFill>
                  <a:srgbClr val="00B050"/>
                </a:solidFill>
              </a:rPr>
              <a:t> ac </a:t>
            </a:r>
            <a:r>
              <a:rPr lang="en-GB" sz="1600" dirty="0" err="1">
                <a:solidFill>
                  <a:srgbClr val="00B050"/>
                </a:solidFill>
              </a:rPr>
              <a:t>ati</a:t>
            </a:r>
            <a:r>
              <a:rPr lang="en-GB" sz="1600" dirty="0">
                <a:solidFill>
                  <a:srgbClr val="00B05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b="1" u="sng" dirty="0" err="1">
                <a:solidFill>
                  <a:srgbClr val="00B050"/>
                </a:solidFill>
              </a:rPr>
              <a:t>Meddylwyr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r>
              <a:rPr lang="en-GB" sz="1600" b="1" u="sng" dirty="0" err="1">
                <a:solidFill>
                  <a:srgbClr val="00B050"/>
                </a:solidFill>
              </a:rPr>
              <a:t>Allweddol</a:t>
            </a:r>
            <a:endParaRPr lang="en-GB" sz="1600" b="1" u="sng" dirty="0">
              <a:solidFill>
                <a:srgbClr val="00B050"/>
              </a:solidFill>
            </a:endParaRPr>
          </a:p>
          <a:p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smtClean="0">
                <a:solidFill>
                  <a:srgbClr val="00B050"/>
                </a:solidFill>
              </a:rPr>
              <a:t>- y </a:t>
            </a:r>
            <a:r>
              <a:rPr lang="en-GB" sz="1600" dirty="0" err="1">
                <a:solidFill>
                  <a:srgbClr val="00B050"/>
                </a:solidFill>
              </a:rPr>
              <a:t>berthynas</a:t>
            </a:r>
            <a:r>
              <a:rPr lang="en-GB" sz="1600" dirty="0">
                <a:solidFill>
                  <a:srgbClr val="00B050"/>
                </a:solidFill>
              </a:rPr>
              <a:t> rhwng </a:t>
            </a:r>
            <a:r>
              <a:rPr lang="en-GB" sz="1600" dirty="0" err="1">
                <a:solidFill>
                  <a:srgbClr val="00B050"/>
                </a:solidFill>
              </a:rPr>
              <a:t>chwarae</a:t>
            </a:r>
            <a:r>
              <a:rPr lang="en-GB" sz="1600" dirty="0">
                <a:solidFill>
                  <a:srgbClr val="00B050"/>
                </a:solidFill>
              </a:rPr>
              <a:t>, dysgu a </a:t>
            </a:r>
            <a:r>
              <a:rPr lang="en-GB" sz="1600" dirty="0" err="1">
                <a:solidFill>
                  <a:srgbClr val="00B050"/>
                </a:solidFill>
              </a:rPr>
              <a:t>chreadigrwydd</a:t>
            </a:r>
            <a:r>
              <a:rPr lang="en-GB" sz="1600" dirty="0">
                <a:solidFill>
                  <a:srgbClr val="00B050"/>
                </a:solidFill>
              </a:rPr>
              <a:t> i'w gweld </a:t>
            </a:r>
            <a:r>
              <a:rPr lang="en-GB" sz="1600" dirty="0" err="1">
                <a:solidFill>
                  <a:srgbClr val="00B050"/>
                </a:solidFill>
              </a:rPr>
              <a:t>yng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ngwaith</a:t>
            </a:r>
            <a:r>
              <a:rPr lang="en-GB" sz="1600" dirty="0">
                <a:solidFill>
                  <a:srgbClr val="00B050"/>
                </a:solidFill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dirty="0" smtClean="0">
                <a:solidFill>
                  <a:srgbClr val="00B050"/>
                </a:solidFill>
              </a:rPr>
              <a:t>John Dewey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Jean Piaget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Lev Vygotsky</a:t>
            </a:r>
          </a:p>
          <a:p>
            <a:r>
              <a:rPr lang="en-GB" sz="1600" dirty="0" smtClean="0">
                <a:solidFill>
                  <a:srgbClr val="00B050"/>
                </a:solidFill>
              </a:rPr>
              <a:t>Jerome Bruner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www.youtube.com/watch?v=Aa74IKE4Wng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796408" y="1205136"/>
            <a:ext cx="40324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Play scaffolds adult problem solving skills</a:t>
            </a:r>
            <a:endParaRPr lang="en-GB" sz="1600" dirty="0"/>
          </a:p>
          <a:p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Links to the Foundation Phase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Many types of creative play – role play, drawing, painting, exploration etc.</a:t>
            </a:r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r>
              <a:rPr lang="en-GB" sz="1600" b="1" u="sng" dirty="0" smtClean="0"/>
              <a:t>Key Thinkers</a:t>
            </a:r>
          </a:p>
          <a:p>
            <a:r>
              <a:rPr lang="en-GB" sz="1600" dirty="0" smtClean="0"/>
              <a:t>accounts </a:t>
            </a:r>
            <a:r>
              <a:rPr lang="en-GB" sz="1600" dirty="0"/>
              <a:t>of the </a:t>
            </a:r>
            <a:r>
              <a:rPr lang="en-GB" sz="1600" dirty="0" smtClean="0"/>
              <a:t>relationships </a:t>
            </a:r>
            <a:r>
              <a:rPr lang="en-GB" sz="1600" dirty="0"/>
              <a:t>between play, learning </a:t>
            </a:r>
            <a:r>
              <a:rPr lang="en-GB" sz="1600" dirty="0" smtClean="0"/>
              <a:t>and creativity </a:t>
            </a:r>
            <a:r>
              <a:rPr lang="en-GB" sz="1600" dirty="0"/>
              <a:t>can </a:t>
            </a:r>
            <a:r>
              <a:rPr lang="en-GB" sz="1600" dirty="0" smtClean="0"/>
              <a:t>be found </a:t>
            </a:r>
            <a:r>
              <a:rPr lang="en-GB" sz="1600" dirty="0"/>
              <a:t>in </a:t>
            </a:r>
            <a:r>
              <a:rPr lang="en-GB" sz="1600" dirty="0" smtClean="0"/>
              <a:t>the work of:</a:t>
            </a:r>
          </a:p>
          <a:p>
            <a:endParaRPr lang="en-GB" sz="1600" dirty="0"/>
          </a:p>
          <a:p>
            <a:r>
              <a:rPr lang="en-GB" sz="1600" dirty="0" smtClean="0"/>
              <a:t>John Dewey</a:t>
            </a:r>
          </a:p>
          <a:p>
            <a:r>
              <a:rPr lang="en-GB" sz="1600" dirty="0" smtClean="0"/>
              <a:t>Jean Piaget</a:t>
            </a:r>
          </a:p>
          <a:p>
            <a:r>
              <a:rPr lang="en-GB" sz="1600" dirty="0" smtClean="0"/>
              <a:t>Lev Vygotsky</a:t>
            </a:r>
          </a:p>
          <a:p>
            <a:r>
              <a:rPr lang="en-GB" sz="1600" dirty="0" smtClean="0"/>
              <a:t>Jerome Bruner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www.youtube.com/watch?v=Aa74IKE4Wng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3864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07704" y="421401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00B050"/>
                </a:solidFill>
              </a:rPr>
              <a:t>Creadigrwydd</a:t>
            </a:r>
            <a:r>
              <a:rPr lang="en-GB" sz="2800" dirty="0">
                <a:solidFill>
                  <a:srgbClr val="00B050"/>
                </a:solidFill>
              </a:rPr>
              <a:t> a </a:t>
            </a:r>
            <a:r>
              <a:rPr lang="en-GB" sz="2800" dirty="0" err="1">
                <a:solidFill>
                  <a:srgbClr val="00B050"/>
                </a:solidFill>
              </a:rPr>
              <a:t>gwybyddiaeth</a:t>
            </a:r>
            <a:endParaRPr lang="en-GB" sz="2800" dirty="0">
              <a:solidFill>
                <a:srgbClr val="00B050"/>
              </a:solidFill>
            </a:endParaRPr>
          </a:p>
          <a:p>
            <a:pPr algn="ctr"/>
            <a:r>
              <a:rPr lang="en-GB" sz="2800" b="1" dirty="0" smtClean="0"/>
              <a:t>Creativity and cognition 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196752"/>
            <a:ext cx="67687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1484784"/>
            <a:ext cx="417646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>
                <a:solidFill>
                  <a:srgbClr val="00B050"/>
                </a:solidFill>
              </a:rPr>
              <a:t>Meddylwyr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yn </a:t>
            </a:r>
            <a:r>
              <a:rPr lang="en-GB" sz="1600" dirty="0" err="1">
                <a:solidFill>
                  <a:srgbClr val="00B050"/>
                </a:solidFill>
              </a:rPr>
              <a:t>credu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ein</a:t>
            </a:r>
            <a:r>
              <a:rPr lang="en-GB" sz="1600" dirty="0">
                <a:solidFill>
                  <a:srgbClr val="00B050"/>
                </a:solidFill>
              </a:rPr>
              <a:t> bod yn </a:t>
            </a:r>
            <a:r>
              <a:rPr lang="en-GB" sz="1600" dirty="0" err="1">
                <a:solidFill>
                  <a:srgbClr val="00B050"/>
                </a:solidFill>
              </a:rPr>
              <a:t>cael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ein</a:t>
            </a:r>
            <a:r>
              <a:rPr lang="en-GB" sz="1600" dirty="0">
                <a:solidFill>
                  <a:srgbClr val="00B050"/>
                </a:solidFill>
              </a:rPr>
              <a:t> dysgu </a:t>
            </a:r>
            <a:r>
              <a:rPr lang="en-GB" sz="1600" dirty="0" err="1">
                <a:solidFill>
                  <a:srgbClr val="00B050"/>
                </a:solidFill>
              </a:rPr>
              <a:t>i</a:t>
            </a:r>
            <a:r>
              <a:rPr lang="en-GB" sz="1600" dirty="0">
                <a:solidFill>
                  <a:srgbClr val="00B050"/>
                </a:solidFill>
              </a:rPr>
              <a:t> fod yn </a:t>
            </a:r>
            <a:r>
              <a:rPr lang="en-GB" sz="1600" dirty="0" err="1">
                <a:solidFill>
                  <a:srgbClr val="00B050"/>
                </a:solidFill>
              </a:rPr>
              <a:t>greadigol</a:t>
            </a:r>
            <a:r>
              <a:rPr lang="en-GB" sz="1600" dirty="0">
                <a:solidFill>
                  <a:srgbClr val="00B050"/>
                </a:solidFill>
              </a:rPr>
              <a:t> yn hytrach </a:t>
            </a:r>
            <a:r>
              <a:rPr lang="en-GB" sz="1600" dirty="0" err="1">
                <a:solidFill>
                  <a:srgbClr val="00B050"/>
                </a:solidFill>
              </a:rPr>
              <a:t>na</a:t>
            </a:r>
            <a:r>
              <a:rPr lang="en-GB" sz="1600" dirty="0">
                <a:solidFill>
                  <a:srgbClr val="00B050"/>
                </a:solidFill>
              </a:rPr>
              <a:t> bod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yn </a:t>
            </a:r>
            <a:r>
              <a:rPr lang="en-GB" sz="1600" dirty="0" err="1">
                <a:solidFill>
                  <a:srgbClr val="00B050"/>
                </a:solidFill>
              </a:rPr>
              <a:t>gynhenid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Cysylltir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 smtClean="0">
                <a:solidFill>
                  <a:srgbClr val="00B050"/>
                </a:solidFill>
              </a:rPr>
              <a:t>deallusrwydd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a </a:t>
            </a:r>
            <a:r>
              <a:rPr lang="en-GB" sz="1600" dirty="0" err="1">
                <a:solidFill>
                  <a:srgbClr val="00B050"/>
                </a:solidFill>
              </a:rPr>
              <a:t>chreadigrwydd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â'i</a:t>
            </a:r>
            <a:r>
              <a:rPr lang="en-GB" sz="1600" dirty="0">
                <a:solidFill>
                  <a:srgbClr val="00B050"/>
                </a:solidFill>
              </a:rPr>
              <a:t> gilydd (</a:t>
            </a:r>
            <a:r>
              <a:rPr lang="en-GB" sz="1600" dirty="0" smtClean="0">
                <a:solidFill>
                  <a:srgbClr val="00B050"/>
                </a:solidFill>
              </a:rPr>
              <a:t>Gardner, </a:t>
            </a:r>
            <a:r>
              <a:rPr lang="en-GB" sz="1600" dirty="0">
                <a:solidFill>
                  <a:srgbClr val="00B050"/>
                </a:solidFill>
              </a:rPr>
              <a:t>1993)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B050"/>
                </a:solidFill>
              </a:rPr>
              <a:t>Cysylltiad rhwng </a:t>
            </a:r>
            <a:r>
              <a:rPr lang="en-GB" sz="1600" dirty="0" err="1">
                <a:solidFill>
                  <a:srgbClr val="00B050"/>
                </a:solidFill>
              </a:rPr>
              <a:t>dychymyg</a:t>
            </a:r>
            <a:r>
              <a:rPr lang="en-GB" sz="1600" dirty="0">
                <a:solidFill>
                  <a:srgbClr val="00B050"/>
                </a:solidFill>
              </a:rPr>
              <a:t> a </a:t>
            </a:r>
            <a:r>
              <a:rPr lang="en-GB" sz="1600" dirty="0" err="1">
                <a:solidFill>
                  <a:srgbClr val="00B050"/>
                </a:solidFill>
              </a:rPr>
              <a:t>chwarae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Profi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lefelau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meddyliol</a:t>
            </a:r>
            <a:r>
              <a:rPr lang="en-GB" sz="1600" dirty="0">
                <a:solidFill>
                  <a:srgbClr val="00B050"/>
                </a:solidFill>
              </a:rPr>
              <a:t> (</a:t>
            </a:r>
            <a:r>
              <a:rPr lang="en-GB" sz="1600" dirty="0" err="1" smtClean="0">
                <a:solidFill>
                  <a:srgbClr val="00B050"/>
                </a:solidFill>
              </a:rPr>
              <a:t>Cropley</a:t>
            </a:r>
            <a:r>
              <a:rPr lang="en-GB" sz="1600" dirty="0" smtClean="0">
                <a:solidFill>
                  <a:srgbClr val="00B050"/>
                </a:solidFill>
              </a:rPr>
              <a:t>, </a:t>
            </a:r>
            <a:r>
              <a:rPr lang="en-GB" sz="1600" dirty="0">
                <a:solidFill>
                  <a:srgbClr val="00B050"/>
                </a:solidFill>
              </a:rPr>
              <a:t>2001)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b="1" u="sng" dirty="0" err="1">
                <a:solidFill>
                  <a:srgbClr val="00B050"/>
                </a:solidFill>
              </a:rPr>
              <a:t>Meddyliwyr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r>
              <a:rPr lang="en-GB" sz="1600" b="1" u="sng" dirty="0" err="1">
                <a:solidFill>
                  <a:srgbClr val="00B050"/>
                </a:solidFill>
              </a:rPr>
              <a:t>Allweddol</a:t>
            </a:r>
            <a:endParaRPr lang="en-GB" sz="1600" b="1" u="sng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dirty="0">
                <a:solidFill>
                  <a:srgbClr val="00B050"/>
                </a:solidFill>
              </a:rPr>
              <a:t>Howard Gardner – </a:t>
            </a:r>
            <a:r>
              <a:rPr lang="en-GB" sz="1600" dirty="0" smtClean="0">
                <a:solidFill>
                  <a:srgbClr val="00B050"/>
                </a:solidFill>
              </a:rPr>
              <a:t>Damcaniaeth </a:t>
            </a:r>
            <a:r>
              <a:rPr lang="en-GB" sz="1600" dirty="0" err="1" smtClean="0">
                <a:solidFill>
                  <a:srgbClr val="00B050"/>
                </a:solidFill>
              </a:rPr>
              <a:t>Deallusrwydd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Lluosog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dirty="0">
                <a:solidFill>
                  <a:srgbClr val="00B050"/>
                </a:solidFill>
              </a:rPr>
              <a:t>Arthur </a:t>
            </a:r>
            <a:r>
              <a:rPr lang="en-GB" sz="1600" dirty="0" err="1">
                <a:solidFill>
                  <a:srgbClr val="00B050"/>
                </a:solidFill>
              </a:rPr>
              <a:t>Cropley</a:t>
            </a:r>
            <a:r>
              <a:rPr lang="en-GB" sz="1600" dirty="0">
                <a:solidFill>
                  <a:srgbClr val="00B050"/>
                </a:solidFill>
              </a:rPr>
              <a:t> – </a:t>
            </a:r>
            <a:r>
              <a:rPr lang="en-GB" sz="1600" dirty="0" err="1">
                <a:solidFill>
                  <a:srgbClr val="00B050"/>
                </a:solidFill>
              </a:rPr>
              <a:t>cysylltiad</a:t>
            </a:r>
            <a:r>
              <a:rPr lang="en-GB" sz="1600" dirty="0">
                <a:solidFill>
                  <a:srgbClr val="00B050"/>
                </a:solidFill>
              </a:rPr>
              <a:t> rhwng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bob dydd ac </a:t>
            </a:r>
            <a:r>
              <a:rPr lang="en-GB" sz="1600" dirty="0" err="1">
                <a:solidFill>
                  <a:srgbClr val="00B050"/>
                </a:solidFill>
              </a:rPr>
              <a:t>iechyd</a:t>
            </a:r>
            <a:r>
              <a:rPr lang="en-GB" sz="1600" dirty="0">
                <a:solidFill>
                  <a:srgbClr val="00B050"/>
                </a:solidFill>
              </a:rPr>
              <a:t> meddwl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4724400" y="1421160"/>
            <a:ext cx="3808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Thinkers believe that we are taught to be creative rather than creativity being innate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 Intelligence and creativity are linked together (Gardner, 1993) </a:t>
            </a:r>
          </a:p>
          <a:p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Link between imagination and play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The testing of mental creativity levels (</a:t>
            </a:r>
            <a:r>
              <a:rPr lang="en-GB" sz="1600" dirty="0" err="1" smtClean="0"/>
              <a:t>Cropley</a:t>
            </a:r>
            <a:r>
              <a:rPr lang="en-GB" sz="1600" dirty="0" smtClean="0"/>
              <a:t>, 2001)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u="sng" dirty="0" smtClean="0"/>
              <a:t>Key Thinkers</a:t>
            </a:r>
          </a:p>
          <a:p>
            <a:endParaRPr lang="en-GB" sz="1600" dirty="0"/>
          </a:p>
          <a:p>
            <a:r>
              <a:rPr lang="en-GB" sz="1600" dirty="0" smtClean="0"/>
              <a:t>Howard Gardner – Theory of Multiple Intelligence </a:t>
            </a:r>
          </a:p>
          <a:p>
            <a:endParaRPr lang="en-GB" sz="1600" dirty="0"/>
          </a:p>
          <a:p>
            <a:r>
              <a:rPr lang="en-GB" sz="1600" dirty="0" smtClean="0"/>
              <a:t>Arthur Cropley – link between everyday creativity and mental health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204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59632" y="332656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B050"/>
                </a:solidFill>
              </a:rPr>
              <a:t>  </a:t>
            </a:r>
            <a:r>
              <a:rPr lang="en-GB" sz="2800" dirty="0" err="1" smtClean="0">
                <a:solidFill>
                  <a:srgbClr val="00B050"/>
                </a:solidFill>
              </a:rPr>
              <a:t>Fforddiadwyedd</a:t>
            </a:r>
            <a:r>
              <a:rPr lang="en-GB" sz="2800" dirty="0" smtClean="0">
                <a:solidFill>
                  <a:srgbClr val="00B050"/>
                </a:solidFill>
              </a:rPr>
              <a:t> </a:t>
            </a:r>
            <a:r>
              <a:rPr lang="en-GB" sz="2800" dirty="0" err="1" smtClean="0">
                <a:solidFill>
                  <a:srgbClr val="00B050"/>
                </a:solidFill>
              </a:rPr>
              <a:t>Creadigol</a:t>
            </a:r>
            <a:r>
              <a:rPr lang="en-GB" sz="2800" dirty="0" smtClean="0">
                <a:solidFill>
                  <a:srgbClr val="00B050"/>
                </a:solidFill>
              </a:rPr>
              <a:t> </a:t>
            </a:r>
            <a:r>
              <a:rPr lang="en-GB" sz="2800" dirty="0" err="1" smtClean="0">
                <a:solidFill>
                  <a:srgbClr val="00B050"/>
                </a:solidFill>
              </a:rPr>
              <a:t>Technoleg</a:t>
            </a:r>
            <a:endParaRPr lang="en-GB" sz="2800" dirty="0">
              <a:solidFill>
                <a:srgbClr val="00B050"/>
              </a:solidFill>
            </a:endParaRPr>
          </a:p>
          <a:p>
            <a:r>
              <a:rPr lang="en-GB" sz="2800" b="1" dirty="0" smtClean="0"/>
              <a:t>The </a:t>
            </a:r>
            <a:r>
              <a:rPr lang="en-GB" sz="2800" b="1" dirty="0"/>
              <a:t>Creative Affordances of Technology 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1457315"/>
            <a:ext cx="410445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>
                <a:solidFill>
                  <a:srgbClr val="00B050"/>
                </a:solidFill>
              </a:rPr>
              <a:t>Meddylwyr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yn </a:t>
            </a:r>
            <a:r>
              <a:rPr lang="en-GB" sz="1600" dirty="0" err="1">
                <a:solidFill>
                  <a:srgbClr val="00B050"/>
                </a:solidFill>
              </a:rPr>
              <a:t>credu</a:t>
            </a:r>
            <a:r>
              <a:rPr lang="en-GB" sz="1600" dirty="0">
                <a:solidFill>
                  <a:srgbClr val="00B050"/>
                </a:solidFill>
              </a:rPr>
              <a:t> bod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yn </a:t>
            </a:r>
            <a:r>
              <a:rPr lang="en-GB" sz="1600" dirty="0" err="1">
                <a:solidFill>
                  <a:srgbClr val="00B050"/>
                </a:solidFill>
              </a:rPr>
              <a:t>cael</a:t>
            </a:r>
            <a:r>
              <a:rPr lang="en-GB" sz="1600" dirty="0">
                <a:solidFill>
                  <a:srgbClr val="00B050"/>
                </a:solidFill>
              </a:rPr>
              <a:t> ei </a:t>
            </a:r>
            <a:r>
              <a:rPr lang="en-GB" sz="1600" dirty="0" err="1">
                <a:solidFill>
                  <a:srgbClr val="00B050"/>
                </a:solidFill>
              </a:rPr>
              <a:t>wella</a:t>
            </a:r>
            <a:r>
              <a:rPr lang="en-GB" sz="1600" dirty="0">
                <a:solidFill>
                  <a:srgbClr val="00B050"/>
                </a:solidFill>
              </a:rPr>
              <a:t> drwy </a:t>
            </a:r>
            <a:r>
              <a:rPr lang="en-GB" sz="1600" dirty="0" err="1" smtClean="0">
                <a:solidFill>
                  <a:srgbClr val="00B050"/>
                </a:solidFill>
              </a:rPr>
              <a:t>ddefnyddio</a:t>
            </a:r>
            <a:r>
              <a:rPr lang="en-GB" sz="1600" dirty="0" smtClean="0">
                <a:solidFill>
                  <a:srgbClr val="00B050"/>
                </a:solidFill>
              </a:rPr>
              <a:t>/y gallu </a:t>
            </a:r>
            <a:r>
              <a:rPr lang="en-GB" sz="1600" dirty="0" err="1" smtClean="0">
                <a:solidFill>
                  <a:srgbClr val="00B050"/>
                </a:solidFill>
              </a:rPr>
              <a:t>i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 smtClean="0">
                <a:solidFill>
                  <a:srgbClr val="00B050"/>
                </a:solidFill>
              </a:rPr>
              <a:t>ddefnyddio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technoleg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Dibyniaeth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uchel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ar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gyfrifiaduron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smtClean="0">
                <a:solidFill>
                  <a:srgbClr val="00B050"/>
                </a:solidFill>
              </a:rPr>
              <a:t>y </a:t>
            </a:r>
            <a:r>
              <a:rPr lang="en-GB" sz="1600" dirty="0" err="1" smtClean="0">
                <a:solidFill>
                  <a:srgbClr val="00B050"/>
                </a:solidFill>
              </a:rPr>
              <a:t>rhyngrwyd</a:t>
            </a:r>
            <a:r>
              <a:rPr lang="en-GB" sz="1600" dirty="0">
                <a:solidFill>
                  <a:srgbClr val="00B050"/>
                </a:solidFill>
              </a:rPr>
              <a:t>, </a:t>
            </a:r>
            <a:r>
              <a:rPr lang="en-GB" sz="1600" dirty="0" err="1" smtClean="0">
                <a:solidFill>
                  <a:srgbClr val="00B050"/>
                </a:solidFill>
              </a:rPr>
              <a:t>pecynnau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 err="1" smtClean="0">
                <a:solidFill>
                  <a:srgbClr val="00B050"/>
                </a:solidFill>
              </a:rPr>
              <a:t>amlgyfrwng</a:t>
            </a:r>
            <a:r>
              <a:rPr lang="en-GB" sz="1600" dirty="0" smtClean="0">
                <a:solidFill>
                  <a:srgbClr val="00B050"/>
                </a:solidFill>
              </a:rPr>
              <a:t> a </a:t>
            </a:r>
            <a:r>
              <a:rPr lang="en-GB" sz="1600" dirty="0" err="1" smtClean="0">
                <a:solidFill>
                  <a:srgbClr val="00B050"/>
                </a:solidFill>
              </a:rPr>
              <a:t>meddalwedd</a:t>
            </a: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00B050"/>
                </a:solidFill>
              </a:rPr>
              <a:t>D</a:t>
            </a:r>
            <a:r>
              <a:rPr lang="en-GB" sz="1600" dirty="0" err="1" smtClean="0">
                <a:solidFill>
                  <a:srgbClr val="00B050"/>
                </a:solidFill>
              </a:rPr>
              <a:t>efnyddio</a:t>
            </a:r>
            <a:r>
              <a:rPr lang="en-GB" sz="1600" dirty="0" smtClean="0">
                <a:solidFill>
                  <a:srgbClr val="00B050"/>
                </a:solidFill>
              </a:rPr>
              <a:t> o </a:t>
            </a:r>
            <a:r>
              <a:rPr lang="en-GB" sz="1600" dirty="0" err="1" smtClean="0">
                <a:solidFill>
                  <a:srgbClr val="00B050"/>
                </a:solidFill>
              </a:rPr>
              <a:t>dechnolegau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newydd mewn </a:t>
            </a:r>
            <a:r>
              <a:rPr lang="en-GB" sz="1600" dirty="0" err="1">
                <a:solidFill>
                  <a:srgbClr val="00B050"/>
                </a:solidFill>
              </a:rPr>
              <a:t>ysgolion</a:t>
            </a:r>
            <a:r>
              <a:rPr lang="en-GB" sz="1600" dirty="0">
                <a:solidFill>
                  <a:srgbClr val="00B050"/>
                </a:solidFill>
              </a:rPr>
              <a:t> yn </a:t>
            </a:r>
            <a:r>
              <a:rPr lang="en-GB" sz="1600" dirty="0" err="1">
                <a:solidFill>
                  <a:srgbClr val="00B050"/>
                </a:solidFill>
              </a:rPr>
              <a:t>hyrwyddo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creadigrwydd</a:t>
            </a:r>
            <a:r>
              <a:rPr lang="en-GB" sz="1600" dirty="0">
                <a:solidFill>
                  <a:srgbClr val="00B050"/>
                </a:solidFill>
              </a:rPr>
              <a:t> (</a:t>
            </a:r>
            <a:r>
              <a:rPr lang="en-GB" sz="1600" dirty="0" err="1">
                <a:solidFill>
                  <a:srgbClr val="00B050"/>
                </a:solidFill>
              </a:rPr>
              <a:t>e.e</a:t>
            </a:r>
            <a:r>
              <a:rPr lang="en-GB" sz="1600" dirty="0">
                <a:solidFill>
                  <a:srgbClr val="00B050"/>
                </a:solidFill>
              </a:rPr>
              <a:t>. iPad)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rgbClr val="00B050"/>
                </a:solidFill>
              </a:rPr>
              <a:t>Defnydd o </a:t>
            </a:r>
            <a:r>
              <a:rPr lang="en-GB" sz="1600" dirty="0" err="1" smtClean="0">
                <a:solidFill>
                  <a:srgbClr val="00B050"/>
                </a:solidFill>
              </a:rPr>
              <a:t>dechnoleg</a:t>
            </a:r>
            <a:r>
              <a:rPr lang="en-GB" sz="1600" dirty="0" smtClean="0">
                <a:solidFill>
                  <a:srgbClr val="00B05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yn </a:t>
            </a:r>
            <a:r>
              <a:rPr lang="en-GB" sz="1600" dirty="0" err="1">
                <a:solidFill>
                  <a:srgbClr val="00B050"/>
                </a:solidFill>
              </a:rPr>
              <a:t>hyrwyddo</a:t>
            </a:r>
            <a:r>
              <a:rPr lang="en-GB" sz="1600" dirty="0">
                <a:solidFill>
                  <a:srgbClr val="00B050"/>
                </a:solidFill>
              </a:rPr>
              <a:t> ymgysylltu â myfyrwyr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b="1" u="sng" dirty="0" err="1" smtClean="0">
                <a:solidFill>
                  <a:srgbClr val="00B050"/>
                </a:solidFill>
              </a:rPr>
              <a:t>Meddylwr</a:t>
            </a:r>
            <a:r>
              <a:rPr lang="en-GB" sz="1600" b="1" u="sng" dirty="0" smtClean="0">
                <a:solidFill>
                  <a:srgbClr val="00B050"/>
                </a:solidFill>
              </a:rPr>
              <a:t> </a:t>
            </a:r>
            <a:r>
              <a:rPr lang="en-GB" sz="1600" b="1" u="sng" dirty="0" err="1">
                <a:solidFill>
                  <a:srgbClr val="00B050"/>
                </a:solidFill>
              </a:rPr>
              <a:t>Allweddol</a:t>
            </a:r>
            <a:r>
              <a:rPr lang="en-GB" sz="1600" b="1" u="sng" dirty="0">
                <a:solidFill>
                  <a:srgbClr val="00B050"/>
                </a:solidFill>
              </a:rPr>
              <a:t> </a:t>
            </a:r>
            <a:endParaRPr lang="en-GB" sz="1600" b="1" u="sng" dirty="0" smtClean="0">
              <a:solidFill>
                <a:srgbClr val="00B050"/>
              </a:solidFill>
            </a:endParaRPr>
          </a:p>
          <a:p>
            <a:r>
              <a:rPr lang="en-GB" sz="1600" dirty="0" smtClean="0">
                <a:solidFill>
                  <a:srgbClr val="00B050"/>
                </a:solidFill>
              </a:rPr>
              <a:t>Avril </a:t>
            </a:r>
            <a:r>
              <a:rPr lang="en-GB" sz="1600" dirty="0">
                <a:solidFill>
                  <a:srgbClr val="00B050"/>
                </a:solidFill>
              </a:rPr>
              <a:t>Loveless – </a:t>
            </a:r>
            <a:r>
              <a:rPr lang="en-GB" sz="1600" dirty="0" err="1">
                <a:solidFill>
                  <a:srgbClr val="00B050"/>
                </a:solidFill>
              </a:rPr>
              <a:t>Athro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Addysg</a:t>
            </a:r>
            <a:endParaRPr lang="en-GB" sz="1600" dirty="0">
              <a:solidFill>
                <a:srgbClr val="00B050"/>
              </a:solidFill>
            </a:endParaRPr>
          </a:p>
          <a:p>
            <a:r>
              <a:rPr lang="en-GB" sz="1600" dirty="0" smtClean="0">
                <a:solidFill>
                  <a:srgbClr val="00B050"/>
                </a:solidFill>
              </a:rPr>
              <a:t>Yn </a:t>
            </a:r>
            <a:r>
              <a:rPr lang="en-GB" sz="1600" dirty="0" err="1" smtClean="0">
                <a:solidFill>
                  <a:srgbClr val="00B050"/>
                </a:solidFill>
              </a:rPr>
              <a:t>credu</a:t>
            </a:r>
            <a:r>
              <a:rPr lang="en-GB" sz="1600" dirty="0" smtClean="0">
                <a:solidFill>
                  <a:srgbClr val="00B050"/>
                </a:solidFill>
              </a:rPr>
              <a:t> bod </a:t>
            </a:r>
            <a:r>
              <a:rPr lang="en-GB" sz="1600" dirty="0" err="1">
                <a:solidFill>
                  <a:srgbClr val="00B050"/>
                </a:solidFill>
              </a:rPr>
              <a:t>technoleg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ddigidol</a:t>
            </a:r>
            <a:r>
              <a:rPr lang="en-GB" sz="1600" dirty="0">
                <a:solidFill>
                  <a:srgbClr val="00B050"/>
                </a:solidFill>
              </a:rPr>
              <a:t> yn ffordd newydd a </a:t>
            </a:r>
            <a:r>
              <a:rPr lang="en-GB" sz="1600" dirty="0" err="1">
                <a:solidFill>
                  <a:srgbClr val="00B050"/>
                </a:solidFill>
              </a:rPr>
              <a:t>dilys</a:t>
            </a:r>
            <a:r>
              <a:rPr lang="en-GB" sz="1600" dirty="0">
                <a:solidFill>
                  <a:srgbClr val="00B050"/>
                </a:solidFill>
              </a:rPr>
              <a:t> o fod yn </a:t>
            </a:r>
            <a:r>
              <a:rPr lang="en-GB" sz="1600" dirty="0" err="1">
                <a:solidFill>
                  <a:srgbClr val="00B050"/>
                </a:solidFill>
              </a:rPr>
              <a:t>greadigol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4508376" y="1457315"/>
            <a:ext cx="424847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Thinkers believe that creativity is improved through the use of/ability to use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High dependency on computers, internet, multimedia and software packages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Use of new technologies in schools promote creativity (e.g. iPad)</a:t>
            </a:r>
          </a:p>
          <a:p>
            <a:endParaRPr lang="en-GB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Use of technology promotes student engagement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/>
          </a:p>
          <a:p>
            <a:endParaRPr lang="en-GB" sz="1600" b="1" u="sng" dirty="0" smtClean="0"/>
          </a:p>
          <a:p>
            <a:r>
              <a:rPr lang="en-GB" sz="1600" b="1" u="sng" dirty="0" smtClean="0"/>
              <a:t>Key Thinker  </a:t>
            </a:r>
          </a:p>
          <a:p>
            <a:r>
              <a:rPr lang="en-GB" sz="1600" dirty="0" smtClean="0"/>
              <a:t>Avril Loveless – Professor of Education</a:t>
            </a:r>
          </a:p>
          <a:p>
            <a:r>
              <a:rPr lang="en-GB" sz="1600" dirty="0" smtClean="0"/>
              <a:t>Believes that digital technology is a new and authentic way of being creative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6908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35696" y="332656"/>
            <a:ext cx="5112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00B050"/>
                </a:solidFill>
              </a:rPr>
              <a:t>Yr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ystafell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ddosbarth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greadigol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</a:p>
          <a:p>
            <a:pPr algn="ctr"/>
            <a:r>
              <a:rPr lang="en-GB" sz="2800" b="1" dirty="0" smtClean="0"/>
              <a:t>The creative classroom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438066" y="2420887"/>
            <a:ext cx="4320480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</a:t>
            </a:r>
            <a:r>
              <a:rPr lang="en-GB" sz="1400" dirty="0" smtClean="0"/>
              <a:t>romotes </a:t>
            </a:r>
            <a:r>
              <a:rPr lang="en-GB" sz="1400" dirty="0"/>
              <a:t>forms </a:t>
            </a:r>
            <a:r>
              <a:rPr lang="en-GB" sz="1400" dirty="0" smtClean="0"/>
              <a:t>of learning </a:t>
            </a:r>
            <a:r>
              <a:rPr lang="en-GB" sz="1400" dirty="0"/>
              <a:t>that are generally held </a:t>
            </a:r>
            <a:r>
              <a:rPr lang="en-GB" sz="1400" dirty="0" smtClean="0"/>
              <a:t>to improve </a:t>
            </a:r>
            <a:r>
              <a:rPr lang="en-GB" sz="1400" dirty="0"/>
              <a:t>the experience </a:t>
            </a:r>
            <a:r>
              <a:rPr lang="en-GB" sz="1400" dirty="0" smtClean="0"/>
              <a:t>of children </a:t>
            </a:r>
            <a:r>
              <a:rPr lang="en-GB" sz="1400" dirty="0"/>
              <a:t>in </a:t>
            </a:r>
            <a:r>
              <a:rPr lang="en-GB" sz="1400" dirty="0" smtClean="0"/>
              <a:t>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Holistic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Engages children’s imagination and emotions 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Runs the risk of loosing what is ‘distinctive’ about creativity itself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b="1" u="sng" dirty="0" smtClean="0"/>
              <a:t>Key thinker </a:t>
            </a:r>
            <a:r>
              <a:rPr lang="en-GB" sz="1400" dirty="0" smtClean="0"/>
              <a:t>– Florence </a:t>
            </a:r>
            <a:r>
              <a:rPr lang="en-GB" sz="1400" dirty="0" err="1" smtClean="0"/>
              <a:t>Beetlestone</a:t>
            </a:r>
            <a:r>
              <a:rPr lang="en-GB" sz="1400" dirty="0" smtClean="0"/>
              <a:t> – book Creative Children, Imaginative Teaching (1998) </a:t>
            </a:r>
          </a:p>
          <a:p>
            <a:endParaRPr lang="en-GB" sz="1400" dirty="0"/>
          </a:p>
          <a:p>
            <a:r>
              <a:rPr lang="en-GB" sz="1400" dirty="0" smtClean="0"/>
              <a:t>Model of creativity – draws upon </a:t>
            </a:r>
            <a:r>
              <a:rPr lang="en-GB" sz="1400" dirty="0"/>
              <a:t>philosophy, cognitive psychology, sociology and ‘spirituality’.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1438" y="2420888"/>
            <a:ext cx="417646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rgbClr val="00B050"/>
                </a:solidFill>
              </a:rPr>
              <a:t>Yn </a:t>
            </a:r>
            <a:r>
              <a:rPr lang="en-GB" sz="1400" dirty="0" err="1" smtClean="0">
                <a:solidFill>
                  <a:srgbClr val="00B050"/>
                </a:solidFill>
              </a:rPr>
              <a:t>hyrwyddo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mathau</a:t>
            </a:r>
            <a:r>
              <a:rPr lang="en-GB" sz="1400" dirty="0">
                <a:solidFill>
                  <a:srgbClr val="00B050"/>
                </a:solidFill>
              </a:rPr>
              <a:t> o </a:t>
            </a:r>
            <a:r>
              <a:rPr lang="en-GB" sz="1400" dirty="0" err="1">
                <a:solidFill>
                  <a:srgbClr val="00B050"/>
                </a:solidFill>
              </a:rPr>
              <a:t>ddysgu</a:t>
            </a:r>
            <a:r>
              <a:rPr lang="en-GB" sz="1400" dirty="0">
                <a:solidFill>
                  <a:srgbClr val="00B050"/>
                </a:solidFill>
              </a:rPr>
              <a:t> a </a:t>
            </a:r>
            <a:r>
              <a:rPr lang="en-GB" sz="1400" dirty="0" err="1" smtClean="0">
                <a:solidFill>
                  <a:srgbClr val="00B050"/>
                </a:solidFill>
              </a:rPr>
              <a:t>ystyrir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>
                <a:solidFill>
                  <a:srgbClr val="00B050"/>
                </a:solidFill>
              </a:rPr>
              <a:t>yn </a:t>
            </a:r>
            <a:r>
              <a:rPr lang="en-GB" sz="1400" dirty="0" err="1">
                <a:solidFill>
                  <a:srgbClr val="00B050"/>
                </a:solidFill>
              </a:rPr>
              <a:t>gyffredinol</a:t>
            </a:r>
            <a:r>
              <a:rPr lang="en-GB" sz="1400" dirty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i</a:t>
            </a:r>
            <a:r>
              <a:rPr lang="en-GB" sz="1400" dirty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wella</a:t>
            </a:r>
            <a:r>
              <a:rPr lang="en-GB" sz="1400" dirty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profiad</a:t>
            </a:r>
            <a:r>
              <a:rPr lang="en-GB" sz="1400" dirty="0">
                <a:solidFill>
                  <a:srgbClr val="00B050"/>
                </a:solidFill>
              </a:rPr>
              <a:t> plant mewn </a:t>
            </a:r>
            <a:r>
              <a:rPr lang="en-GB" sz="1400" dirty="0" err="1">
                <a:solidFill>
                  <a:srgbClr val="00B050"/>
                </a:solidFill>
              </a:rPr>
              <a:t>addysg</a:t>
            </a: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rgbClr val="00B050"/>
                </a:solidFill>
              </a:rPr>
              <a:t>Yn </a:t>
            </a:r>
            <a:r>
              <a:rPr lang="en-GB" sz="1400" dirty="0" err="1" smtClean="0">
                <a:solidFill>
                  <a:srgbClr val="00B050"/>
                </a:solidFill>
              </a:rPr>
              <a:t>gyfannol</a:t>
            </a: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rgbClr val="00B050"/>
                </a:solidFill>
              </a:rPr>
              <a:t>Yn </a:t>
            </a:r>
            <a:r>
              <a:rPr lang="en-GB" sz="1400" dirty="0" err="1" smtClean="0">
                <a:solidFill>
                  <a:srgbClr val="00B050"/>
                </a:solidFill>
              </a:rPr>
              <a:t>ennyn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dychymyg</a:t>
            </a:r>
            <a:r>
              <a:rPr lang="en-GB" sz="1400" dirty="0">
                <a:solidFill>
                  <a:srgbClr val="00B050"/>
                </a:solidFill>
              </a:rPr>
              <a:t> ac </a:t>
            </a:r>
            <a:r>
              <a:rPr lang="en-GB" sz="1400" dirty="0" err="1">
                <a:solidFill>
                  <a:srgbClr val="00B050"/>
                </a:solidFill>
              </a:rPr>
              <a:t>emosiynau</a:t>
            </a:r>
            <a:r>
              <a:rPr lang="en-GB" sz="1400" dirty="0">
                <a:solidFill>
                  <a:srgbClr val="00B050"/>
                </a:solidFill>
              </a:rPr>
              <a:t> plant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B050"/>
                </a:solidFill>
              </a:rPr>
              <a:t>Yn </a:t>
            </a:r>
            <a:r>
              <a:rPr lang="en-GB" sz="1400" dirty="0" err="1">
                <a:solidFill>
                  <a:srgbClr val="00B050"/>
                </a:solidFill>
              </a:rPr>
              <a:t>rhedeg</a:t>
            </a:r>
            <a:r>
              <a:rPr lang="en-GB" sz="1400" dirty="0">
                <a:solidFill>
                  <a:srgbClr val="00B050"/>
                </a:solidFill>
              </a:rPr>
              <a:t> y </a:t>
            </a:r>
            <a:r>
              <a:rPr lang="en-GB" sz="1400" dirty="0" err="1">
                <a:solidFill>
                  <a:srgbClr val="00B050"/>
                </a:solidFill>
              </a:rPr>
              <a:t>risg</a:t>
            </a:r>
            <a:r>
              <a:rPr lang="en-GB" sz="1400" dirty="0">
                <a:solidFill>
                  <a:srgbClr val="00B050"/>
                </a:solidFill>
              </a:rPr>
              <a:t> o </a:t>
            </a:r>
            <a:r>
              <a:rPr lang="en-GB" sz="1400" dirty="0" err="1" smtClean="0">
                <a:solidFill>
                  <a:srgbClr val="00B050"/>
                </a:solidFill>
              </a:rPr>
              <a:t>golli'r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>
                <a:solidFill>
                  <a:srgbClr val="00B050"/>
                </a:solidFill>
              </a:rPr>
              <a:t>hyn sy'n '</a:t>
            </a:r>
            <a:r>
              <a:rPr lang="en-GB" sz="1400" dirty="0" err="1">
                <a:solidFill>
                  <a:srgbClr val="00B050"/>
                </a:solidFill>
              </a:rPr>
              <a:t>nodedig</a:t>
            </a:r>
            <a:r>
              <a:rPr lang="en-GB" sz="1400" dirty="0">
                <a:solidFill>
                  <a:srgbClr val="00B050"/>
                </a:solidFill>
              </a:rPr>
              <a:t>' am </a:t>
            </a:r>
            <a:r>
              <a:rPr lang="en-GB" sz="1400" dirty="0" err="1">
                <a:solidFill>
                  <a:srgbClr val="00B050"/>
                </a:solidFill>
              </a:rPr>
              <a:t>greadigrwydd</a:t>
            </a:r>
            <a:r>
              <a:rPr lang="en-GB" sz="1400" dirty="0">
                <a:solidFill>
                  <a:srgbClr val="00B050"/>
                </a:solidFill>
              </a:rPr>
              <a:t> ei </a:t>
            </a:r>
            <a:r>
              <a:rPr lang="en-GB" sz="1400" dirty="0" err="1">
                <a:solidFill>
                  <a:srgbClr val="00B050"/>
                </a:solidFill>
              </a:rPr>
              <a:t>hun</a:t>
            </a:r>
            <a:endParaRPr lang="en-GB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r>
              <a:rPr lang="en-GB" sz="1400" b="1" u="sng" dirty="0" err="1">
                <a:solidFill>
                  <a:srgbClr val="00B050"/>
                </a:solidFill>
              </a:rPr>
              <a:t>Meddyliwr</a:t>
            </a:r>
            <a:r>
              <a:rPr lang="en-GB" sz="1400" b="1" u="sng" dirty="0">
                <a:solidFill>
                  <a:srgbClr val="00B050"/>
                </a:solidFill>
              </a:rPr>
              <a:t> </a:t>
            </a:r>
            <a:r>
              <a:rPr lang="en-GB" sz="1400" b="1" u="sng" dirty="0" err="1">
                <a:solidFill>
                  <a:srgbClr val="00B050"/>
                </a:solidFill>
              </a:rPr>
              <a:t>allweddol</a:t>
            </a:r>
            <a:r>
              <a:rPr lang="en-GB" sz="1400" b="1" u="sng" dirty="0">
                <a:solidFill>
                  <a:srgbClr val="00B050"/>
                </a:solidFill>
              </a:rPr>
              <a:t> </a:t>
            </a:r>
            <a:r>
              <a:rPr lang="en-GB" sz="1400" dirty="0">
                <a:solidFill>
                  <a:srgbClr val="00B050"/>
                </a:solidFill>
              </a:rPr>
              <a:t>– Florence </a:t>
            </a:r>
            <a:r>
              <a:rPr lang="en-GB" sz="1400" dirty="0" err="1">
                <a:solidFill>
                  <a:srgbClr val="00B050"/>
                </a:solidFill>
              </a:rPr>
              <a:t>Beetlestone</a:t>
            </a:r>
            <a:r>
              <a:rPr lang="en-GB" sz="1400" dirty="0">
                <a:solidFill>
                  <a:srgbClr val="00B050"/>
                </a:solidFill>
              </a:rPr>
              <a:t> – </a:t>
            </a:r>
            <a:r>
              <a:rPr lang="en-GB" sz="1400" dirty="0" err="1">
                <a:solidFill>
                  <a:srgbClr val="00B050"/>
                </a:solidFill>
              </a:rPr>
              <a:t>llyfr</a:t>
            </a:r>
            <a:r>
              <a:rPr lang="en-GB" sz="1400" dirty="0">
                <a:solidFill>
                  <a:srgbClr val="00B050"/>
                </a:solidFill>
              </a:rPr>
              <a:t> Plant </a:t>
            </a:r>
            <a:r>
              <a:rPr lang="en-GB" sz="1400" dirty="0" err="1">
                <a:solidFill>
                  <a:srgbClr val="00B050"/>
                </a:solidFill>
              </a:rPr>
              <a:t>Creadigol</a:t>
            </a:r>
            <a:r>
              <a:rPr lang="en-GB" sz="1400" dirty="0">
                <a:solidFill>
                  <a:srgbClr val="00B050"/>
                </a:solidFill>
              </a:rPr>
              <a:t>, Addysgu </a:t>
            </a:r>
            <a:r>
              <a:rPr lang="en-GB" sz="1400" dirty="0" err="1">
                <a:solidFill>
                  <a:srgbClr val="00B050"/>
                </a:solidFill>
              </a:rPr>
              <a:t>Dychmygus</a:t>
            </a:r>
            <a:r>
              <a:rPr lang="en-GB" sz="1400" dirty="0">
                <a:solidFill>
                  <a:srgbClr val="00B050"/>
                </a:solidFill>
              </a:rPr>
              <a:t> (1998)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r>
              <a:rPr lang="en-GB" sz="1400" dirty="0">
                <a:solidFill>
                  <a:srgbClr val="00B050"/>
                </a:solidFill>
              </a:rPr>
              <a:t>Model </a:t>
            </a:r>
            <a:r>
              <a:rPr lang="en-GB" sz="1400" dirty="0" smtClean="0">
                <a:solidFill>
                  <a:srgbClr val="00B050"/>
                </a:solidFill>
              </a:rPr>
              <a:t>o </a:t>
            </a:r>
            <a:r>
              <a:rPr lang="en-GB" sz="1400" dirty="0" err="1" smtClean="0">
                <a:solidFill>
                  <a:srgbClr val="00B050"/>
                </a:solidFill>
              </a:rPr>
              <a:t>greadigrwydd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>
                <a:solidFill>
                  <a:srgbClr val="00B050"/>
                </a:solidFill>
              </a:rPr>
              <a:t>– </a:t>
            </a:r>
            <a:r>
              <a:rPr lang="en-GB" sz="1400" dirty="0" smtClean="0">
                <a:solidFill>
                  <a:srgbClr val="00B050"/>
                </a:solidFill>
              </a:rPr>
              <a:t>yn </a:t>
            </a:r>
            <a:r>
              <a:rPr lang="en-GB" sz="1400" dirty="0" err="1" smtClean="0">
                <a:solidFill>
                  <a:srgbClr val="00B050"/>
                </a:solidFill>
              </a:rPr>
              <a:t>tynnu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 err="1" smtClean="0">
                <a:solidFill>
                  <a:srgbClr val="00B050"/>
                </a:solidFill>
              </a:rPr>
              <a:t>ar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athroniaeth</a:t>
            </a:r>
            <a:r>
              <a:rPr lang="en-GB" sz="1400" dirty="0">
                <a:solidFill>
                  <a:srgbClr val="00B050"/>
                </a:solidFill>
              </a:rPr>
              <a:t>, </a:t>
            </a:r>
            <a:r>
              <a:rPr lang="en-GB" sz="1400" dirty="0" err="1">
                <a:solidFill>
                  <a:srgbClr val="00B050"/>
                </a:solidFill>
              </a:rPr>
              <a:t>seicoleg</a:t>
            </a:r>
            <a:r>
              <a:rPr lang="en-GB" sz="1400" dirty="0">
                <a:solidFill>
                  <a:srgbClr val="00B050"/>
                </a:solidFill>
              </a:rPr>
              <a:t> </a:t>
            </a:r>
            <a:r>
              <a:rPr lang="en-GB" sz="1400" dirty="0" err="1">
                <a:solidFill>
                  <a:srgbClr val="00B050"/>
                </a:solidFill>
              </a:rPr>
              <a:t>wybyddol</a:t>
            </a:r>
            <a:r>
              <a:rPr lang="en-GB" sz="1400" dirty="0">
                <a:solidFill>
                  <a:srgbClr val="00B050"/>
                </a:solidFill>
              </a:rPr>
              <a:t>, </a:t>
            </a:r>
            <a:r>
              <a:rPr lang="en-GB" sz="1400" dirty="0" err="1">
                <a:solidFill>
                  <a:srgbClr val="00B050"/>
                </a:solidFill>
              </a:rPr>
              <a:t>cymdeithaseg</a:t>
            </a:r>
            <a:r>
              <a:rPr lang="en-GB" sz="1400" dirty="0">
                <a:solidFill>
                  <a:srgbClr val="00B050"/>
                </a:solidFill>
              </a:rPr>
              <a:t> ac '</a:t>
            </a:r>
            <a:r>
              <a:rPr lang="en-GB" sz="1400" dirty="0" err="1">
                <a:solidFill>
                  <a:srgbClr val="00B050"/>
                </a:solidFill>
              </a:rPr>
              <a:t>ysbrydolrwydd</a:t>
            </a:r>
            <a:r>
              <a:rPr lang="en-GB" sz="1400" dirty="0">
                <a:solidFill>
                  <a:srgbClr val="00B050"/>
                </a:solidFill>
              </a:rPr>
              <a:t>'.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B050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755576" y="1286763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‘investigating questions about the connections between knowledge, skills, literacy, teaching and learning and the place of creativity in an increasingly regulated and monitored curriculum.’ </a:t>
            </a:r>
            <a:r>
              <a:rPr lang="en-GB" dirty="0" err="1"/>
              <a:t>Banaji</a:t>
            </a:r>
            <a:r>
              <a:rPr lang="en-GB" dirty="0"/>
              <a:t> et al (2007)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1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8726" y="4149080"/>
            <a:ext cx="72008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www.ted.com/talks/ken_robinson_says_schools_kill_creativity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" name="Picture 2" descr="Pin by Amber Kane on Parenting &amp; Holistic Education | Ken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492896"/>
            <a:ext cx="3187700" cy="25527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71600" y="548680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B050"/>
                </a:solidFill>
              </a:rPr>
              <a:t>TASG: </a:t>
            </a:r>
            <a:r>
              <a:rPr lang="en-GB" sz="2400" dirty="0" err="1" smtClean="0">
                <a:solidFill>
                  <a:srgbClr val="00B050"/>
                </a:solidFill>
              </a:rPr>
              <a:t>Ydi</a:t>
            </a:r>
            <a:r>
              <a:rPr lang="en-GB" sz="2400" dirty="0" smtClean="0">
                <a:solidFill>
                  <a:srgbClr val="00B050"/>
                </a:solidFill>
              </a:rPr>
              <a:t> </a:t>
            </a:r>
            <a:r>
              <a:rPr lang="en-GB" sz="2400" dirty="0" err="1" smtClean="0">
                <a:solidFill>
                  <a:srgbClr val="00B050"/>
                </a:solidFill>
              </a:rPr>
              <a:t>chi’n</a:t>
            </a:r>
            <a:r>
              <a:rPr lang="en-GB" sz="2400" dirty="0" smtClean="0">
                <a:solidFill>
                  <a:srgbClr val="00B050"/>
                </a:solidFill>
              </a:rPr>
              <a:t> </a:t>
            </a:r>
            <a:r>
              <a:rPr lang="en-GB" sz="2400" dirty="0" err="1" smtClean="0">
                <a:solidFill>
                  <a:srgbClr val="00B050"/>
                </a:solidFill>
              </a:rPr>
              <a:t>cytuno</a:t>
            </a:r>
            <a:r>
              <a:rPr lang="en-GB" sz="2400" dirty="0" smtClean="0">
                <a:solidFill>
                  <a:srgbClr val="00B050"/>
                </a:solidFill>
              </a:rPr>
              <a:t> neu yn </a:t>
            </a:r>
            <a:r>
              <a:rPr lang="en-GB" sz="2400" dirty="0" err="1" smtClean="0">
                <a:solidFill>
                  <a:srgbClr val="00B050"/>
                </a:solidFill>
              </a:rPr>
              <a:t>anghytuno</a:t>
            </a:r>
            <a:r>
              <a:rPr lang="en-GB" sz="2400" dirty="0" smtClean="0">
                <a:solidFill>
                  <a:srgbClr val="00B050"/>
                </a:solidFill>
              </a:rPr>
              <a:t> gyda Ken Robinson? </a:t>
            </a:r>
          </a:p>
          <a:p>
            <a:r>
              <a:rPr lang="en-GB" sz="2400" dirty="0" smtClean="0"/>
              <a:t>TASK: Do you agree or disagree with Ken Robinson?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5692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1760" y="40466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00B050"/>
                </a:solidFill>
              </a:rPr>
              <a:t>Cyfeirnodau</a:t>
            </a:r>
            <a:r>
              <a:rPr lang="en-GB" sz="2800" b="1" dirty="0" smtClean="0">
                <a:solidFill>
                  <a:srgbClr val="00B050"/>
                </a:solidFill>
              </a:rPr>
              <a:t> / </a:t>
            </a:r>
            <a:r>
              <a:rPr lang="en-GB" sz="2800" b="1" dirty="0" smtClean="0"/>
              <a:t>References</a:t>
            </a:r>
            <a:endParaRPr lang="en-GB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971600" y="927884"/>
            <a:ext cx="691276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r>
              <a:rPr lang="en-GB" dirty="0" err="1"/>
              <a:t>Beetlestone</a:t>
            </a:r>
            <a:r>
              <a:rPr lang="en-GB" dirty="0"/>
              <a:t>, F. (</a:t>
            </a:r>
            <a:r>
              <a:rPr lang="en-GB" i="1" dirty="0" smtClean="0"/>
              <a:t>1998)Creative </a:t>
            </a:r>
            <a:r>
              <a:rPr lang="en-GB" i="1" dirty="0"/>
              <a:t>Children, Imaginative Teaching</a:t>
            </a:r>
            <a:r>
              <a:rPr lang="en-GB" dirty="0"/>
              <a:t>. </a:t>
            </a:r>
            <a:r>
              <a:rPr lang="en-GB" dirty="0" smtClean="0"/>
              <a:t>Buckingham: Open </a:t>
            </a:r>
            <a:r>
              <a:rPr lang="en-GB" dirty="0"/>
              <a:t>University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Cropley</a:t>
            </a:r>
            <a:r>
              <a:rPr lang="en-GB" dirty="0" smtClean="0"/>
              <a:t>, A. (2001</a:t>
            </a:r>
            <a:r>
              <a:rPr lang="en-GB" i="1" dirty="0" smtClean="0"/>
              <a:t>) Creativity in Education and Learning</a:t>
            </a:r>
            <a:r>
              <a:rPr lang="en-GB" dirty="0" smtClean="0"/>
              <a:t>, Oxon: Routledge </a:t>
            </a:r>
            <a:r>
              <a:rPr lang="en-GB" dirty="0" err="1" smtClean="0"/>
              <a:t>Falmer</a:t>
            </a:r>
            <a:r>
              <a:rPr lang="en-GB" dirty="0" smtClean="0"/>
              <a:t>. </a:t>
            </a:r>
          </a:p>
          <a:p>
            <a:endParaRPr lang="en-GB" dirty="0" smtClean="0"/>
          </a:p>
          <a:p>
            <a:r>
              <a:rPr lang="en-GB" dirty="0" smtClean="0"/>
              <a:t>Gardner</a:t>
            </a:r>
            <a:r>
              <a:rPr lang="en-GB" dirty="0"/>
              <a:t>, H. (</a:t>
            </a:r>
            <a:r>
              <a:rPr lang="en-GB" dirty="0" smtClean="0"/>
              <a:t>1993) </a:t>
            </a:r>
            <a:r>
              <a:rPr lang="en-GB" i="1" dirty="0" smtClean="0"/>
              <a:t>Frames </a:t>
            </a:r>
            <a:r>
              <a:rPr lang="en-GB" i="1" dirty="0"/>
              <a:t>of Mind: The Theory of Multiple </a:t>
            </a:r>
            <a:r>
              <a:rPr lang="en-GB" i="1" dirty="0" smtClean="0"/>
              <a:t>Intelligences. </a:t>
            </a:r>
            <a:r>
              <a:rPr lang="en-GB" dirty="0" smtClean="0"/>
              <a:t>London</a:t>
            </a:r>
            <a:r>
              <a:rPr lang="en-GB" dirty="0"/>
              <a:t>: Fontana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N.A.C.C.C.E</a:t>
            </a:r>
            <a:r>
              <a:rPr lang="en-GB" dirty="0"/>
              <a:t>. (1999) </a:t>
            </a:r>
            <a:r>
              <a:rPr lang="en-GB" i="1" dirty="0"/>
              <a:t>All our futures: creativity, culture and </a:t>
            </a:r>
            <a:r>
              <a:rPr lang="en-GB" i="1" dirty="0" smtClean="0"/>
              <a:t>education. </a:t>
            </a:r>
            <a:r>
              <a:rPr lang="en-GB" dirty="0" smtClean="0"/>
              <a:t>London; </a:t>
            </a:r>
            <a:r>
              <a:rPr lang="en-GB" dirty="0" err="1" smtClean="0"/>
              <a:t>DfEE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Seltzer, K. and Bentley T (1999</a:t>
            </a:r>
            <a:r>
              <a:rPr lang="en-GB" dirty="0" smtClean="0"/>
              <a:t>) </a:t>
            </a:r>
            <a:r>
              <a:rPr lang="en-GB" i="1" dirty="0" smtClean="0"/>
              <a:t>The </a:t>
            </a:r>
            <a:r>
              <a:rPr lang="en-GB" i="1" dirty="0"/>
              <a:t>Creative Age: Knowledge and Skills </a:t>
            </a:r>
            <a:r>
              <a:rPr lang="en-GB" i="1" dirty="0" smtClean="0"/>
              <a:t>for the </a:t>
            </a:r>
            <a:r>
              <a:rPr lang="en-GB" i="1" dirty="0"/>
              <a:t>New </a:t>
            </a:r>
            <a:r>
              <a:rPr lang="en-GB" i="1" dirty="0" smtClean="0"/>
              <a:t>Economy</a:t>
            </a:r>
            <a:r>
              <a:rPr lang="en-GB" dirty="0" smtClean="0"/>
              <a:t>. </a:t>
            </a:r>
            <a:r>
              <a:rPr lang="en-GB" dirty="0"/>
              <a:t>DEMOS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Willis</a:t>
            </a:r>
            <a:r>
              <a:rPr lang="en-GB" dirty="0"/>
              <a:t>, P. (1990</a:t>
            </a:r>
            <a:r>
              <a:rPr lang="en-GB" dirty="0" smtClean="0"/>
              <a:t>) </a:t>
            </a:r>
            <a:r>
              <a:rPr lang="en-GB" i="1" dirty="0"/>
              <a:t>Common Culture</a:t>
            </a:r>
            <a:r>
              <a:rPr lang="en-GB" dirty="0"/>
              <a:t>. Milton Keynes: </a:t>
            </a:r>
            <a:r>
              <a:rPr lang="en-GB" dirty="0" smtClean="0"/>
              <a:t>Open University Press.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83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mposi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689</TotalTime>
  <Words>3176</Words>
  <Application>Microsoft Office PowerPoint</Application>
  <PresentationFormat>On-screen Show (4:3)</PresentationFormat>
  <Paragraphs>584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Composite</vt:lpstr>
      <vt:lpstr>Y Meddwl Ymholgar: Dulliau Creadigol   The Enquiring Mind: Creative Approaches </vt:lpstr>
      <vt:lpstr>PowerPoint Presentation</vt:lpstr>
      <vt:lpstr>PowerPoint Presentation</vt:lpstr>
      <vt:lpstr>PowerPoint Presentation</vt:lpstr>
      <vt:lpstr>Nawr ailadroddwch y dasg:  Ar raddfa o 1-10 (10 yn greadigol iawn ac 1 ddim yn greadigol o gwbl) graddiwch eich galluoedd creadigol  A yw eich sgôr wedi newid?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Enquiring Mind: Creative Approaches</dc:title>
  <dc:creator>Phillips, Laura</dc:creator>
  <cp:lastModifiedBy>Helen A Griffiths</cp:lastModifiedBy>
  <cp:revision>54</cp:revision>
  <cp:lastPrinted>2016-01-29T14:12:19Z</cp:lastPrinted>
  <dcterms:created xsi:type="dcterms:W3CDTF">2014-09-24T13:15:01Z</dcterms:created>
  <dcterms:modified xsi:type="dcterms:W3CDTF">2021-01-22T20:36:50Z</dcterms:modified>
</cp:coreProperties>
</file>