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BB8323-B781-4A85-A1AB-AD11E30896ED}" v="27" dt="2026-03-07T00:42:05.337"/>
    <p1510:client id="{2526EEDF-054C-B463-D5F2-CD71A96184F0}" v="20" dt="2026-03-06T23:37:54.352"/>
    <p1510:client id="{446A0A33-3250-CBF0-263B-9147D1DA37E7}" v="34" dt="2026-03-06T23:47:24.924"/>
    <p1510:client id="{5F9F4236-ED1A-2FA3-8A5C-57346A2C5D1E}" v="14" dt="2026-03-06T23:41:57.4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F1137-A32F-00F2-34B3-4A66CBA750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80B099-6705-C6AA-09B7-78422F50E7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7D40D7-2662-2308-9E4C-42E877F41A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7326D-73A3-A94C-AE22-BAF44E74E04A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030365-DA21-DFEA-6260-F5290396D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71A56D-972E-8E57-1C8B-6FD4E929A8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FDE-A94C-294A-A943-8E8B7E6B3F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11726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96E4F-CE21-8CA5-6F10-23124D70C8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54AA77-2677-20B3-5E84-EE8B714EF8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E313A-4FE4-9ADE-13D4-E7D647B869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7326D-73A3-A94C-AE22-BAF44E74E04A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BAC822-0054-9D01-917A-EA46D34B28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CAD784-7146-EAED-FA7F-8FDF07528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FDE-A94C-294A-A943-8E8B7E6B3F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4929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605B8-DEA8-50A2-3269-987FDE63F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A15C5E-55D1-B203-53D0-4130B94581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7B0E49-2B21-619A-4479-65E76660E8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7326D-73A3-A94C-AE22-BAF44E74E04A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EAC385-2877-BB51-F77C-F59475DA83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42632C-27D3-D2C8-3151-B183E45F1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FDE-A94C-294A-A943-8E8B7E6B3F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4246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3F894-E8B4-EABE-6194-43696C192B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DCF1DA-D43D-216C-E0D2-E93147D402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33E8D5-6B6E-D57C-6768-6B3E187420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D51DEB-4F3D-3E43-6171-B2441EF62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7326D-73A3-A94C-AE22-BAF44E74E04A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18AF81-AEDB-A46D-C136-BD38B6D35F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965A9E-2120-0C81-D81D-92E312E4C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FDE-A94C-294A-A943-8E8B7E6B3F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2226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E47E86-810B-EA53-4C82-65B5AC8006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071D78-F8D0-631C-9320-51D5A922AC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69EC6C-3844-E8A2-01B2-6394E4FFF0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8EF585-83B7-1BFB-75C5-B42611AAD7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48EA52-66F3-7315-9874-80FE419E5C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996A57-F55F-5EB3-E950-9F9F1F3D6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7326D-73A3-A94C-AE22-BAF44E74E04A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D02F1D-BABE-DAFC-5618-86A0D6A2D9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180B00-F214-1BA4-83E9-FFDDAAC4B9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FDE-A94C-294A-A943-8E8B7E6B3F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984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9E954-D8FE-AF6C-C5C3-69009DCEF2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4F25BC-5BF8-F3F0-D9F5-9862612CBD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7326D-73A3-A94C-AE22-BAF44E74E04A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956B39-F206-D9FC-C1C6-04869AEBBB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5B2383-8A36-E1E5-C0D4-DB6D4A7D4D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FDE-A94C-294A-A943-8E8B7E6B3F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6340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C3EB7B1-7736-3947-550C-8B6CF0947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7326D-73A3-A94C-AE22-BAF44E74E04A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796A80-0E9A-531F-E7E4-D2CA4E01EE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3FFC48-6D79-E783-515E-D4B1A4A83A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FDE-A94C-294A-A943-8E8B7E6B3F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6002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81ECB-BE73-44E7-4405-4EAF759E81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9E472-9BD8-6CB2-E073-49E3C06174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43C14D-D9A1-A5EB-4C7B-1DC05B3571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7CEF35-3A00-ADC3-FF0C-080EABCC49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7326D-73A3-A94C-AE22-BAF44E74E04A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00811B-BF2C-A405-627D-7B666AF749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1939C9-B2B2-43E8-457F-DFB95EE3E7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FDE-A94C-294A-A943-8E8B7E6B3F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1755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7A9C5-E37C-C453-85E9-38395123F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6DCFF14-BE57-C473-B99D-7E0A923DE2B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8ADD49-286D-AF06-FDA7-A9302ABFA1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30A18C-656C-0F1A-24D9-ED9E65BC7D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7326D-73A3-A94C-AE22-BAF44E74E04A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780939-F01D-33B8-A99E-7B2AEF21B3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51BEC4-BE41-1119-D11D-649AA12AD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FDE-A94C-294A-A943-8E8B7E6B3F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2024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E4CF0-FE5D-F4C6-B78B-F0CFD3542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2F034A-DA13-56C8-37D4-74F233E3C4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B35945-EF32-B19A-DDC3-6BDD0CE96F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7326D-73A3-A94C-AE22-BAF44E74E04A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B9440F-169C-F17E-943E-346E61AF8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6319A0-0675-C76C-DD07-EF9774228D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FDE-A94C-294A-A943-8E8B7E6B3F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7447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60F3A1B-1002-2347-2A4B-9DBF45B32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389319-5309-4656-859E-44633FBA17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7492D0-178B-C051-4FC0-C2B71479E5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7326D-73A3-A94C-AE22-BAF44E74E04A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40E24F-F1E5-BD5E-0A75-D258E5811D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C6864E-1542-8996-BD10-527D2D4BC2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FDE-A94C-294A-A943-8E8B7E6B3F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58905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49BA52-54A7-CB86-4871-8770C90FB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2C0EF9-2C12-2F63-01DF-B1DF05838A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ECCB04-856C-C18C-7B22-B6A4E4C798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777326D-73A3-A94C-AE22-BAF44E74E04A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910DB8-5C16-ADE7-EAAF-5233845907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ED8BB7-95F1-CA9C-D1C1-3B8624C48F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6C6AFDE-A94C-294A-A943-8E8B7E6B3F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3739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74" TargetMode="External"/><Relationship Id="rId2" Type="http://schemas.openxmlformats.org/officeDocument/2006/relationships/hyperlink" Target="https://www.legislation.gov.uk/ukpga/2014/23/content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ons.gov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7415E3-6539-92E1-7219-1A65A78F47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6396" y="586855"/>
            <a:ext cx="4230100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Evaluating the Care, Support, and Empowerment Needs of Older People in the UK.
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DBB59A-91E5-0D3D-88AE-21F61C60CD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Mohammed Ashfaq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BMHP6027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Component 1 – Voice Over Presentation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Lecturer: Tomy Adattu Chacko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797A922-7856-E18A-4111-3A82932093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88480" y="153270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5919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9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9CE175-0838-04F8-499E-0D09C6373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Introduction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412D1-E078-2AA8-F582-72603E404B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Demographic Context: 18.6% of the UK population is aged 65 plus (ONS, 2021).
 Scope: Defining “Older People” and the shift from “Deficit” to “Strengths Based” models.
 Presentation Aims: Evaluate needs, analyze interventions, and identify barriers to independence.</a:t>
            </a:r>
            <a:endParaRPr lang="en-US" sz="200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149C04A-12E8-EE58-1771-CF684F1CA6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280093" y="116891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130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79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9FE53E-AF08-BBF2-76C9-E2A2EAB07D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Critical Evaluation of Care and Empowerment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B603DA-A6F4-0C26-CC94-2792B940C5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 Functional Ability: The interaction between intrinsic capacity and the environment (WHO, 2021).
 Independence vs. Interdependence: The role of choice in daily living.
 Empowerment Theory: Moving from passive recipients to active participants (Tew, 2011)</a:t>
            </a:r>
            <a:endParaRPr lang="en-US" sz="200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FF3EEE3-58F1-6BEB-3A0B-582F063B61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98739" y="128689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1497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0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6BBE5D-ECAD-1F23-2B14-F94D1DAC56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Effectiveness of Current UK Provisions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30BC1-FF20-9DE3-C7DF-62F7FC00EE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Legislative Anchor: The Care Act 2014 and the “Wellbeing Principle.”
 Integrated Care Systems (ICS): Breaking down silos between health and social care.
 The Postcode Lottery: Regional variations in care quality and funding (Age UK, 2023).</a:t>
            </a:r>
            <a:endParaRPr lang="en-US" sz="200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A928BCF-80AE-9777-B897-3AA36ED3CF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447018" y="139505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9037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9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38E096-30F7-ECB4-8DFF-DDE988514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Theory and Policy Exploration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BEA07-72CC-A1A3-959B-5E505CC3A4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Social Theories of Ageing: Disengagement Theory vs. Active Ageing (Walker, 2002).
 Policy Context: The “Ageing Society” Grand Challenge (UK Government).
 Person Centred Care: Kitwood’s (1997) “Enriched Model” of dementia care.</a:t>
            </a:r>
            <a:endParaRPr lang="en-US" sz="200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3D4C5F1-76C7-67F0-3CF1-847017171A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42792" y="140488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360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42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3CDFB-4DE4-275E-8AA2-EC27121293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Challenges to Independence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2C141-DB00-EE63-CF0B-3CE57060B5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Physical &amp; Mental Health: Multi morbidity and the “Frailty Cycle.”
 Societal Barriers: Ageism and the “Digital Divide.”
 Economic Barriers: The cost of living and its impact on nutrition and heating.</a:t>
            </a:r>
            <a:endParaRPr lang="en-US" sz="200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45F9A3C-D80A-1530-D022-EA088B6CD5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456850" y="133606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124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8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6419D7-EC87-1B55-6F45-C954E1BE3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Emergent Technology in Health and Social Care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15A9D3-9D9E-6F1B-0DBD-0F29D56B7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Telecare &amp; Wearables: Fall detection and remote monitoring.
 Social Robotics: Reducing isolation through AI (e.g., Paro seals).
 Smart Homes: IoT sensors for “Ageing in Place.”</a:t>
            </a:r>
            <a:endParaRPr lang="en-US" sz="200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9060544-3024-9D7E-1D4B-1D135AE999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447018" y="142455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5300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8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29A6BB-393A-E230-E242-94B2F6743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Examples of Best Practice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55320-CA07-E1E3-58AB-0AB3CAD9B1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Reablement Services: Evidence based short term intensive support.
 Buurtzorg Model: Nurse led, holistic community care pilots in the UK.
 Intergenerational Living: Co locating nurseries and care homes.</a:t>
            </a:r>
            <a:endParaRPr lang="en-US" sz="200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047E594-5160-2941-BA97-D5AA59A2AE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79524" y="159169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488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51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7ABB72-4584-2B7F-3B12-4FB262492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Recommendations for Service Improvement 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96C8B2-24A5-EC87-74C3-67558A2377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Recommendation 1: Mandatory Co Production in service design.
 Recommendation 2: Integrated Digital Literacy Training.
 Recommendation 3: Workforce Professionalization and parity of esteem.</a:t>
            </a:r>
            <a:endParaRPr lang="en-US" sz="200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1C43BCE-3AD1-6951-E391-F0907A6575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447018" y="160153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798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57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274F7B-E9F0-2773-B997-82F66546C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Barriers and Solutions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AEA3E-1762-3C7F-DCA3-FD3ED6A94B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Barrier: Financial constraints and the “Crisis Cycle.”
 Solution: A long term, cross party funding settlement for social care.
 Barrier: Ethics of surveillance in technology.
 Solution: Robust data protection and “Ethics by Design” frameworks.</a:t>
            </a:r>
            <a:endParaRPr lang="en-US" sz="200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BE3C149-56F8-1948-1EEF-DE838F1C7B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466683" y="132622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298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7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9694C4-83EF-86FB-8806-F9023452D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Conclusion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585E4-3A87-4CF3-6298-612E116641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Summary: Empowerment requires a synergy of policy, technology, and human rights.
 Final Thought: Ageing is a lived experience, not a clinical problem to be solved.</a:t>
            </a:r>
            <a:endParaRPr lang="en-US" sz="200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2A2029F-2422-98D1-D665-5C3E6B0DC5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86473" y="168019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207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72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63C78-D86E-16F9-0764-00ACECD49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F02E44-9B9C-30B7-72B7-291453C36B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9845"/>
            <a:ext cx="10515600" cy="5050707"/>
          </a:xfrm>
        </p:spPr>
        <p:txBody>
          <a:bodyPr vert="horz" lIns="91440" tIns="45720" rIns="91440" bIns="45720" rtlCol="0" anchor="t">
            <a:noAutofit/>
          </a:bodyPr>
          <a:lstStyle/>
          <a:p>
            <a:pPr rtl="0"/>
            <a:r>
              <a:rPr lang="en-GB" sz="900"/>
              <a:t> Age UK (2023) </a:t>
            </a:r>
            <a:r>
              <a:rPr lang="en-GB" sz="900" i="1"/>
              <a:t>The state of health and social care in England 2023</a:t>
            </a:r>
            <a:r>
              <a:rPr lang="en-GB" sz="900"/>
              <a:t>. London: Age UK.</a:t>
            </a:r>
          </a:p>
          <a:p>
            <a:r>
              <a:rPr lang="en-GB" sz="900"/>
              <a:t>​</a:t>
            </a:r>
            <a:r>
              <a:rPr lang="en-GB" sz="900" i="1"/>
              <a:t>Care Act 2014, c. 23</a:t>
            </a:r>
            <a:r>
              <a:rPr lang="en-GB" sz="900"/>
              <a:t>. Available at: </a:t>
            </a:r>
            <a:r>
              <a:rPr lang="en-GB" sz="900">
                <a:hlinkClick r:id="rId2"/>
              </a:rPr>
              <a:t>https://www.legislation.gov.uk/ukpga/2014/23/contents</a:t>
            </a:r>
            <a:r>
              <a:rPr lang="en-GB" sz="900"/>
              <a:t> (Accessed: 20 February 2026).</a:t>
            </a:r>
          </a:p>
          <a:p>
            <a:pPr rtl="0"/>
            <a:r>
              <a:rPr lang="en-GB" sz="900"/>
              <a:t>​Department of Health and Social Care (2021) </a:t>
            </a:r>
            <a:r>
              <a:rPr lang="en-GB" sz="900" i="1"/>
              <a:t>People at the heart of care: adult social care reform white paper</a:t>
            </a:r>
            <a:r>
              <a:rPr lang="en-GB" sz="900"/>
              <a:t>. London: DHSC.</a:t>
            </a:r>
          </a:p>
          <a:p>
            <a:pPr rtl="0"/>
            <a:r>
              <a:rPr lang="en-GB" sz="900"/>
              <a:t>​</a:t>
            </a:r>
            <a:r>
              <a:rPr lang="en-GB" sz="900" err="1"/>
              <a:t>Fillit</a:t>
            </a:r>
            <a:r>
              <a:rPr lang="en-GB" sz="900"/>
              <a:t>, H. M., Rockwood, K. and Woodhouse, K. (2016) </a:t>
            </a:r>
            <a:r>
              <a:rPr lang="en-GB" sz="900" i="1" err="1"/>
              <a:t>Brocklehurst's</a:t>
            </a:r>
            <a:r>
              <a:rPr lang="en-GB" sz="900" i="1"/>
              <a:t> textbook of geriatric medicine and gerontology</a:t>
            </a:r>
            <a:r>
              <a:rPr lang="en-GB" sz="900"/>
              <a:t>. 8th </a:t>
            </a:r>
            <a:r>
              <a:rPr lang="en-GB" sz="900" err="1"/>
              <a:t>edn</a:t>
            </a:r>
            <a:r>
              <a:rPr lang="en-GB" sz="900"/>
              <a:t>. Philadelphia: Elsevier.</a:t>
            </a:r>
          </a:p>
          <a:p>
            <a:pPr rtl="0"/>
            <a:r>
              <a:rPr lang="en-GB" sz="900"/>
              <a:t>​Glasby, J. (2019) </a:t>
            </a:r>
            <a:r>
              <a:rPr lang="en-GB" sz="900" i="1"/>
              <a:t>Understanding health and social care</a:t>
            </a:r>
            <a:r>
              <a:rPr lang="en-GB" sz="900"/>
              <a:t>. 3rd </a:t>
            </a:r>
            <a:r>
              <a:rPr lang="en-GB" sz="900" err="1"/>
              <a:t>edn</a:t>
            </a:r>
            <a:r>
              <a:rPr lang="en-GB" sz="900"/>
              <a:t>. Bristol: Policy Press.</a:t>
            </a:r>
          </a:p>
          <a:p>
            <a:pPr rtl="0"/>
            <a:r>
              <a:rPr lang="en-GB" sz="900"/>
              <a:t>​Ham, C. (2022) </a:t>
            </a:r>
            <a:r>
              <a:rPr lang="en-GB" sz="900" i="1"/>
              <a:t>The NHS under the Conservatives: a review</a:t>
            </a:r>
            <a:r>
              <a:rPr lang="en-GB" sz="900"/>
              <a:t>. London: The King's Fund.</a:t>
            </a:r>
          </a:p>
          <a:p>
            <a:pPr rtl="0"/>
            <a:r>
              <a:rPr lang="en-GB" sz="900"/>
              <a:t>​</a:t>
            </a:r>
            <a:r>
              <a:rPr lang="en-GB" sz="900" err="1"/>
              <a:t>Kitwood</a:t>
            </a:r>
            <a:r>
              <a:rPr lang="en-GB" sz="900"/>
              <a:t>, T. (1997) </a:t>
            </a:r>
            <a:r>
              <a:rPr lang="en-GB" sz="900" i="1"/>
              <a:t>Dementia reconsidered: the person comes first</a:t>
            </a:r>
            <a:r>
              <a:rPr lang="en-GB" sz="900"/>
              <a:t>. Buckingham: Open University Press.</a:t>
            </a:r>
          </a:p>
          <a:p>
            <a:pPr rtl="0"/>
            <a:r>
              <a:rPr lang="en-GB" sz="900"/>
              <a:t>​</a:t>
            </a:r>
            <a:r>
              <a:rPr lang="en-GB" sz="900" err="1"/>
              <a:t>Lymbery</a:t>
            </a:r>
            <a:r>
              <a:rPr lang="en-GB" sz="900"/>
              <a:t>, M. (2014) </a:t>
            </a:r>
            <a:r>
              <a:rPr lang="en-GB" sz="900" i="1"/>
              <a:t>Social work with older people</a:t>
            </a:r>
            <a:r>
              <a:rPr lang="en-GB" sz="900"/>
              <a:t>. London: Sage.</a:t>
            </a:r>
          </a:p>
          <a:p>
            <a:pPr rtl="0"/>
            <a:r>
              <a:rPr lang="en-GB" sz="900"/>
              <a:t>​Marmot, M. (2020) </a:t>
            </a:r>
            <a:r>
              <a:rPr lang="en-GB" sz="900" i="1"/>
              <a:t>Health equity in England: the Marmot review 10 years on</a:t>
            </a:r>
            <a:r>
              <a:rPr lang="en-GB" sz="900"/>
              <a:t>. London: Institute of Health Equity.</a:t>
            </a:r>
          </a:p>
          <a:p>
            <a:r>
              <a:rPr lang="en-GB" sz="900"/>
              <a:t>​National Institute for Health and Care Excellence (2017) </a:t>
            </a:r>
            <a:r>
              <a:rPr lang="en-GB" sz="900" i="1"/>
              <a:t>Intermediate care including </a:t>
            </a:r>
            <a:r>
              <a:rPr lang="en-GB" sz="900" i="1" err="1"/>
              <a:t>reablement</a:t>
            </a:r>
            <a:r>
              <a:rPr lang="en-GB" sz="900"/>
              <a:t>. [NG74]. Available at: </a:t>
            </a:r>
            <a:r>
              <a:rPr lang="en-GB" sz="900">
                <a:hlinkClick r:id="rId3"/>
              </a:rPr>
              <a:t>https://www.nice.org.uk/guidance/ng74</a:t>
            </a:r>
            <a:r>
              <a:rPr lang="en-GB" sz="900"/>
              <a:t> (Accessed: 4 March 2026).</a:t>
            </a:r>
          </a:p>
          <a:p>
            <a:pPr rtl="0"/>
            <a:r>
              <a:rPr lang="en-GB" sz="900"/>
              <a:t>​Office for National Statistics (2021) </a:t>
            </a:r>
            <a:r>
              <a:rPr lang="en-GB" sz="900" i="1"/>
              <a:t>Census 2021: age and sex profile in England and Wales</a:t>
            </a:r>
            <a:r>
              <a:rPr lang="en-GB" sz="900"/>
              <a:t>. Available at: </a:t>
            </a:r>
            <a:r>
              <a:rPr lang="en-GB" sz="900">
                <a:hlinkClick r:id="rId4"/>
              </a:rPr>
              <a:t>https://www.ons.gov.uk</a:t>
            </a:r>
            <a:r>
              <a:rPr lang="en-GB" sz="900"/>
              <a:t> (Accessed: 1March 2026).</a:t>
            </a:r>
          </a:p>
          <a:p>
            <a:pPr rtl="0"/>
            <a:r>
              <a:rPr lang="en-GB" sz="900"/>
              <a:t>​Oliver, D. (2021) 'The NHS and social care: a marriage on the rocks?', </a:t>
            </a:r>
            <a:r>
              <a:rPr lang="en-GB" sz="900" i="1"/>
              <a:t>British Medical Journal</a:t>
            </a:r>
            <a:r>
              <a:rPr lang="en-GB" sz="900"/>
              <a:t>, 372(143), pp. 1–2.</a:t>
            </a:r>
          </a:p>
          <a:p>
            <a:pPr rtl="0"/>
            <a:r>
              <a:rPr lang="en-GB" sz="900"/>
              <a:t>​Ray, M., Bernard, M. and Phillips, J. (2014) </a:t>
            </a:r>
            <a:r>
              <a:rPr lang="en-GB" sz="900" i="1"/>
              <a:t>Social work with older people</a:t>
            </a:r>
            <a:r>
              <a:rPr lang="en-GB" sz="900"/>
              <a:t>. 5th </a:t>
            </a:r>
            <a:r>
              <a:rPr lang="en-GB" sz="900" err="1"/>
              <a:t>edn</a:t>
            </a:r>
            <a:r>
              <a:rPr lang="en-GB" sz="900"/>
              <a:t>. London: Palgrave Macmillan.</a:t>
            </a:r>
          </a:p>
          <a:p>
            <a:pPr rtl="0"/>
            <a:r>
              <a:rPr lang="en-GB" sz="900"/>
              <a:t>​</a:t>
            </a:r>
            <a:r>
              <a:rPr lang="en-GB" sz="900" err="1"/>
              <a:t>Scourfield</a:t>
            </a:r>
            <a:r>
              <a:rPr lang="en-GB" sz="900"/>
              <a:t>, P. (2021) 'Using the Care Act 2014 to empower older people', </a:t>
            </a:r>
            <a:r>
              <a:rPr lang="en-GB" sz="900" i="1"/>
              <a:t>Journal of Adult Protection</a:t>
            </a:r>
            <a:r>
              <a:rPr lang="en-GB" sz="900"/>
              <a:t>, 23(2), pp. 112–125.</a:t>
            </a:r>
          </a:p>
          <a:p>
            <a:pPr rtl="0"/>
            <a:r>
              <a:rPr lang="en-GB" sz="900"/>
              <a:t>​Skills for Care (2023) </a:t>
            </a:r>
            <a:r>
              <a:rPr lang="en-GB" sz="900" i="1"/>
              <a:t>The state of the adult social care sector and workforce in England</a:t>
            </a:r>
            <a:r>
              <a:rPr lang="en-GB" sz="900"/>
              <a:t>. Leeds: Skills for Care.</a:t>
            </a:r>
          </a:p>
          <a:p>
            <a:pPr rtl="0"/>
            <a:r>
              <a:rPr lang="en-GB" sz="900"/>
              <a:t>​</a:t>
            </a:r>
            <a:r>
              <a:rPr lang="en-GB" sz="900" err="1"/>
              <a:t>Tew</a:t>
            </a:r>
            <a:r>
              <a:rPr lang="en-GB" sz="900"/>
              <a:t>, J. (2011) </a:t>
            </a:r>
            <a:r>
              <a:rPr lang="en-GB" sz="900" i="1"/>
              <a:t>Social perspectives in mental health: developing curriculum, policy and practice</a:t>
            </a:r>
            <a:r>
              <a:rPr lang="en-GB" sz="900"/>
              <a:t>. London: Jessica Kingsley Publishers.</a:t>
            </a:r>
          </a:p>
          <a:p>
            <a:pPr rtl="0"/>
            <a:r>
              <a:rPr lang="en-GB" sz="900"/>
              <a:t>​UK Research and Innovation (2022) </a:t>
            </a:r>
            <a:r>
              <a:rPr lang="en-GB" sz="900" i="1"/>
              <a:t>Healthy ageing challenge: our impact</a:t>
            </a:r>
            <a:r>
              <a:rPr lang="en-GB" sz="900"/>
              <a:t>. Swindon: UKRI.</a:t>
            </a:r>
          </a:p>
          <a:p>
            <a:pPr rtl="0"/>
            <a:r>
              <a:rPr lang="en-GB" sz="900"/>
              <a:t>​Victor, C. R. (2021) </a:t>
            </a:r>
            <a:r>
              <a:rPr lang="en-GB" sz="900" i="1"/>
              <a:t>The social world of older people: understanding loneliness and social isolation in later life</a:t>
            </a:r>
            <a:r>
              <a:rPr lang="en-GB" sz="900"/>
              <a:t>. London: McGraw Hill.</a:t>
            </a:r>
          </a:p>
          <a:p>
            <a:pPr rtl="0"/>
            <a:r>
              <a:rPr lang="en-GB" sz="900"/>
              <a:t>​Walker, A. (2002) 'A strategy for active ageing', </a:t>
            </a:r>
            <a:r>
              <a:rPr lang="en-GB" sz="900" i="1"/>
              <a:t>International Social Security Review</a:t>
            </a:r>
            <a:r>
              <a:rPr lang="en-GB" sz="900"/>
              <a:t>, 55(1), pp. 121–139.</a:t>
            </a:r>
          </a:p>
          <a:p>
            <a:pPr rtl="0"/>
            <a:r>
              <a:rPr lang="en-GB" sz="900"/>
              <a:t>​World Health Organization (2021) </a:t>
            </a:r>
            <a:r>
              <a:rPr lang="en-GB" sz="900" i="1"/>
              <a:t>Decade of healthy ageing: baseline report</a:t>
            </a:r>
            <a:r>
              <a:rPr lang="en-GB" sz="900"/>
              <a:t>. Geneva: WHO.</a:t>
            </a:r>
          </a:p>
          <a:p>
            <a:pPr marL="0" indent="0">
              <a:buNone/>
            </a:pP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41234594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1061</Words>
  <Application>Microsoft Office PowerPoint</Application>
  <PresentationFormat>Widescreen</PresentationFormat>
  <Paragraphs>46</Paragraphs>
  <Slides>12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Evaluating the Care, Support, and Empowerment Needs of Older People in the UK.
 </vt:lpstr>
      <vt:lpstr>Introduction</vt:lpstr>
      <vt:lpstr>Critical Evaluation of Care and Empowerment</vt:lpstr>
      <vt:lpstr>Effectiveness of Current UK Provisions</vt:lpstr>
      <vt:lpstr>Theory and Policy Exploration</vt:lpstr>
      <vt:lpstr>Challenges to Independence</vt:lpstr>
      <vt:lpstr>Emergent Technology in Health and Social Care</vt:lpstr>
      <vt:lpstr>Examples of Best Practice</vt:lpstr>
      <vt:lpstr>Recommendations for Service Improvement </vt:lpstr>
      <vt:lpstr>Barriers and Solutions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Evaluating the Care, Support, and Empowerment Needs of Older People in the UK.</dc:title>
  <dc:creator>Mohammed Ashfaq (2315557)</dc:creator>
  <cp:lastModifiedBy>Mohammed Ashfaq (2315557)</cp:lastModifiedBy>
  <cp:revision>2</cp:revision>
  <dcterms:created xsi:type="dcterms:W3CDTF">2026-03-06T23:18:35Z</dcterms:created>
  <dcterms:modified xsi:type="dcterms:W3CDTF">2026-03-07T00:47:31Z</dcterms:modified>
</cp:coreProperties>
</file>