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Default Extension="svg" ContentType="image/svg+xml"/>
  <Override PartName="/docMetadata/LabelInfo.xml" ContentType="application/vnd.ms-office.classificationlabel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authors.xml" ContentType="application/vnd.ms-powerpoint.author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6"/>
  </p:notesMasterIdLst>
  <p:sldIdLst>
    <p:sldId id="278" r:id="rId2"/>
    <p:sldId id="279" r:id="rId3"/>
    <p:sldId id="280" r:id="rId4"/>
    <p:sldId id="281" r:id="rId5"/>
    <p:sldId id="295" r:id="rId6"/>
    <p:sldId id="294" r:id="rId7"/>
    <p:sldId id="297" r:id="rId8"/>
    <p:sldId id="296" r:id="rId9"/>
    <p:sldId id="298" r:id="rId10"/>
    <p:sldId id="299" r:id="rId11"/>
    <p:sldId id="300" r:id="rId12"/>
    <p:sldId id="301" r:id="rId13"/>
    <p:sldId id="302" r:id="rId14"/>
    <p:sldId id="293" r:id="rId15"/>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09" autoAdjust="0"/>
  </p:normalViewPr>
  <p:slideViewPr>
    <p:cSldViewPr snapToGrid="0" snapToObjects="1">
      <p:cViewPr>
        <p:scale>
          <a:sx n="60" d="100"/>
          <a:sy n="60" d="100"/>
        </p:scale>
        <p:origin x="-2514" y="-1248"/>
      </p:cViewPr>
      <p:guideLst>
        <p:guide orient="horz" pos="2616"/>
        <p:guide orient="horz" pos="3264"/>
        <p:guide orient="horz" pos="2136"/>
        <p:guide orient="horz" pos="4008"/>
        <p:guide orient="horz" pos="1152"/>
        <p:guide orient="horz" pos="2352"/>
        <p:guide orient="horz" pos="1512"/>
        <p:guide orient="horz" pos="2448"/>
        <p:guide orient="horz" pos="960"/>
        <p:guide/>
        <p:guide pos="456"/>
        <p:guide pos="6912"/>
        <p:guide pos="7680"/>
        <p:guide pos="6696"/>
        <p:guide pos="1008"/>
        <p:guide pos="1584"/>
        <p:guide pos="2136"/>
        <p:guide pos="2760"/>
        <p:guide pos="3288"/>
        <p:guide pos="4032"/>
        <p:guide pos="4392"/>
        <p:guide pos="4944"/>
        <p:guide pos="5544"/>
        <p:guide pos="6072"/>
        <p:guide pos="5256"/>
        <p:guide pos="7261"/>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xmlns=""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2.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xmlns=""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xmlns=""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xmlns=""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xmlns=""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xmlns=""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xmlns=""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xmlns=""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xmlns=""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xmlns=""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xmlns=""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xmlns=""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xmlns=""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xmlns=""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xmlns=""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xmlns=""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xmlns=""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xmlns=""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pPr/>
              <a:t>‹#›</a:t>
            </a:fld>
            <a:endParaRPr lang="en-US" dirty="0"/>
          </a:p>
        </p:txBody>
      </p:sp>
      <p:sp>
        <p:nvSpPr>
          <p:cNvPr id="17" name="Freeform: Shape 16">
            <a:extLst>
              <a:ext uri="{FF2B5EF4-FFF2-40B4-BE49-F238E27FC236}">
                <a16:creationId xmlns:a16="http://schemas.microsoft.com/office/drawing/2014/main" xmlns=""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xmlns=""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xmlns=""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xmlns=""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xmlns=""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xmlns=""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xmlns=""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xmlns=""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xmlns=""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xmlns=""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xmlns=""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xmlns=""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xmlns=""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xmlns=""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xmlns=""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xmlns=""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xmlns=""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xmlns=""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xmlns=""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xmlns=""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xmlns=""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xmlns=""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xmlns=""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xmlns=""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xmlns=""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xmlns=""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xmlns=""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xmlns=""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xmlns=""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xmlns=""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xmlns=""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xmlns=""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xmlns=""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xmlns=""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xmlns=""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xmlns=""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xmlns=""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xmlns=""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xmlns=""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xmlns=""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xmlns=""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xmlns=""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xmlns=""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xmlns=""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xmlns=""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xmlns=""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xmlns=""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xmlns=""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xmlns=""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xmlns=""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xmlns=""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xmlns=""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xmlns=""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xmlns=""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xmlns=""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xmlns=""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xmlns=""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xmlns=""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xmlns=""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xmlns=""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xmlns=""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xmlns=""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xmlns=""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xmlns=""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xmlns=""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xmlns=""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xmlns=""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xmlns=""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xmlns=""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xmlns=""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xmlns=""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xmlns=""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xmlns=""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xmlns=""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xmlns=""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xmlns=""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xmlns=""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xmlns=""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xmlns=""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xmlns=""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xmlns=""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xmlns=""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xmlns=""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xmlns=""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xmlns=""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xmlns=""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xmlns=""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xmlns=""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xmlns=""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xmlns=""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xmlns=""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xmlns=""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xmlns=""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xmlns=""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xmlns=""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xmlns=""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xmlns=""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xmlns=""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xmlns=""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xmlns=""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xmlns=""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xmlns=""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xmlns=""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xmlns=""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xmlns=""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xmlns=""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xmlns=""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xmlns=""/>
              </a:ext>
              <a:ext uri="{96DAC541-7B7A-43D3-8B79-37D633B846F1}">
                <asvg:svgBlip xmlns:asvg="http://schemas.microsoft.com/office/drawing/2016/SVG/main" xmlns=""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xmlns=""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xmlns=""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xmlns=""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xmlns=""/>
              </a:ext>
              <a:ext uri="{96DAC541-7B7A-43D3-8B79-37D633B846F1}">
                <asvg:svgBlip xmlns:asvg="http://schemas.microsoft.com/office/drawing/2016/SVG/main" xmlns=""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xmlns=""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xmlns=""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xmlns=""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xmlns=""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xmlns=""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xmlns=""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xmlns=""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xmlns=""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xmlns=""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xmlns=""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xmlns=""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xmlns=""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xmlns=""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xmlns=""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xmlns=""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xmlns=""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xmlns=""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xmlns=""/>
              </a:ext>
              <a:ext uri="{96DAC541-7B7A-43D3-8B79-37D633B846F1}">
                <asvg:svgBlip xmlns:asvg="http://schemas.microsoft.com/office/drawing/2016/SVG/main" xmlns=""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xmlns=""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pPr/>
              <a:t>‹#›</a:t>
            </a:fld>
            <a:endParaRPr lang="en-US" dirty="0"/>
          </a:p>
        </p:txBody>
      </p:sp>
      <p:sp>
        <p:nvSpPr>
          <p:cNvPr id="4" name="Footer Placeholder 3">
            <a:extLst>
              <a:ext uri="{FF2B5EF4-FFF2-40B4-BE49-F238E27FC236}">
                <a16:creationId xmlns:a16="http://schemas.microsoft.com/office/drawing/2014/main" xmlns=""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xmlns=""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xmlns=""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xmlns=""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xmlns=""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xmlns=""/>
              </a:ext>
              <a:ext uri="{96DAC541-7B7A-43D3-8B79-37D633B846F1}">
                <asvg:svgBlip xmlns:asvg="http://schemas.microsoft.com/office/drawing/2016/SVG/main" xmlns=""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xmlns=""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xmlns=""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xmlns=""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xmlns=""/>
              </a:ext>
              <a:ext uri="{96DAC541-7B7A-43D3-8B79-37D633B846F1}">
                <asvg:svgBlip xmlns:asvg="http://schemas.microsoft.com/office/drawing/2016/SVG/main" xmlns=""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xmlns=""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xmlns=""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xmlns=""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xmlns=""/>
              </a:ext>
              <a:ext uri="{96DAC541-7B7A-43D3-8B79-37D633B846F1}">
                <asvg:svgBlip xmlns:asvg="http://schemas.microsoft.com/office/drawing/2016/SVG/main" xmlns=""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
        <p:nvSpPr>
          <p:cNvPr id="18" name="Title 19">
            <a:extLst>
              <a:ext uri="{FF2B5EF4-FFF2-40B4-BE49-F238E27FC236}">
                <a16:creationId xmlns:a16="http://schemas.microsoft.com/office/drawing/2014/main" xmlns=""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xmlns=""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xmlns=""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xmlns=""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xmlns=""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xmlns=""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xmlns=""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xmlns=""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xmlns=""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xmlns=""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pPr/>
              <a:t>‹#›</a:t>
            </a:fld>
            <a:endParaRPr lang="en-US" dirty="0"/>
          </a:p>
        </p:txBody>
      </p:sp>
    </p:spTree>
    <p:extLst>
      <p:ext uri="{BB962C8B-B14F-4D97-AF65-F5344CB8AC3E}">
        <p14:creationId xmlns:p14="http://schemas.microsoft.com/office/powerpoint/2010/main" xmlns=""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xmlns=""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cosmeticsdesign-asia.com/Article/2021/04/06/Product-innovation-and-aggressive-marketing-key-for-success-post-COVID-19-Unilever-s-Lifebuoy" TargetMode="External"/><Relationship Id="rId2" Type="http://schemas.openxmlformats.org/officeDocument/2006/relationships/hyperlink" Target="https://www.unilever.com/"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6860D9-9D47-C0BB-B2B4-4B6F2B36CFCC}"/>
              </a:ext>
            </a:extLst>
          </p:cNvPr>
          <p:cNvSpPr>
            <a:spLocks noGrp="1"/>
          </p:cNvSpPr>
          <p:nvPr>
            <p:ph type="ctrTitle"/>
          </p:nvPr>
        </p:nvSpPr>
        <p:spPr>
          <a:xfrm>
            <a:off x="3287182" y="941059"/>
            <a:ext cx="5385816" cy="1225296"/>
          </a:xfrm>
        </p:spPr>
        <p:txBody>
          <a:bodyPr/>
          <a:lstStyle/>
          <a:p>
            <a:r>
              <a:rPr lang="en-US" dirty="0"/>
              <a:t>UNILEVER CHANGE MANAGEMENT</a:t>
            </a:r>
            <a:br>
              <a:rPr lang="en-US" dirty="0"/>
            </a:br>
            <a:endParaRPr lang="en-US" dirty="0"/>
          </a:p>
        </p:txBody>
      </p:sp>
      <p:sp>
        <p:nvSpPr>
          <p:cNvPr id="3" name="Subtitle 2">
            <a:extLst>
              <a:ext uri="{FF2B5EF4-FFF2-40B4-BE49-F238E27FC236}">
                <a16:creationId xmlns:a16="http://schemas.microsoft.com/office/drawing/2014/main" xmlns="" id="{86C1060B-300F-3CE3-E5AA-D8E29791C960}"/>
              </a:ext>
            </a:extLst>
          </p:cNvPr>
          <p:cNvSpPr>
            <a:spLocks noGrp="1"/>
          </p:cNvSpPr>
          <p:nvPr>
            <p:ph type="subTitle" idx="1"/>
          </p:nvPr>
        </p:nvSpPr>
        <p:spPr/>
        <p:txBody>
          <a:bodyPr/>
          <a:lstStyle/>
          <a:p>
            <a:r>
              <a:rPr lang="en-US" dirty="0"/>
              <a:t>[Student Name]​</a:t>
            </a:r>
          </a:p>
          <a:p>
            <a:endParaRPr lang="en-US" dirty="0"/>
          </a:p>
        </p:txBody>
      </p:sp>
    </p:spTree>
    <p:extLst>
      <p:ext uri="{BB962C8B-B14F-4D97-AF65-F5344CB8AC3E}">
        <p14:creationId xmlns:p14="http://schemas.microsoft.com/office/powerpoint/2010/main" xmlns=""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5C565E9-D88A-55D3-9D42-BD1C24B6DE9F}"/>
              </a:ext>
            </a:extLst>
          </p:cNvPr>
          <p:cNvSpPr>
            <a:spLocks noGrp="1"/>
          </p:cNvSpPr>
          <p:nvPr>
            <p:ph type="title"/>
          </p:nvPr>
        </p:nvSpPr>
        <p:spPr>
          <a:xfrm>
            <a:off x="1499616" y="843173"/>
            <a:ext cx="5693664" cy="768096"/>
          </a:xfrm>
        </p:spPr>
        <p:txBody>
          <a:bodyPr/>
          <a:lstStyle/>
          <a:p>
            <a:r>
              <a:rPr lang="en-US" sz="4400" b="1" dirty="0">
                <a:solidFill>
                  <a:schemeClr val="accent6"/>
                </a:solidFill>
                <a:latin typeface="Arial Black" panose="020B0604020202020204" pitchFamily="34" charset="0"/>
                <a:ea typeface="Arial Regular" pitchFamily="34" charset="-122"/>
                <a:cs typeface="Arial Black" panose="020B0604020202020204" pitchFamily="34" charset="0"/>
              </a:rPr>
              <a:t>AGENDA</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xmlns="" id="{4D1F66E5-D2D7-172B-46BA-FEBFE092CC7F}"/>
              </a:ext>
            </a:extLst>
          </p:cNvPr>
          <p:cNvSpPr>
            <a:spLocks noGrp="1"/>
          </p:cNvSpPr>
          <p:nvPr>
            <p:ph idx="1"/>
          </p:nvPr>
        </p:nvSpPr>
        <p:spPr>
          <a:xfrm>
            <a:off x="1499616" y="1867915"/>
            <a:ext cx="5693664" cy="4629137"/>
          </a:xfrm>
        </p:spPr>
        <p:txBody>
          <a:bodyPr/>
          <a:lstStyle/>
          <a:p>
            <a:r>
              <a:rPr lang="en-US" sz="1600" dirty="0"/>
              <a:t>Introduction​</a:t>
            </a:r>
          </a:p>
          <a:p>
            <a:r>
              <a:rPr lang="en-US" sz="1600" dirty="0"/>
              <a:t>Brexit</a:t>
            </a:r>
          </a:p>
          <a:p>
            <a:r>
              <a:rPr lang="en-US" sz="1600" dirty="0"/>
              <a:t>Brexit Response</a:t>
            </a:r>
          </a:p>
          <a:p>
            <a:r>
              <a:rPr lang="en-US" sz="1600" dirty="0"/>
              <a:t>​Covid-19</a:t>
            </a:r>
          </a:p>
          <a:p>
            <a:r>
              <a:rPr lang="en-US" sz="1600" dirty="0"/>
              <a:t>Covid-19 response</a:t>
            </a:r>
          </a:p>
          <a:p>
            <a:r>
              <a:rPr lang="en-US" sz="1600" dirty="0"/>
              <a:t>Change Models</a:t>
            </a:r>
          </a:p>
          <a:p>
            <a:r>
              <a:rPr lang="en-US" sz="1800" dirty="0"/>
              <a:t>Change Drivers</a:t>
            </a:r>
          </a:p>
          <a:p>
            <a:r>
              <a:rPr lang="en-US" sz="1800" dirty="0"/>
              <a:t>Dealing with Resistance Factors</a:t>
            </a:r>
          </a:p>
          <a:p>
            <a:r>
              <a:rPr lang="en-US" sz="1800" dirty="0"/>
              <a:t>Assessing Change Effectiveness</a:t>
            </a:r>
          </a:p>
          <a:p>
            <a:r>
              <a:rPr lang="en-US" sz="1800" dirty="0"/>
              <a:t>The Future</a:t>
            </a:r>
          </a:p>
          <a:p>
            <a:endParaRPr lang="en-US" sz="1800" dirty="0"/>
          </a:p>
        </p:txBody>
      </p:sp>
    </p:spTree>
    <p:extLst>
      <p:ext uri="{BB962C8B-B14F-4D97-AF65-F5344CB8AC3E}">
        <p14:creationId xmlns:p14="http://schemas.microsoft.com/office/powerpoint/2010/main" xmlns=""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940BC6-9DA0-FB4D-8879-DC8B3958C07C}"/>
              </a:ext>
            </a:extLst>
          </p:cNvPr>
          <p:cNvSpPr>
            <a:spLocks noGrp="1"/>
          </p:cNvSpPr>
          <p:nvPr>
            <p:ph type="title"/>
          </p:nvPr>
        </p:nvSpPr>
        <p:spPr>
          <a:xfrm>
            <a:off x="4178808" y="1508760"/>
            <a:ext cx="6766560" cy="768096"/>
          </a:xfrm>
        </p:spPr>
        <p:txBody>
          <a:bodyPr/>
          <a:lstStyle/>
          <a:p>
            <a:r>
              <a:rPr lang="en-US" dirty="0"/>
              <a:t>Introduction</a:t>
            </a:r>
          </a:p>
        </p:txBody>
      </p:sp>
      <p:sp>
        <p:nvSpPr>
          <p:cNvPr id="3" name="Content Placeholder 2">
            <a:extLst>
              <a:ext uri="{FF2B5EF4-FFF2-40B4-BE49-F238E27FC236}">
                <a16:creationId xmlns:a16="http://schemas.microsoft.com/office/drawing/2014/main" xmlns="" id="{1E0B8C4B-3A3C-9FD1-59FB-1666C1F09376}"/>
              </a:ext>
            </a:extLst>
          </p:cNvPr>
          <p:cNvSpPr>
            <a:spLocks noGrp="1"/>
          </p:cNvSpPr>
          <p:nvPr>
            <p:ph idx="1"/>
          </p:nvPr>
        </p:nvSpPr>
        <p:spPr>
          <a:xfrm>
            <a:off x="4224528" y="2501535"/>
            <a:ext cx="6766560" cy="2700528"/>
          </a:xfrm>
        </p:spPr>
        <p:txBody>
          <a:bodyPr/>
          <a:lstStyle/>
          <a:p>
            <a:r>
              <a:rPr lang="en-US" dirty="0"/>
              <a:t>Unilever PLC is a UK based consumer goods multinational company that produces and sells consumer goods in 190 countries around the world (Unilever, </a:t>
            </a:r>
            <a:r>
              <a:rPr lang="en-US" dirty="0" err="1"/>
              <a:t>n.d</a:t>
            </a:r>
            <a:r>
              <a:rPr lang="en-US" dirty="0"/>
              <a:t>). The company was founded in 1929 after a merger between the British soap maker Lever Brothers and the Dutch margarine producer Margarine </a:t>
            </a:r>
            <a:r>
              <a:rPr lang="en-US" dirty="0" err="1"/>
              <a:t>Unie</a:t>
            </a:r>
            <a:r>
              <a:rPr lang="en-US" dirty="0"/>
              <a:t> and has done a couple of acquisitions since. The company deals with a broad range of products including; Food, sauces, bottled water, infant formula, soft drinks, ice cream, instant coffee, cleaning supplies, energy drinks, toothpaste, pet food, pharmaceuticals, consumer healthcare items, tea, breakfast cereals, beauty products, and personal care products (Unilever, </a:t>
            </a:r>
            <a:r>
              <a:rPr lang="en-US" dirty="0" err="1"/>
              <a:t>n.d</a:t>
            </a:r>
            <a:r>
              <a:rPr lang="en-US" dirty="0"/>
              <a:t>). </a:t>
            </a:r>
          </a:p>
          <a:p>
            <a:endParaRPr lang="en-US" dirty="0"/>
          </a:p>
        </p:txBody>
      </p:sp>
      <p:sp>
        <p:nvSpPr>
          <p:cNvPr id="14" name="Footer Placeholder 13">
            <a:extLst>
              <a:ext uri="{FF2B5EF4-FFF2-40B4-BE49-F238E27FC236}">
                <a16:creationId xmlns:a16="http://schemas.microsoft.com/office/drawing/2014/main" xmlns="" id="{03571BF2-FCCE-E7A0-736D-9168D2BBFF63}"/>
              </a:ext>
            </a:extLst>
          </p:cNvPr>
          <p:cNvSpPr>
            <a:spLocks noGrp="1"/>
          </p:cNvSpPr>
          <p:nvPr>
            <p:ph type="ftr" sz="quarter" idx="11"/>
          </p:nvPr>
        </p:nvSpPr>
        <p:spPr/>
        <p:txBody>
          <a:bodyPr/>
          <a:lstStyle/>
          <a:p>
            <a:r>
              <a:rPr lang="en-US" dirty="0"/>
              <a:t>Unilever Change Management</a:t>
            </a:r>
          </a:p>
        </p:txBody>
      </p:sp>
      <p:sp>
        <p:nvSpPr>
          <p:cNvPr id="15" name="Slide Number Placeholder 14">
            <a:extLst>
              <a:ext uri="{FF2B5EF4-FFF2-40B4-BE49-F238E27FC236}">
                <a16:creationId xmlns:a16="http://schemas.microsoft.com/office/drawing/2014/main" xmlns="" id="{7FC3FD3F-45EE-74E3-AD64-441303B83EF3}"/>
              </a:ext>
            </a:extLst>
          </p:cNvPr>
          <p:cNvSpPr>
            <a:spLocks noGrp="1"/>
          </p:cNvSpPr>
          <p:nvPr>
            <p:ph type="sldNum" sz="quarter" idx="12"/>
          </p:nvPr>
        </p:nvSpPr>
        <p:spPr/>
        <p:txBody>
          <a:bodyPr/>
          <a:lstStyle/>
          <a:p>
            <a:fld id="{48F63A3B-78C7-47BE-AE5E-E10140E04643}" type="slidenum">
              <a:rPr lang="en-US" smtClean="0"/>
              <a:pPr/>
              <a:t>3</a:t>
            </a:fld>
            <a:endParaRPr lang="en-US" dirty="0"/>
          </a:p>
        </p:txBody>
      </p:sp>
      <p:pic>
        <p:nvPicPr>
          <p:cNvPr id="5" name="Picture 4">
            <a:extLst>
              <a:ext uri="{FF2B5EF4-FFF2-40B4-BE49-F238E27FC236}">
                <a16:creationId xmlns:a16="http://schemas.microsoft.com/office/drawing/2014/main" xmlns="" id="{F6C7436F-8482-71AC-0D6B-ABE578472DB1}"/>
              </a:ext>
            </a:extLst>
          </p:cNvPr>
          <p:cNvPicPr>
            <a:picLocks noChangeAspect="1"/>
          </p:cNvPicPr>
          <p:nvPr/>
        </p:nvPicPr>
        <p:blipFill>
          <a:blip r:embed="rId2"/>
          <a:stretch>
            <a:fillRect/>
          </a:stretch>
        </p:blipFill>
        <p:spPr>
          <a:xfrm>
            <a:off x="0" y="592428"/>
            <a:ext cx="3425779" cy="5782614"/>
          </a:xfrm>
          <a:prstGeom prst="rect">
            <a:avLst/>
          </a:prstGeom>
        </p:spPr>
      </p:pic>
    </p:spTree>
    <p:extLst>
      <p:ext uri="{BB962C8B-B14F-4D97-AF65-F5344CB8AC3E}">
        <p14:creationId xmlns:p14="http://schemas.microsoft.com/office/powerpoint/2010/main" xmlns=""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F128543-58F4-80B6-A9C2-41B366F9DD8A}"/>
              </a:ext>
            </a:extLst>
          </p:cNvPr>
          <p:cNvPicPr>
            <a:picLocks noChangeAspect="1"/>
          </p:cNvPicPr>
          <p:nvPr/>
        </p:nvPicPr>
        <p:blipFill>
          <a:blip r:embed="rId2"/>
          <a:stretch>
            <a:fillRect/>
          </a:stretch>
        </p:blipFill>
        <p:spPr>
          <a:xfrm>
            <a:off x="-1" y="-90152"/>
            <a:ext cx="3258355" cy="2722079"/>
          </a:xfrm>
          <a:prstGeom prst="rect">
            <a:avLst/>
          </a:prstGeom>
        </p:spPr>
      </p:pic>
      <p:sp>
        <p:nvSpPr>
          <p:cNvPr id="2" name="Title 1">
            <a:extLst>
              <a:ext uri="{FF2B5EF4-FFF2-40B4-BE49-F238E27FC236}">
                <a16:creationId xmlns:a16="http://schemas.microsoft.com/office/drawing/2014/main" xmlns="" id="{D53B219B-7E3A-7E84-6386-37313F0CFB09}"/>
              </a:ext>
            </a:extLst>
          </p:cNvPr>
          <p:cNvSpPr>
            <a:spLocks noGrp="1"/>
          </p:cNvSpPr>
          <p:nvPr>
            <p:ph type="title"/>
          </p:nvPr>
        </p:nvSpPr>
        <p:spPr>
          <a:xfrm>
            <a:off x="2419082" y="1243584"/>
            <a:ext cx="6400800" cy="768096"/>
          </a:xfrm>
        </p:spPr>
        <p:txBody>
          <a:bodyPr/>
          <a:lstStyle/>
          <a:p>
            <a:r>
              <a:rPr lang="en-US" dirty="0">
                <a:latin typeface="Arial Black" panose="020B0604020202020204" pitchFamily="34" charset="0"/>
                <a:cs typeface="Arial Black" panose="020B0604020202020204" pitchFamily="34" charset="0"/>
              </a:rPr>
              <a:t>Brexit</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xmlns="" id="{A2E339BF-E6D7-DD0E-AF02-6813852EE723}"/>
              </a:ext>
            </a:extLst>
          </p:cNvPr>
          <p:cNvSpPr>
            <a:spLocks noGrp="1"/>
          </p:cNvSpPr>
          <p:nvPr>
            <p:ph type="body" idx="1"/>
          </p:nvPr>
        </p:nvSpPr>
        <p:spPr>
          <a:xfrm>
            <a:off x="2586507" y="2631926"/>
            <a:ext cx="6400800" cy="3755995"/>
          </a:xfrm>
        </p:spPr>
        <p:txBody>
          <a:bodyPr/>
          <a:lstStyle/>
          <a:p>
            <a:pPr marL="285750" indent="-285750" algn="l">
              <a:buFont typeface="Arial" panose="020B0604020202020204" pitchFamily="34" charset="0"/>
              <a:buChar char="•"/>
            </a:pPr>
            <a:r>
              <a:rPr lang="en-US" sz="1600" dirty="0">
                <a:solidFill>
                  <a:schemeClr val="accent6"/>
                </a:solidFill>
                <a:latin typeface="Sabon Next LT" panose="02000500000000000000" pitchFamily="2" charset="0"/>
                <a:cs typeface="Sabon Next LT" panose="02000500000000000000" pitchFamily="2" charset="0"/>
              </a:rPr>
              <a:t>Following the Brexit in February 2020 which saw the UK exit the European Union. Afte</a:t>
            </a:r>
            <a:r>
              <a:rPr lang="en-US" sz="1600" dirty="0">
                <a:latin typeface="Sabon Next LT" panose="02000500000000000000" pitchFamily="2" charset="0"/>
                <a:cs typeface="Sabon Next LT" panose="02000500000000000000" pitchFamily="2" charset="0"/>
              </a:rPr>
              <a:t>r long deliberations, the Withdrawal Agreement was approved by both the UK and EU parliaments (Dhingra and Sampson, 2022). The exit affected many aspects including trade. For Unilever, it had to rethink its supply chains and distribution networks.</a:t>
            </a:r>
          </a:p>
          <a:p>
            <a:pPr algn="l"/>
            <a:r>
              <a:rPr lang="en-US" sz="1600" dirty="0">
                <a:latin typeface="Sabon Next LT" panose="02000500000000000000" pitchFamily="2" charset="0"/>
                <a:cs typeface="Sabon Next LT" panose="02000500000000000000" pitchFamily="2" charset="0"/>
              </a:rPr>
              <a:t> </a:t>
            </a:r>
          </a:p>
          <a:p>
            <a:pPr marL="285750" indent="-285750" algn="l">
              <a:buFont typeface="Arial" panose="020B0604020202020204" pitchFamily="34" charset="0"/>
              <a:buChar char="•"/>
            </a:pPr>
            <a:r>
              <a:rPr lang="en-US" sz="1600" dirty="0">
                <a:latin typeface="Sabon Next LT" panose="02000500000000000000" pitchFamily="2" charset="0"/>
                <a:cs typeface="Sabon Next LT" panose="02000500000000000000" pitchFamily="2" charset="0"/>
              </a:rPr>
              <a:t>As a multinational company, Unilever sources gets its materials and products from different suppliers across Europe before distributing them to consumers globally (Cheng, 2021). </a:t>
            </a:r>
          </a:p>
          <a:p>
            <a:pPr marL="285750" indent="-285750" algn="l">
              <a:buFont typeface="Arial" panose="020B0604020202020204" pitchFamily="34" charset="0"/>
              <a:buChar char="•"/>
            </a:pPr>
            <a:endParaRPr lang="en-US" sz="1600" dirty="0">
              <a:latin typeface="Sabon Next LT" panose="02000500000000000000" pitchFamily="2" charset="0"/>
              <a:cs typeface="Sabon Next LT" panose="02000500000000000000" pitchFamily="2" charset="0"/>
            </a:endParaRPr>
          </a:p>
          <a:p>
            <a:pPr marL="285750" indent="-285750" algn="l">
              <a:buFont typeface="Arial" panose="020B0604020202020204" pitchFamily="34" charset="0"/>
              <a:buChar char="•"/>
            </a:pPr>
            <a:r>
              <a:rPr lang="en-US" sz="1600" dirty="0">
                <a:solidFill>
                  <a:schemeClr val="accent6"/>
                </a:solidFill>
                <a:latin typeface="Sabon Next LT" panose="02000500000000000000" pitchFamily="2" charset="0"/>
                <a:cs typeface="Sabon Next LT" panose="02000500000000000000" pitchFamily="2" charset="0"/>
              </a:rPr>
              <a:t>Without the EU, Unilever needs to make significant changes to its supply chain and distribution network to ensure continued access to materials and customers in the EU over the long term.</a:t>
            </a:r>
          </a:p>
          <a:p>
            <a:pPr algn="ctr"/>
            <a:endParaRPr lang="en-US" sz="2400" dirty="0">
              <a:solidFill>
                <a:schemeClr val="accent6"/>
              </a:solidFill>
              <a:latin typeface="Sabon Next LT" panose="02000500000000000000" pitchFamily="2" charset="0"/>
              <a:cs typeface="Sabon Next LT" panose="02000500000000000000" pitchFamily="2" charset="0"/>
            </a:endParaRPr>
          </a:p>
        </p:txBody>
      </p:sp>
    </p:spTree>
    <p:extLst>
      <p:ext uri="{BB962C8B-B14F-4D97-AF65-F5344CB8AC3E}">
        <p14:creationId xmlns:p14="http://schemas.microsoft.com/office/powerpoint/2010/main" xmlns=""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2B8593-9B7B-731E-6814-5DB6BBB70C66}"/>
              </a:ext>
            </a:extLst>
          </p:cNvPr>
          <p:cNvSpPr>
            <a:spLocks noGrp="1"/>
          </p:cNvSpPr>
          <p:nvPr>
            <p:ph type="title"/>
          </p:nvPr>
        </p:nvSpPr>
        <p:spPr>
          <a:xfrm>
            <a:off x="4041648" y="1209040"/>
            <a:ext cx="6766560" cy="768096"/>
          </a:xfrm>
        </p:spPr>
        <p:txBody>
          <a:bodyPr/>
          <a:lstStyle/>
          <a:p>
            <a:r>
              <a:rPr lang="en-US" dirty="0"/>
              <a:t>Response</a:t>
            </a:r>
          </a:p>
        </p:txBody>
      </p:sp>
      <p:sp>
        <p:nvSpPr>
          <p:cNvPr id="3" name="Content Placeholder 2">
            <a:extLst>
              <a:ext uri="{FF2B5EF4-FFF2-40B4-BE49-F238E27FC236}">
                <a16:creationId xmlns:a16="http://schemas.microsoft.com/office/drawing/2014/main" xmlns="" id="{EAEF0D9D-AE09-F0A2-6421-181D9E4B95A4}"/>
              </a:ext>
            </a:extLst>
          </p:cNvPr>
          <p:cNvSpPr>
            <a:spLocks noGrp="1"/>
          </p:cNvSpPr>
          <p:nvPr>
            <p:ph idx="1"/>
          </p:nvPr>
        </p:nvSpPr>
        <p:spPr>
          <a:xfrm>
            <a:off x="4041648" y="2453158"/>
            <a:ext cx="6766560" cy="3594715"/>
          </a:xfrm>
        </p:spPr>
        <p:txBody>
          <a:bodyPr/>
          <a:lstStyle/>
          <a:p>
            <a:pPr marL="285750" indent="-285750">
              <a:buFont typeface="Arial" panose="020B0604020202020204" pitchFamily="34" charset="0"/>
              <a:buChar char="•"/>
            </a:pPr>
            <a:r>
              <a:rPr lang="en-US" b="1" dirty="0"/>
              <a:t>Supply chain</a:t>
            </a:r>
            <a:r>
              <a:rPr lang="en-US" dirty="0"/>
              <a:t>: Unilever continues to adjust its supply chain to make sure it continues to access raw materials from its European suppliers. It has also started to source more within UK reduce the impact of potential tariffs and trade barriers,. Moreover, Unilever is investing in its storage capabilities to avoid future supply chain disruptions (Cheng, 2021). </a:t>
            </a:r>
          </a:p>
          <a:p>
            <a:pPr marL="285750" indent="-285750">
              <a:buFont typeface="Arial" panose="020B0604020202020204" pitchFamily="34" charset="0"/>
              <a:buChar char="•"/>
            </a:pPr>
            <a:r>
              <a:rPr lang="en-US" b="1" dirty="0"/>
              <a:t>Distribution</a:t>
            </a:r>
            <a:r>
              <a:rPr lang="en-US" dirty="0"/>
              <a:t>: Unilever as well adjusted its distribution strategy to better reflect the new trade environment after Brexit. For instance, its inventory levels in the UK has increased (Cheng, 2021). This guarantees continuity of supply and avoid delays at the border. </a:t>
            </a:r>
          </a:p>
          <a:p>
            <a:pPr marL="285750" indent="-285750">
              <a:buFont typeface="Arial" panose="020B0604020202020204" pitchFamily="34" charset="0"/>
              <a:buChar char="•"/>
            </a:pPr>
            <a:r>
              <a:rPr lang="en-US" b="1" dirty="0"/>
              <a:t>Marketing</a:t>
            </a:r>
            <a:r>
              <a:rPr lang="en-US" dirty="0"/>
              <a:t>: Unilever also adjusted its marketing strategy. This is to make sure that its brands remain relevant in the UK. This includes developing products that are specifically targeted at UK consumers, such as Marmite peanut butter and Hellmann's vegan mayonnaise (Lim, 2021).  Unilever is also doing more marketing campaigns and partnerships in the UK. </a:t>
            </a:r>
          </a:p>
        </p:txBody>
      </p:sp>
      <p:sp>
        <p:nvSpPr>
          <p:cNvPr id="4" name="Footer Placeholder 3">
            <a:extLst>
              <a:ext uri="{FF2B5EF4-FFF2-40B4-BE49-F238E27FC236}">
                <a16:creationId xmlns:a16="http://schemas.microsoft.com/office/drawing/2014/main" xmlns="" id="{B6B53CA6-C2DF-1864-BE24-E1932F36439B}"/>
              </a:ext>
            </a:extLst>
          </p:cNvPr>
          <p:cNvSpPr>
            <a:spLocks noGrp="1"/>
          </p:cNvSpPr>
          <p:nvPr>
            <p:ph type="ftr" sz="quarter" idx="11"/>
          </p:nvPr>
        </p:nvSpPr>
        <p:spPr/>
        <p:txBody>
          <a:bodyPr/>
          <a:lstStyle/>
          <a:p>
            <a:r>
              <a:rPr lang="en-US" dirty="0"/>
              <a:t>Unilever Change Management</a:t>
            </a:r>
          </a:p>
        </p:txBody>
      </p:sp>
      <p:sp>
        <p:nvSpPr>
          <p:cNvPr id="5" name="Slide Number Placeholder 4">
            <a:extLst>
              <a:ext uri="{FF2B5EF4-FFF2-40B4-BE49-F238E27FC236}">
                <a16:creationId xmlns:a16="http://schemas.microsoft.com/office/drawing/2014/main" xmlns="" id="{73CE0C0D-264E-7AE6-7206-B757534DB3E8}"/>
              </a:ext>
            </a:extLst>
          </p:cNvPr>
          <p:cNvSpPr>
            <a:spLocks noGrp="1"/>
          </p:cNvSpPr>
          <p:nvPr>
            <p:ph type="sldNum" sz="quarter" idx="12"/>
          </p:nvPr>
        </p:nvSpPr>
        <p:spPr/>
        <p:txBody>
          <a:bodyPr/>
          <a:lstStyle/>
          <a:p>
            <a:fld id="{48F63A3B-78C7-47BE-AE5E-E10140E04643}" type="slidenum">
              <a:rPr lang="en-US" smtClean="0"/>
              <a:pPr/>
              <a:t>5</a:t>
            </a:fld>
            <a:endParaRPr lang="en-US" dirty="0"/>
          </a:p>
        </p:txBody>
      </p:sp>
    </p:spTree>
    <p:extLst>
      <p:ext uri="{BB962C8B-B14F-4D97-AF65-F5344CB8AC3E}">
        <p14:creationId xmlns:p14="http://schemas.microsoft.com/office/powerpoint/2010/main" xmlns="" val="3183689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4D53A485-11C5-ECFD-C720-D5A00EFF7355}"/>
              </a:ext>
            </a:extLst>
          </p:cNvPr>
          <p:cNvPicPr>
            <a:picLocks noChangeAspect="1"/>
          </p:cNvPicPr>
          <p:nvPr/>
        </p:nvPicPr>
        <p:blipFill>
          <a:blip r:embed="rId2"/>
          <a:stretch>
            <a:fillRect/>
          </a:stretch>
        </p:blipFill>
        <p:spPr>
          <a:xfrm>
            <a:off x="7616725" y="0"/>
            <a:ext cx="4575275" cy="3143989"/>
          </a:xfrm>
          <a:prstGeom prst="rect">
            <a:avLst/>
          </a:prstGeom>
        </p:spPr>
      </p:pic>
      <p:sp>
        <p:nvSpPr>
          <p:cNvPr id="2" name="Title 1">
            <a:extLst>
              <a:ext uri="{FF2B5EF4-FFF2-40B4-BE49-F238E27FC236}">
                <a16:creationId xmlns:a16="http://schemas.microsoft.com/office/drawing/2014/main" xmlns="" id="{894DE386-C2EB-F086-F26D-EFBBD32C7588}"/>
              </a:ext>
            </a:extLst>
          </p:cNvPr>
          <p:cNvSpPr>
            <a:spLocks noGrp="1"/>
          </p:cNvSpPr>
          <p:nvPr>
            <p:ph type="title"/>
          </p:nvPr>
        </p:nvSpPr>
        <p:spPr>
          <a:xfrm>
            <a:off x="1215925" y="1084787"/>
            <a:ext cx="6400800" cy="768096"/>
          </a:xfrm>
        </p:spPr>
        <p:txBody>
          <a:bodyPr/>
          <a:lstStyle/>
          <a:p>
            <a:r>
              <a:rPr lang="en-US" dirty="0"/>
              <a:t>COVID-19</a:t>
            </a:r>
          </a:p>
        </p:txBody>
      </p:sp>
      <p:sp>
        <p:nvSpPr>
          <p:cNvPr id="3" name="Text Placeholder 2">
            <a:extLst>
              <a:ext uri="{FF2B5EF4-FFF2-40B4-BE49-F238E27FC236}">
                <a16:creationId xmlns:a16="http://schemas.microsoft.com/office/drawing/2014/main" xmlns="" id="{8DF84B05-2B8A-0BA9-C48D-A1EB73C5D043}"/>
              </a:ext>
            </a:extLst>
          </p:cNvPr>
          <p:cNvSpPr>
            <a:spLocks noGrp="1"/>
          </p:cNvSpPr>
          <p:nvPr>
            <p:ph type="body" idx="1"/>
          </p:nvPr>
        </p:nvSpPr>
        <p:spPr>
          <a:xfrm>
            <a:off x="1300882" y="2631926"/>
            <a:ext cx="6400800" cy="4226074"/>
          </a:xfrm>
        </p:spPr>
        <p:txBody>
          <a:bodyPr/>
          <a:lstStyle/>
          <a:p>
            <a:pPr marL="285750" indent="-285750" algn="l">
              <a:buFont typeface="Arial" panose="020B0604020202020204" pitchFamily="34" charset="0"/>
              <a:buChar char="•"/>
            </a:pPr>
            <a:r>
              <a:rPr lang="en-US" sz="1600" dirty="0"/>
              <a:t>The first case of Covid-19 was first reported in Wuhan, China I December of 2019. It would soon spread to the rest of the world and WHO declared it as a pandemic in March of 2020. With no cure, the virus killed thousands of people and almost halted trade. </a:t>
            </a:r>
          </a:p>
          <a:p>
            <a:pPr marL="285750" indent="-285750" algn="l">
              <a:buFont typeface="Arial" panose="020B0604020202020204" pitchFamily="34" charset="0"/>
              <a:buChar char="•"/>
            </a:pPr>
            <a:endParaRPr lang="en-US" sz="1600" dirty="0"/>
          </a:p>
          <a:p>
            <a:pPr marL="285750" indent="-285750" algn="l">
              <a:buFont typeface="Arial" panose="020B0604020202020204" pitchFamily="34" charset="0"/>
              <a:buChar char="•"/>
            </a:pPr>
            <a:r>
              <a:rPr lang="en-US" sz="1600" dirty="0"/>
              <a:t>With restrictions to curb the spread, Unilever’s supply chain, production, distribution, and sales were badly affected. There were unprecedented delays in the delivery of raw materials and ingredients, which has in turn impacted the company's production capacity (Pandey et al., 2021).</a:t>
            </a:r>
          </a:p>
          <a:p>
            <a:pPr marL="285750" indent="-285750" algn="l">
              <a:buFont typeface="Arial" panose="020B0604020202020204" pitchFamily="34" charset="0"/>
              <a:buChar char="•"/>
            </a:pPr>
            <a:endParaRPr lang="en-US" sz="1600" dirty="0"/>
          </a:p>
          <a:p>
            <a:pPr marL="285750" indent="-285750" algn="l">
              <a:buFont typeface="Arial" panose="020B0604020202020204" pitchFamily="34" charset="0"/>
              <a:buChar char="•"/>
            </a:pPr>
            <a:r>
              <a:rPr lang="en-US" sz="1600" dirty="0"/>
              <a:t>Although the trade was restored after successful role out of vaccines, there were significant changes that Unilever and other companies made including building digital capabilities, making supply chains more flexible, remote working policies among others. This changes will continue to be improved. </a:t>
            </a:r>
          </a:p>
          <a:p>
            <a:pPr marL="285750" indent="-285750" algn="l">
              <a:buFont typeface="Arial" panose="020B0604020202020204" pitchFamily="34" charset="0"/>
              <a:buChar char="•"/>
            </a:pPr>
            <a:endParaRPr lang="en-US" sz="1600" dirty="0"/>
          </a:p>
        </p:txBody>
      </p:sp>
    </p:spTree>
    <p:extLst>
      <p:ext uri="{BB962C8B-B14F-4D97-AF65-F5344CB8AC3E}">
        <p14:creationId xmlns:p14="http://schemas.microsoft.com/office/powerpoint/2010/main" xmlns="" val="1062859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356CA4-535A-3D01-1C5D-AC725A657E6F}"/>
              </a:ext>
            </a:extLst>
          </p:cNvPr>
          <p:cNvSpPr>
            <a:spLocks noGrp="1"/>
          </p:cNvSpPr>
          <p:nvPr>
            <p:ph type="title"/>
          </p:nvPr>
        </p:nvSpPr>
        <p:spPr>
          <a:xfrm>
            <a:off x="3791391" y="1013808"/>
            <a:ext cx="6766560" cy="768096"/>
          </a:xfrm>
        </p:spPr>
        <p:txBody>
          <a:bodyPr/>
          <a:lstStyle/>
          <a:p>
            <a:pPr algn="ctr"/>
            <a:r>
              <a:rPr lang="en-US" dirty="0"/>
              <a:t>RESPONSE</a:t>
            </a:r>
          </a:p>
        </p:txBody>
      </p:sp>
      <p:sp>
        <p:nvSpPr>
          <p:cNvPr id="3" name="Content Placeholder 2">
            <a:extLst>
              <a:ext uri="{FF2B5EF4-FFF2-40B4-BE49-F238E27FC236}">
                <a16:creationId xmlns:a16="http://schemas.microsoft.com/office/drawing/2014/main" xmlns="" id="{AA4B9FCD-344B-BE00-2A67-37A1B6EC9A3D}"/>
              </a:ext>
            </a:extLst>
          </p:cNvPr>
          <p:cNvSpPr>
            <a:spLocks noGrp="1"/>
          </p:cNvSpPr>
          <p:nvPr>
            <p:ph idx="1"/>
          </p:nvPr>
        </p:nvSpPr>
        <p:spPr>
          <a:xfrm>
            <a:off x="3791391" y="2742826"/>
            <a:ext cx="6766560" cy="2700528"/>
          </a:xfrm>
        </p:spPr>
        <p:txBody>
          <a:bodyPr/>
          <a:lstStyle/>
          <a:p>
            <a:pPr marL="285750" indent="-285750" algn="l">
              <a:buFont typeface="Arial" panose="020B0604020202020204" pitchFamily="34" charset="0"/>
              <a:buChar char="•"/>
            </a:pPr>
            <a:r>
              <a:rPr lang="en-US" sz="1400" b="1" dirty="0"/>
              <a:t>Employee safety</a:t>
            </a:r>
            <a:r>
              <a:rPr lang="en-US" sz="1400" dirty="0"/>
              <a:t>: Unilever adopted strict safety protocols at its facilities to curb the spread. This included providing them with safety gears. Although the threat of Covid-19 is as strong, Unilever continues to improve its employee’s safety. </a:t>
            </a:r>
          </a:p>
          <a:p>
            <a:pPr marL="285750" indent="-285750" algn="l">
              <a:buFont typeface="Arial" panose="020B0604020202020204" pitchFamily="34" charset="0"/>
              <a:buChar char="•"/>
            </a:pPr>
            <a:r>
              <a:rPr lang="en-US" sz="1400" b="1" dirty="0"/>
              <a:t>Community support</a:t>
            </a:r>
            <a:r>
              <a:rPr lang="en-US" sz="1400" dirty="0"/>
              <a:t>: Covid-19 affected a lot of families in the UK and around the world. Unilever donated over €100 million worth of food, sanitizers among other basic necessities. Even now, Unilever’s commitment to community support is strong. </a:t>
            </a:r>
          </a:p>
          <a:p>
            <a:pPr marL="285750" indent="-285750" algn="l">
              <a:buFont typeface="Arial" panose="020B0604020202020204" pitchFamily="34" charset="0"/>
              <a:buChar char="•"/>
            </a:pPr>
            <a:r>
              <a:rPr lang="en-US" sz="1400" b="1" dirty="0"/>
              <a:t>Product innovation</a:t>
            </a:r>
            <a:r>
              <a:rPr lang="en-US" sz="1400" dirty="0"/>
              <a:t>: With Covid-19, Unilever adapted its product offerings to meet new demands such as its Lifebuoy soap and </a:t>
            </a:r>
            <a:r>
              <a:rPr lang="en-US" sz="1400" dirty="0" err="1"/>
              <a:t>Domestos</a:t>
            </a:r>
            <a:r>
              <a:rPr lang="en-US" sz="1400" dirty="0"/>
              <a:t> disinfectant. This innovation still continues and will be needed to propel the company further. </a:t>
            </a:r>
          </a:p>
          <a:p>
            <a:endParaRPr lang="en-US" dirty="0"/>
          </a:p>
        </p:txBody>
      </p:sp>
      <p:sp>
        <p:nvSpPr>
          <p:cNvPr id="4" name="Footer Placeholder 3">
            <a:extLst>
              <a:ext uri="{FF2B5EF4-FFF2-40B4-BE49-F238E27FC236}">
                <a16:creationId xmlns:a16="http://schemas.microsoft.com/office/drawing/2014/main" xmlns="" id="{70CEE1F4-73ED-8164-C2C0-C2B6AAF87594}"/>
              </a:ext>
            </a:extLst>
          </p:cNvPr>
          <p:cNvSpPr>
            <a:spLocks noGrp="1"/>
          </p:cNvSpPr>
          <p:nvPr>
            <p:ph type="ftr" sz="quarter" idx="11"/>
          </p:nvPr>
        </p:nvSpPr>
        <p:spPr/>
        <p:txBody>
          <a:bodyPr/>
          <a:lstStyle/>
          <a:p>
            <a:r>
              <a:rPr lang="en-US" dirty="0"/>
              <a:t>Unilever Change Management</a:t>
            </a:r>
          </a:p>
          <a:p>
            <a:endParaRPr lang="en-US" dirty="0"/>
          </a:p>
        </p:txBody>
      </p:sp>
      <p:sp>
        <p:nvSpPr>
          <p:cNvPr id="5" name="Slide Number Placeholder 4">
            <a:extLst>
              <a:ext uri="{FF2B5EF4-FFF2-40B4-BE49-F238E27FC236}">
                <a16:creationId xmlns:a16="http://schemas.microsoft.com/office/drawing/2014/main" xmlns="" id="{372EEF02-81F2-C603-9E2A-C8C0598D64C1}"/>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Tree>
    <p:extLst>
      <p:ext uri="{BB962C8B-B14F-4D97-AF65-F5344CB8AC3E}">
        <p14:creationId xmlns:p14="http://schemas.microsoft.com/office/powerpoint/2010/main" xmlns="" val="676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C2C0DC-8FCC-2CF6-1FFA-77B4ECF64CB6}"/>
              </a:ext>
            </a:extLst>
          </p:cNvPr>
          <p:cNvSpPr>
            <a:spLocks noGrp="1"/>
          </p:cNvSpPr>
          <p:nvPr>
            <p:ph type="title"/>
          </p:nvPr>
        </p:nvSpPr>
        <p:spPr>
          <a:xfrm>
            <a:off x="2302042" y="859536"/>
            <a:ext cx="6400800" cy="768096"/>
          </a:xfrm>
        </p:spPr>
        <p:txBody>
          <a:bodyPr/>
          <a:lstStyle/>
          <a:p>
            <a:r>
              <a:rPr lang="en-US" dirty="0"/>
              <a:t>Change models</a:t>
            </a:r>
          </a:p>
        </p:txBody>
      </p:sp>
      <p:sp>
        <p:nvSpPr>
          <p:cNvPr id="3" name="Text Placeholder 2">
            <a:extLst>
              <a:ext uri="{FF2B5EF4-FFF2-40B4-BE49-F238E27FC236}">
                <a16:creationId xmlns:a16="http://schemas.microsoft.com/office/drawing/2014/main" xmlns="" id="{AA6F3BD7-A2BB-286D-9D46-5975DD736734}"/>
              </a:ext>
            </a:extLst>
          </p:cNvPr>
          <p:cNvSpPr>
            <a:spLocks noGrp="1"/>
          </p:cNvSpPr>
          <p:nvPr>
            <p:ph type="body" idx="1"/>
          </p:nvPr>
        </p:nvSpPr>
        <p:spPr>
          <a:xfrm>
            <a:off x="2302042" y="2729082"/>
            <a:ext cx="6400800" cy="3269382"/>
          </a:xfrm>
        </p:spPr>
        <p:txBody>
          <a:bodyPr/>
          <a:lstStyle/>
          <a:p>
            <a:pPr marL="285750" indent="-285750" algn="l">
              <a:buFont typeface="Arial" panose="020B0604020202020204" pitchFamily="34" charset="0"/>
              <a:buChar char="•"/>
            </a:pPr>
            <a:endParaRPr lang="en-US" sz="1600" dirty="0"/>
          </a:p>
          <a:p>
            <a:pPr marL="285750" indent="-285750" algn="l">
              <a:buFont typeface="Arial" panose="020B0604020202020204" pitchFamily="34" charset="0"/>
              <a:buChar char="•"/>
            </a:pPr>
            <a:r>
              <a:rPr lang="en-US" sz="1600" dirty="0"/>
              <a:t>Combining planned and emergent change models can help Unilever achieve its change goals. An emergent strategy can be </a:t>
            </a:r>
            <a:r>
              <a:rPr lang="en-US" sz="1600" dirty="0" err="1"/>
              <a:t>utilised</a:t>
            </a:r>
            <a:r>
              <a:rPr lang="en-US" sz="1600" dirty="0"/>
              <a:t> to </a:t>
            </a:r>
            <a:r>
              <a:rPr lang="en-US" sz="1600" dirty="0" err="1"/>
              <a:t>capitalise</a:t>
            </a:r>
            <a:r>
              <a:rPr lang="en-US" sz="1600" dirty="0"/>
              <a:t> on post-pandemic and post-Brexit commercial opportunities, while a planned strategy can address known challenges.</a:t>
            </a:r>
          </a:p>
          <a:p>
            <a:pPr algn="l"/>
            <a:endParaRPr lang="en-US" sz="1600" dirty="0"/>
          </a:p>
          <a:p>
            <a:pPr marL="285750" indent="-285750" algn="l">
              <a:buFont typeface="Arial" panose="020B0604020202020204" pitchFamily="34" charset="0"/>
              <a:buChar char="•"/>
            </a:pPr>
            <a:r>
              <a:rPr lang="en-US" sz="1600" dirty="0"/>
              <a:t>Planned change entails identifying the issue, </a:t>
            </a:r>
            <a:r>
              <a:rPr lang="en-US" sz="1600" dirty="0" err="1"/>
              <a:t>analysing</a:t>
            </a:r>
            <a:r>
              <a:rPr lang="en-US" sz="1600" dirty="0"/>
              <a:t> the situation, creating a plan, implementing the change, and assessing the results (</a:t>
            </a:r>
            <a:r>
              <a:rPr lang="en-US" sz="1600" dirty="0" err="1"/>
              <a:t>Harzing</a:t>
            </a:r>
            <a:r>
              <a:rPr lang="en-US" sz="1600" dirty="0"/>
              <a:t> and Hofstede,1996). Yet, emergent change allows the </a:t>
            </a:r>
            <a:r>
              <a:rPr lang="en-US" sz="1600" dirty="0" err="1"/>
              <a:t>organisation</a:t>
            </a:r>
            <a:r>
              <a:rPr lang="en-US" sz="1600" dirty="0"/>
              <a:t> to react to unforeseen occurrences and opportunities (</a:t>
            </a:r>
            <a:r>
              <a:rPr lang="en-US" sz="1600" dirty="0" err="1"/>
              <a:t>Liebhart</a:t>
            </a:r>
            <a:r>
              <a:rPr lang="en-US" sz="1600" dirty="0"/>
              <a:t> and Garcia-Lorenzo, 2010).</a:t>
            </a:r>
          </a:p>
          <a:p>
            <a:pPr algn="l"/>
            <a:endParaRPr lang="en-US" sz="1600" dirty="0"/>
          </a:p>
        </p:txBody>
      </p:sp>
    </p:spTree>
    <p:extLst>
      <p:ext uri="{BB962C8B-B14F-4D97-AF65-F5344CB8AC3E}">
        <p14:creationId xmlns:p14="http://schemas.microsoft.com/office/powerpoint/2010/main" xmlns="" val="3884572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5515D6-DFAE-DEF9-7FF6-966E84FCB356}"/>
              </a:ext>
            </a:extLst>
          </p:cNvPr>
          <p:cNvSpPr>
            <a:spLocks noGrp="1"/>
          </p:cNvSpPr>
          <p:nvPr>
            <p:ph type="title"/>
          </p:nvPr>
        </p:nvSpPr>
        <p:spPr>
          <a:xfrm>
            <a:off x="2895600" y="455756"/>
            <a:ext cx="6400800" cy="768096"/>
          </a:xfrm>
        </p:spPr>
        <p:txBody>
          <a:bodyPr/>
          <a:lstStyle/>
          <a:p>
            <a:r>
              <a:rPr lang="en-US" dirty="0"/>
              <a:t>Change Drivers</a:t>
            </a:r>
          </a:p>
        </p:txBody>
      </p:sp>
      <p:sp>
        <p:nvSpPr>
          <p:cNvPr id="3" name="Text Placeholder 2">
            <a:extLst>
              <a:ext uri="{FF2B5EF4-FFF2-40B4-BE49-F238E27FC236}">
                <a16:creationId xmlns:a16="http://schemas.microsoft.com/office/drawing/2014/main" xmlns="" id="{4DF3701F-3FBE-6126-EB67-135D47F1E353}"/>
              </a:ext>
            </a:extLst>
          </p:cNvPr>
          <p:cNvSpPr>
            <a:spLocks noGrp="1"/>
          </p:cNvSpPr>
          <p:nvPr>
            <p:ph type="body" idx="1"/>
          </p:nvPr>
        </p:nvSpPr>
        <p:spPr>
          <a:xfrm>
            <a:off x="2895600" y="2392198"/>
            <a:ext cx="6400800" cy="4152981"/>
          </a:xfrm>
        </p:spPr>
        <p:txBody>
          <a:bodyPr/>
          <a:lstStyle/>
          <a:p>
            <a:pPr marL="342900" indent="-342900" algn="l">
              <a:buFont typeface="Arial" panose="020B0604020202020204" pitchFamily="34" charset="0"/>
              <a:buChar char="•"/>
            </a:pPr>
            <a:r>
              <a:rPr lang="en-US" dirty="0"/>
              <a:t>Culture, leadership, power, digitalization, and competitiveness change companies. The epidemic and Brexit push transformation at Unilever. But, the company must also consider changing consumer tastes, technological improvements, and worldwide market competition (Chebbi et al., 2020).</a:t>
            </a:r>
          </a:p>
        </p:txBody>
      </p:sp>
    </p:spTree>
    <p:extLst>
      <p:ext uri="{BB962C8B-B14F-4D97-AF65-F5344CB8AC3E}">
        <p14:creationId xmlns:p14="http://schemas.microsoft.com/office/powerpoint/2010/main" xmlns="" val="1369449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74DAA1-395B-6600-0B30-462001056360}"/>
              </a:ext>
            </a:extLst>
          </p:cNvPr>
          <p:cNvSpPr>
            <a:spLocks noGrp="1"/>
          </p:cNvSpPr>
          <p:nvPr>
            <p:ph type="title"/>
          </p:nvPr>
        </p:nvSpPr>
        <p:spPr>
          <a:xfrm>
            <a:off x="2494548" y="712429"/>
            <a:ext cx="6400800" cy="768096"/>
          </a:xfrm>
        </p:spPr>
        <p:txBody>
          <a:bodyPr/>
          <a:lstStyle/>
          <a:p>
            <a:r>
              <a:rPr lang="en-US" dirty="0"/>
              <a:t>Dealing with Resistance Factors</a:t>
            </a:r>
          </a:p>
        </p:txBody>
      </p:sp>
      <p:sp>
        <p:nvSpPr>
          <p:cNvPr id="3" name="Text Placeholder 2">
            <a:extLst>
              <a:ext uri="{FF2B5EF4-FFF2-40B4-BE49-F238E27FC236}">
                <a16:creationId xmlns:a16="http://schemas.microsoft.com/office/drawing/2014/main" xmlns="" id="{CFD4227A-E616-0611-E29F-7B18F4EFE37B}"/>
              </a:ext>
            </a:extLst>
          </p:cNvPr>
          <p:cNvSpPr>
            <a:spLocks noGrp="1"/>
          </p:cNvSpPr>
          <p:nvPr>
            <p:ph type="body" idx="1"/>
          </p:nvPr>
        </p:nvSpPr>
        <p:spPr>
          <a:xfrm>
            <a:off x="2687053" y="2999071"/>
            <a:ext cx="6400800" cy="3546107"/>
          </a:xfrm>
        </p:spPr>
        <p:txBody>
          <a:bodyPr/>
          <a:lstStyle/>
          <a:p>
            <a:r>
              <a:rPr lang="en-US" sz="2000" dirty="0"/>
              <a:t>Resistance to change is a common occurrence in organizations, and it can be a significant obstacle to successful change implementation (Edmondson, 2022). To deal with resistance, Unilever can use several strategies, such as involving employees in the change process, providing training and support, communicating the reasons for the change, and incentivizing employees to adopt the new ways of working. The company can also use change agents to support the change process and create a culture of continuous improvement.</a:t>
            </a:r>
          </a:p>
        </p:txBody>
      </p:sp>
    </p:spTree>
    <p:extLst>
      <p:ext uri="{BB962C8B-B14F-4D97-AF65-F5344CB8AC3E}">
        <p14:creationId xmlns:p14="http://schemas.microsoft.com/office/powerpoint/2010/main" xmlns="" val="2948660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A10B29-236C-0E9A-9B5C-3A4CA38AE958}"/>
              </a:ext>
            </a:extLst>
          </p:cNvPr>
          <p:cNvSpPr>
            <a:spLocks noGrp="1"/>
          </p:cNvSpPr>
          <p:nvPr>
            <p:ph type="title"/>
          </p:nvPr>
        </p:nvSpPr>
        <p:spPr>
          <a:xfrm>
            <a:off x="2590800" y="859536"/>
            <a:ext cx="6400800" cy="768096"/>
          </a:xfrm>
        </p:spPr>
        <p:txBody>
          <a:bodyPr/>
          <a:lstStyle/>
          <a:p>
            <a:r>
              <a:rPr lang="en-US" dirty="0"/>
              <a:t>Assessing Change Effectiveness</a:t>
            </a:r>
          </a:p>
        </p:txBody>
      </p:sp>
      <p:sp>
        <p:nvSpPr>
          <p:cNvPr id="3" name="Text Placeholder 2">
            <a:extLst>
              <a:ext uri="{FF2B5EF4-FFF2-40B4-BE49-F238E27FC236}">
                <a16:creationId xmlns:a16="http://schemas.microsoft.com/office/drawing/2014/main" xmlns="" id="{6C9A60A7-7FF9-3B56-FE91-DD522B2D2C58}"/>
              </a:ext>
            </a:extLst>
          </p:cNvPr>
          <p:cNvSpPr>
            <a:spLocks noGrp="1"/>
          </p:cNvSpPr>
          <p:nvPr>
            <p:ph type="body" idx="1"/>
          </p:nvPr>
        </p:nvSpPr>
        <p:spPr>
          <a:xfrm>
            <a:off x="2735179" y="3172967"/>
            <a:ext cx="6400800" cy="3869517"/>
          </a:xfrm>
        </p:spPr>
        <p:txBody>
          <a:bodyPr/>
          <a:lstStyle/>
          <a:p>
            <a:r>
              <a:rPr lang="en-US" sz="2000" dirty="0"/>
              <a:t>To know when the change program has been completed, Unilever should set clear objectives and milestones for the change process. These objectives should be measurable and realistic, and they should align with the overall business strategy (Edmondson, 2022). To assess the effectiveness of the change program, Unilever can use several methods, such as tracking the impact on key performance indicators, gathering feedback from employees and customers, and conducting periodic reviews of the change program.</a:t>
            </a:r>
          </a:p>
        </p:txBody>
      </p:sp>
    </p:spTree>
    <p:extLst>
      <p:ext uri="{BB962C8B-B14F-4D97-AF65-F5344CB8AC3E}">
        <p14:creationId xmlns:p14="http://schemas.microsoft.com/office/powerpoint/2010/main" xmlns="" val="3635237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BAA114-076F-0720-3E92-3E2980E858A4}"/>
              </a:ext>
            </a:extLst>
          </p:cNvPr>
          <p:cNvSpPr>
            <a:spLocks noGrp="1"/>
          </p:cNvSpPr>
          <p:nvPr>
            <p:ph type="title"/>
          </p:nvPr>
        </p:nvSpPr>
        <p:spPr>
          <a:xfrm>
            <a:off x="2237874" y="930282"/>
            <a:ext cx="6400800" cy="768096"/>
          </a:xfrm>
        </p:spPr>
        <p:txBody>
          <a:bodyPr/>
          <a:lstStyle/>
          <a:p>
            <a:r>
              <a:rPr lang="en-US" dirty="0"/>
              <a:t>THE FUTURE</a:t>
            </a:r>
          </a:p>
        </p:txBody>
      </p:sp>
      <p:sp>
        <p:nvSpPr>
          <p:cNvPr id="3" name="Text Placeholder 2">
            <a:extLst>
              <a:ext uri="{FF2B5EF4-FFF2-40B4-BE49-F238E27FC236}">
                <a16:creationId xmlns:a16="http://schemas.microsoft.com/office/drawing/2014/main" xmlns="" id="{758B8AF0-D566-CBE5-05A9-7495E78E1DAE}"/>
              </a:ext>
            </a:extLst>
          </p:cNvPr>
          <p:cNvSpPr>
            <a:spLocks noGrp="1"/>
          </p:cNvSpPr>
          <p:nvPr>
            <p:ph type="body" idx="1"/>
          </p:nvPr>
        </p:nvSpPr>
        <p:spPr>
          <a:xfrm>
            <a:off x="2237874" y="2504492"/>
            <a:ext cx="6400800" cy="3423225"/>
          </a:xfrm>
        </p:spPr>
        <p:txBody>
          <a:bodyPr/>
          <a:lstStyle/>
          <a:p>
            <a:pPr marL="342900" indent="-342900" algn="l">
              <a:buFont typeface="Arial" panose="020B0604020202020204" pitchFamily="34" charset="0"/>
              <a:buChar char="•"/>
            </a:pPr>
            <a:r>
              <a:rPr lang="en-US" sz="2000" dirty="0"/>
              <a:t>Unilever faces major hurdles from Brexit and COVID-19. They have also allowed the </a:t>
            </a:r>
            <a:r>
              <a:rPr lang="en-US" sz="2000" dirty="0" err="1"/>
              <a:t>organisation</a:t>
            </a:r>
            <a:r>
              <a:rPr lang="en-US" sz="2000" dirty="0"/>
              <a:t> to adapt and evolve. </a:t>
            </a:r>
          </a:p>
          <a:p>
            <a:pPr marL="342900" indent="-342900" algn="l">
              <a:buFont typeface="Arial" panose="020B0604020202020204" pitchFamily="34" charset="0"/>
              <a:buChar char="•"/>
            </a:pPr>
            <a:r>
              <a:rPr lang="en-US" sz="2000" dirty="0"/>
              <a:t>Covid-19 has propelled e-commerce, prompting Unilever to invest in digital technologies and online sales platforms. </a:t>
            </a:r>
          </a:p>
          <a:p>
            <a:pPr marL="342900" indent="-342900" algn="l">
              <a:buFont typeface="Arial" panose="020B0604020202020204" pitchFamily="34" charset="0"/>
              <a:buChar char="•"/>
            </a:pPr>
            <a:r>
              <a:rPr lang="en-US" sz="2000" dirty="0"/>
              <a:t>Brexit pushed the company to </a:t>
            </a:r>
            <a:r>
              <a:rPr lang="en-US" sz="2000" dirty="0" err="1"/>
              <a:t>reorganise</a:t>
            </a:r>
            <a:r>
              <a:rPr lang="en-US" sz="2000" dirty="0"/>
              <a:t> its supply chain and distribution network, improving efficiency and resilience.</a:t>
            </a:r>
          </a:p>
        </p:txBody>
      </p:sp>
    </p:spTree>
    <p:extLst>
      <p:ext uri="{BB962C8B-B14F-4D97-AF65-F5344CB8AC3E}">
        <p14:creationId xmlns:p14="http://schemas.microsoft.com/office/powerpoint/2010/main" xmlns="" val="32256088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C691A96-BD8D-11FE-8CC1-067E9D9FA44E}"/>
              </a:ext>
            </a:extLst>
          </p:cNvPr>
          <p:cNvSpPr>
            <a:spLocks noGrp="1"/>
          </p:cNvSpPr>
          <p:nvPr>
            <p:ph type="title"/>
          </p:nvPr>
        </p:nvSpPr>
        <p:spPr>
          <a:xfrm>
            <a:off x="1676400" y="423672"/>
            <a:ext cx="6400800" cy="768096"/>
          </a:xfrm>
        </p:spPr>
        <p:txBody>
          <a:bodyPr/>
          <a:lstStyle/>
          <a:p>
            <a:r>
              <a:rPr lang="en-US" dirty="0"/>
              <a:t>REFERENCES</a:t>
            </a:r>
          </a:p>
        </p:txBody>
      </p:sp>
      <p:sp>
        <p:nvSpPr>
          <p:cNvPr id="3" name="Text Placeholder 2">
            <a:extLst>
              <a:ext uri="{FF2B5EF4-FFF2-40B4-BE49-F238E27FC236}">
                <a16:creationId xmlns:a16="http://schemas.microsoft.com/office/drawing/2014/main" xmlns="" id="{D68B5ABB-50F1-4CE6-76EC-A461519CB320}"/>
              </a:ext>
            </a:extLst>
          </p:cNvPr>
          <p:cNvSpPr>
            <a:spLocks noGrp="1"/>
          </p:cNvSpPr>
          <p:nvPr>
            <p:ph type="body" idx="1"/>
          </p:nvPr>
        </p:nvSpPr>
        <p:spPr>
          <a:xfrm>
            <a:off x="1676400" y="1963712"/>
            <a:ext cx="8125326" cy="4441097"/>
          </a:xfrm>
        </p:spPr>
        <p:txBody>
          <a:bodyPr/>
          <a:lstStyle/>
          <a:p>
            <a:pPr marL="342900" indent="-342900" algn="l">
              <a:buFont typeface="Arial" panose="020B0604020202020204" pitchFamily="34" charset="0"/>
              <a:buChar char="•"/>
            </a:pPr>
            <a:r>
              <a:rPr lang="en-US" sz="1600" dirty="0"/>
              <a:t>Pandey, R., </a:t>
            </a:r>
            <a:r>
              <a:rPr lang="en-US" sz="1600" dirty="0" err="1"/>
              <a:t>Massand</a:t>
            </a:r>
            <a:r>
              <a:rPr lang="en-US" sz="1600" dirty="0"/>
              <a:t>, A., </a:t>
            </a:r>
            <a:r>
              <a:rPr lang="en-US" sz="1600" dirty="0" err="1"/>
              <a:t>Mulya</a:t>
            </a:r>
            <a:r>
              <a:rPr lang="en-US" sz="1600" dirty="0"/>
              <a:t>, V.T., Sin, L.G., Naresh, V.P., </a:t>
            </a:r>
            <a:r>
              <a:rPr lang="en-US" sz="1600" dirty="0" err="1"/>
              <a:t>Zamara</a:t>
            </a:r>
            <a:r>
              <a:rPr lang="en-US" sz="1600" dirty="0"/>
              <a:t>, F.B., Kee, D.M.H., </a:t>
            </a:r>
            <a:r>
              <a:rPr lang="en-US" sz="1600" dirty="0" err="1"/>
              <a:t>Zamri</a:t>
            </a:r>
            <a:r>
              <a:rPr lang="en-US" sz="1600" dirty="0"/>
              <a:t>, S.K.B., Azmi, N.A.S.B., Hamdan, N.N.B.M. and Aditi, A., 2021. The Impacts of Covid-19 on Unilever. </a:t>
            </a:r>
            <a:r>
              <a:rPr lang="en-US" sz="1600" i="1" dirty="0"/>
              <a:t>Journal of the Community Development in Asia (JCDA)</a:t>
            </a:r>
            <a:r>
              <a:rPr lang="en-US" sz="1600" dirty="0"/>
              <a:t>, </a:t>
            </a:r>
            <a:r>
              <a:rPr lang="en-US" sz="1600" i="1" dirty="0"/>
              <a:t>4</a:t>
            </a:r>
            <a:r>
              <a:rPr lang="en-US" sz="1600" dirty="0"/>
              <a:t>(1), pp.34-43.</a:t>
            </a:r>
          </a:p>
          <a:p>
            <a:pPr marL="342900" indent="-342900" algn="l">
              <a:buFont typeface="Arial" panose="020B0604020202020204" pitchFamily="34" charset="0"/>
              <a:buChar char="•"/>
            </a:pPr>
            <a:r>
              <a:rPr lang="en-US" sz="1200" dirty="0"/>
              <a:t>Cheng, Y., 2021, February. Analysis on the Opportunities and Challenges of Unilever’s Differentiated Competition by Using SWOT and PEST. In </a:t>
            </a:r>
            <a:r>
              <a:rPr lang="en-US" sz="1200" i="1" dirty="0"/>
              <a:t>6th International Conference on Economics, Management, Law and Education (EMLE 2020)</a:t>
            </a:r>
            <a:r>
              <a:rPr lang="en-US" sz="1200" dirty="0"/>
              <a:t> (pp. 280-284). Atlantis Press.</a:t>
            </a:r>
          </a:p>
          <a:p>
            <a:pPr marL="342900" indent="-342900" algn="l">
              <a:buFont typeface="Arial" panose="020B0604020202020204" pitchFamily="34" charset="0"/>
              <a:buChar char="•"/>
            </a:pPr>
            <a:r>
              <a:rPr lang="en-US" sz="1600" dirty="0"/>
              <a:t>Unilever, n.d. Our Company. Available at: </a:t>
            </a:r>
            <a:r>
              <a:rPr lang="en-US" sz="1600" dirty="0">
                <a:hlinkClick r:id="rId2"/>
              </a:rPr>
              <a:t>https://www.unilever.com/</a:t>
            </a:r>
            <a:endParaRPr lang="en-US" sz="1600" dirty="0"/>
          </a:p>
          <a:p>
            <a:pPr marL="342900" indent="-342900" algn="l">
              <a:buFont typeface="Arial" panose="020B0604020202020204" pitchFamily="34" charset="0"/>
              <a:buChar char="•"/>
            </a:pPr>
            <a:r>
              <a:rPr lang="en-US" sz="1200" dirty="0"/>
              <a:t>Dhingra, S. and Sampson, T., 2022. Expecting Brexit. </a:t>
            </a:r>
            <a:r>
              <a:rPr lang="en-US" sz="1200" i="1" dirty="0"/>
              <a:t>Annual Review of Economics</a:t>
            </a:r>
            <a:r>
              <a:rPr lang="en-US" sz="1200" dirty="0"/>
              <a:t>, </a:t>
            </a:r>
            <a:r>
              <a:rPr lang="en-US" sz="1200" i="1" dirty="0"/>
              <a:t>14</a:t>
            </a:r>
            <a:r>
              <a:rPr lang="en-US" sz="1200" dirty="0"/>
              <a:t>, pp.495-519.</a:t>
            </a:r>
          </a:p>
          <a:p>
            <a:pPr marL="342900" indent="-342900" algn="l">
              <a:buFont typeface="Arial" panose="020B0604020202020204" pitchFamily="34" charset="0"/>
              <a:buChar char="•"/>
            </a:pPr>
            <a:r>
              <a:rPr lang="en-US" sz="1200" dirty="0"/>
              <a:t>Lim A., 2021. ‘A marathon, not a sprint’: Product innovation and aggressive marketing key for success post-COVID-19 – Unilever’s Lifebuoy. Available at: </a:t>
            </a:r>
            <a:r>
              <a:rPr lang="en-US" sz="1200" dirty="0">
                <a:hlinkClick r:id="rId3"/>
              </a:rPr>
              <a:t>https://www.cosmeticsdesign-asia.com/Article/2021/04/06/Product-innovation-and-aggressive-marketing-key-for-success-post-COVID-19-Unilever-s-Lifebuoy</a:t>
            </a:r>
            <a:endParaRPr lang="en-US" sz="1200" dirty="0"/>
          </a:p>
          <a:p>
            <a:pPr marL="342900" indent="-342900" algn="l">
              <a:buFont typeface="Arial" panose="020B0604020202020204" pitchFamily="34" charset="0"/>
              <a:buChar char="•"/>
            </a:pPr>
            <a:r>
              <a:rPr lang="en-US" sz="1200" dirty="0" err="1"/>
              <a:t>Harzing</a:t>
            </a:r>
            <a:r>
              <a:rPr lang="en-US" sz="1200" dirty="0"/>
              <a:t>, A. and Hofstede, G., 1996. Planned change in organizations. </a:t>
            </a:r>
            <a:r>
              <a:rPr lang="en-US" sz="1200" i="1" dirty="0"/>
              <a:t>Research in the Sociology of Organizations</a:t>
            </a:r>
            <a:r>
              <a:rPr lang="en-US" sz="1200" dirty="0"/>
              <a:t>, </a:t>
            </a:r>
            <a:r>
              <a:rPr lang="en-US" sz="1200" i="1" dirty="0"/>
              <a:t>14</a:t>
            </a:r>
            <a:r>
              <a:rPr lang="en-US" sz="1200" dirty="0"/>
              <a:t>, pp.297-340.</a:t>
            </a:r>
          </a:p>
          <a:p>
            <a:pPr marL="342900" indent="-342900" algn="l">
              <a:buFont typeface="Arial" panose="020B0604020202020204" pitchFamily="34" charset="0"/>
              <a:buChar char="•"/>
            </a:pPr>
            <a:r>
              <a:rPr lang="en-US" sz="1200" dirty="0" err="1"/>
              <a:t>Liebhart</a:t>
            </a:r>
            <a:r>
              <a:rPr lang="en-US" sz="1200" dirty="0"/>
              <a:t>, M. and Garcia-Lorenzo, L., 2010. Between planned and emergent change: decision maker’s perceptions of managing change in </a:t>
            </a:r>
            <a:r>
              <a:rPr lang="en-US" sz="1200" dirty="0" err="1"/>
              <a:t>organisations</a:t>
            </a:r>
            <a:r>
              <a:rPr lang="en-US" sz="1200" dirty="0"/>
              <a:t>. </a:t>
            </a:r>
            <a:r>
              <a:rPr lang="en-US" sz="1200" i="1" dirty="0"/>
              <a:t>International journal of knowledge, culture and change management</a:t>
            </a:r>
            <a:r>
              <a:rPr lang="en-US" sz="1200" dirty="0"/>
              <a:t>, </a:t>
            </a:r>
            <a:r>
              <a:rPr lang="en-US" sz="1200" i="1" dirty="0"/>
              <a:t>10</a:t>
            </a:r>
            <a:r>
              <a:rPr lang="en-US" sz="1200" dirty="0"/>
              <a:t>(5), pp.214-225.</a:t>
            </a:r>
          </a:p>
          <a:p>
            <a:pPr marL="342900" indent="-342900" algn="l">
              <a:buFont typeface="Arial" panose="020B0604020202020204" pitchFamily="34" charset="0"/>
              <a:buChar char="•"/>
            </a:pPr>
            <a:r>
              <a:rPr lang="en-US" sz="1050" dirty="0"/>
              <a:t>Chebbi, H., </a:t>
            </a:r>
            <a:r>
              <a:rPr lang="en-US" sz="1050" dirty="0" err="1"/>
              <a:t>Yahiaoui</a:t>
            </a:r>
            <a:r>
              <a:rPr lang="en-US" sz="1050" dirty="0"/>
              <a:t>, D., </a:t>
            </a:r>
            <a:r>
              <a:rPr lang="en-US" sz="1050" dirty="0" err="1"/>
              <a:t>Sellami</a:t>
            </a:r>
            <a:r>
              <a:rPr lang="en-US" sz="1050" dirty="0"/>
              <a:t>, M., </a:t>
            </a:r>
            <a:r>
              <a:rPr lang="en-US" sz="1050" dirty="0" err="1"/>
              <a:t>Papasolomou</a:t>
            </a:r>
            <a:r>
              <a:rPr lang="en-US" sz="1050" dirty="0"/>
              <a:t>, I. and </a:t>
            </a:r>
            <a:r>
              <a:rPr lang="en-US" sz="1050" dirty="0" err="1"/>
              <a:t>Melanthiou</a:t>
            </a:r>
            <a:r>
              <a:rPr lang="en-US" sz="1050" dirty="0"/>
              <a:t>, Y., 2020. Focusing on internal stakeholders to enable the implementation of organizational change towards corporate entrepreneurship: A case study from France. </a:t>
            </a:r>
            <a:r>
              <a:rPr lang="en-US" sz="1050" i="1" dirty="0"/>
              <a:t>Journal of Business Research</a:t>
            </a:r>
            <a:r>
              <a:rPr lang="en-US" sz="1050" dirty="0"/>
              <a:t>, </a:t>
            </a:r>
            <a:r>
              <a:rPr lang="en-US" sz="1050" i="1" dirty="0"/>
              <a:t>119</a:t>
            </a:r>
            <a:r>
              <a:rPr lang="en-US" sz="1050" dirty="0"/>
              <a:t>, pp.209-217.</a:t>
            </a:r>
          </a:p>
          <a:p>
            <a:pPr marL="342900" indent="-342900" algn="l">
              <a:buFont typeface="Arial" panose="020B0604020202020204" pitchFamily="34" charset="0"/>
              <a:buChar char="•"/>
            </a:pPr>
            <a:r>
              <a:rPr lang="en-US" sz="1050" dirty="0"/>
              <a:t>Edmondson, V.C., 2022. Leadership and Dealing with Change. In </a:t>
            </a:r>
            <a:r>
              <a:rPr lang="en-US" sz="1050" i="1" dirty="0"/>
              <a:t>The Thinking Strategist: Unleashing the Power of Strategic Management to Identify, Explore and Solve Problems, 2nd Edition</a:t>
            </a:r>
            <a:r>
              <a:rPr lang="en-US" sz="1050" dirty="0"/>
              <a:t> (pp. 47-52). Emerald Publishing Limited.</a:t>
            </a:r>
          </a:p>
          <a:p>
            <a:pPr algn="l"/>
            <a:endParaRPr lang="en-US" sz="1200" dirty="0"/>
          </a:p>
          <a:p>
            <a:pPr marL="342900" indent="-342900" algn="l">
              <a:buFont typeface="Arial" panose="020B0604020202020204" pitchFamily="34" charset="0"/>
              <a:buChar char="•"/>
            </a:pPr>
            <a:endParaRPr lang="en-US" sz="1600" dirty="0"/>
          </a:p>
          <a:p>
            <a:pPr marL="342900" indent="-342900" algn="l">
              <a:buFont typeface="Arial" panose="020B0604020202020204" pitchFamily="34" charset="0"/>
              <a:buChar char="•"/>
            </a:pPr>
            <a:endParaRPr lang="en-US" sz="1600" dirty="0"/>
          </a:p>
          <a:p>
            <a:pPr marL="342900" indent="-342900" algn="l">
              <a:buFont typeface="Arial" panose="020B0604020202020204" pitchFamily="34" charset="0"/>
              <a:buChar char="•"/>
            </a:pPr>
            <a:endParaRPr lang="en-US" dirty="0"/>
          </a:p>
        </p:txBody>
      </p:sp>
    </p:spTree>
    <p:extLst>
      <p:ext uri="{BB962C8B-B14F-4D97-AF65-F5344CB8AC3E}">
        <p14:creationId xmlns:p14="http://schemas.microsoft.com/office/powerpoint/2010/main" xmlns="" val="5392231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0AB426-5B7C-607E-D413-5D2C9495CC0A}"/>
              </a:ext>
            </a:extLst>
          </p:cNvPr>
          <p:cNvSpPr>
            <a:spLocks noGrp="1"/>
          </p:cNvSpPr>
          <p:nvPr>
            <p:ph type="ctrTitle"/>
          </p:nvPr>
        </p:nvSpPr>
        <p:spPr>
          <a:xfrm>
            <a:off x="770021" y="2779455"/>
            <a:ext cx="6448925" cy="1311282"/>
          </a:xfrm>
        </p:spPr>
        <p:txBody>
          <a:bodyPr/>
          <a:lstStyle/>
          <a:p>
            <a:r>
              <a:rPr lang="en-US" sz="6600" dirty="0"/>
              <a:t>THANK YOU</a:t>
            </a:r>
          </a:p>
        </p:txBody>
      </p:sp>
    </p:spTree>
    <p:extLst>
      <p:ext uri="{BB962C8B-B14F-4D97-AF65-F5344CB8AC3E}">
        <p14:creationId xmlns:p14="http://schemas.microsoft.com/office/powerpoint/2010/main" xmlns="" val="1003962426"/>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{10070799-4DE2-4EC9-BCA0-956756260E72}tf78438558_win32</Template>
  <TotalTime>210</TotalTime>
  <Words>1465</Words>
  <Application>Microsoft Office PowerPoint</Application>
  <PresentationFormat>自定义</PresentationFormat>
  <Paragraphs>69</Paragraphs>
  <Slides>14</Slides>
  <Notes>0</Notes>
  <HiddenSlides>0</HiddenSlides>
  <MMClips>0</MMClips>
  <ScaleCrop>false</ScaleCrop>
  <HeadingPairs>
    <vt:vector size="4" baseType="variant">
      <vt:variant>
        <vt:lpstr>主题</vt:lpstr>
      </vt:variant>
      <vt:variant>
        <vt:i4>1</vt:i4>
      </vt:variant>
      <vt:variant>
        <vt:lpstr>幻灯片标题</vt:lpstr>
      </vt:variant>
      <vt:variant>
        <vt:i4>14</vt:i4>
      </vt:variant>
    </vt:vector>
  </HeadingPairs>
  <TitlesOfParts>
    <vt:vector size="15" baseType="lpstr">
      <vt:lpstr>Office Theme</vt:lpstr>
      <vt:lpstr>UNILEVER CHANGE MANAGEMENT </vt:lpstr>
      <vt:lpstr>AGENDA</vt:lpstr>
      <vt:lpstr>Introduction</vt:lpstr>
      <vt:lpstr>Brexit</vt:lpstr>
      <vt:lpstr>Response</vt:lpstr>
      <vt:lpstr>COVID-19</vt:lpstr>
      <vt:lpstr>RESPONSE</vt:lpstr>
      <vt:lpstr>Change models</vt:lpstr>
      <vt:lpstr>Change Drivers</vt:lpstr>
      <vt:lpstr>Dealing with Resistance Factors</vt:lpstr>
      <vt:lpstr>Assessing Change Effectiveness</vt:lpstr>
      <vt:lpstr>THE FUTURE</vt:lpstr>
      <vt:lpstr>REFERENCES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UNILEVER CHANGE MANAGEMENT</dc:title>
  <dc:creator>pc</dc:creator>
  <cp:lastModifiedBy>Administrator</cp:lastModifiedBy>
  <cp:revision>18</cp:revision>
  <dcterms:created xsi:type="dcterms:W3CDTF">2023-02-25T12:16:41Z</dcterms:created>
  <dcterms:modified xsi:type="dcterms:W3CDTF">2023-02-27T00:43:14Z</dcterms:modified>
</cp:coreProperties>
</file>