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x="18288000" cy="10287000"/>
  <p:notesSz cx="6858000" cy="9144000"/>
  <p:embeddedFontLst>
    <p:embeddedFont>
      <p:font typeface="Canva Sans Bold" charset="1" panose="020B0803030501040103"/>
      <p:regular r:id="rId35"/>
    </p:embeddedFont>
    <p:embeddedFont>
      <p:font typeface="Canva Sans" charset="1" panose="020B0503030501040103"/>
      <p:regular r:id="rId36"/>
    </p:embeddedFont>
    <p:embeddedFont>
      <p:font typeface="More Sugar" charset="1" panose="00000000000000000000"/>
      <p:regular r:id="rId37"/>
    </p:embeddedFont>
    <p:embeddedFont>
      <p:font typeface="Canva Sans Italics" charset="1" panose="020B0503030501040103"/>
      <p:regular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0.jpeg" Type="http://schemas.openxmlformats.org/officeDocument/2006/relationships/image"/><Relationship Id="rId11" Target="../media/image11.jpeg" Type="http://schemas.openxmlformats.org/officeDocument/2006/relationships/image"/><Relationship Id="rId12" Target="../media/image12.jpeg" Type="http://schemas.openxmlformats.org/officeDocument/2006/relationships/image"/><Relationship Id="rId2" Target="../media/image2.png" Type="http://schemas.openxmlformats.org/officeDocument/2006/relationships/image"/><Relationship Id="rId3" Target="../media/image3.svg" Type="http://schemas.openxmlformats.org/officeDocument/2006/relationships/image"/><Relationship Id="rId4" Target="../media/image4.png" Type="http://schemas.openxmlformats.org/officeDocument/2006/relationships/image"/><Relationship Id="rId5" Target="../media/image5.svg" Type="http://schemas.openxmlformats.org/officeDocument/2006/relationships/image"/><Relationship Id="rId6" Target="../media/image6.png" Type="http://schemas.openxmlformats.org/officeDocument/2006/relationships/image"/><Relationship Id="rId7" Target="../media/image7.svg" Type="http://schemas.openxmlformats.org/officeDocument/2006/relationships/image"/><Relationship Id="rId8" Target="../media/image8.png" Type="http://schemas.openxmlformats.org/officeDocument/2006/relationships/image"/><Relationship Id="rId9" Target="../media/image9.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15.png" Type="http://schemas.openxmlformats.org/officeDocument/2006/relationships/image"/><Relationship Id="rId5" Target="../media/image16.svg" Type="http://schemas.openxmlformats.org/officeDocument/2006/relationships/image"/><Relationship Id="rId6" Target="../media/image17.png" Type="http://schemas.openxmlformats.org/officeDocument/2006/relationships/image"/><Relationship Id="rId7" Target="../media/image18.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20.svg" Type="http://schemas.openxmlformats.org/officeDocument/2006/relationships/image"/><Relationship Id="rId4" Target="../media/image21.png" Type="http://schemas.openxmlformats.org/officeDocument/2006/relationships/image"/><Relationship Id="rId5" Target="../media/image2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svg" Type="http://schemas.openxmlformats.org/officeDocument/2006/relationships/image"/><Relationship Id="rId4" Target="../media/image25.png" Type="http://schemas.openxmlformats.org/officeDocument/2006/relationships/image"/><Relationship Id="rId5" Target="../media/image26.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 Id="rId3" Target="../media/image28.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 Id="rId3" Target="../media/image28.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 Id="rId3" Target="../media/image28.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5.png" Type="http://schemas.openxmlformats.org/officeDocument/2006/relationships/image"/><Relationship Id="rId11" Target="../media/image36.svg" Type="http://schemas.openxmlformats.org/officeDocument/2006/relationships/image"/><Relationship Id="rId12" Target="../media/image23.png" Type="http://schemas.openxmlformats.org/officeDocument/2006/relationships/image"/><Relationship Id="rId13" Target="../media/image24.svg" Type="http://schemas.openxmlformats.org/officeDocument/2006/relationships/image"/><Relationship Id="rId2" Target="../media/image29.png" Type="http://schemas.openxmlformats.org/officeDocument/2006/relationships/image"/><Relationship Id="rId3" Target="../media/image30.svg" Type="http://schemas.openxmlformats.org/officeDocument/2006/relationships/image"/><Relationship Id="rId4" Target="../media/image31.png" Type="http://schemas.openxmlformats.org/officeDocument/2006/relationships/image"/><Relationship Id="rId5" Target="../media/image32.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 Id="rId8" Target="../media/image33.png" Type="http://schemas.openxmlformats.org/officeDocument/2006/relationships/image"/><Relationship Id="rId9" Target="../media/image34.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7.png" Type="http://schemas.openxmlformats.org/officeDocument/2006/relationships/image"/><Relationship Id="rId3" Target="../media/image38.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7.png" Type="http://schemas.openxmlformats.org/officeDocument/2006/relationships/image"/><Relationship Id="rId3" Target="../media/image38.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png" Type="http://schemas.openxmlformats.org/officeDocument/2006/relationships/image"/><Relationship Id="rId3" Target="../media/image40.svg" Type="http://schemas.openxmlformats.org/officeDocument/2006/relationships/image"/><Relationship Id="rId4" Target="../media/image41.png" Type="http://schemas.openxmlformats.org/officeDocument/2006/relationships/image"/><Relationship Id="rId5" Target="../media/image42.sv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png" Type="http://schemas.openxmlformats.org/officeDocument/2006/relationships/image"/><Relationship Id="rId3" Target="../media/image40.svg" Type="http://schemas.openxmlformats.org/officeDocument/2006/relationships/image"/><Relationship Id="rId4" Target="../media/image41.png" Type="http://schemas.openxmlformats.org/officeDocument/2006/relationships/image"/><Relationship Id="rId5" Target="../media/image42.sv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png" Type="http://schemas.openxmlformats.org/officeDocument/2006/relationships/image"/><Relationship Id="rId3" Target="../media/image40.svg" Type="http://schemas.openxmlformats.org/officeDocument/2006/relationships/image"/><Relationship Id="rId4" Target="../media/image41.png" Type="http://schemas.openxmlformats.org/officeDocument/2006/relationships/image"/><Relationship Id="rId5" Target="../media/image42.sv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png" Type="http://schemas.openxmlformats.org/officeDocument/2006/relationships/image"/><Relationship Id="rId3" Target="../media/image40.svg" Type="http://schemas.openxmlformats.org/officeDocument/2006/relationships/image"/><Relationship Id="rId4" Target="../media/image41.png" Type="http://schemas.openxmlformats.org/officeDocument/2006/relationships/image"/><Relationship Id="rId5" Target="../media/image42.sv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png" Type="http://schemas.openxmlformats.org/officeDocument/2006/relationships/image"/><Relationship Id="rId3" Target="../media/image40.svg" Type="http://schemas.openxmlformats.org/officeDocument/2006/relationships/image"/><Relationship Id="rId4" Target="../media/image41.png" Type="http://schemas.openxmlformats.org/officeDocument/2006/relationships/image"/><Relationship Id="rId5" Target="../media/image42.sv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5.png" Type="http://schemas.openxmlformats.org/officeDocument/2006/relationships/image"/><Relationship Id="rId3" Target="../media/image46.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5.png" Type="http://schemas.openxmlformats.org/officeDocument/2006/relationships/image"/><Relationship Id="rId3" Target="../media/image46.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7.png" Type="http://schemas.openxmlformats.org/officeDocument/2006/relationships/image"/><Relationship Id="rId3" Target="../media/image48.svg" Type="http://schemas.openxmlformats.org/officeDocument/2006/relationships/image"/><Relationship Id="rId4" Target="../media/image49.png" Type="http://schemas.openxmlformats.org/officeDocument/2006/relationships/image"/><Relationship Id="rId5" Target="../media/image50.sv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1.jpeg" Type="http://schemas.openxmlformats.org/officeDocument/2006/relationships/image"/><Relationship Id="rId3" Target="../media/image52.png" Type="http://schemas.openxmlformats.org/officeDocument/2006/relationships/image"/><Relationship Id="rId4" Target="../media/image53.svg" Type="http://schemas.openxmlformats.org/officeDocument/2006/relationships/image"/><Relationship Id="rId5" Target="../media/image54.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1.jpeg" Type="http://schemas.openxmlformats.org/officeDocument/2006/relationships/image"/><Relationship Id="rId3" Target="../media/image54.jpeg" Type="http://schemas.openxmlformats.org/officeDocument/2006/relationships/image"/><Relationship Id="rId4" Target="https://www.ageuk.org.uk" TargetMode="External" Type="http://schemas.openxmlformats.org/officeDocument/2006/relationships/hyperlink"/><Relationship Id="rId5" Target="https://www.bhf.org.uk" TargetMode="External" Type="http://schemas.openxmlformats.org/officeDocument/2006/relationships/hyperlink"/><Relationship Id="rId6" Target="https://www.ico.org.uk" TargetMode="External" Type="http://schemas.openxmlformats.org/officeDocument/2006/relationships/hyperlink"/></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1.jpeg" Type="http://schemas.openxmlformats.org/officeDocument/2006/relationships/image"/><Relationship Id="rId3" Target="../media/image54.jpeg" Type="http://schemas.openxmlformats.org/officeDocument/2006/relationships/image"/><Relationship Id="rId4" Target="https://www.kingsfund.org.uk" TargetMode="External" Type="http://schemas.openxmlformats.org/officeDocument/2006/relationships/hyperlink"/><Relationship Id="rId5" Target="https://www.nhsdigital.nhs.uk" TargetMode="External" Type="http://schemas.openxmlformats.org/officeDocument/2006/relationships/hyperlink"/></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1.jpeg" Type="http://schemas.openxmlformats.org/officeDocument/2006/relationships/image"/><Relationship Id="rId3" Target="../media/image54.jpeg" Type="http://schemas.openxmlformats.org/officeDocument/2006/relationships/image"/><Relationship Id="rId4" Target="https://www.nuffieldtrust.org.uk" TargetMode="External" Type="http://schemas.openxmlformats.org/officeDocument/2006/relationships/hyperlink"/></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1.jpeg" Type="http://schemas.openxmlformats.org/officeDocument/2006/relationships/image"/><Relationship Id="rId3" Target="../media/image54.jpeg" Type="http://schemas.openxmlformats.org/officeDocument/2006/relationships/image"/><Relationship Id="rId4" Target="https://www.ofcom.org.uk" TargetMode="External" Type="http://schemas.openxmlformats.org/officeDocument/2006/relationships/hyperlink"/></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5.png" Type="http://schemas.openxmlformats.org/officeDocument/2006/relationships/image"/><Relationship Id="rId3" Target="../media/image56.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C7EBF2"/>
        </a:solidFill>
      </p:bgPr>
    </p:bg>
    <p:spTree>
      <p:nvGrpSpPr>
        <p:cNvPr id="1" name=""/>
        <p:cNvGrpSpPr/>
        <p:nvPr/>
      </p:nvGrpSpPr>
      <p:grpSpPr>
        <a:xfrm>
          <a:off x="0" y="0"/>
          <a:ext cx="0" cy="0"/>
          <a:chOff x="0" y="0"/>
          <a:chExt cx="0" cy="0"/>
        </a:xfrm>
      </p:grpSpPr>
      <p:sp>
        <p:nvSpPr>
          <p:cNvPr name="Freeform 2" id="2"/>
          <p:cNvSpPr/>
          <p:nvPr/>
        </p:nvSpPr>
        <p:spPr>
          <a:xfrm flipH="false" flipV="false" rot="0">
            <a:off x="13317525" y="157165"/>
            <a:ext cx="4749857" cy="2635303"/>
          </a:xfrm>
          <a:custGeom>
            <a:avLst/>
            <a:gdLst/>
            <a:ahLst/>
            <a:cxnLst/>
            <a:rect r="r" b="b" t="t" l="l"/>
            <a:pathLst>
              <a:path h="2635303" w="4749857">
                <a:moveTo>
                  <a:pt x="0" y="0"/>
                </a:moveTo>
                <a:lnTo>
                  <a:pt x="4749857" y="0"/>
                </a:lnTo>
                <a:lnTo>
                  <a:pt x="4749857" y="2635302"/>
                </a:lnTo>
                <a:lnTo>
                  <a:pt x="0" y="2635302"/>
                </a:lnTo>
                <a:lnTo>
                  <a:pt x="0" y="0"/>
                </a:lnTo>
                <a:close/>
              </a:path>
            </a:pathLst>
          </a:custGeom>
          <a:blipFill>
            <a:blip r:embed="rId2"/>
            <a:stretch>
              <a:fillRect l="0" t="0" r="0" b="0"/>
            </a:stretch>
          </a:blipFill>
          <a:ln w="38100" cap="sq">
            <a:solidFill>
              <a:srgbClr val="000000"/>
            </a:solidFill>
            <a:prstDash val="solid"/>
            <a:miter/>
          </a:ln>
        </p:spPr>
      </p:sp>
      <p:grpSp>
        <p:nvGrpSpPr>
          <p:cNvPr name="Group 3" id="3"/>
          <p:cNvGrpSpPr/>
          <p:nvPr/>
        </p:nvGrpSpPr>
        <p:grpSpPr>
          <a:xfrm rot="0">
            <a:off x="0" y="5768526"/>
            <a:ext cx="18288000" cy="4183679"/>
            <a:chOff x="0" y="0"/>
            <a:chExt cx="4816593" cy="1101874"/>
          </a:xfrm>
        </p:grpSpPr>
        <p:sp>
          <p:nvSpPr>
            <p:cNvPr name="Freeform 4" id="4"/>
            <p:cNvSpPr/>
            <p:nvPr/>
          </p:nvSpPr>
          <p:spPr>
            <a:xfrm flipH="false" flipV="false" rot="0">
              <a:off x="0" y="0"/>
              <a:ext cx="4816592" cy="1101874"/>
            </a:xfrm>
            <a:custGeom>
              <a:avLst/>
              <a:gdLst/>
              <a:ahLst/>
              <a:cxnLst/>
              <a:rect r="r" b="b" t="t" l="l"/>
              <a:pathLst>
                <a:path h="1101874" w="4816592">
                  <a:moveTo>
                    <a:pt x="0" y="0"/>
                  </a:moveTo>
                  <a:lnTo>
                    <a:pt x="4816592" y="0"/>
                  </a:lnTo>
                  <a:lnTo>
                    <a:pt x="4816592" y="1101874"/>
                  </a:lnTo>
                  <a:lnTo>
                    <a:pt x="0" y="1101874"/>
                  </a:lnTo>
                  <a:close/>
                </a:path>
              </a:pathLst>
            </a:custGeom>
            <a:solidFill>
              <a:srgbClr val="38B6FF">
                <a:alpha val="41961"/>
              </a:srgbClr>
            </a:solidFill>
          </p:spPr>
        </p:sp>
        <p:sp>
          <p:nvSpPr>
            <p:cNvPr name="TextBox 5" id="5"/>
            <p:cNvSpPr txBox="true"/>
            <p:nvPr/>
          </p:nvSpPr>
          <p:spPr>
            <a:xfrm>
              <a:off x="0" y="-38100"/>
              <a:ext cx="4816593" cy="1139974"/>
            </a:xfrm>
            <a:prstGeom prst="rect">
              <a:avLst/>
            </a:prstGeom>
          </p:spPr>
          <p:txBody>
            <a:bodyPr anchor="ctr" rtlCol="false" tIns="50800" lIns="50800" bIns="50800" rIns="50800"/>
            <a:lstStyle/>
            <a:p>
              <a:pPr algn="ctr">
                <a:lnSpc>
                  <a:spcPts val="2659"/>
                </a:lnSpc>
                <a:spcBef>
                  <a:spcPct val="0"/>
                </a:spcBef>
              </a:pPr>
            </a:p>
          </p:txBody>
        </p:sp>
      </p:grpSp>
      <p:sp>
        <p:nvSpPr>
          <p:cNvPr name="TextBox 6" id="6"/>
          <p:cNvSpPr txBox="true"/>
          <p:nvPr/>
        </p:nvSpPr>
        <p:spPr>
          <a:xfrm rot="0">
            <a:off x="770255" y="3224249"/>
            <a:ext cx="13617570" cy="2380615"/>
          </a:xfrm>
          <a:prstGeom prst="rect">
            <a:avLst/>
          </a:prstGeom>
        </p:spPr>
        <p:txBody>
          <a:bodyPr anchor="t" rtlCol="false" tIns="0" lIns="0" bIns="0" rIns="0">
            <a:spAutoFit/>
          </a:bodyPr>
          <a:lstStyle/>
          <a:p>
            <a:pPr algn="l">
              <a:lnSpc>
                <a:spcPts val="4759"/>
              </a:lnSpc>
            </a:pPr>
            <a:r>
              <a:rPr lang="en-US" sz="3399" b="true">
                <a:solidFill>
                  <a:srgbClr val="000000"/>
                </a:solidFill>
                <a:latin typeface="Canva Sans Bold"/>
                <a:ea typeface="Canva Sans Bold"/>
                <a:cs typeface="Canva Sans Bold"/>
                <a:sym typeface="Canva Sans Bold"/>
              </a:rPr>
              <a:t>Module:</a:t>
            </a:r>
            <a:r>
              <a:rPr lang="en-US" sz="3399">
                <a:solidFill>
                  <a:srgbClr val="000000"/>
                </a:solidFill>
                <a:latin typeface="Canva Sans"/>
                <a:ea typeface="Canva Sans"/>
                <a:cs typeface="Canva Sans"/>
                <a:sym typeface="Canva Sans"/>
              </a:rPr>
              <a:t> Population Health and Digital Health Promotion</a:t>
            </a:r>
          </a:p>
          <a:p>
            <a:pPr algn="l">
              <a:lnSpc>
                <a:spcPts val="4759"/>
              </a:lnSpc>
            </a:pPr>
            <a:r>
              <a:rPr lang="en-US" sz="3399" b="true">
                <a:solidFill>
                  <a:srgbClr val="000000"/>
                </a:solidFill>
                <a:latin typeface="Canva Sans Bold"/>
                <a:ea typeface="Canva Sans Bold"/>
                <a:cs typeface="Canva Sans Bold"/>
                <a:sym typeface="Canva Sans Bold"/>
              </a:rPr>
              <a:t>Module Code</a:t>
            </a:r>
            <a:r>
              <a:rPr lang="en-US" sz="3399">
                <a:solidFill>
                  <a:srgbClr val="000000"/>
                </a:solidFill>
                <a:latin typeface="Canva Sans"/>
                <a:ea typeface="Canva Sans"/>
                <a:cs typeface="Canva Sans"/>
                <a:sym typeface="Canva Sans"/>
              </a:rPr>
              <a:t>: LCHS7007</a:t>
            </a:r>
          </a:p>
          <a:p>
            <a:pPr algn="l">
              <a:lnSpc>
                <a:spcPts val="4759"/>
              </a:lnSpc>
            </a:pPr>
            <a:r>
              <a:rPr lang="en-US" sz="3399" b="true">
                <a:solidFill>
                  <a:srgbClr val="000000"/>
                </a:solidFill>
                <a:latin typeface="Canva Sans Bold"/>
                <a:ea typeface="Canva Sans Bold"/>
                <a:cs typeface="Canva Sans Bold"/>
                <a:sym typeface="Canva Sans Bold"/>
              </a:rPr>
              <a:t>Lecturer: </a:t>
            </a:r>
            <a:r>
              <a:rPr lang="en-US" sz="3399">
                <a:solidFill>
                  <a:srgbClr val="000000"/>
                </a:solidFill>
                <a:latin typeface="Canva Sans"/>
                <a:ea typeface="Canva Sans"/>
                <a:cs typeface="Canva Sans"/>
                <a:sym typeface="Canva Sans"/>
              </a:rPr>
              <a:t>Dr. Ping Wu.</a:t>
            </a:r>
          </a:p>
          <a:p>
            <a:pPr algn="l">
              <a:lnSpc>
                <a:spcPts val="4759"/>
              </a:lnSpc>
            </a:pPr>
            <a:r>
              <a:rPr lang="en-US" sz="3399" b="true">
                <a:solidFill>
                  <a:srgbClr val="000000"/>
                </a:solidFill>
                <a:latin typeface="Canva Sans Bold"/>
                <a:ea typeface="Canva Sans Bold"/>
                <a:cs typeface="Canva Sans Bold"/>
                <a:sym typeface="Canva Sans Bold"/>
              </a:rPr>
              <a:t>Assignment:</a:t>
            </a:r>
            <a:r>
              <a:rPr lang="en-US" sz="3399">
                <a:solidFill>
                  <a:srgbClr val="000000"/>
                </a:solidFill>
                <a:latin typeface="Canva Sans"/>
                <a:ea typeface="Canva Sans"/>
                <a:cs typeface="Canva Sans"/>
                <a:sym typeface="Canva Sans"/>
              </a:rPr>
              <a:t> Component (Group presentation)</a:t>
            </a:r>
          </a:p>
        </p:txBody>
      </p:sp>
      <p:sp>
        <p:nvSpPr>
          <p:cNvPr name="TextBox 7" id="7"/>
          <p:cNvSpPr txBox="true"/>
          <p:nvPr/>
        </p:nvSpPr>
        <p:spPr>
          <a:xfrm rot="0">
            <a:off x="770255" y="6036646"/>
            <a:ext cx="16489045" cy="3580765"/>
          </a:xfrm>
          <a:prstGeom prst="rect">
            <a:avLst/>
          </a:prstGeom>
        </p:spPr>
        <p:txBody>
          <a:bodyPr anchor="t" rtlCol="false" tIns="0" lIns="0" bIns="0" rIns="0">
            <a:spAutoFit/>
          </a:bodyPr>
          <a:lstStyle/>
          <a:p>
            <a:pPr algn="l">
              <a:lnSpc>
                <a:spcPts val="4759"/>
              </a:lnSpc>
            </a:pPr>
            <a:r>
              <a:rPr lang="en-US" sz="3399" b="true">
                <a:solidFill>
                  <a:srgbClr val="000000"/>
                </a:solidFill>
                <a:latin typeface="Canva Sans Bold"/>
                <a:ea typeface="Canva Sans Bold"/>
                <a:cs typeface="Canva Sans Bold"/>
                <a:sym typeface="Canva Sans Bold"/>
              </a:rPr>
              <a:t>Student Name                               Student ID                     Topic</a:t>
            </a:r>
          </a:p>
          <a:p>
            <a:pPr algn="l">
              <a:lnSpc>
                <a:spcPts val="4759"/>
              </a:lnSpc>
            </a:pPr>
            <a:r>
              <a:rPr lang="en-US" sz="3399">
                <a:solidFill>
                  <a:srgbClr val="000000"/>
                </a:solidFill>
                <a:latin typeface="Canva Sans"/>
                <a:ea typeface="Canva Sans"/>
                <a:cs typeface="Canva Sans"/>
                <a:sym typeface="Canva Sans"/>
              </a:rPr>
              <a:t>Khushi Patel                                                                            Justification</a:t>
            </a:r>
          </a:p>
          <a:p>
            <a:pPr algn="l">
              <a:lnSpc>
                <a:spcPts val="4759"/>
              </a:lnSpc>
            </a:pPr>
            <a:r>
              <a:rPr lang="en-US" sz="3399">
                <a:solidFill>
                  <a:srgbClr val="000000"/>
                </a:solidFill>
                <a:latin typeface="Canva Sans"/>
                <a:ea typeface="Canva Sans"/>
                <a:cs typeface="Canva Sans"/>
                <a:sym typeface="Canva Sans"/>
              </a:rPr>
              <a:t>Catia                                                                                          Application-Planning Model </a:t>
            </a:r>
          </a:p>
          <a:p>
            <a:pPr algn="l">
              <a:lnSpc>
                <a:spcPts val="4759"/>
              </a:lnSpc>
            </a:pPr>
            <a:r>
              <a:rPr lang="en-US" sz="3399">
                <a:solidFill>
                  <a:srgbClr val="000000"/>
                </a:solidFill>
                <a:latin typeface="Canva Sans"/>
                <a:ea typeface="Canva Sans"/>
                <a:cs typeface="Canva Sans"/>
                <a:sym typeface="Canva Sans"/>
              </a:rPr>
              <a:t>Abinash  Umesh                                                                     Barriers &amp; Stakeholders</a:t>
            </a:r>
          </a:p>
          <a:p>
            <a:pPr algn="l">
              <a:lnSpc>
                <a:spcPts val="4759"/>
              </a:lnSpc>
            </a:pPr>
            <a:r>
              <a:rPr lang="en-US" sz="3399">
                <a:solidFill>
                  <a:srgbClr val="000000"/>
                </a:solidFill>
                <a:latin typeface="Canva Sans"/>
                <a:ea typeface="Canva Sans"/>
                <a:cs typeface="Canva Sans"/>
                <a:sym typeface="Canva Sans"/>
              </a:rPr>
              <a:t>Ashraf  Choudhary                                                                Legal and Ethical Issues</a:t>
            </a:r>
          </a:p>
          <a:p>
            <a:pPr algn="l">
              <a:lnSpc>
                <a:spcPts val="4759"/>
              </a:lnSpc>
            </a:pPr>
            <a:r>
              <a:rPr lang="en-US" sz="3399">
                <a:solidFill>
                  <a:srgbClr val="000000"/>
                </a:solidFill>
                <a:latin typeface="Canva Sans"/>
                <a:ea typeface="Canva Sans"/>
                <a:cs typeface="Canva Sans"/>
                <a:sym typeface="Canva Sans"/>
              </a:rPr>
              <a:t>Vaibhavi Chaudhari                       2328826                       Benefits</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56245">
            <a:off x="85122" y="143926"/>
            <a:ext cx="17690094" cy="4149131"/>
          </a:xfrm>
          <a:custGeom>
            <a:avLst/>
            <a:gdLst/>
            <a:ahLst/>
            <a:cxnLst/>
            <a:rect r="r" b="b" t="t" l="l"/>
            <a:pathLst>
              <a:path h="4149131" w="17690094">
                <a:moveTo>
                  <a:pt x="0" y="0"/>
                </a:moveTo>
                <a:lnTo>
                  <a:pt x="17690094" y="0"/>
                </a:lnTo>
                <a:lnTo>
                  <a:pt x="17690094" y="4149131"/>
                </a:lnTo>
                <a:lnTo>
                  <a:pt x="0" y="414913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234792">
            <a:off x="2678298" y="1272242"/>
            <a:ext cx="12951557" cy="2808267"/>
          </a:xfrm>
          <a:prstGeom prst="rect">
            <a:avLst/>
          </a:prstGeom>
        </p:spPr>
        <p:txBody>
          <a:bodyPr anchor="t" rtlCol="false" tIns="0" lIns="0" bIns="0" rIns="0">
            <a:spAutoFit/>
          </a:bodyPr>
          <a:lstStyle/>
          <a:p>
            <a:pPr algn="ctr">
              <a:lnSpc>
                <a:spcPts val="7145"/>
              </a:lnSpc>
            </a:pPr>
            <a:r>
              <a:rPr lang="en-US" sz="8506">
                <a:solidFill>
                  <a:srgbClr val="000000"/>
                </a:solidFill>
                <a:latin typeface="More Sugar"/>
                <a:ea typeface="More Sugar"/>
                <a:cs typeface="More Sugar"/>
                <a:sym typeface="More Sugar"/>
              </a:rPr>
              <a:t>BIOSENSORS IN HEALTH PROMOTION FOR THE ELDERLY IN THE UK</a:t>
            </a:r>
          </a:p>
        </p:txBody>
      </p:sp>
      <p:sp>
        <p:nvSpPr>
          <p:cNvPr name="Freeform 4" id="4"/>
          <p:cNvSpPr/>
          <p:nvPr/>
        </p:nvSpPr>
        <p:spPr>
          <a:xfrm flipH="false" flipV="false" rot="0">
            <a:off x="15739258" y="392828"/>
            <a:ext cx="3040083" cy="4126348"/>
          </a:xfrm>
          <a:custGeom>
            <a:avLst/>
            <a:gdLst/>
            <a:ahLst/>
            <a:cxnLst/>
            <a:rect r="r" b="b" t="t" l="l"/>
            <a:pathLst>
              <a:path h="4126348" w="3040083">
                <a:moveTo>
                  <a:pt x="0" y="0"/>
                </a:moveTo>
                <a:lnTo>
                  <a:pt x="3040084" y="0"/>
                </a:lnTo>
                <a:lnTo>
                  <a:pt x="3040084" y="4126349"/>
                </a:lnTo>
                <a:lnTo>
                  <a:pt x="0" y="4126349"/>
                </a:lnTo>
                <a:lnTo>
                  <a:pt x="0" y="0"/>
                </a:lnTo>
                <a:close/>
              </a:path>
            </a:pathLst>
          </a:custGeom>
          <a:blipFill>
            <a:blip r:embed="rId4">
              <a:extLst>
                <a:ext uri="{96DAC541-7B7A-43D3-8B79-37D633B846F1}">
                  <asvg:svgBlip xmlns:asvg="http://schemas.microsoft.com/office/drawing/2016/SVG/main" r:embed="rId5"/>
                </a:ext>
              </a:extLst>
            </a:blip>
            <a:stretch>
              <a:fillRect l="0" t="-3471" r="-60256" b="0"/>
            </a:stretch>
          </a:blipFill>
        </p:spPr>
      </p:sp>
      <p:sp>
        <p:nvSpPr>
          <p:cNvPr name="Freeform 5" id="5"/>
          <p:cNvSpPr/>
          <p:nvPr/>
        </p:nvSpPr>
        <p:spPr>
          <a:xfrm flipH="false" flipV="false" rot="-1441925">
            <a:off x="110565" y="430744"/>
            <a:ext cx="2630493" cy="2420054"/>
          </a:xfrm>
          <a:custGeom>
            <a:avLst/>
            <a:gdLst/>
            <a:ahLst/>
            <a:cxnLst/>
            <a:rect r="r" b="b" t="t" l="l"/>
            <a:pathLst>
              <a:path h="2420054" w="2630493">
                <a:moveTo>
                  <a:pt x="0" y="0"/>
                </a:moveTo>
                <a:lnTo>
                  <a:pt x="2630493" y="0"/>
                </a:lnTo>
                <a:lnTo>
                  <a:pt x="2630493" y="2420054"/>
                </a:lnTo>
                <a:lnTo>
                  <a:pt x="0" y="242005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556198" y="9366187"/>
            <a:ext cx="2289328" cy="457866"/>
          </a:xfrm>
          <a:custGeom>
            <a:avLst/>
            <a:gdLst/>
            <a:ahLst/>
            <a:cxnLst/>
            <a:rect r="r" b="b" t="t" l="l"/>
            <a:pathLst>
              <a:path h="457866" w="2289328">
                <a:moveTo>
                  <a:pt x="0" y="0"/>
                </a:moveTo>
                <a:lnTo>
                  <a:pt x="2289328" y="0"/>
                </a:lnTo>
                <a:lnTo>
                  <a:pt x="2289328" y="457865"/>
                </a:lnTo>
                <a:lnTo>
                  <a:pt x="0" y="45786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0">
            <a:off x="2845526" y="9366187"/>
            <a:ext cx="2289328" cy="457866"/>
          </a:xfrm>
          <a:custGeom>
            <a:avLst/>
            <a:gdLst/>
            <a:ahLst/>
            <a:cxnLst/>
            <a:rect r="r" b="b" t="t" l="l"/>
            <a:pathLst>
              <a:path h="457866" w="2289328">
                <a:moveTo>
                  <a:pt x="0" y="0"/>
                </a:moveTo>
                <a:lnTo>
                  <a:pt x="2289328" y="0"/>
                </a:lnTo>
                <a:lnTo>
                  <a:pt x="2289328" y="457865"/>
                </a:lnTo>
                <a:lnTo>
                  <a:pt x="0" y="45786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8" id="8"/>
          <p:cNvSpPr/>
          <p:nvPr/>
        </p:nvSpPr>
        <p:spPr>
          <a:xfrm flipH="false" flipV="false" rot="0">
            <a:off x="556198" y="5547113"/>
            <a:ext cx="5127265" cy="3422833"/>
          </a:xfrm>
          <a:custGeom>
            <a:avLst/>
            <a:gdLst/>
            <a:ahLst/>
            <a:cxnLst/>
            <a:rect r="r" b="b" t="t" l="l"/>
            <a:pathLst>
              <a:path h="3422833" w="5127265">
                <a:moveTo>
                  <a:pt x="0" y="0"/>
                </a:moveTo>
                <a:lnTo>
                  <a:pt x="5127265" y="0"/>
                </a:lnTo>
                <a:lnTo>
                  <a:pt x="5127265" y="3422833"/>
                </a:lnTo>
                <a:lnTo>
                  <a:pt x="0" y="3422833"/>
                </a:lnTo>
                <a:lnTo>
                  <a:pt x="0" y="0"/>
                </a:lnTo>
                <a:close/>
              </a:path>
            </a:pathLst>
          </a:custGeom>
          <a:blipFill>
            <a:blip r:embed="rId10"/>
            <a:stretch>
              <a:fillRect l="0" t="0" r="0" b="0"/>
            </a:stretch>
          </a:blipFill>
          <a:ln w="38100" cap="sq">
            <a:solidFill>
              <a:srgbClr val="FFFFFF"/>
            </a:solidFill>
            <a:prstDash val="solid"/>
            <a:miter/>
          </a:ln>
        </p:spPr>
      </p:sp>
      <p:sp>
        <p:nvSpPr>
          <p:cNvPr name="Freeform 9" id="9"/>
          <p:cNvSpPr/>
          <p:nvPr/>
        </p:nvSpPr>
        <p:spPr>
          <a:xfrm flipH="false" flipV="false" rot="0">
            <a:off x="6083609" y="5542309"/>
            <a:ext cx="6120781" cy="3427637"/>
          </a:xfrm>
          <a:custGeom>
            <a:avLst/>
            <a:gdLst/>
            <a:ahLst/>
            <a:cxnLst/>
            <a:rect r="r" b="b" t="t" l="l"/>
            <a:pathLst>
              <a:path h="3427637" w="6120781">
                <a:moveTo>
                  <a:pt x="0" y="0"/>
                </a:moveTo>
                <a:lnTo>
                  <a:pt x="6120782" y="0"/>
                </a:lnTo>
                <a:lnTo>
                  <a:pt x="6120782" y="3427637"/>
                </a:lnTo>
                <a:lnTo>
                  <a:pt x="0" y="3427637"/>
                </a:lnTo>
                <a:lnTo>
                  <a:pt x="0" y="0"/>
                </a:lnTo>
                <a:close/>
              </a:path>
            </a:pathLst>
          </a:custGeom>
          <a:blipFill>
            <a:blip r:embed="rId11"/>
            <a:stretch>
              <a:fillRect l="0" t="0" r="0" b="0"/>
            </a:stretch>
          </a:blipFill>
          <a:ln w="38100" cap="sq">
            <a:solidFill>
              <a:srgbClr val="FFFFFF"/>
            </a:solidFill>
            <a:prstDash val="solid"/>
            <a:miter/>
          </a:ln>
        </p:spPr>
      </p:sp>
      <p:sp>
        <p:nvSpPr>
          <p:cNvPr name="Freeform 10" id="10"/>
          <p:cNvSpPr/>
          <p:nvPr/>
        </p:nvSpPr>
        <p:spPr>
          <a:xfrm flipH="false" flipV="false" rot="0">
            <a:off x="12685420" y="5542309"/>
            <a:ext cx="5174918" cy="3354478"/>
          </a:xfrm>
          <a:custGeom>
            <a:avLst/>
            <a:gdLst/>
            <a:ahLst/>
            <a:cxnLst/>
            <a:rect r="r" b="b" t="t" l="l"/>
            <a:pathLst>
              <a:path h="3354478" w="5174918">
                <a:moveTo>
                  <a:pt x="0" y="0"/>
                </a:moveTo>
                <a:lnTo>
                  <a:pt x="5174919" y="0"/>
                </a:lnTo>
                <a:lnTo>
                  <a:pt x="5174919" y="3354478"/>
                </a:lnTo>
                <a:lnTo>
                  <a:pt x="0" y="3354478"/>
                </a:lnTo>
                <a:lnTo>
                  <a:pt x="0" y="0"/>
                </a:lnTo>
                <a:close/>
              </a:path>
            </a:pathLst>
          </a:custGeom>
          <a:blipFill>
            <a:blip r:embed="rId12"/>
            <a:stretch>
              <a:fillRect l="-6258" t="0" r="-9494" b="0"/>
            </a:stretch>
          </a:blipFill>
          <a:ln w="38100" cap="sq">
            <a:solidFill>
              <a:srgbClr val="FFFFFF"/>
            </a:solidFill>
            <a:prstDash val="solid"/>
            <a:miter/>
          </a:ln>
        </p:spPr>
      </p:sp>
      <p:sp>
        <p:nvSpPr>
          <p:cNvPr name="TextBox 11" id="11"/>
          <p:cNvSpPr txBox="true"/>
          <p:nvPr/>
        </p:nvSpPr>
        <p:spPr>
          <a:xfrm rot="0">
            <a:off x="625751" y="9443291"/>
            <a:ext cx="4439550" cy="322708"/>
          </a:xfrm>
          <a:prstGeom prst="rect">
            <a:avLst/>
          </a:prstGeom>
        </p:spPr>
        <p:txBody>
          <a:bodyPr anchor="t" rtlCol="false" tIns="0" lIns="0" bIns="0" rIns="0">
            <a:spAutoFit/>
          </a:bodyPr>
          <a:lstStyle/>
          <a:p>
            <a:pPr algn="l">
              <a:lnSpc>
                <a:spcPts val="2505"/>
              </a:lnSpc>
            </a:pPr>
            <a:r>
              <a:rPr lang="en-US" sz="2277">
                <a:solidFill>
                  <a:srgbClr val="000000"/>
                </a:solidFill>
                <a:latin typeface="More Sugar"/>
                <a:ea typeface="More Sugar"/>
                <a:cs typeface="More Sugar"/>
                <a:sym typeface="More Sugar"/>
              </a:rPr>
              <a:t>DIGITAL HEALTH PROMOTION</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true" flipV="false" rot="0">
            <a:off x="602809" y="192911"/>
            <a:ext cx="7315200" cy="1463040"/>
          </a:xfrm>
          <a:custGeom>
            <a:avLst/>
            <a:gdLst/>
            <a:ahLst/>
            <a:cxnLst/>
            <a:rect r="r" b="b" t="t" l="l"/>
            <a:pathLst>
              <a:path h="1463040" w="7315200">
                <a:moveTo>
                  <a:pt x="7315200" y="0"/>
                </a:moveTo>
                <a:lnTo>
                  <a:pt x="0" y="0"/>
                </a:lnTo>
                <a:lnTo>
                  <a:pt x="0" y="1463040"/>
                </a:lnTo>
                <a:lnTo>
                  <a:pt x="7315200" y="1463040"/>
                </a:lnTo>
                <a:lnTo>
                  <a:pt x="731520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false" rot="0">
            <a:off x="4330326" y="0"/>
            <a:ext cx="7315200" cy="1463040"/>
          </a:xfrm>
          <a:custGeom>
            <a:avLst/>
            <a:gdLst/>
            <a:ahLst/>
            <a:cxnLst/>
            <a:rect r="r" b="b" t="t" l="l"/>
            <a:pathLst>
              <a:path h="1463040" w="7315200">
                <a:moveTo>
                  <a:pt x="7315200" y="0"/>
                </a:moveTo>
                <a:lnTo>
                  <a:pt x="0" y="0"/>
                </a:lnTo>
                <a:lnTo>
                  <a:pt x="0" y="1463040"/>
                </a:lnTo>
                <a:lnTo>
                  <a:pt x="7315200" y="1463040"/>
                </a:lnTo>
                <a:lnTo>
                  <a:pt x="731520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true" rot="10285099">
            <a:off x="213931" y="2636351"/>
            <a:ext cx="2006389" cy="908347"/>
          </a:xfrm>
          <a:custGeom>
            <a:avLst/>
            <a:gdLst/>
            <a:ahLst/>
            <a:cxnLst/>
            <a:rect r="r" b="b" t="t" l="l"/>
            <a:pathLst>
              <a:path h="908347" w="2006389">
                <a:moveTo>
                  <a:pt x="0" y="908347"/>
                </a:moveTo>
                <a:lnTo>
                  <a:pt x="2006389" y="908347"/>
                </a:lnTo>
                <a:lnTo>
                  <a:pt x="2006389" y="0"/>
                </a:lnTo>
                <a:lnTo>
                  <a:pt x="0" y="0"/>
                </a:lnTo>
                <a:lnTo>
                  <a:pt x="0" y="90834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1839956" y="442972"/>
            <a:ext cx="13407009" cy="1020068"/>
          </a:xfrm>
          <a:prstGeom prst="rect">
            <a:avLst/>
          </a:prstGeom>
        </p:spPr>
        <p:txBody>
          <a:bodyPr anchor="t" rtlCol="false" tIns="0" lIns="0" bIns="0" rIns="0">
            <a:spAutoFit/>
          </a:bodyPr>
          <a:lstStyle/>
          <a:p>
            <a:pPr algn="l">
              <a:lnSpc>
                <a:spcPts val="7812"/>
              </a:lnSpc>
            </a:pPr>
            <a:r>
              <a:rPr lang="en-US" sz="7101">
                <a:solidFill>
                  <a:srgbClr val="000000"/>
                </a:solidFill>
                <a:latin typeface="More Sugar"/>
                <a:ea typeface="More Sugar"/>
                <a:cs typeface="More Sugar"/>
                <a:sym typeface="More Sugar"/>
              </a:rPr>
              <a:t>INTRODUCTION</a:t>
            </a:r>
          </a:p>
        </p:txBody>
      </p:sp>
      <p:sp>
        <p:nvSpPr>
          <p:cNvPr name="TextBox 6" id="6"/>
          <p:cNvSpPr txBox="true"/>
          <p:nvPr/>
        </p:nvSpPr>
        <p:spPr>
          <a:xfrm rot="0">
            <a:off x="564079" y="5185535"/>
            <a:ext cx="14847695" cy="627504"/>
          </a:xfrm>
          <a:prstGeom prst="rect">
            <a:avLst/>
          </a:prstGeom>
        </p:spPr>
        <p:txBody>
          <a:bodyPr anchor="t" rtlCol="false" tIns="0" lIns="0" bIns="0" rIns="0">
            <a:spAutoFit/>
          </a:bodyPr>
          <a:lstStyle/>
          <a:p>
            <a:pPr algn="l">
              <a:lnSpc>
                <a:spcPts val="5345"/>
              </a:lnSpc>
            </a:pPr>
          </a:p>
        </p:txBody>
      </p:sp>
      <p:sp>
        <p:nvSpPr>
          <p:cNvPr name="Freeform 7" id="7"/>
          <p:cNvSpPr/>
          <p:nvPr/>
        </p:nvSpPr>
        <p:spPr>
          <a:xfrm flipH="false" flipV="false" rot="1282148">
            <a:off x="15947512" y="311808"/>
            <a:ext cx="1428958" cy="4114800"/>
          </a:xfrm>
          <a:custGeom>
            <a:avLst/>
            <a:gdLst/>
            <a:ahLst/>
            <a:cxnLst/>
            <a:rect r="r" b="b" t="t" l="l"/>
            <a:pathLst>
              <a:path h="4114800" w="1428958">
                <a:moveTo>
                  <a:pt x="0" y="0"/>
                </a:moveTo>
                <a:lnTo>
                  <a:pt x="1428958" y="0"/>
                </a:lnTo>
                <a:lnTo>
                  <a:pt x="1428958" y="4114800"/>
                </a:lnTo>
                <a:lnTo>
                  <a:pt x="0" y="4114800"/>
                </a:lnTo>
                <a:lnTo>
                  <a:pt x="0" y="0"/>
                </a:lnTo>
                <a:close/>
              </a:path>
            </a:pathLst>
          </a:custGeom>
          <a:blipFill>
            <a:blip r:embed="rId6">
              <a:alphaModFix amt="58000"/>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844851" y="1782607"/>
            <a:ext cx="15339046" cy="8261985"/>
          </a:xfrm>
          <a:prstGeom prst="rect">
            <a:avLst/>
          </a:prstGeom>
        </p:spPr>
        <p:txBody>
          <a:bodyPr anchor="t" rtlCol="false" tIns="0" lIns="0" bIns="0" rIns="0">
            <a:spAutoFit/>
          </a:bodyPr>
          <a:lstStyle/>
          <a:p>
            <a:pPr algn="l">
              <a:lnSpc>
                <a:spcPts val="5099"/>
              </a:lnSpc>
            </a:pPr>
            <a:r>
              <a:rPr lang="en-US" sz="3399" spc="47">
                <a:solidFill>
                  <a:srgbClr val="000000"/>
                </a:solidFill>
                <a:latin typeface="Canva Sans"/>
                <a:ea typeface="Canva Sans"/>
                <a:cs typeface="Canva Sans"/>
                <a:sym typeface="Canva Sans"/>
              </a:rPr>
              <a:t>Biosensors are innovative tools that integrate biological elements, such as enzymes or antibodies, with transducers to convert biological signals into measurable outputs. These devices have revolutionized healthcare by enabling rapid, precise, and non-invasive diagnostics, including glucose monitoring and disease detection (Turner, 2013).</a:t>
            </a:r>
          </a:p>
          <a:p>
            <a:pPr algn="l">
              <a:lnSpc>
                <a:spcPts val="5099"/>
              </a:lnSpc>
            </a:pPr>
          </a:p>
          <a:p>
            <a:pPr algn="l">
              <a:lnSpc>
                <a:spcPts val="5099"/>
              </a:lnSpc>
            </a:pPr>
            <a:r>
              <a:rPr lang="en-US" sz="3399" spc="47">
                <a:solidFill>
                  <a:srgbClr val="000000"/>
                </a:solidFill>
                <a:latin typeface="Canva Sans"/>
                <a:ea typeface="Canva Sans"/>
                <a:cs typeface="Canva Sans"/>
                <a:sym typeface="Canva Sans"/>
              </a:rPr>
              <a:t>Wearable biosensors, in particular, provide real-time health monitoring, enhancing patient outcomes and supporting early disease detection (Rai et al., 2021). Advances in nanotechnology and artificial intelligence continue to expand their applications in personalized medicine and telemedicine, making them vital for modern healthcare (Chen et al., 2020).</a:t>
            </a:r>
          </a:p>
          <a:p>
            <a:pPr algn="l">
              <a:lnSpc>
                <a:spcPts val="5099"/>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true" rot="0">
            <a:off x="175075" y="324044"/>
            <a:ext cx="6404886" cy="1933111"/>
          </a:xfrm>
          <a:custGeom>
            <a:avLst/>
            <a:gdLst/>
            <a:ahLst/>
            <a:cxnLst/>
            <a:rect r="r" b="b" t="t" l="l"/>
            <a:pathLst>
              <a:path h="1933111" w="6404886">
                <a:moveTo>
                  <a:pt x="0" y="1933111"/>
                </a:moveTo>
                <a:lnTo>
                  <a:pt x="6404886" y="1933111"/>
                </a:lnTo>
                <a:lnTo>
                  <a:pt x="6404886" y="0"/>
                </a:lnTo>
                <a:lnTo>
                  <a:pt x="0" y="0"/>
                </a:lnTo>
                <a:lnTo>
                  <a:pt x="0" y="1933111"/>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244855">
            <a:off x="15607251" y="2154430"/>
            <a:ext cx="2353176" cy="2565336"/>
          </a:xfrm>
          <a:custGeom>
            <a:avLst/>
            <a:gdLst/>
            <a:ahLst/>
            <a:cxnLst/>
            <a:rect r="r" b="b" t="t" l="l"/>
            <a:pathLst>
              <a:path h="2565336" w="2353176">
                <a:moveTo>
                  <a:pt x="0" y="0"/>
                </a:moveTo>
                <a:lnTo>
                  <a:pt x="2353176" y="0"/>
                </a:lnTo>
                <a:lnTo>
                  <a:pt x="2353176" y="2565336"/>
                </a:lnTo>
                <a:lnTo>
                  <a:pt x="0" y="256533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175075" y="3250702"/>
            <a:ext cx="15466303" cy="4395494"/>
          </a:xfrm>
          <a:prstGeom prst="rect">
            <a:avLst/>
          </a:prstGeom>
        </p:spPr>
        <p:txBody>
          <a:bodyPr anchor="t" rtlCol="false" tIns="0" lIns="0" bIns="0" rIns="0">
            <a:spAutoFit/>
          </a:bodyPr>
          <a:lstStyle/>
          <a:p>
            <a:pPr algn="just" marL="941458" indent="-470729" lvl="1">
              <a:lnSpc>
                <a:spcPts val="8764"/>
              </a:lnSpc>
              <a:buFont typeface="Arial"/>
              <a:buChar char="•"/>
            </a:pPr>
            <a:r>
              <a:rPr lang="en-US" sz="4360">
                <a:solidFill>
                  <a:srgbClr val="000000"/>
                </a:solidFill>
                <a:latin typeface="More Sugar"/>
                <a:ea typeface="More Sugar"/>
                <a:cs typeface="More Sugar"/>
                <a:sym typeface="More Sugar"/>
              </a:rPr>
              <a:t>CHRONIC DISEASE MANAGEMENT</a:t>
            </a:r>
          </a:p>
          <a:p>
            <a:pPr algn="just" marL="941458" indent="-470729" lvl="1">
              <a:lnSpc>
                <a:spcPts val="8764"/>
              </a:lnSpc>
              <a:buFont typeface="Arial"/>
              <a:buChar char="•"/>
            </a:pPr>
            <a:r>
              <a:rPr lang="en-US" sz="4360">
                <a:solidFill>
                  <a:srgbClr val="000000"/>
                </a:solidFill>
                <a:latin typeface="More Sugar"/>
                <a:ea typeface="More Sugar"/>
                <a:cs typeface="More Sugar"/>
                <a:sym typeface="More Sugar"/>
              </a:rPr>
              <a:t>FALL DETECTION AND MOBILITY MONITORING</a:t>
            </a:r>
          </a:p>
          <a:p>
            <a:pPr algn="just" marL="941458" indent="-470729" lvl="1">
              <a:lnSpc>
                <a:spcPts val="8764"/>
              </a:lnSpc>
              <a:buFont typeface="Arial"/>
              <a:buChar char="•"/>
            </a:pPr>
            <a:r>
              <a:rPr lang="en-US" sz="4360">
                <a:solidFill>
                  <a:srgbClr val="000000"/>
                </a:solidFill>
                <a:latin typeface="More Sugar"/>
                <a:ea typeface="More Sugar"/>
                <a:cs typeface="More Sugar"/>
                <a:sym typeface="More Sugar"/>
              </a:rPr>
              <a:t>MENTAL HEALTH AND COGNITIVE MONITORING</a:t>
            </a:r>
          </a:p>
          <a:p>
            <a:pPr algn="just" marL="941458" indent="-470729" lvl="1">
              <a:lnSpc>
                <a:spcPts val="8764"/>
              </a:lnSpc>
              <a:buFont typeface="Arial"/>
              <a:buChar char="•"/>
            </a:pPr>
            <a:r>
              <a:rPr lang="en-US" sz="4360">
                <a:solidFill>
                  <a:srgbClr val="000000"/>
                </a:solidFill>
                <a:latin typeface="More Sugar"/>
                <a:ea typeface="More Sugar"/>
                <a:cs typeface="More Sugar"/>
                <a:sym typeface="More Sugar"/>
              </a:rPr>
              <a:t>PERSONALIZED HEALTH INTERVENTIONS</a:t>
            </a:r>
          </a:p>
        </p:txBody>
      </p:sp>
      <p:sp>
        <p:nvSpPr>
          <p:cNvPr name="Freeform 5" id="5"/>
          <p:cNvSpPr/>
          <p:nvPr/>
        </p:nvSpPr>
        <p:spPr>
          <a:xfrm flipH="false" flipV="true" rot="0">
            <a:off x="5622443" y="232712"/>
            <a:ext cx="6404886" cy="1933111"/>
          </a:xfrm>
          <a:custGeom>
            <a:avLst/>
            <a:gdLst/>
            <a:ahLst/>
            <a:cxnLst/>
            <a:rect r="r" b="b" t="t" l="l"/>
            <a:pathLst>
              <a:path h="1933111" w="6404886">
                <a:moveTo>
                  <a:pt x="0" y="1933111"/>
                </a:moveTo>
                <a:lnTo>
                  <a:pt x="6404886" y="1933111"/>
                </a:lnTo>
                <a:lnTo>
                  <a:pt x="6404886" y="0"/>
                </a:lnTo>
                <a:lnTo>
                  <a:pt x="0" y="0"/>
                </a:lnTo>
                <a:lnTo>
                  <a:pt x="0" y="1933111"/>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10854414" y="232712"/>
            <a:ext cx="6404886" cy="1933111"/>
          </a:xfrm>
          <a:custGeom>
            <a:avLst/>
            <a:gdLst/>
            <a:ahLst/>
            <a:cxnLst/>
            <a:rect r="r" b="b" t="t" l="l"/>
            <a:pathLst>
              <a:path h="1933111" w="6404886">
                <a:moveTo>
                  <a:pt x="0" y="1933111"/>
                </a:moveTo>
                <a:lnTo>
                  <a:pt x="6404886" y="1933111"/>
                </a:lnTo>
                <a:lnTo>
                  <a:pt x="6404886" y="0"/>
                </a:lnTo>
                <a:lnTo>
                  <a:pt x="0" y="0"/>
                </a:lnTo>
                <a:lnTo>
                  <a:pt x="0" y="1933111"/>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7" id="7"/>
          <p:cNvSpPr txBox="true"/>
          <p:nvPr/>
        </p:nvSpPr>
        <p:spPr>
          <a:xfrm rot="0">
            <a:off x="795669" y="725640"/>
            <a:ext cx="16463631" cy="1531515"/>
          </a:xfrm>
          <a:prstGeom prst="rect">
            <a:avLst/>
          </a:prstGeom>
        </p:spPr>
        <p:txBody>
          <a:bodyPr anchor="t" rtlCol="false" tIns="0" lIns="0" bIns="0" rIns="0">
            <a:spAutoFit/>
          </a:bodyPr>
          <a:lstStyle/>
          <a:p>
            <a:pPr algn="l">
              <a:lnSpc>
                <a:spcPts val="5924"/>
              </a:lnSpc>
            </a:pPr>
            <a:r>
              <a:rPr lang="en-US" sz="6236">
                <a:solidFill>
                  <a:srgbClr val="000000"/>
                </a:solidFill>
                <a:latin typeface="More Sugar"/>
                <a:ea typeface="More Sugar"/>
                <a:cs typeface="More Sugar"/>
                <a:sym typeface="More Sugar"/>
              </a:rPr>
              <a:t>BIOSENSORS FOR INTERVENTION IN THE ELDERLY POPULATION</a:t>
            </a:r>
          </a:p>
        </p:txBody>
      </p:sp>
      <p:sp>
        <p:nvSpPr>
          <p:cNvPr name="TextBox 8" id="8"/>
          <p:cNvSpPr txBox="true"/>
          <p:nvPr/>
        </p:nvSpPr>
        <p:spPr>
          <a:xfrm rot="0">
            <a:off x="10665447" y="3804065"/>
            <a:ext cx="3398533" cy="324204"/>
          </a:xfrm>
          <a:prstGeom prst="rect">
            <a:avLst/>
          </a:prstGeom>
        </p:spPr>
        <p:txBody>
          <a:bodyPr anchor="t" rtlCol="false" tIns="0" lIns="0" bIns="0" rIns="0">
            <a:spAutoFit/>
          </a:bodyPr>
          <a:lstStyle/>
          <a:p>
            <a:pPr algn="ctr">
              <a:lnSpc>
                <a:spcPts val="2505"/>
              </a:lnSpc>
              <a:spcBef>
                <a:spcPct val="0"/>
              </a:spcBef>
            </a:pPr>
            <a:r>
              <a:rPr lang="en-US" sz="2277">
                <a:solidFill>
                  <a:srgbClr val="ED9AC2"/>
                </a:solidFill>
                <a:latin typeface="More Sugar"/>
                <a:ea typeface="More Sugar"/>
                <a:cs typeface="More Sugar"/>
                <a:sym typeface="More Sugar"/>
              </a:rPr>
              <a:t>(CLARKE ET AL., 2023)</a:t>
            </a:r>
          </a:p>
        </p:txBody>
      </p:sp>
      <p:sp>
        <p:nvSpPr>
          <p:cNvPr name="TextBox 9" id="9"/>
          <p:cNvSpPr txBox="true"/>
          <p:nvPr/>
        </p:nvSpPr>
        <p:spPr>
          <a:xfrm rot="0">
            <a:off x="14063980" y="4921606"/>
            <a:ext cx="3195320" cy="324204"/>
          </a:xfrm>
          <a:prstGeom prst="rect">
            <a:avLst/>
          </a:prstGeom>
        </p:spPr>
        <p:txBody>
          <a:bodyPr anchor="t" rtlCol="false" tIns="0" lIns="0" bIns="0" rIns="0">
            <a:spAutoFit/>
          </a:bodyPr>
          <a:lstStyle/>
          <a:p>
            <a:pPr algn="ctr">
              <a:lnSpc>
                <a:spcPts val="2505"/>
              </a:lnSpc>
              <a:spcBef>
                <a:spcPct val="0"/>
              </a:spcBef>
            </a:pPr>
            <a:r>
              <a:rPr lang="en-US" sz="2277">
                <a:solidFill>
                  <a:srgbClr val="ED9AC2"/>
                </a:solidFill>
                <a:latin typeface="More Sugar"/>
                <a:ea typeface="More Sugar"/>
                <a:cs typeface="More Sugar"/>
                <a:sym typeface="More Sugar"/>
              </a:rPr>
              <a:t>(TURNER ET AL., 2023)</a:t>
            </a:r>
          </a:p>
        </p:txBody>
      </p:sp>
      <p:sp>
        <p:nvSpPr>
          <p:cNvPr name="TextBox 10" id="10"/>
          <p:cNvSpPr txBox="true"/>
          <p:nvPr/>
        </p:nvSpPr>
        <p:spPr>
          <a:xfrm rot="0">
            <a:off x="14672487" y="6070132"/>
            <a:ext cx="3225324" cy="324204"/>
          </a:xfrm>
          <a:prstGeom prst="rect">
            <a:avLst/>
          </a:prstGeom>
        </p:spPr>
        <p:txBody>
          <a:bodyPr anchor="t" rtlCol="false" tIns="0" lIns="0" bIns="0" rIns="0">
            <a:spAutoFit/>
          </a:bodyPr>
          <a:lstStyle/>
          <a:p>
            <a:pPr algn="ctr">
              <a:lnSpc>
                <a:spcPts val="2505"/>
              </a:lnSpc>
              <a:spcBef>
                <a:spcPct val="0"/>
              </a:spcBef>
            </a:pPr>
            <a:r>
              <a:rPr lang="en-US" sz="2277">
                <a:solidFill>
                  <a:srgbClr val="ED9AC2"/>
                </a:solidFill>
                <a:latin typeface="More Sugar"/>
                <a:ea typeface="More Sugar"/>
                <a:cs typeface="More Sugar"/>
                <a:sym typeface="More Sugar"/>
              </a:rPr>
              <a:t>(MARTIN ET AL., 2023)</a:t>
            </a:r>
          </a:p>
        </p:txBody>
      </p:sp>
      <p:sp>
        <p:nvSpPr>
          <p:cNvPr name="TextBox 11" id="11"/>
          <p:cNvSpPr txBox="true"/>
          <p:nvPr/>
        </p:nvSpPr>
        <p:spPr>
          <a:xfrm rot="0">
            <a:off x="12497857" y="7171128"/>
            <a:ext cx="3644265" cy="324204"/>
          </a:xfrm>
          <a:prstGeom prst="rect">
            <a:avLst/>
          </a:prstGeom>
        </p:spPr>
        <p:txBody>
          <a:bodyPr anchor="t" rtlCol="false" tIns="0" lIns="0" bIns="0" rIns="0">
            <a:spAutoFit/>
          </a:bodyPr>
          <a:lstStyle/>
          <a:p>
            <a:pPr algn="ctr">
              <a:lnSpc>
                <a:spcPts val="2505"/>
              </a:lnSpc>
              <a:spcBef>
                <a:spcPct val="0"/>
              </a:spcBef>
            </a:pPr>
            <a:r>
              <a:rPr lang="en-US" sz="2277">
                <a:solidFill>
                  <a:srgbClr val="ED9AC2"/>
                </a:solidFill>
                <a:latin typeface="More Sugar"/>
                <a:ea typeface="More Sugar"/>
                <a:cs typeface="More Sugar"/>
                <a:sym typeface="More Sugar"/>
              </a:rPr>
              <a:t>(SIMMONDS ET AL., 2023)</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true" flipV="false" rot="0">
            <a:off x="4762652" y="0"/>
            <a:ext cx="7912234" cy="1855779"/>
          </a:xfrm>
          <a:custGeom>
            <a:avLst/>
            <a:gdLst/>
            <a:ahLst/>
            <a:cxnLst/>
            <a:rect r="r" b="b" t="t" l="l"/>
            <a:pathLst>
              <a:path h="1855779" w="7912234">
                <a:moveTo>
                  <a:pt x="7912234" y="0"/>
                </a:moveTo>
                <a:lnTo>
                  <a:pt x="0" y="0"/>
                </a:lnTo>
                <a:lnTo>
                  <a:pt x="0" y="1855779"/>
                </a:lnTo>
                <a:lnTo>
                  <a:pt x="7912234" y="1855779"/>
                </a:lnTo>
                <a:lnTo>
                  <a:pt x="7912234"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5425140" y="532832"/>
            <a:ext cx="6587258" cy="847265"/>
          </a:xfrm>
          <a:prstGeom prst="rect">
            <a:avLst/>
          </a:prstGeom>
        </p:spPr>
        <p:txBody>
          <a:bodyPr anchor="t" rtlCol="false" tIns="0" lIns="0" bIns="0" rIns="0">
            <a:spAutoFit/>
          </a:bodyPr>
          <a:lstStyle/>
          <a:p>
            <a:pPr algn="ctr">
              <a:lnSpc>
                <a:spcPts val="6560"/>
              </a:lnSpc>
            </a:pPr>
            <a:r>
              <a:rPr lang="en-US" sz="5963">
                <a:solidFill>
                  <a:srgbClr val="000000"/>
                </a:solidFill>
                <a:latin typeface="More Sugar"/>
                <a:ea typeface="More Sugar"/>
                <a:cs typeface="More Sugar"/>
                <a:sym typeface="More Sugar"/>
              </a:rPr>
              <a:t>JUSTIFICATIONS</a:t>
            </a:r>
          </a:p>
        </p:txBody>
      </p:sp>
      <p:sp>
        <p:nvSpPr>
          <p:cNvPr name="TextBox 4" id="4"/>
          <p:cNvSpPr txBox="true"/>
          <p:nvPr/>
        </p:nvSpPr>
        <p:spPr>
          <a:xfrm rot="0">
            <a:off x="398198" y="3631474"/>
            <a:ext cx="6508450" cy="553735"/>
          </a:xfrm>
          <a:prstGeom prst="rect">
            <a:avLst/>
          </a:prstGeom>
        </p:spPr>
        <p:txBody>
          <a:bodyPr anchor="t" rtlCol="false" tIns="0" lIns="0" bIns="0" rIns="0">
            <a:spAutoFit/>
          </a:bodyPr>
          <a:lstStyle/>
          <a:p>
            <a:pPr algn="ctr">
              <a:lnSpc>
                <a:spcPts val="4236"/>
              </a:lnSpc>
            </a:pPr>
            <a:r>
              <a:rPr lang="en-US" sz="3851">
                <a:solidFill>
                  <a:srgbClr val="000000"/>
                </a:solidFill>
                <a:latin typeface="More Sugar"/>
                <a:ea typeface="More Sugar"/>
                <a:cs typeface="More Sugar"/>
                <a:sym typeface="More Sugar"/>
              </a:rPr>
              <a:t>DEMOGRAPHICAL</a:t>
            </a:r>
          </a:p>
        </p:txBody>
      </p:sp>
      <p:sp>
        <p:nvSpPr>
          <p:cNvPr name="TextBox 5" id="5"/>
          <p:cNvSpPr txBox="true"/>
          <p:nvPr/>
        </p:nvSpPr>
        <p:spPr>
          <a:xfrm rot="0">
            <a:off x="11639519" y="2806919"/>
            <a:ext cx="4723125" cy="1087135"/>
          </a:xfrm>
          <a:prstGeom prst="rect">
            <a:avLst/>
          </a:prstGeom>
        </p:spPr>
        <p:txBody>
          <a:bodyPr anchor="t" rtlCol="false" tIns="0" lIns="0" bIns="0" rIns="0">
            <a:spAutoFit/>
          </a:bodyPr>
          <a:lstStyle/>
          <a:p>
            <a:pPr algn="ctr">
              <a:lnSpc>
                <a:spcPts val="4236"/>
              </a:lnSpc>
            </a:pPr>
            <a:r>
              <a:rPr lang="en-US" sz="3851">
                <a:solidFill>
                  <a:srgbClr val="000000"/>
                </a:solidFill>
                <a:latin typeface="More Sugar"/>
                <a:ea typeface="More Sugar"/>
                <a:cs typeface="More Sugar"/>
                <a:sym typeface="More Sugar"/>
              </a:rPr>
              <a:t>HEALTH PROMOTION</a:t>
            </a:r>
          </a:p>
        </p:txBody>
      </p:sp>
      <p:sp>
        <p:nvSpPr>
          <p:cNvPr name="TextBox 6" id="6"/>
          <p:cNvSpPr txBox="true"/>
          <p:nvPr/>
        </p:nvSpPr>
        <p:spPr>
          <a:xfrm rot="0">
            <a:off x="6852156" y="3921360"/>
            <a:ext cx="4481092" cy="1087135"/>
          </a:xfrm>
          <a:prstGeom prst="rect">
            <a:avLst/>
          </a:prstGeom>
        </p:spPr>
        <p:txBody>
          <a:bodyPr anchor="t" rtlCol="false" tIns="0" lIns="0" bIns="0" rIns="0">
            <a:spAutoFit/>
          </a:bodyPr>
          <a:lstStyle/>
          <a:p>
            <a:pPr algn="ctr">
              <a:lnSpc>
                <a:spcPts val="4236"/>
              </a:lnSpc>
            </a:pPr>
            <a:r>
              <a:rPr lang="en-US" sz="3851">
                <a:solidFill>
                  <a:srgbClr val="000000"/>
                </a:solidFill>
                <a:latin typeface="More Sugar"/>
                <a:ea typeface="More Sugar"/>
                <a:cs typeface="More Sugar"/>
                <a:sym typeface="More Sugar"/>
              </a:rPr>
              <a:t>FINANCIAL BURDEN</a:t>
            </a:r>
          </a:p>
        </p:txBody>
      </p:sp>
      <p:sp>
        <p:nvSpPr>
          <p:cNvPr name="Freeform 7" id="7"/>
          <p:cNvSpPr/>
          <p:nvPr/>
        </p:nvSpPr>
        <p:spPr>
          <a:xfrm flipH="false" flipV="false" rot="7602524">
            <a:off x="4406536" y="2180314"/>
            <a:ext cx="1657364" cy="615296"/>
          </a:xfrm>
          <a:custGeom>
            <a:avLst/>
            <a:gdLst/>
            <a:ahLst/>
            <a:cxnLst/>
            <a:rect r="r" b="b" t="t" l="l"/>
            <a:pathLst>
              <a:path h="615296" w="1657364">
                <a:moveTo>
                  <a:pt x="0" y="0"/>
                </a:moveTo>
                <a:lnTo>
                  <a:pt x="1657365" y="0"/>
                </a:lnTo>
                <a:lnTo>
                  <a:pt x="1657365" y="615296"/>
                </a:lnTo>
                <a:lnTo>
                  <a:pt x="0" y="61529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3577426">
            <a:off x="12202605" y="1506319"/>
            <a:ext cx="1657364" cy="615296"/>
          </a:xfrm>
          <a:custGeom>
            <a:avLst/>
            <a:gdLst/>
            <a:ahLst/>
            <a:cxnLst/>
            <a:rect r="r" b="b" t="t" l="l"/>
            <a:pathLst>
              <a:path h="615296" w="1657364">
                <a:moveTo>
                  <a:pt x="0" y="0"/>
                </a:moveTo>
                <a:lnTo>
                  <a:pt x="1657364" y="0"/>
                </a:lnTo>
                <a:lnTo>
                  <a:pt x="1657364" y="615296"/>
                </a:lnTo>
                <a:lnTo>
                  <a:pt x="0" y="61529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9" id="9"/>
          <p:cNvSpPr/>
          <p:nvPr/>
        </p:nvSpPr>
        <p:spPr>
          <a:xfrm flipH="false" flipV="false" rot="5400000">
            <a:off x="8264020" y="2376812"/>
            <a:ext cx="1657364" cy="615296"/>
          </a:xfrm>
          <a:custGeom>
            <a:avLst/>
            <a:gdLst/>
            <a:ahLst/>
            <a:cxnLst/>
            <a:rect r="r" b="b" t="t" l="l"/>
            <a:pathLst>
              <a:path h="615296" w="1657364">
                <a:moveTo>
                  <a:pt x="0" y="0"/>
                </a:moveTo>
                <a:lnTo>
                  <a:pt x="1657364" y="0"/>
                </a:lnTo>
                <a:lnTo>
                  <a:pt x="1657364" y="615297"/>
                </a:lnTo>
                <a:lnTo>
                  <a:pt x="0" y="61529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0" id="10"/>
          <p:cNvSpPr txBox="true"/>
          <p:nvPr/>
        </p:nvSpPr>
        <p:spPr>
          <a:xfrm rot="0">
            <a:off x="673081" y="4394760"/>
            <a:ext cx="5579000" cy="3005455"/>
          </a:xfrm>
          <a:prstGeom prst="rect">
            <a:avLst/>
          </a:prstGeom>
        </p:spPr>
        <p:txBody>
          <a:bodyPr anchor="t" rtlCol="false" tIns="0" lIns="0" bIns="0" rIns="0">
            <a:spAutoFit/>
          </a:bodyPr>
          <a:lstStyle/>
          <a:p>
            <a:pPr algn="ctr">
              <a:lnSpc>
                <a:spcPts val="3920"/>
              </a:lnSpc>
            </a:pPr>
            <a:r>
              <a:rPr lang="en-US" sz="2800">
                <a:solidFill>
                  <a:srgbClr val="000000"/>
                </a:solidFill>
                <a:latin typeface="Canva Sans"/>
                <a:ea typeface="Canva Sans"/>
                <a:cs typeface="Canva Sans"/>
                <a:sym typeface="Canva Sans"/>
              </a:rPr>
              <a:t>Expected to rise of elderly population from 12% in 2015 to 22% by 2050</a:t>
            </a:r>
          </a:p>
          <a:p>
            <a:pPr algn="ctr">
              <a:lnSpc>
                <a:spcPts val="4284"/>
              </a:lnSpc>
            </a:pPr>
            <a:r>
              <a:rPr lang="en-US" sz="2800">
                <a:solidFill>
                  <a:srgbClr val="000000"/>
                </a:solidFill>
                <a:latin typeface="Canva Sans"/>
                <a:ea typeface="Canva Sans"/>
                <a:cs typeface="Canva Sans"/>
                <a:sym typeface="Canva Sans"/>
              </a:rPr>
              <a:t> (WHO, 2015) globally.</a:t>
            </a:r>
          </a:p>
          <a:p>
            <a:pPr algn="ctr">
              <a:lnSpc>
                <a:spcPts val="3920"/>
              </a:lnSpc>
            </a:pPr>
            <a:r>
              <a:rPr lang="en-US" sz="2800">
                <a:solidFill>
                  <a:srgbClr val="000000"/>
                </a:solidFill>
                <a:latin typeface="Canva Sans"/>
                <a:ea typeface="Canva Sans"/>
                <a:cs typeface="Canva Sans"/>
                <a:sym typeface="Canva Sans"/>
              </a:rPr>
              <a:t>In UK, 18.5% are aged 65+</a:t>
            </a:r>
          </a:p>
          <a:p>
            <a:pPr algn="ctr">
              <a:lnSpc>
                <a:spcPts val="3920"/>
              </a:lnSpc>
            </a:pPr>
            <a:r>
              <a:rPr lang="en-US" sz="2800">
                <a:solidFill>
                  <a:srgbClr val="000000"/>
                </a:solidFill>
                <a:latin typeface="Canva Sans"/>
                <a:ea typeface="Canva Sans"/>
                <a:cs typeface="Canva Sans"/>
                <a:sym typeface="Canva Sans"/>
              </a:rPr>
              <a:t>(ONS, 2021).</a:t>
            </a:r>
          </a:p>
        </p:txBody>
      </p:sp>
      <p:sp>
        <p:nvSpPr>
          <p:cNvPr name="TextBox 11" id="11"/>
          <p:cNvSpPr txBox="true"/>
          <p:nvPr/>
        </p:nvSpPr>
        <p:spPr>
          <a:xfrm rot="0">
            <a:off x="6852156" y="4922771"/>
            <a:ext cx="4481092" cy="3225926"/>
          </a:xfrm>
          <a:prstGeom prst="rect">
            <a:avLst/>
          </a:prstGeom>
        </p:spPr>
        <p:txBody>
          <a:bodyPr anchor="t" rtlCol="false" tIns="0" lIns="0" bIns="0" rIns="0">
            <a:spAutoFit/>
          </a:bodyPr>
          <a:lstStyle/>
          <a:p>
            <a:pPr algn="ctr">
              <a:lnSpc>
                <a:spcPts val="4284"/>
              </a:lnSpc>
            </a:pPr>
            <a:r>
              <a:rPr lang="en-US" sz="2800">
                <a:solidFill>
                  <a:srgbClr val="000000"/>
                </a:solidFill>
                <a:latin typeface="Canva Sans"/>
                <a:ea typeface="Canva Sans"/>
                <a:cs typeface="Canva Sans"/>
                <a:sym typeface="Canva Sans"/>
              </a:rPr>
              <a:t> chronic diseases and falls, contributing to 15% of emergency hospital admissions and costing the NHS £2.3 billion annually (Age UK, 2019).</a:t>
            </a:r>
          </a:p>
        </p:txBody>
      </p:sp>
      <p:sp>
        <p:nvSpPr>
          <p:cNvPr name="TextBox 12" id="12"/>
          <p:cNvSpPr txBox="true"/>
          <p:nvPr/>
        </p:nvSpPr>
        <p:spPr>
          <a:xfrm rot="0">
            <a:off x="9139238" y="4833761"/>
            <a:ext cx="9525" cy="324204"/>
          </a:xfrm>
          <a:prstGeom prst="rect">
            <a:avLst/>
          </a:prstGeom>
        </p:spPr>
        <p:txBody>
          <a:bodyPr anchor="t" rtlCol="false" tIns="0" lIns="0" bIns="0" rIns="0">
            <a:spAutoFit/>
          </a:bodyPr>
          <a:lstStyle/>
          <a:p>
            <a:pPr algn="ctr">
              <a:lnSpc>
                <a:spcPts val="2505"/>
              </a:lnSpc>
              <a:spcBef>
                <a:spcPct val="0"/>
              </a:spcBef>
            </a:pPr>
          </a:p>
        </p:txBody>
      </p:sp>
      <p:sp>
        <p:nvSpPr>
          <p:cNvPr name="TextBox 13" id="13"/>
          <p:cNvSpPr txBox="true"/>
          <p:nvPr/>
        </p:nvSpPr>
        <p:spPr>
          <a:xfrm rot="0">
            <a:off x="12674886" y="3903579"/>
            <a:ext cx="3990190" cy="4246245"/>
          </a:xfrm>
          <a:prstGeom prst="rect">
            <a:avLst/>
          </a:prstGeom>
        </p:spPr>
        <p:txBody>
          <a:bodyPr anchor="t" rtlCol="false" tIns="0" lIns="0" bIns="0" rIns="0">
            <a:spAutoFit/>
          </a:bodyPr>
          <a:lstStyle/>
          <a:p>
            <a:pPr algn="ctr">
              <a:lnSpc>
                <a:spcPts val="4200"/>
              </a:lnSpc>
            </a:pPr>
            <a:r>
              <a:rPr lang="en-US" sz="2800">
                <a:solidFill>
                  <a:srgbClr val="000000"/>
                </a:solidFill>
                <a:latin typeface="Canva Sans"/>
                <a:ea typeface="Canva Sans"/>
                <a:cs typeface="Canva Sans"/>
                <a:sym typeface="Canva Sans"/>
              </a:rPr>
              <a:t>Biosensors and devices cut hospital re-admissions by 30%  (Krohn et al., 2020) Improve self-management in older adults</a:t>
            </a:r>
          </a:p>
          <a:p>
            <a:pPr algn="ctr">
              <a:lnSpc>
                <a:spcPts val="4200"/>
              </a:lnSpc>
            </a:pPr>
            <a:r>
              <a:rPr lang="en-US" sz="2800">
                <a:solidFill>
                  <a:srgbClr val="000000"/>
                </a:solidFill>
                <a:latin typeface="Canva Sans"/>
                <a:ea typeface="Canva Sans"/>
                <a:cs typeface="Canva Sans"/>
                <a:sym typeface="Canva Sans"/>
              </a:rPr>
              <a:t>(Alsubaei et al., 2021).</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801493">
            <a:off x="262266" y="143657"/>
            <a:ext cx="4982890" cy="2853837"/>
          </a:xfrm>
          <a:custGeom>
            <a:avLst/>
            <a:gdLst/>
            <a:ahLst/>
            <a:cxnLst/>
            <a:rect r="r" b="b" t="t" l="l"/>
            <a:pathLst>
              <a:path h="2853837" w="4982890">
                <a:moveTo>
                  <a:pt x="0" y="0"/>
                </a:moveTo>
                <a:lnTo>
                  <a:pt x="4982891" y="0"/>
                </a:lnTo>
                <a:lnTo>
                  <a:pt x="4982891"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801493">
            <a:off x="1615260" y="353177"/>
            <a:ext cx="4982890" cy="2853837"/>
          </a:xfrm>
          <a:custGeom>
            <a:avLst/>
            <a:gdLst/>
            <a:ahLst/>
            <a:cxnLst/>
            <a:rect r="r" b="b" t="t" l="l"/>
            <a:pathLst>
              <a:path h="2853837" w="4982890">
                <a:moveTo>
                  <a:pt x="0" y="0"/>
                </a:moveTo>
                <a:lnTo>
                  <a:pt x="4982891" y="0"/>
                </a:lnTo>
                <a:lnTo>
                  <a:pt x="4982891"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801493">
            <a:off x="4497796" y="172302"/>
            <a:ext cx="5248687" cy="3006066"/>
          </a:xfrm>
          <a:custGeom>
            <a:avLst/>
            <a:gdLst/>
            <a:ahLst/>
            <a:cxnLst/>
            <a:rect r="r" b="b" t="t" l="l"/>
            <a:pathLst>
              <a:path h="3006066" w="5248687">
                <a:moveTo>
                  <a:pt x="0" y="0"/>
                </a:moveTo>
                <a:lnTo>
                  <a:pt x="5248687" y="0"/>
                </a:lnTo>
                <a:lnTo>
                  <a:pt x="5248687" y="3006067"/>
                </a:lnTo>
                <a:lnTo>
                  <a:pt x="0" y="3006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801493">
            <a:off x="6883687" y="143657"/>
            <a:ext cx="4982890" cy="2853837"/>
          </a:xfrm>
          <a:custGeom>
            <a:avLst/>
            <a:gdLst/>
            <a:ahLst/>
            <a:cxnLst/>
            <a:rect r="r" b="b" t="t" l="l"/>
            <a:pathLst>
              <a:path h="2853837" w="4982890">
                <a:moveTo>
                  <a:pt x="0" y="0"/>
                </a:moveTo>
                <a:lnTo>
                  <a:pt x="4982890" y="0"/>
                </a:lnTo>
                <a:lnTo>
                  <a:pt x="4982890"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352994" y="666871"/>
            <a:ext cx="9760766" cy="1902660"/>
          </a:xfrm>
          <a:prstGeom prst="rect">
            <a:avLst/>
          </a:prstGeom>
        </p:spPr>
        <p:txBody>
          <a:bodyPr anchor="t" rtlCol="false" tIns="0" lIns="0" bIns="0" rIns="0">
            <a:spAutoFit/>
          </a:bodyPr>
          <a:lstStyle/>
          <a:p>
            <a:pPr algn="l">
              <a:lnSpc>
                <a:spcPts val="4995"/>
              </a:lnSpc>
            </a:pPr>
            <a:r>
              <a:rPr lang="en-US" sz="4897">
                <a:solidFill>
                  <a:srgbClr val="000000"/>
                </a:solidFill>
                <a:latin typeface="More Sugar"/>
                <a:ea typeface="More Sugar"/>
                <a:cs typeface="More Sugar"/>
                <a:sym typeface="More Sugar"/>
              </a:rPr>
              <a:t>POSSIBLE CONSEQUENCIES OF NOT USING BIOSENSORS IN HEALTHCARE</a:t>
            </a:r>
          </a:p>
        </p:txBody>
      </p:sp>
      <p:sp>
        <p:nvSpPr>
          <p:cNvPr name="TextBox 7" id="7"/>
          <p:cNvSpPr txBox="true"/>
          <p:nvPr/>
        </p:nvSpPr>
        <p:spPr>
          <a:xfrm rot="0">
            <a:off x="109177" y="2923248"/>
            <a:ext cx="18069645" cy="3190875"/>
          </a:xfrm>
          <a:prstGeom prst="rect">
            <a:avLst/>
          </a:prstGeom>
        </p:spPr>
        <p:txBody>
          <a:bodyPr anchor="t" rtlCol="false" tIns="0" lIns="0" bIns="0" rIns="0">
            <a:spAutoFit/>
          </a:bodyPr>
          <a:lstStyle/>
          <a:p>
            <a:pPr algn="l">
              <a:lnSpc>
                <a:spcPts val="5399"/>
              </a:lnSpc>
            </a:pPr>
            <a:r>
              <a:rPr lang="en-US" sz="3599">
                <a:solidFill>
                  <a:srgbClr val="000000"/>
                </a:solidFill>
                <a:latin typeface="More Sugar"/>
                <a:ea typeface="More Sugar"/>
                <a:cs typeface="More Sugar"/>
                <a:sym typeface="More Sugar"/>
              </a:rPr>
              <a:t>Increased Morbidity and Mortality</a:t>
            </a:r>
          </a:p>
          <a:p>
            <a:pPr algn="l">
              <a:lnSpc>
                <a:spcPts val="5099"/>
              </a:lnSpc>
            </a:pPr>
            <a:r>
              <a:rPr lang="en-US" sz="3399">
                <a:solidFill>
                  <a:srgbClr val="000000"/>
                </a:solidFill>
                <a:latin typeface="Canva Sans"/>
                <a:ea typeface="Canva Sans"/>
                <a:cs typeface="Canva Sans"/>
                <a:sym typeface="Canva Sans"/>
              </a:rPr>
              <a:t>Without real-time monitoring, chronic conditions like diabetes and hypertension may go unmanaged, resulting in complications such as strokes, kidney failure, or cardiovascular events (British Heart Foundation, 2022). For example, undiagnosed arrhythmias can increase the risk of stroke by fivefold (British Heart Foundation, 2022).</a:t>
            </a:r>
          </a:p>
        </p:txBody>
      </p:sp>
      <p:sp>
        <p:nvSpPr>
          <p:cNvPr name="TextBox 8" id="8"/>
          <p:cNvSpPr txBox="true"/>
          <p:nvPr/>
        </p:nvSpPr>
        <p:spPr>
          <a:xfrm rot="0">
            <a:off x="109177" y="6339548"/>
            <a:ext cx="18069645" cy="3103245"/>
          </a:xfrm>
          <a:prstGeom prst="rect">
            <a:avLst/>
          </a:prstGeom>
        </p:spPr>
        <p:txBody>
          <a:bodyPr anchor="t" rtlCol="false" tIns="0" lIns="0" bIns="0" rIns="0">
            <a:spAutoFit/>
          </a:bodyPr>
          <a:lstStyle/>
          <a:p>
            <a:pPr algn="l">
              <a:lnSpc>
                <a:spcPts val="5183"/>
              </a:lnSpc>
            </a:pPr>
            <a:r>
              <a:rPr lang="en-US" sz="3599">
                <a:solidFill>
                  <a:srgbClr val="000000"/>
                </a:solidFill>
                <a:latin typeface="More Sugar"/>
                <a:ea typeface="More Sugar"/>
                <a:cs typeface="More Sugar"/>
                <a:sym typeface="More Sugar"/>
              </a:rPr>
              <a:t>Higher Healthcare Costs</a:t>
            </a:r>
          </a:p>
          <a:p>
            <a:pPr algn="l">
              <a:lnSpc>
                <a:spcPts val="4895"/>
              </a:lnSpc>
            </a:pPr>
            <a:r>
              <a:rPr lang="en-US" sz="3399">
                <a:solidFill>
                  <a:srgbClr val="000000"/>
                </a:solidFill>
                <a:latin typeface="Canva Sans"/>
                <a:ea typeface="Canva Sans"/>
                <a:cs typeface="Canva Sans"/>
                <a:sym typeface="Canva Sans"/>
              </a:rPr>
              <a:t>Preventable hospital admissions and emergency visits increase when health changes are not detected early. Falls, which account for 15% of emergency hospital admissions among the elderly in the UK, cost the NHS £2.3 billion annually (Age UK, 2019). Early detection through biosensors could reduce such costs.</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388186" y="2979801"/>
            <a:ext cx="17511628" cy="7307199"/>
          </a:xfrm>
          <a:prstGeom prst="rect">
            <a:avLst/>
          </a:prstGeom>
        </p:spPr>
        <p:txBody>
          <a:bodyPr anchor="t" rtlCol="false" tIns="0" lIns="0" bIns="0" rIns="0">
            <a:spAutoFit/>
          </a:bodyPr>
          <a:lstStyle/>
          <a:p>
            <a:pPr algn="l">
              <a:lnSpc>
                <a:spcPts val="5507"/>
              </a:lnSpc>
            </a:pPr>
            <a:r>
              <a:rPr lang="en-US" sz="3599">
                <a:solidFill>
                  <a:srgbClr val="000000"/>
                </a:solidFill>
                <a:latin typeface="More Sugar"/>
                <a:ea typeface="More Sugar"/>
                <a:cs typeface="More Sugar"/>
                <a:sym typeface="More Sugar"/>
              </a:rPr>
              <a:t>Reduced Quality of Life</a:t>
            </a:r>
          </a:p>
          <a:p>
            <a:pPr algn="l">
              <a:lnSpc>
                <a:spcPts val="5201"/>
              </a:lnSpc>
            </a:pPr>
            <a:r>
              <a:rPr lang="en-US" sz="3399">
                <a:solidFill>
                  <a:srgbClr val="000000"/>
                </a:solidFill>
                <a:latin typeface="Canva Sans"/>
                <a:ea typeface="Canva Sans"/>
                <a:cs typeface="Canva Sans"/>
                <a:sym typeface="Canva Sans"/>
              </a:rPr>
              <a:t>The absence of biosensors limits older adults’ ability to self-manage their health, leading to diminished independence and an increased reliance on caregivers (Guan et al., 2021). This decline in autonomy can negatively impact mental health and overall well-being.</a:t>
            </a:r>
          </a:p>
          <a:p>
            <a:pPr algn="l">
              <a:lnSpc>
                <a:spcPts val="5507"/>
              </a:lnSpc>
            </a:pPr>
            <a:r>
              <a:rPr lang="en-US" sz="3599">
                <a:solidFill>
                  <a:srgbClr val="000000"/>
                </a:solidFill>
                <a:latin typeface="More Sugar"/>
                <a:ea typeface="More Sugar"/>
                <a:cs typeface="More Sugar"/>
                <a:sym typeface="More Sugar"/>
              </a:rPr>
              <a:t>Strain on Healthcare Systems</a:t>
            </a:r>
          </a:p>
          <a:p>
            <a:pPr algn="l">
              <a:lnSpc>
                <a:spcPts val="5201"/>
              </a:lnSpc>
            </a:pPr>
            <a:r>
              <a:rPr lang="en-US" sz="3399">
                <a:solidFill>
                  <a:srgbClr val="000000"/>
                </a:solidFill>
                <a:latin typeface="Canva Sans"/>
                <a:ea typeface="Canva Sans"/>
                <a:cs typeface="Canva Sans"/>
                <a:sym typeface="Canva Sans"/>
              </a:rPr>
              <a:t>An aging population without effective monitoring tools exacerbates the burden on healthcare providers. Delayed detection of health issues results in more advanced and complex cases requiring intensive care, which strains limited healthcare resources (WHO, 2015).</a:t>
            </a:r>
          </a:p>
          <a:p>
            <a:pPr algn="l">
              <a:lnSpc>
                <a:spcPts val="5507"/>
              </a:lnSpc>
            </a:pPr>
          </a:p>
        </p:txBody>
      </p:sp>
      <p:sp>
        <p:nvSpPr>
          <p:cNvPr name="Freeform 3" id="3"/>
          <p:cNvSpPr/>
          <p:nvPr/>
        </p:nvSpPr>
        <p:spPr>
          <a:xfrm flipH="false" flipV="false" rot="801493">
            <a:off x="262266" y="143657"/>
            <a:ext cx="4982890" cy="2853837"/>
          </a:xfrm>
          <a:custGeom>
            <a:avLst/>
            <a:gdLst/>
            <a:ahLst/>
            <a:cxnLst/>
            <a:rect r="r" b="b" t="t" l="l"/>
            <a:pathLst>
              <a:path h="2853837" w="4982890">
                <a:moveTo>
                  <a:pt x="0" y="0"/>
                </a:moveTo>
                <a:lnTo>
                  <a:pt x="4982891" y="0"/>
                </a:lnTo>
                <a:lnTo>
                  <a:pt x="4982891"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801493">
            <a:off x="1615260" y="353177"/>
            <a:ext cx="4982890" cy="2853837"/>
          </a:xfrm>
          <a:custGeom>
            <a:avLst/>
            <a:gdLst/>
            <a:ahLst/>
            <a:cxnLst/>
            <a:rect r="r" b="b" t="t" l="l"/>
            <a:pathLst>
              <a:path h="2853837" w="4982890">
                <a:moveTo>
                  <a:pt x="0" y="0"/>
                </a:moveTo>
                <a:lnTo>
                  <a:pt x="4982891" y="0"/>
                </a:lnTo>
                <a:lnTo>
                  <a:pt x="4982891"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801493">
            <a:off x="4497796" y="172302"/>
            <a:ext cx="5248687" cy="3006066"/>
          </a:xfrm>
          <a:custGeom>
            <a:avLst/>
            <a:gdLst/>
            <a:ahLst/>
            <a:cxnLst/>
            <a:rect r="r" b="b" t="t" l="l"/>
            <a:pathLst>
              <a:path h="3006066" w="5248687">
                <a:moveTo>
                  <a:pt x="0" y="0"/>
                </a:moveTo>
                <a:lnTo>
                  <a:pt x="5248687" y="0"/>
                </a:lnTo>
                <a:lnTo>
                  <a:pt x="5248687" y="3006067"/>
                </a:lnTo>
                <a:lnTo>
                  <a:pt x="0" y="3006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801493">
            <a:off x="6883687" y="143657"/>
            <a:ext cx="4982890" cy="2853837"/>
          </a:xfrm>
          <a:custGeom>
            <a:avLst/>
            <a:gdLst/>
            <a:ahLst/>
            <a:cxnLst/>
            <a:rect r="r" b="b" t="t" l="l"/>
            <a:pathLst>
              <a:path h="2853837" w="4982890">
                <a:moveTo>
                  <a:pt x="0" y="0"/>
                </a:moveTo>
                <a:lnTo>
                  <a:pt x="4982890" y="0"/>
                </a:lnTo>
                <a:lnTo>
                  <a:pt x="4982890"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7" id="7"/>
          <p:cNvSpPr txBox="true"/>
          <p:nvPr/>
        </p:nvSpPr>
        <p:spPr>
          <a:xfrm rot="0">
            <a:off x="1352994" y="666871"/>
            <a:ext cx="9760766" cy="1902660"/>
          </a:xfrm>
          <a:prstGeom prst="rect">
            <a:avLst/>
          </a:prstGeom>
        </p:spPr>
        <p:txBody>
          <a:bodyPr anchor="t" rtlCol="false" tIns="0" lIns="0" bIns="0" rIns="0">
            <a:spAutoFit/>
          </a:bodyPr>
          <a:lstStyle/>
          <a:p>
            <a:pPr algn="l">
              <a:lnSpc>
                <a:spcPts val="4995"/>
              </a:lnSpc>
            </a:pPr>
            <a:r>
              <a:rPr lang="en-US" sz="4897">
                <a:solidFill>
                  <a:srgbClr val="000000"/>
                </a:solidFill>
                <a:latin typeface="More Sugar"/>
                <a:ea typeface="More Sugar"/>
                <a:cs typeface="More Sugar"/>
                <a:sym typeface="More Sugar"/>
              </a:rPr>
              <a:t>POSSIBLE CONSEQUENCIES OF NOT USING BIOSENSORS IN HEALTHCARE</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801493">
            <a:off x="262266" y="143657"/>
            <a:ext cx="4982890" cy="2853837"/>
          </a:xfrm>
          <a:custGeom>
            <a:avLst/>
            <a:gdLst/>
            <a:ahLst/>
            <a:cxnLst/>
            <a:rect r="r" b="b" t="t" l="l"/>
            <a:pathLst>
              <a:path h="2853837" w="4982890">
                <a:moveTo>
                  <a:pt x="0" y="0"/>
                </a:moveTo>
                <a:lnTo>
                  <a:pt x="4982891" y="0"/>
                </a:lnTo>
                <a:lnTo>
                  <a:pt x="4982891"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801493">
            <a:off x="1615260" y="353177"/>
            <a:ext cx="4982890" cy="2853837"/>
          </a:xfrm>
          <a:custGeom>
            <a:avLst/>
            <a:gdLst/>
            <a:ahLst/>
            <a:cxnLst/>
            <a:rect r="r" b="b" t="t" l="l"/>
            <a:pathLst>
              <a:path h="2853837" w="4982890">
                <a:moveTo>
                  <a:pt x="0" y="0"/>
                </a:moveTo>
                <a:lnTo>
                  <a:pt x="4982891" y="0"/>
                </a:lnTo>
                <a:lnTo>
                  <a:pt x="4982891"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801493">
            <a:off x="4497796" y="172302"/>
            <a:ext cx="5248687" cy="3006066"/>
          </a:xfrm>
          <a:custGeom>
            <a:avLst/>
            <a:gdLst/>
            <a:ahLst/>
            <a:cxnLst/>
            <a:rect r="r" b="b" t="t" l="l"/>
            <a:pathLst>
              <a:path h="3006066" w="5248687">
                <a:moveTo>
                  <a:pt x="0" y="0"/>
                </a:moveTo>
                <a:lnTo>
                  <a:pt x="5248687" y="0"/>
                </a:lnTo>
                <a:lnTo>
                  <a:pt x="5248687" y="3006067"/>
                </a:lnTo>
                <a:lnTo>
                  <a:pt x="0" y="3006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801493">
            <a:off x="6883687" y="143657"/>
            <a:ext cx="4982890" cy="2853837"/>
          </a:xfrm>
          <a:custGeom>
            <a:avLst/>
            <a:gdLst/>
            <a:ahLst/>
            <a:cxnLst/>
            <a:rect r="r" b="b" t="t" l="l"/>
            <a:pathLst>
              <a:path h="2853837" w="4982890">
                <a:moveTo>
                  <a:pt x="0" y="0"/>
                </a:moveTo>
                <a:lnTo>
                  <a:pt x="4982890" y="0"/>
                </a:lnTo>
                <a:lnTo>
                  <a:pt x="4982890" y="2853837"/>
                </a:lnTo>
                <a:lnTo>
                  <a:pt x="0" y="285383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352994" y="666871"/>
            <a:ext cx="9760766" cy="1902660"/>
          </a:xfrm>
          <a:prstGeom prst="rect">
            <a:avLst/>
          </a:prstGeom>
        </p:spPr>
        <p:txBody>
          <a:bodyPr anchor="t" rtlCol="false" tIns="0" lIns="0" bIns="0" rIns="0">
            <a:spAutoFit/>
          </a:bodyPr>
          <a:lstStyle/>
          <a:p>
            <a:pPr algn="l">
              <a:lnSpc>
                <a:spcPts val="4995"/>
              </a:lnSpc>
            </a:pPr>
            <a:r>
              <a:rPr lang="en-US" sz="4897">
                <a:solidFill>
                  <a:srgbClr val="000000"/>
                </a:solidFill>
                <a:latin typeface="More Sugar"/>
                <a:ea typeface="More Sugar"/>
                <a:cs typeface="More Sugar"/>
                <a:sym typeface="More Sugar"/>
              </a:rPr>
              <a:t>POSSIBLE CONSEQUENCIES OF NOT USING BIOSENSORS IN HEALTHCARE</a:t>
            </a:r>
          </a:p>
        </p:txBody>
      </p:sp>
      <p:sp>
        <p:nvSpPr>
          <p:cNvPr name="TextBox 7" id="7"/>
          <p:cNvSpPr txBox="true"/>
          <p:nvPr/>
        </p:nvSpPr>
        <p:spPr>
          <a:xfrm rot="0">
            <a:off x="121308" y="3132198"/>
            <a:ext cx="17137992" cy="3060065"/>
          </a:xfrm>
          <a:prstGeom prst="rect">
            <a:avLst/>
          </a:prstGeom>
        </p:spPr>
        <p:txBody>
          <a:bodyPr anchor="t" rtlCol="false" tIns="0" lIns="0" bIns="0" rIns="0">
            <a:spAutoFit/>
          </a:bodyPr>
          <a:lstStyle/>
          <a:p>
            <a:pPr algn="l">
              <a:lnSpc>
                <a:spcPts val="5459"/>
              </a:lnSpc>
            </a:pPr>
            <a:r>
              <a:rPr lang="en-US" sz="3899">
                <a:solidFill>
                  <a:srgbClr val="000000"/>
                </a:solidFill>
                <a:latin typeface="More Sugar"/>
                <a:ea typeface="More Sugar"/>
                <a:cs typeface="More Sugar"/>
                <a:sym typeface="More Sugar"/>
              </a:rPr>
              <a:t>Missed Opportunities for Preventive Care</a:t>
            </a:r>
          </a:p>
          <a:p>
            <a:pPr algn="l">
              <a:lnSpc>
                <a:spcPts val="4759"/>
              </a:lnSpc>
            </a:pPr>
            <a:r>
              <a:rPr lang="en-US" sz="3399">
                <a:solidFill>
                  <a:srgbClr val="000000"/>
                </a:solidFill>
                <a:latin typeface="Canva Sans"/>
                <a:ea typeface="Canva Sans"/>
                <a:cs typeface="Canva Sans"/>
                <a:sym typeface="Canva Sans"/>
              </a:rPr>
              <a:t>Biosensors support preventive healthcare by identifying risks before they become critical without these tools, opportunities for early intervention are missed, leading to more severe health outcomes and long-term complications(Alsubaei et al, 2021)</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6102700" y="3107836"/>
            <a:ext cx="6586419" cy="5105938"/>
          </a:xfrm>
          <a:custGeom>
            <a:avLst/>
            <a:gdLst/>
            <a:ahLst/>
            <a:cxnLst/>
            <a:rect r="r" b="b" t="t" l="l"/>
            <a:pathLst>
              <a:path h="5105938" w="6586419">
                <a:moveTo>
                  <a:pt x="0" y="0"/>
                </a:moveTo>
                <a:lnTo>
                  <a:pt x="6586419" y="0"/>
                </a:lnTo>
                <a:lnTo>
                  <a:pt x="6586419" y="5105938"/>
                </a:lnTo>
                <a:lnTo>
                  <a:pt x="0" y="51059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1608225" y="3026233"/>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2711469" y="4628603"/>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3366917" y="7809920"/>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1841230" y="7809920"/>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11608225" y="7449585"/>
            <a:ext cx="4059068" cy="811814"/>
          </a:xfrm>
          <a:custGeom>
            <a:avLst/>
            <a:gdLst/>
            <a:ahLst/>
            <a:cxnLst/>
            <a:rect r="r" b="b" t="t" l="l"/>
            <a:pathLst>
              <a:path h="811814" w="4059068">
                <a:moveTo>
                  <a:pt x="0" y="0"/>
                </a:moveTo>
                <a:lnTo>
                  <a:pt x="4059068" y="0"/>
                </a:lnTo>
                <a:lnTo>
                  <a:pt x="4059068" y="811814"/>
                </a:lnTo>
                <a:lnTo>
                  <a:pt x="0" y="81181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8" id="8"/>
          <p:cNvSpPr/>
          <p:nvPr/>
        </p:nvSpPr>
        <p:spPr>
          <a:xfrm flipH="false" flipV="false" rot="0">
            <a:off x="3337164" y="2933864"/>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0">
            <a:off x="2093440" y="5842732"/>
            <a:ext cx="3757644" cy="751529"/>
          </a:xfrm>
          <a:custGeom>
            <a:avLst/>
            <a:gdLst/>
            <a:ahLst/>
            <a:cxnLst/>
            <a:rect r="r" b="b" t="t" l="l"/>
            <a:pathLst>
              <a:path h="751529" w="3757644">
                <a:moveTo>
                  <a:pt x="0" y="0"/>
                </a:moveTo>
                <a:lnTo>
                  <a:pt x="3757643" y="0"/>
                </a:lnTo>
                <a:lnTo>
                  <a:pt x="3757643" y="751529"/>
                </a:lnTo>
                <a:lnTo>
                  <a:pt x="0" y="7515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0" id="10"/>
          <p:cNvSpPr/>
          <p:nvPr/>
        </p:nvSpPr>
        <p:spPr>
          <a:xfrm flipH="false" flipV="false" rot="0">
            <a:off x="1332189" y="5842732"/>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1" id="11"/>
          <p:cNvSpPr/>
          <p:nvPr/>
        </p:nvSpPr>
        <p:spPr>
          <a:xfrm flipH="true" flipV="false" rot="0">
            <a:off x="140671" y="331194"/>
            <a:ext cx="5409711" cy="1268823"/>
          </a:xfrm>
          <a:custGeom>
            <a:avLst/>
            <a:gdLst/>
            <a:ahLst/>
            <a:cxnLst/>
            <a:rect r="r" b="b" t="t" l="l"/>
            <a:pathLst>
              <a:path h="1268823" w="5409711">
                <a:moveTo>
                  <a:pt x="5409711" y="0"/>
                </a:moveTo>
                <a:lnTo>
                  <a:pt x="0" y="0"/>
                </a:lnTo>
                <a:lnTo>
                  <a:pt x="0" y="1268823"/>
                </a:lnTo>
                <a:lnTo>
                  <a:pt x="5409711" y="1268823"/>
                </a:lnTo>
                <a:lnTo>
                  <a:pt x="5409711"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12" id="12"/>
          <p:cNvSpPr/>
          <p:nvPr/>
        </p:nvSpPr>
        <p:spPr>
          <a:xfrm flipH="true" flipV="false" rot="0">
            <a:off x="2845526" y="225891"/>
            <a:ext cx="5409711" cy="1268823"/>
          </a:xfrm>
          <a:custGeom>
            <a:avLst/>
            <a:gdLst/>
            <a:ahLst/>
            <a:cxnLst/>
            <a:rect r="r" b="b" t="t" l="l"/>
            <a:pathLst>
              <a:path h="1268823" w="5409711">
                <a:moveTo>
                  <a:pt x="5409711" y="0"/>
                </a:moveTo>
                <a:lnTo>
                  <a:pt x="0" y="0"/>
                </a:lnTo>
                <a:lnTo>
                  <a:pt x="0" y="1268823"/>
                </a:lnTo>
                <a:lnTo>
                  <a:pt x="5409711" y="1268823"/>
                </a:lnTo>
                <a:lnTo>
                  <a:pt x="5409711"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3" id="13"/>
          <p:cNvSpPr txBox="true"/>
          <p:nvPr/>
        </p:nvSpPr>
        <p:spPr>
          <a:xfrm rot="0">
            <a:off x="9991163" y="3129612"/>
            <a:ext cx="4929616" cy="555798"/>
          </a:xfrm>
          <a:prstGeom prst="rect">
            <a:avLst/>
          </a:prstGeom>
        </p:spPr>
        <p:txBody>
          <a:bodyPr anchor="t" rtlCol="false" tIns="0" lIns="0" bIns="0" rIns="0">
            <a:spAutoFit/>
          </a:bodyPr>
          <a:lstStyle/>
          <a:p>
            <a:pPr algn="r">
              <a:lnSpc>
                <a:spcPts val="4260"/>
              </a:lnSpc>
            </a:pPr>
            <a:r>
              <a:rPr lang="en-US" sz="3873">
                <a:solidFill>
                  <a:srgbClr val="000000"/>
                </a:solidFill>
                <a:latin typeface="More Sugar"/>
                <a:ea typeface="More Sugar"/>
                <a:cs typeface="More Sugar"/>
                <a:sym typeface="More Sugar"/>
              </a:rPr>
              <a:t>PATIENTS</a:t>
            </a:r>
          </a:p>
        </p:txBody>
      </p:sp>
      <p:sp>
        <p:nvSpPr>
          <p:cNvPr name="Freeform 14" id="14"/>
          <p:cNvSpPr/>
          <p:nvPr/>
        </p:nvSpPr>
        <p:spPr>
          <a:xfrm flipH="false" flipV="false" rot="0">
            <a:off x="14291294" y="5009966"/>
            <a:ext cx="3701655" cy="740331"/>
          </a:xfrm>
          <a:custGeom>
            <a:avLst/>
            <a:gdLst/>
            <a:ahLst/>
            <a:cxnLst/>
            <a:rect r="r" b="b" t="t" l="l"/>
            <a:pathLst>
              <a:path h="740331" w="3701655">
                <a:moveTo>
                  <a:pt x="0" y="0"/>
                </a:moveTo>
                <a:lnTo>
                  <a:pt x="3701656" y="0"/>
                </a:lnTo>
                <a:lnTo>
                  <a:pt x="3701656" y="740331"/>
                </a:lnTo>
                <a:lnTo>
                  <a:pt x="0" y="74033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5" id="15"/>
          <p:cNvSpPr txBox="true"/>
          <p:nvPr/>
        </p:nvSpPr>
        <p:spPr>
          <a:xfrm rot="0">
            <a:off x="10763224" y="4850755"/>
            <a:ext cx="6699419" cy="917870"/>
          </a:xfrm>
          <a:prstGeom prst="rect">
            <a:avLst/>
          </a:prstGeom>
        </p:spPr>
        <p:txBody>
          <a:bodyPr anchor="t" rtlCol="false" tIns="0" lIns="0" bIns="0" rIns="0">
            <a:spAutoFit/>
          </a:bodyPr>
          <a:lstStyle/>
          <a:p>
            <a:pPr algn="r">
              <a:lnSpc>
                <a:spcPts val="3600"/>
              </a:lnSpc>
            </a:pPr>
            <a:r>
              <a:rPr lang="en-US" sz="3273">
                <a:solidFill>
                  <a:srgbClr val="000000"/>
                </a:solidFill>
                <a:latin typeface="More Sugar"/>
                <a:ea typeface="More Sugar"/>
                <a:cs typeface="More Sugar"/>
                <a:sym typeface="More Sugar"/>
              </a:rPr>
              <a:t>POLICY MAKERS AND REGULATORS</a:t>
            </a:r>
          </a:p>
        </p:txBody>
      </p:sp>
      <p:sp>
        <p:nvSpPr>
          <p:cNvPr name="TextBox 16" id="16"/>
          <p:cNvSpPr txBox="true"/>
          <p:nvPr/>
        </p:nvSpPr>
        <p:spPr>
          <a:xfrm rot="0">
            <a:off x="938005" y="7984559"/>
            <a:ext cx="5832841" cy="440350"/>
          </a:xfrm>
          <a:prstGeom prst="rect">
            <a:avLst/>
          </a:prstGeom>
        </p:spPr>
        <p:txBody>
          <a:bodyPr anchor="t" rtlCol="false" tIns="0" lIns="0" bIns="0" rIns="0">
            <a:spAutoFit/>
          </a:bodyPr>
          <a:lstStyle/>
          <a:p>
            <a:pPr algn="r">
              <a:lnSpc>
                <a:spcPts val="3490"/>
              </a:lnSpc>
            </a:pPr>
            <a:r>
              <a:rPr lang="en-US" sz="3173">
                <a:solidFill>
                  <a:srgbClr val="000000"/>
                </a:solidFill>
                <a:latin typeface="More Sugar"/>
                <a:ea typeface="More Sugar"/>
                <a:cs typeface="More Sugar"/>
                <a:sym typeface="More Sugar"/>
              </a:rPr>
              <a:t>RESEARCH INSTITUTES </a:t>
            </a:r>
          </a:p>
        </p:txBody>
      </p:sp>
      <p:sp>
        <p:nvSpPr>
          <p:cNvPr name="TextBox 17" id="17"/>
          <p:cNvSpPr txBox="true"/>
          <p:nvPr/>
        </p:nvSpPr>
        <p:spPr>
          <a:xfrm rot="0">
            <a:off x="12180557" y="7592772"/>
            <a:ext cx="4929616" cy="554014"/>
          </a:xfrm>
          <a:prstGeom prst="rect">
            <a:avLst/>
          </a:prstGeom>
        </p:spPr>
        <p:txBody>
          <a:bodyPr anchor="t" rtlCol="false" tIns="0" lIns="0" bIns="0" rIns="0">
            <a:spAutoFit/>
          </a:bodyPr>
          <a:lstStyle/>
          <a:p>
            <a:pPr algn="just">
              <a:lnSpc>
                <a:spcPts val="4260"/>
              </a:lnSpc>
            </a:pPr>
            <a:r>
              <a:rPr lang="en-US" sz="3873">
                <a:solidFill>
                  <a:srgbClr val="000000"/>
                </a:solidFill>
                <a:latin typeface="More Sugar"/>
                <a:ea typeface="More Sugar"/>
                <a:cs typeface="More Sugar"/>
                <a:sym typeface="More Sugar"/>
              </a:rPr>
              <a:t>INVESTORS</a:t>
            </a:r>
          </a:p>
        </p:txBody>
      </p:sp>
      <p:sp>
        <p:nvSpPr>
          <p:cNvPr name="Freeform 18" id="18"/>
          <p:cNvSpPr/>
          <p:nvPr/>
        </p:nvSpPr>
        <p:spPr>
          <a:xfrm flipH="false" flipV="false" rot="0">
            <a:off x="966704" y="2933864"/>
            <a:ext cx="3757644" cy="751529"/>
          </a:xfrm>
          <a:custGeom>
            <a:avLst/>
            <a:gdLst/>
            <a:ahLst/>
            <a:cxnLst/>
            <a:rect r="r" b="b" t="t" l="l"/>
            <a:pathLst>
              <a:path h="751529" w="3757644">
                <a:moveTo>
                  <a:pt x="0" y="0"/>
                </a:moveTo>
                <a:lnTo>
                  <a:pt x="3757644" y="0"/>
                </a:lnTo>
                <a:lnTo>
                  <a:pt x="3757644" y="751529"/>
                </a:lnTo>
                <a:lnTo>
                  <a:pt x="0" y="75152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9" id="19"/>
          <p:cNvSpPr txBox="true"/>
          <p:nvPr/>
        </p:nvSpPr>
        <p:spPr>
          <a:xfrm rot="0">
            <a:off x="1240552" y="3151459"/>
            <a:ext cx="6967591" cy="512104"/>
          </a:xfrm>
          <a:prstGeom prst="rect">
            <a:avLst/>
          </a:prstGeom>
        </p:spPr>
        <p:txBody>
          <a:bodyPr anchor="t" rtlCol="false" tIns="0" lIns="0" bIns="0" rIns="0">
            <a:spAutoFit/>
          </a:bodyPr>
          <a:lstStyle/>
          <a:p>
            <a:pPr algn="just">
              <a:lnSpc>
                <a:spcPts val="3930"/>
              </a:lnSpc>
            </a:pPr>
            <a:r>
              <a:rPr lang="en-US" sz="3573">
                <a:solidFill>
                  <a:srgbClr val="000000"/>
                </a:solidFill>
                <a:latin typeface="More Sugar"/>
                <a:ea typeface="More Sugar"/>
                <a:cs typeface="More Sugar"/>
                <a:sym typeface="More Sugar"/>
              </a:rPr>
              <a:t>HEALTHCARE WORKERS</a:t>
            </a:r>
          </a:p>
        </p:txBody>
      </p:sp>
      <p:sp>
        <p:nvSpPr>
          <p:cNvPr name="TextBox 20" id="20"/>
          <p:cNvSpPr txBox="true"/>
          <p:nvPr/>
        </p:nvSpPr>
        <p:spPr>
          <a:xfrm rot="0">
            <a:off x="1507454" y="6001815"/>
            <a:ext cx="4929616" cy="471465"/>
          </a:xfrm>
          <a:prstGeom prst="rect">
            <a:avLst/>
          </a:prstGeom>
        </p:spPr>
        <p:txBody>
          <a:bodyPr anchor="t" rtlCol="false" tIns="0" lIns="0" bIns="0" rIns="0">
            <a:spAutoFit/>
          </a:bodyPr>
          <a:lstStyle/>
          <a:p>
            <a:pPr algn="l">
              <a:lnSpc>
                <a:spcPts val="3710"/>
              </a:lnSpc>
            </a:pPr>
            <a:r>
              <a:rPr lang="en-US" sz="3373">
                <a:solidFill>
                  <a:srgbClr val="000000"/>
                </a:solidFill>
                <a:latin typeface="More Sugar"/>
                <a:ea typeface="More Sugar"/>
                <a:cs typeface="More Sugar"/>
                <a:sym typeface="More Sugar"/>
              </a:rPr>
              <a:t>TECH. DEVELOPERS</a:t>
            </a:r>
          </a:p>
        </p:txBody>
      </p:sp>
      <p:sp>
        <p:nvSpPr>
          <p:cNvPr name="Freeform 21" id="21"/>
          <p:cNvSpPr/>
          <p:nvPr/>
        </p:nvSpPr>
        <p:spPr>
          <a:xfrm flipH="true" flipV="false" rot="0">
            <a:off x="6770846" y="331194"/>
            <a:ext cx="5409711" cy="1268823"/>
          </a:xfrm>
          <a:custGeom>
            <a:avLst/>
            <a:gdLst/>
            <a:ahLst/>
            <a:cxnLst/>
            <a:rect r="r" b="b" t="t" l="l"/>
            <a:pathLst>
              <a:path h="1268823" w="5409711">
                <a:moveTo>
                  <a:pt x="5409711" y="0"/>
                </a:moveTo>
                <a:lnTo>
                  <a:pt x="0" y="0"/>
                </a:lnTo>
                <a:lnTo>
                  <a:pt x="0" y="1268823"/>
                </a:lnTo>
                <a:lnTo>
                  <a:pt x="5409711" y="1268823"/>
                </a:lnTo>
                <a:lnTo>
                  <a:pt x="5409711"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22" id="22"/>
          <p:cNvSpPr/>
          <p:nvPr/>
        </p:nvSpPr>
        <p:spPr>
          <a:xfrm flipH="true" flipV="false" rot="0">
            <a:off x="10932904" y="394288"/>
            <a:ext cx="5409711" cy="1268823"/>
          </a:xfrm>
          <a:custGeom>
            <a:avLst/>
            <a:gdLst/>
            <a:ahLst/>
            <a:cxnLst/>
            <a:rect r="r" b="b" t="t" l="l"/>
            <a:pathLst>
              <a:path h="1268823" w="5409711">
                <a:moveTo>
                  <a:pt x="5409711" y="0"/>
                </a:moveTo>
                <a:lnTo>
                  <a:pt x="0" y="0"/>
                </a:lnTo>
                <a:lnTo>
                  <a:pt x="0" y="1268824"/>
                </a:lnTo>
                <a:lnTo>
                  <a:pt x="5409711" y="1268824"/>
                </a:lnTo>
                <a:lnTo>
                  <a:pt x="5409711"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23" id="23"/>
          <p:cNvSpPr txBox="true"/>
          <p:nvPr/>
        </p:nvSpPr>
        <p:spPr>
          <a:xfrm rot="0">
            <a:off x="766505" y="378441"/>
            <a:ext cx="14977463" cy="1030400"/>
          </a:xfrm>
          <a:prstGeom prst="rect">
            <a:avLst/>
          </a:prstGeom>
        </p:spPr>
        <p:txBody>
          <a:bodyPr anchor="t" rtlCol="false" tIns="0" lIns="0" bIns="0" rIns="0">
            <a:spAutoFit/>
          </a:bodyPr>
          <a:lstStyle/>
          <a:p>
            <a:pPr algn="l">
              <a:lnSpc>
                <a:spcPts val="7925"/>
              </a:lnSpc>
            </a:pPr>
            <a:r>
              <a:rPr lang="en-US" sz="7204">
                <a:solidFill>
                  <a:srgbClr val="000000"/>
                </a:solidFill>
                <a:latin typeface="More Sugar"/>
                <a:ea typeface="More Sugar"/>
                <a:cs typeface="More Sugar"/>
                <a:sym typeface="More Sugar"/>
              </a:rPr>
              <a:t>POTENTIAL STAKEHOLDERS</a:t>
            </a:r>
          </a:p>
        </p:txBody>
      </p:sp>
      <p:sp>
        <p:nvSpPr>
          <p:cNvPr name="Freeform 24" id="24"/>
          <p:cNvSpPr/>
          <p:nvPr/>
        </p:nvSpPr>
        <p:spPr>
          <a:xfrm flipH="false" flipV="false" rot="0">
            <a:off x="7723331" y="8959215"/>
            <a:ext cx="3757644" cy="751529"/>
          </a:xfrm>
          <a:custGeom>
            <a:avLst/>
            <a:gdLst/>
            <a:ahLst/>
            <a:cxnLst/>
            <a:rect r="r" b="b" t="t" l="l"/>
            <a:pathLst>
              <a:path h="751529" w="3757644">
                <a:moveTo>
                  <a:pt x="0" y="0"/>
                </a:moveTo>
                <a:lnTo>
                  <a:pt x="3757643" y="0"/>
                </a:lnTo>
                <a:lnTo>
                  <a:pt x="3757643" y="751529"/>
                </a:lnTo>
                <a:lnTo>
                  <a:pt x="0" y="7515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25" id="25"/>
          <p:cNvGrpSpPr/>
          <p:nvPr/>
        </p:nvGrpSpPr>
        <p:grpSpPr>
          <a:xfrm rot="0">
            <a:off x="9378315" y="7940040"/>
            <a:ext cx="395288" cy="413385"/>
            <a:chOff x="0" y="0"/>
            <a:chExt cx="527050" cy="551180"/>
          </a:xfrm>
        </p:grpSpPr>
        <p:sp>
          <p:nvSpPr>
            <p:cNvPr name="Freeform 26" id="26"/>
            <p:cNvSpPr/>
            <p:nvPr/>
          </p:nvSpPr>
          <p:spPr>
            <a:xfrm flipH="false" flipV="false" rot="0">
              <a:off x="45720" y="45720"/>
              <a:ext cx="431800" cy="457200"/>
            </a:xfrm>
            <a:custGeom>
              <a:avLst/>
              <a:gdLst/>
              <a:ahLst/>
              <a:cxnLst/>
              <a:rect r="r" b="b" t="t" l="l"/>
              <a:pathLst>
                <a:path h="457200" w="431800">
                  <a:moveTo>
                    <a:pt x="44450" y="6350"/>
                  </a:moveTo>
                  <a:cubicBezTo>
                    <a:pt x="347980" y="312420"/>
                    <a:pt x="373380" y="381000"/>
                    <a:pt x="397510" y="405130"/>
                  </a:cubicBezTo>
                  <a:cubicBezTo>
                    <a:pt x="410210" y="416560"/>
                    <a:pt x="426720" y="414020"/>
                    <a:pt x="429260" y="422910"/>
                  </a:cubicBezTo>
                  <a:cubicBezTo>
                    <a:pt x="431800" y="430530"/>
                    <a:pt x="421640" y="449580"/>
                    <a:pt x="414020" y="452120"/>
                  </a:cubicBezTo>
                  <a:cubicBezTo>
                    <a:pt x="406400" y="455930"/>
                    <a:pt x="389890" y="452120"/>
                    <a:pt x="386080" y="445770"/>
                  </a:cubicBezTo>
                  <a:cubicBezTo>
                    <a:pt x="381000" y="438150"/>
                    <a:pt x="392430" y="407670"/>
                    <a:pt x="400050" y="403860"/>
                  </a:cubicBezTo>
                  <a:cubicBezTo>
                    <a:pt x="406400" y="401320"/>
                    <a:pt x="417830" y="406400"/>
                    <a:pt x="422910" y="411480"/>
                  </a:cubicBezTo>
                  <a:cubicBezTo>
                    <a:pt x="427990" y="416560"/>
                    <a:pt x="430530" y="426720"/>
                    <a:pt x="429260" y="434340"/>
                  </a:cubicBezTo>
                  <a:cubicBezTo>
                    <a:pt x="427990" y="440690"/>
                    <a:pt x="420370" y="449580"/>
                    <a:pt x="414020" y="452120"/>
                  </a:cubicBezTo>
                  <a:cubicBezTo>
                    <a:pt x="407670" y="454660"/>
                    <a:pt x="396240" y="453390"/>
                    <a:pt x="391160" y="449580"/>
                  </a:cubicBezTo>
                  <a:cubicBezTo>
                    <a:pt x="384810" y="445770"/>
                    <a:pt x="379730" y="435610"/>
                    <a:pt x="379730" y="429260"/>
                  </a:cubicBezTo>
                  <a:cubicBezTo>
                    <a:pt x="379730" y="421640"/>
                    <a:pt x="383540" y="411480"/>
                    <a:pt x="389890" y="407670"/>
                  </a:cubicBezTo>
                  <a:cubicBezTo>
                    <a:pt x="398780" y="403860"/>
                    <a:pt x="420370" y="408940"/>
                    <a:pt x="426720" y="415290"/>
                  </a:cubicBezTo>
                  <a:cubicBezTo>
                    <a:pt x="430530" y="420370"/>
                    <a:pt x="430530" y="433070"/>
                    <a:pt x="427990" y="439420"/>
                  </a:cubicBezTo>
                  <a:cubicBezTo>
                    <a:pt x="426720" y="444500"/>
                    <a:pt x="417830" y="452120"/>
                    <a:pt x="416560" y="450850"/>
                  </a:cubicBezTo>
                  <a:cubicBezTo>
                    <a:pt x="415290" y="450850"/>
                    <a:pt x="430530" y="422910"/>
                    <a:pt x="429260" y="422910"/>
                  </a:cubicBezTo>
                  <a:cubicBezTo>
                    <a:pt x="427990" y="421640"/>
                    <a:pt x="417830" y="452120"/>
                    <a:pt x="407670" y="454660"/>
                  </a:cubicBezTo>
                  <a:cubicBezTo>
                    <a:pt x="394970" y="457200"/>
                    <a:pt x="369570" y="439420"/>
                    <a:pt x="351790" y="421640"/>
                  </a:cubicBezTo>
                  <a:cubicBezTo>
                    <a:pt x="323850" y="394970"/>
                    <a:pt x="309880" y="344170"/>
                    <a:pt x="271780" y="297180"/>
                  </a:cubicBezTo>
                  <a:cubicBezTo>
                    <a:pt x="210820" y="223520"/>
                    <a:pt x="20320" y="86360"/>
                    <a:pt x="5080" y="38100"/>
                  </a:cubicBezTo>
                  <a:cubicBezTo>
                    <a:pt x="0" y="22860"/>
                    <a:pt x="3810" y="10160"/>
                    <a:pt x="11430" y="5080"/>
                  </a:cubicBezTo>
                  <a:cubicBezTo>
                    <a:pt x="17780" y="0"/>
                    <a:pt x="44450" y="6350"/>
                    <a:pt x="44450" y="6350"/>
                  </a:cubicBezTo>
                </a:path>
              </a:pathLst>
            </a:custGeom>
            <a:solidFill>
              <a:srgbClr val="2B5589"/>
            </a:solidFill>
            <a:ln cap="sq">
              <a:noFill/>
              <a:prstDash val="solid"/>
              <a:miter/>
            </a:ln>
          </p:spPr>
        </p:sp>
      </p:grpSp>
      <p:grpSp>
        <p:nvGrpSpPr>
          <p:cNvPr name="Group 27" id="27"/>
          <p:cNvGrpSpPr/>
          <p:nvPr/>
        </p:nvGrpSpPr>
        <p:grpSpPr>
          <a:xfrm rot="0">
            <a:off x="9478328" y="8271510"/>
            <a:ext cx="322897" cy="630555"/>
            <a:chOff x="0" y="0"/>
            <a:chExt cx="430530" cy="840740"/>
          </a:xfrm>
        </p:grpSpPr>
        <p:sp>
          <p:nvSpPr>
            <p:cNvPr name="Freeform 28" id="28"/>
            <p:cNvSpPr/>
            <p:nvPr/>
          </p:nvSpPr>
          <p:spPr>
            <a:xfrm flipH="false" flipV="false" rot="0">
              <a:off x="48260" y="48260"/>
              <a:ext cx="331470" cy="740410"/>
            </a:xfrm>
            <a:custGeom>
              <a:avLst/>
              <a:gdLst/>
              <a:ahLst/>
              <a:cxnLst/>
              <a:rect r="r" b="b" t="t" l="l"/>
              <a:pathLst>
                <a:path h="740410" w="331470">
                  <a:moveTo>
                    <a:pt x="331470" y="27940"/>
                  </a:moveTo>
                  <a:cubicBezTo>
                    <a:pt x="33020" y="737870"/>
                    <a:pt x="29210" y="740410"/>
                    <a:pt x="24130" y="740410"/>
                  </a:cubicBezTo>
                  <a:cubicBezTo>
                    <a:pt x="17780" y="740410"/>
                    <a:pt x="6350" y="734060"/>
                    <a:pt x="3810" y="728980"/>
                  </a:cubicBezTo>
                  <a:cubicBezTo>
                    <a:pt x="1270" y="723900"/>
                    <a:pt x="2540" y="715010"/>
                    <a:pt x="5080" y="711200"/>
                  </a:cubicBezTo>
                  <a:cubicBezTo>
                    <a:pt x="8890" y="706120"/>
                    <a:pt x="21590" y="701040"/>
                    <a:pt x="26670" y="703580"/>
                  </a:cubicBezTo>
                  <a:cubicBezTo>
                    <a:pt x="33020" y="706120"/>
                    <a:pt x="39370" y="727710"/>
                    <a:pt x="36830" y="732790"/>
                  </a:cubicBezTo>
                  <a:cubicBezTo>
                    <a:pt x="33020" y="737870"/>
                    <a:pt x="20320" y="740410"/>
                    <a:pt x="13970" y="739140"/>
                  </a:cubicBezTo>
                  <a:cubicBezTo>
                    <a:pt x="8890" y="737870"/>
                    <a:pt x="3810" y="731520"/>
                    <a:pt x="2540" y="725170"/>
                  </a:cubicBezTo>
                  <a:cubicBezTo>
                    <a:pt x="0" y="711200"/>
                    <a:pt x="12700" y="692150"/>
                    <a:pt x="24130" y="659130"/>
                  </a:cubicBezTo>
                  <a:cubicBezTo>
                    <a:pt x="63500" y="553720"/>
                    <a:pt x="248920" y="64770"/>
                    <a:pt x="295910" y="13970"/>
                  </a:cubicBezTo>
                  <a:cubicBezTo>
                    <a:pt x="304800" y="3810"/>
                    <a:pt x="312420" y="0"/>
                    <a:pt x="318770" y="2540"/>
                  </a:cubicBezTo>
                  <a:cubicBezTo>
                    <a:pt x="325120" y="3810"/>
                    <a:pt x="331470" y="27940"/>
                    <a:pt x="331470" y="27940"/>
                  </a:cubicBezTo>
                </a:path>
              </a:pathLst>
            </a:custGeom>
            <a:solidFill>
              <a:srgbClr val="2B5589"/>
            </a:solidFill>
            <a:ln cap="sq">
              <a:noFill/>
              <a:prstDash val="solid"/>
              <a:miter/>
            </a:ln>
          </p:spPr>
        </p:sp>
      </p:grpSp>
      <p:grpSp>
        <p:nvGrpSpPr>
          <p:cNvPr name="Group 29" id="29"/>
          <p:cNvGrpSpPr/>
          <p:nvPr/>
        </p:nvGrpSpPr>
        <p:grpSpPr>
          <a:xfrm rot="0">
            <a:off x="9393555" y="8801100"/>
            <a:ext cx="208597" cy="179070"/>
            <a:chOff x="0" y="0"/>
            <a:chExt cx="278130" cy="238760"/>
          </a:xfrm>
        </p:grpSpPr>
        <p:sp>
          <p:nvSpPr>
            <p:cNvPr name="Freeform 30" id="30"/>
            <p:cNvSpPr/>
            <p:nvPr/>
          </p:nvSpPr>
          <p:spPr>
            <a:xfrm flipH="false" flipV="false" rot="0">
              <a:off x="43180" y="45720"/>
              <a:ext cx="187960" cy="152400"/>
            </a:xfrm>
            <a:custGeom>
              <a:avLst/>
              <a:gdLst/>
              <a:ahLst/>
              <a:cxnLst/>
              <a:rect r="r" b="b" t="t" l="l"/>
              <a:pathLst>
                <a:path h="152400" w="187960">
                  <a:moveTo>
                    <a:pt x="123190" y="48260"/>
                  </a:moveTo>
                  <a:cubicBezTo>
                    <a:pt x="31750" y="55880"/>
                    <a:pt x="38100" y="81280"/>
                    <a:pt x="45720" y="91440"/>
                  </a:cubicBezTo>
                  <a:cubicBezTo>
                    <a:pt x="53340" y="101600"/>
                    <a:pt x="69850" y="105410"/>
                    <a:pt x="83820" y="109220"/>
                  </a:cubicBezTo>
                  <a:cubicBezTo>
                    <a:pt x="102870" y="113030"/>
                    <a:pt x="138430" y="118110"/>
                    <a:pt x="147320" y="107950"/>
                  </a:cubicBezTo>
                  <a:cubicBezTo>
                    <a:pt x="154940" y="100330"/>
                    <a:pt x="149860" y="77470"/>
                    <a:pt x="144780" y="64770"/>
                  </a:cubicBezTo>
                  <a:cubicBezTo>
                    <a:pt x="140970" y="52070"/>
                    <a:pt x="119380" y="40640"/>
                    <a:pt x="120650" y="31750"/>
                  </a:cubicBezTo>
                  <a:cubicBezTo>
                    <a:pt x="121920" y="22860"/>
                    <a:pt x="139700" y="10160"/>
                    <a:pt x="144780" y="11430"/>
                  </a:cubicBezTo>
                  <a:cubicBezTo>
                    <a:pt x="151130" y="13970"/>
                    <a:pt x="157480" y="36830"/>
                    <a:pt x="153670" y="41910"/>
                  </a:cubicBezTo>
                  <a:cubicBezTo>
                    <a:pt x="151130" y="46990"/>
                    <a:pt x="132080" y="48260"/>
                    <a:pt x="127000" y="44450"/>
                  </a:cubicBezTo>
                  <a:cubicBezTo>
                    <a:pt x="121920" y="40640"/>
                    <a:pt x="119380" y="26670"/>
                    <a:pt x="123190" y="21590"/>
                  </a:cubicBezTo>
                  <a:cubicBezTo>
                    <a:pt x="125730" y="16510"/>
                    <a:pt x="135890" y="10160"/>
                    <a:pt x="143510" y="11430"/>
                  </a:cubicBezTo>
                  <a:cubicBezTo>
                    <a:pt x="154940" y="13970"/>
                    <a:pt x="179070" y="38100"/>
                    <a:pt x="182880" y="55880"/>
                  </a:cubicBezTo>
                  <a:cubicBezTo>
                    <a:pt x="187960" y="78740"/>
                    <a:pt x="180340" y="121920"/>
                    <a:pt x="162560" y="137160"/>
                  </a:cubicBezTo>
                  <a:cubicBezTo>
                    <a:pt x="143510" y="152400"/>
                    <a:pt x="91440" y="149860"/>
                    <a:pt x="64770" y="142240"/>
                  </a:cubicBezTo>
                  <a:cubicBezTo>
                    <a:pt x="43180" y="135890"/>
                    <a:pt x="22860" y="121920"/>
                    <a:pt x="12700" y="105410"/>
                  </a:cubicBezTo>
                  <a:cubicBezTo>
                    <a:pt x="2540" y="86360"/>
                    <a:pt x="0" y="48260"/>
                    <a:pt x="7620" y="31750"/>
                  </a:cubicBezTo>
                  <a:cubicBezTo>
                    <a:pt x="13970" y="17780"/>
                    <a:pt x="29210" y="10160"/>
                    <a:pt x="44450" y="5080"/>
                  </a:cubicBezTo>
                  <a:cubicBezTo>
                    <a:pt x="63500" y="0"/>
                    <a:pt x="95250" y="2540"/>
                    <a:pt x="113030" y="7620"/>
                  </a:cubicBezTo>
                  <a:cubicBezTo>
                    <a:pt x="127000" y="11430"/>
                    <a:pt x="144780" y="19050"/>
                    <a:pt x="146050" y="26670"/>
                  </a:cubicBezTo>
                  <a:cubicBezTo>
                    <a:pt x="147320" y="33020"/>
                    <a:pt x="123190" y="48260"/>
                    <a:pt x="123190" y="48260"/>
                  </a:cubicBezTo>
                </a:path>
              </a:pathLst>
            </a:custGeom>
            <a:solidFill>
              <a:srgbClr val="2B5589"/>
            </a:solidFill>
            <a:ln cap="sq">
              <a:noFill/>
              <a:prstDash val="solid"/>
              <a:miter/>
            </a:ln>
          </p:spPr>
        </p:sp>
      </p:grpSp>
      <p:sp>
        <p:nvSpPr>
          <p:cNvPr name="Freeform 31" id="31"/>
          <p:cNvSpPr/>
          <p:nvPr/>
        </p:nvSpPr>
        <p:spPr>
          <a:xfrm flipH="false" flipV="false" rot="0">
            <a:off x="8953826" y="8890635"/>
            <a:ext cx="3757644" cy="751529"/>
          </a:xfrm>
          <a:custGeom>
            <a:avLst/>
            <a:gdLst/>
            <a:ahLst/>
            <a:cxnLst/>
            <a:rect r="r" b="b" t="t" l="l"/>
            <a:pathLst>
              <a:path h="751529" w="3757644">
                <a:moveTo>
                  <a:pt x="0" y="0"/>
                </a:moveTo>
                <a:lnTo>
                  <a:pt x="3757643" y="0"/>
                </a:lnTo>
                <a:lnTo>
                  <a:pt x="3757643" y="751529"/>
                </a:lnTo>
                <a:lnTo>
                  <a:pt x="0" y="7515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32" id="32"/>
          <p:cNvSpPr txBox="true"/>
          <p:nvPr/>
        </p:nvSpPr>
        <p:spPr>
          <a:xfrm rot="0">
            <a:off x="6623129" y="9163685"/>
            <a:ext cx="5832841" cy="387645"/>
          </a:xfrm>
          <a:prstGeom prst="rect">
            <a:avLst/>
          </a:prstGeom>
        </p:spPr>
        <p:txBody>
          <a:bodyPr anchor="t" rtlCol="false" tIns="0" lIns="0" bIns="0" rIns="0">
            <a:spAutoFit/>
          </a:bodyPr>
          <a:lstStyle/>
          <a:p>
            <a:pPr algn="r">
              <a:lnSpc>
                <a:spcPts val="3050"/>
              </a:lnSpc>
            </a:pPr>
            <a:r>
              <a:rPr lang="en-US" sz="2773">
                <a:solidFill>
                  <a:srgbClr val="000000"/>
                </a:solidFill>
                <a:latin typeface="More Sugar"/>
                <a:ea typeface="More Sugar"/>
                <a:cs typeface="More Sugar"/>
                <a:sym typeface="More Sugar"/>
              </a:rPr>
              <a:t>SOCIAL ORGANIZATIONS</a:t>
            </a:r>
          </a:p>
        </p:txBody>
      </p:sp>
    </p:spTree>
  </p:cSld>
  <p:clrMapOvr>
    <a:masterClrMapping/>
  </p:clrMapOvr>
</p:sld>
</file>

<file path=ppt/slides/slide1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136208" y="355282"/>
            <a:ext cx="4658678" cy="841057"/>
            <a:chOff x="0" y="0"/>
            <a:chExt cx="6211570" cy="1121410"/>
          </a:xfrm>
        </p:grpSpPr>
        <p:sp>
          <p:nvSpPr>
            <p:cNvPr name="Freeform 3" id="3"/>
            <p:cNvSpPr/>
            <p:nvPr/>
          </p:nvSpPr>
          <p:spPr>
            <a:xfrm flipH="false" flipV="false" rot="0">
              <a:off x="50800" y="21590"/>
              <a:ext cx="6160770" cy="1071880"/>
            </a:xfrm>
            <a:custGeom>
              <a:avLst/>
              <a:gdLst/>
              <a:ahLst/>
              <a:cxnLst/>
              <a:rect r="r" b="b" t="t" l="l"/>
              <a:pathLst>
                <a:path h="1071880" w="6160770">
                  <a:moveTo>
                    <a:pt x="0" y="734060"/>
                  </a:moveTo>
                  <a:cubicBezTo>
                    <a:pt x="170180" y="297180"/>
                    <a:pt x="101600" y="204470"/>
                    <a:pt x="152400" y="153670"/>
                  </a:cubicBezTo>
                  <a:cubicBezTo>
                    <a:pt x="261620" y="45720"/>
                    <a:pt x="919480" y="161290"/>
                    <a:pt x="1170940" y="153670"/>
                  </a:cubicBezTo>
                  <a:cubicBezTo>
                    <a:pt x="1319530" y="148590"/>
                    <a:pt x="1408430" y="140970"/>
                    <a:pt x="1524000" y="130810"/>
                  </a:cubicBezTo>
                  <a:cubicBezTo>
                    <a:pt x="1638300" y="120650"/>
                    <a:pt x="1744980" y="99060"/>
                    <a:pt x="1860550" y="92710"/>
                  </a:cubicBezTo>
                  <a:cubicBezTo>
                    <a:pt x="1981200" y="86360"/>
                    <a:pt x="2112010" y="91440"/>
                    <a:pt x="2236470" y="91440"/>
                  </a:cubicBezTo>
                  <a:cubicBezTo>
                    <a:pt x="2360930" y="91440"/>
                    <a:pt x="2485390" y="99060"/>
                    <a:pt x="2607310" y="93980"/>
                  </a:cubicBezTo>
                  <a:cubicBezTo>
                    <a:pt x="2729230" y="87630"/>
                    <a:pt x="2852420" y="66040"/>
                    <a:pt x="2970530" y="60960"/>
                  </a:cubicBezTo>
                  <a:cubicBezTo>
                    <a:pt x="3084830" y="55880"/>
                    <a:pt x="3194050" y="60960"/>
                    <a:pt x="3307080" y="60960"/>
                  </a:cubicBezTo>
                  <a:cubicBezTo>
                    <a:pt x="3422650" y="60960"/>
                    <a:pt x="3539490" y="60960"/>
                    <a:pt x="3656330" y="60960"/>
                  </a:cubicBezTo>
                  <a:cubicBezTo>
                    <a:pt x="3770630" y="60960"/>
                    <a:pt x="3883660" y="64770"/>
                    <a:pt x="4000500" y="60960"/>
                  </a:cubicBezTo>
                  <a:cubicBezTo>
                    <a:pt x="4122420" y="55880"/>
                    <a:pt x="4249420" y="39370"/>
                    <a:pt x="4372610" y="34290"/>
                  </a:cubicBezTo>
                  <a:cubicBezTo>
                    <a:pt x="4493260" y="29210"/>
                    <a:pt x="4611370" y="30480"/>
                    <a:pt x="4733290" y="29210"/>
                  </a:cubicBezTo>
                  <a:cubicBezTo>
                    <a:pt x="4855210" y="29210"/>
                    <a:pt x="4983480" y="29210"/>
                    <a:pt x="5104130" y="29210"/>
                  </a:cubicBezTo>
                  <a:cubicBezTo>
                    <a:pt x="5215890" y="29210"/>
                    <a:pt x="5317490" y="27940"/>
                    <a:pt x="5430520" y="29210"/>
                  </a:cubicBezTo>
                  <a:cubicBezTo>
                    <a:pt x="5549900" y="30480"/>
                    <a:pt x="5689600" y="0"/>
                    <a:pt x="5801360" y="38100"/>
                  </a:cubicBezTo>
                  <a:cubicBezTo>
                    <a:pt x="5915660" y="76200"/>
                    <a:pt x="6064250" y="153670"/>
                    <a:pt x="6108700" y="260350"/>
                  </a:cubicBezTo>
                  <a:cubicBezTo>
                    <a:pt x="6160770" y="383540"/>
                    <a:pt x="6123940" y="671830"/>
                    <a:pt x="6036310" y="758190"/>
                  </a:cubicBezTo>
                  <a:cubicBezTo>
                    <a:pt x="5961380" y="831850"/>
                    <a:pt x="5734050" y="822960"/>
                    <a:pt x="5673090" y="806450"/>
                  </a:cubicBezTo>
                  <a:cubicBezTo>
                    <a:pt x="5648960" y="798830"/>
                    <a:pt x="5647690" y="773430"/>
                    <a:pt x="5628640" y="770890"/>
                  </a:cubicBezTo>
                  <a:cubicBezTo>
                    <a:pt x="5605780" y="765810"/>
                    <a:pt x="5580380" y="795020"/>
                    <a:pt x="5541010" y="801370"/>
                  </a:cubicBezTo>
                  <a:cubicBezTo>
                    <a:pt x="5466080" y="814070"/>
                    <a:pt x="5318760" y="786130"/>
                    <a:pt x="5209540" y="801370"/>
                  </a:cubicBezTo>
                  <a:cubicBezTo>
                    <a:pt x="5096510" y="816610"/>
                    <a:pt x="4986020" y="866140"/>
                    <a:pt x="4874260" y="891540"/>
                  </a:cubicBezTo>
                  <a:cubicBezTo>
                    <a:pt x="4765040" y="918210"/>
                    <a:pt x="4662170" y="941070"/>
                    <a:pt x="4545330" y="956310"/>
                  </a:cubicBezTo>
                  <a:cubicBezTo>
                    <a:pt x="4413250" y="972820"/>
                    <a:pt x="4255770" y="974090"/>
                    <a:pt x="4121150" y="984250"/>
                  </a:cubicBezTo>
                  <a:cubicBezTo>
                    <a:pt x="3997960" y="994410"/>
                    <a:pt x="3884930" y="1012190"/>
                    <a:pt x="3768090" y="1018540"/>
                  </a:cubicBezTo>
                  <a:cubicBezTo>
                    <a:pt x="3655060" y="1023620"/>
                    <a:pt x="3544570" y="1013460"/>
                    <a:pt x="3434080" y="1018540"/>
                  </a:cubicBezTo>
                  <a:cubicBezTo>
                    <a:pt x="3323590" y="1023620"/>
                    <a:pt x="3215640" y="1042670"/>
                    <a:pt x="3103880" y="1047750"/>
                  </a:cubicBezTo>
                  <a:cubicBezTo>
                    <a:pt x="2988310" y="1052830"/>
                    <a:pt x="2868930" y="1049020"/>
                    <a:pt x="2749550" y="1049020"/>
                  </a:cubicBezTo>
                  <a:cubicBezTo>
                    <a:pt x="2628900" y="1049020"/>
                    <a:pt x="2504440" y="1049020"/>
                    <a:pt x="2383790" y="1049020"/>
                  </a:cubicBezTo>
                  <a:cubicBezTo>
                    <a:pt x="2266950" y="1049020"/>
                    <a:pt x="2152650" y="1049020"/>
                    <a:pt x="2037080" y="1049020"/>
                  </a:cubicBezTo>
                  <a:cubicBezTo>
                    <a:pt x="1922780" y="1049020"/>
                    <a:pt x="1837690" y="1049020"/>
                    <a:pt x="1694180" y="1049020"/>
                  </a:cubicBezTo>
                  <a:cubicBezTo>
                    <a:pt x="1449070" y="1049020"/>
                    <a:pt x="971550" y="1071880"/>
                    <a:pt x="702310" y="1049020"/>
                  </a:cubicBezTo>
                  <a:cubicBezTo>
                    <a:pt x="514350" y="1033780"/>
                    <a:pt x="351790" y="1032510"/>
                    <a:pt x="229870" y="969010"/>
                  </a:cubicBezTo>
                  <a:cubicBezTo>
                    <a:pt x="128270" y="915670"/>
                    <a:pt x="0" y="734060"/>
                    <a:pt x="0" y="734060"/>
                  </a:cubicBezTo>
                </a:path>
              </a:pathLst>
            </a:custGeom>
            <a:solidFill>
              <a:srgbClr val="FFF234">
                <a:alpha val="49804"/>
              </a:srgbClr>
            </a:solidFill>
            <a:ln cap="sq">
              <a:noFill/>
              <a:prstDash val="solid"/>
              <a:miter/>
            </a:ln>
          </p:spPr>
        </p:sp>
      </p:grpSp>
      <p:grpSp>
        <p:nvGrpSpPr>
          <p:cNvPr name="Group 4" id="4"/>
          <p:cNvGrpSpPr/>
          <p:nvPr/>
        </p:nvGrpSpPr>
        <p:grpSpPr>
          <a:xfrm rot="0">
            <a:off x="60007" y="2809875"/>
            <a:ext cx="2045970" cy="805815"/>
            <a:chOff x="0" y="0"/>
            <a:chExt cx="2727960" cy="1074420"/>
          </a:xfrm>
        </p:grpSpPr>
        <p:sp>
          <p:nvSpPr>
            <p:cNvPr name="Freeform 5" id="5"/>
            <p:cNvSpPr/>
            <p:nvPr/>
          </p:nvSpPr>
          <p:spPr>
            <a:xfrm flipH="false" flipV="false" rot="0">
              <a:off x="50800" y="48260"/>
              <a:ext cx="2679700" cy="980440"/>
            </a:xfrm>
            <a:custGeom>
              <a:avLst/>
              <a:gdLst/>
              <a:ahLst/>
              <a:cxnLst/>
              <a:rect r="r" b="b" t="t" l="l"/>
              <a:pathLst>
                <a:path h="980440" w="2679700">
                  <a:moveTo>
                    <a:pt x="0" y="627380"/>
                  </a:moveTo>
                  <a:cubicBezTo>
                    <a:pt x="34290" y="506730"/>
                    <a:pt x="21590" y="492760"/>
                    <a:pt x="20320" y="476250"/>
                  </a:cubicBezTo>
                  <a:cubicBezTo>
                    <a:pt x="17780" y="459740"/>
                    <a:pt x="22860" y="434340"/>
                    <a:pt x="21590" y="426720"/>
                  </a:cubicBezTo>
                  <a:cubicBezTo>
                    <a:pt x="21590" y="424180"/>
                    <a:pt x="21590" y="424180"/>
                    <a:pt x="20320" y="421640"/>
                  </a:cubicBezTo>
                  <a:cubicBezTo>
                    <a:pt x="17780" y="412750"/>
                    <a:pt x="10160" y="368300"/>
                    <a:pt x="10160" y="341630"/>
                  </a:cubicBezTo>
                  <a:cubicBezTo>
                    <a:pt x="10160" y="314960"/>
                    <a:pt x="12700" y="287020"/>
                    <a:pt x="19050" y="260350"/>
                  </a:cubicBezTo>
                  <a:cubicBezTo>
                    <a:pt x="25400" y="234950"/>
                    <a:pt x="34290" y="208280"/>
                    <a:pt x="46990" y="184150"/>
                  </a:cubicBezTo>
                  <a:cubicBezTo>
                    <a:pt x="59690" y="160020"/>
                    <a:pt x="74930" y="137160"/>
                    <a:pt x="92710" y="116840"/>
                  </a:cubicBezTo>
                  <a:cubicBezTo>
                    <a:pt x="110490" y="96520"/>
                    <a:pt x="130810" y="77470"/>
                    <a:pt x="152400" y="62230"/>
                  </a:cubicBezTo>
                  <a:cubicBezTo>
                    <a:pt x="175260" y="46990"/>
                    <a:pt x="199390" y="34290"/>
                    <a:pt x="224790" y="24130"/>
                  </a:cubicBezTo>
                  <a:cubicBezTo>
                    <a:pt x="250190" y="13970"/>
                    <a:pt x="276860" y="7620"/>
                    <a:pt x="303530" y="3810"/>
                  </a:cubicBezTo>
                  <a:cubicBezTo>
                    <a:pt x="330200" y="0"/>
                    <a:pt x="384810" y="2540"/>
                    <a:pt x="384810" y="2540"/>
                  </a:cubicBezTo>
                  <a:cubicBezTo>
                    <a:pt x="384810" y="2540"/>
                    <a:pt x="481330" y="13970"/>
                    <a:pt x="544830" y="17780"/>
                  </a:cubicBezTo>
                  <a:cubicBezTo>
                    <a:pt x="638810" y="24130"/>
                    <a:pt x="774700" y="20320"/>
                    <a:pt x="891540" y="25400"/>
                  </a:cubicBezTo>
                  <a:cubicBezTo>
                    <a:pt x="1009650" y="29210"/>
                    <a:pt x="1132840" y="41910"/>
                    <a:pt x="1250950" y="44450"/>
                  </a:cubicBezTo>
                  <a:cubicBezTo>
                    <a:pt x="1365250" y="45720"/>
                    <a:pt x="1478280" y="39370"/>
                    <a:pt x="1590040" y="38100"/>
                  </a:cubicBezTo>
                  <a:cubicBezTo>
                    <a:pt x="1701800" y="35560"/>
                    <a:pt x="1809750" y="29210"/>
                    <a:pt x="1921510" y="33020"/>
                  </a:cubicBezTo>
                  <a:cubicBezTo>
                    <a:pt x="2038350" y="35560"/>
                    <a:pt x="2161540" y="26670"/>
                    <a:pt x="2277110" y="58420"/>
                  </a:cubicBezTo>
                  <a:cubicBezTo>
                    <a:pt x="2397760" y="92710"/>
                    <a:pt x="2573020" y="143510"/>
                    <a:pt x="2626360" y="240030"/>
                  </a:cubicBezTo>
                  <a:cubicBezTo>
                    <a:pt x="2679700" y="335280"/>
                    <a:pt x="2647950" y="527050"/>
                    <a:pt x="2598420" y="632460"/>
                  </a:cubicBezTo>
                  <a:cubicBezTo>
                    <a:pt x="2551430" y="728980"/>
                    <a:pt x="2452370" y="817880"/>
                    <a:pt x="2355850" y="857250"/>
                  </a:cubicBezTo>
                  <a:cubicBezTo>
                    <a:pt x="2256790" y="897890"/>
                    <a:pt x="2125980" y="867410"/>
                    <a:pt x="2011680" y="871220"/>
                  </a:cubicBezTo>
                  <a:cubicBezTo>
                    <a:pt x="1898650" y="873760"/>
                    <a:pt x="1786890" y="868680"/>
                    <a:pt x="1671320" y="875030"/>
                  </a:cubicBezTo>
                  <a:cubicBezTo>
                    <a:pt x="1551940" y="880110"/>
                    <a:pt x="1426210" y="896620"/>
                    <a:pt x="1306830" y="908050"/>
                  </a:cubicBezTo>
                  <a:cubicBezTo>
                    <a:pt x="1192530" y="919480"/>
                    <a:pt x="1083310" y="930910"/>
                    <a:pt x="970280" y="942340"/>
                  </a:cubicBezTo>
                  <a:cubicBezTo>
                    <a:pt x="855980" y="953770"/>
                    <a:pt x="742950" y="980440"/>
                    <a:pt x="627380" y="975360"/>
                  </a:cubicBezTo>
                  <a:cubicBezTo>
                    <a:pt x="510540" y="971550"/>
                    <a:pt x="377190" y="967740"/>
                    <a:pt x="274320" y="913130"/>
                  </a:cubicBezTo>
                  <a:cubicBezTo>
                    <a:pt x="166370" y="854710"/>
                    <a:pt x="0" y="627380"/>
                    <a:pt x="0" y="627380"/>
                  </a:cubicBezTo>
                </a:path>
              </a:pathLst>
            </a:custGeom>
            <a:solidFill>
              <a:srgbClr val="B6D993"/>
            </a:solidFill>
            <a:ln cap="sq">
              <a:noFill/>
              <a:prstDash val="solid"/>
              <a:miter/>
            </a:ln>
          </p:spPr>
        </p:sp>
      </p:grpSp>
      <p:grpSp>
        <p:nvGrpSpPr>
          <p:cNvPr name="Group 6" id="6"/>
          <p:cNvGrpSpPr/>
          <p:nvPr/>
        </p:nvGrpSpPr>
        <p:grpSpPr>
          <a:xfrm rot="0">
            <a:off x="91440" y="5248275"/>
            <a:ext cx="6369368" cy="836295"/>
            <a:chOff x="0" y="0"/>
            <a:chExt cx="8492490" cy="1115060"/>
          </a:xfrm>
        </p:grpSpPr>
        <p:sp>
          <p:nvSpPr>
            <p:cNvPr name="Freeform 7" id="7"/>
            <p:cNvSpPr/>
            <p:nvPr/>
          </p:nvSpPr>
          <p:spPr>
            <a:xfrm flipH="false" flipV="false" rot="0">
              <a:off x="45720" y="46990"/>
              <a:ext cx="8394700" cy="1064260"/>
            </a:xfrm>
            <a:custGeom>
              <a:avLst/>
              <a:gdLst/>
              <a:ahLst/>
              <a:cxnLst/>
              <a:rect r="r" b="b" t="t" l="l"/>
              <a:pathLst>
                <a:path h="1064260" w="8394700">
                  <a:moveTo>
                    <a:pt x="8107680" y="830580"/>
                  </a:moveTo>
                  <a:cubicBezTo>
                    <a:pt x="7768590" y="881380"/>
                    <a:pt x="7630160" y="882650"/>
                    <a:pt x="7512050" y="900430"/>
                  </a:cubicBezTo>
                  <a:cubicBezTo>
                    <a:pt x="7396480" y="918210"/>
                    <a:pt x="7348220" y="952500"/>
                    <a:pt x="7175500" y="971550"/>
                  </a:cubicBezTo>
                  <a:cubicBezTo>
                    <a:pt x="6621780" y="1032510"/>
                    <a:pt x="4620260" y="1004570"/>
                    <a:pt x="3636010" y="1012190"/>
                  </a:cubicBezTo>
                  <a:cubicBezTo>
                    <a:pt x="2931160" y="1017270"/>
                    <a:pt x="2200910" y="1064260"/>
                    <a:pt x="1822450" y="1017270"/>
                  </a:cubicBezTo>
                  <a:cubicBezTo>
                    <a:pt x="1645920" y="994410"/>
                    <a:pt x="1565910" y="938530"/>
                    <a:pt x="1438910" y="918210"/>
                  </a:cubicBezTo>
                  <a:cubicBezTo>
                    <a:pt x="1316990" y="897890"/>
                    <a:pt x="1195070" y="895350"/>
                    <a:pt x="1075690" y="891540"/>
                  </a:cubicBezTo>
                  <a:cubicBezTo>
                    <a:pt x="958850" y="887730"/>
                    <a:pt x="847090" y="899160"/>
                    <a:pt x="730250" y="896620"/>
                  </a:cubicBezTo>
                  <a:cubicBezTo>
                    <a:pt x="610870" y="892810"/>
                    <a:pt x="477520" y="915670"/>
                    <a:pt x="365760" y="868680"/>
                  </a:cubicBezTo>
                  <a:cubicBezTo>
                    <a:pt x="241300" y="816610"/>
                    <a:pt x="76200" y="660400"/>
                    <a:pt x="27940" y="575310"/>
                  </a:cubicBezTo>
                  <a:cubicBezTo>
                    <a:pt x="2540" y="530860"/>
                    <a:pt x="8890" y="494030"/>
                    <a:pt x="5080" y="452120"/>
                  </a:cubicBezTo>
                  <a:cubicBezTo>
                    <a:pt x="2540" y="408940"/>
                    <a:pt x="2540" y="364490"/>
                    <a:pt x="11430" y="322580"/>
                  </a:cubicBezTo>
                  <a:cubicBezTo>
                    <a:pt x="19050" y="280670"/>
                    <a:pt x="35560" y="237490"/>
                    <a:pt x="57150" y="200660"/>
                  </a:cubicBezTo>
                  <a:cubicBezTo>
                    <a:pt x="78740" y="163830"/>
                    <a:pt x="107950" y="129540"/>
                    <a:pt x="139700" y="101600"/>
                  </a:cubicBezTo>
                  <a:cubicBezTo>
                    <a:pt x="172720" y="73660"/>
                    <a:pt x="210820" y="49530"/>
                    <a:pt x="250190" y="33020"/>
                  </a:cubicBezTo>
                  <a:cubicBezTo>
                    <a:pt x="289560" y="16510"/>
                    <a:pt x="334010" y="6350"/>
                    <a:pt x="375920" y="3810"/>
                  </a:cubicBezTo>
                  <a:cubicBezTo>
                    <a:pt x="419100" y="0"/>
                    <a:pt x="464820" y="5080"/>
                    <a:pt x="505460" y="15240"/>
                  </a:cubicBezTo>
                  <a:cubicBezTo>
                    <a:pt x="547370" y="26670"/>
                    <a:pt x="588010" y="45720"/>
                    <a:pt x="623570" y="68580"/>
                  </a:cubicBezTo>
                  <a:cubicBezTo>
                    <a:pt x="659130" y="91440"/>
                    <a:pt x="693420" y="123190"/>
                    <a:pt x="718820" y="156210"/>
                  </a:cubicBezTo>
                  <a:cubicBezTo>
                    <a:pt x="745490" y="190500"/>
                    <a:pt x="767080" y="229870"/>
                    <a:pt x="781050" y="270510"/>
                  </a:cubicBezTo>
                  <a:cubicBezTo>
                    <a:pt x="796290" y="311150"/>
                    <a:pt x="803910" y="355600"/>
                    <a:pt x="803910" y="397510"/>
                  </a:cubicBezTo>
                  <a:cubicBezTo>
                    <a:pt x="805180" y="440690"/>
                    <a:pt x="797560" y="485140"/>
                    <a:pt x="784860" y="525780"/>
                  </a:cubicBezTo>
                  <a:cubicBezTo>
                    <a:pt x="772160" y="566420"/>
                    <a:pt x="750570" y="607060"/>
                    <a:pt x="725170" y="641350"/>
                  </a:cubicBezTo>
                  <a:cubicBezTo>
                    <a:pt x="699770" y="675640"/>
                    <a:pt x="668020" y="707390"/>
                    <a:pt x="632460" y="731520"/>
                  </a:cubicBezTo>
                  <a:cubicBezTo>
                    <a:pt x="598170" y="756920"/>
                    <a:pt x="556260" y="775970"/>
                    <a:pt x="515620" y="787400"/>
                  </a:cubicBezTo>
                  <a:cubicBezTo>
                    <a:pt x="474980" y="800100"/>
                    <a:pt x="429260" y="805180"/>
                    <a:pt x="387350" y="803910"/>
                  </a:cubicBezTo>
                  <a:cubicBezTo>
                    <a:pt x="344170" y="801370"/>
                    <a:pt x="299720" y="792480"/>
                    <a:pt x="260350" y="777240"/>
                  </a:cubicBezTo>
                  <a:cubicBezTo>
                    <a:pt x="219710" y="762000"/>
                    <a:pt x="180340" y="739140"/>
                    <a:pt x="148590" y="712470"/>
                  </a:cubicBezTo>
                  <a:cubicBezTo>
                    <a:pt x="115570" y="684530"/>
                    <a:pt x="85090" y="650240"/>
                    <a:pt x="62230" y="614680"/>
                  </a:cubicBezTo>
                  <a:cubicBezTo>
                    <a:pt x="40640" y="577850"/>
                    <a:pt x="22860" y="535940"/>
                    <a:pt x="12700" y="494030"/>
                  </a:cubicBezTo>
                  <a:cubicBezTo>
                    <a:pt x="3810" y="453390"/>
                    <a:pt x="0" y="407670"/>
                    <a:pt x="5080" y="365760"/>
                  </a:cubicBezTo>
                  <a:cubicBezTo>
                    <a:pt x="8890" y="322580"/>
                    <a:pt x="20320" y="278130"/>
                    <a:pt x="38100" y="240030"/>
                  </a:cubicBezTo>
                  <a:cubicBezTo>
                    <a:pt x="54610" y="200660"/>
                    <a:pt x="80010" y="162560"/>
                    <a:pt x="109220" y="132080"/>
                  </a:cubicBezTo>
                  <a:cubicBezTo>
                    <a:pt x="138430" y="100330"/>
                    <a:pt x="173990" y="72390"/>
                    <a:pt x="210820" y="52070"/>
                  </a:cubicBezTo>
                  <a:cubicBezTo>
                    <a:pt x="248920" y="31750"/>
                    <a:pt x="290830" y="16510"/>
                    <a:pt x="334010" y="8890"/>
                  </a:cubicBezTo>
                  <a:cubicBezTo>
                    <a:pt x="375920" y="1270"/>
                    <a:pt x="420370" y="0"/>
                    <a:pt x="463550" y="6350"/>
                  </a:cubicBezTo>
                  <a:cubicBezTo>
                    <a:pt x="505460" y="12700"/>
                    <a:pt x="548640" y="26670"/>
                    <a:pt x="586740" y="46990"/>
                  </a:cubicBezTo>
                  <a:cubicBezTo>
                    <a:pt x="624840" y="66040"/>
                    <a:pt x="661670" y="92710"/>
                    <a:pt x="690880" y="124460"/>
                  </a:cubicBezTo>
                  <a:cubicBezTo>
                    <a:pt x="720090" y="154940"/>
                    <a:pt x="746760" y="191770"/>
                    <a:pt x="764540" y="229870"/>
                  </a:cubicBezTo>
                  <a:cubicBezTo>
                    <a:pt x="783590" y="269240"/>
                    <a:pt x="805180" y="353060"/>
                    <a:pt x="801370" y="354330"/>
                  </a:cubicBezTo>
                  <a:cubicBezTo>
                    <a:pt x="795020" y="356870"/>
                    <a:pt x="645160" y="140970"/>
                    <a:pt x="673100" y="96520"/>
                  </a:cubicBezTo>
                  <a:cubicBezTo>
                    <a:pt x="704850" y="45720"/>
                    <a:pt x="908050" y="87630"/>
                    <a:pt x="1026160" y="97790"/>
                  </a:cubicBezTo>
                  <a:cubicBezTo>
                    <a:pt x="1148080" y="107950"/>
                    <a:pt x="1250950" y="140970"/>
                    <a:pt x="1391920" y="160020"/>
                  </a:cubicBezTo>
                  <a:cubicBezTo>
                    <a:pt x="1584960" y="185420"/>
                    <a:pt x="1772920" y="208280"/>
                    <a:pt x="2081530" y="223520"/>
                  </a:cubicBezTo>
                  <a:cubicBezTo>
                    <a:pt x="2701290" y="252730"/>
                    <a:pt x="4024630" y="228600"/>
                    <a:pt x="4893310" y="236220"/>
                  </a:cubicBezTo>
                  <a:cubicBezTo>
                    <a:pt x="5645150" y="242570"/>
                    <a:pt x="6596380" y="270510"/>
                    <a:pt x="6993890" y="264160"/>
                  </a:cubicBezTo>
                  <a:cubicBezTo>
                    <a:pt x="7152640" y="261620"/>
                    <a:pt x="7192010" y="260350"/>
                    <a:pt x="7324090" y="248920"/>
                  </a:cubicBezTo>
                  <a:cubicBezTo>
                    <a:pt x="7526019" y="232410"/>
                    <a:pt x="7961629" y="153670"/>
                    <a:pt x="8086090" y="158750"/>
                  </a:cubicBezTo>
                  <a:cubicBezTo>
                    <a:pt x="8126729" y="161290"/>
                    <a:pt x="8140700" y="167640"/>
                    <a:pt x="8166100" y="176530"/>
                  </a:cubicBezTo>
                  <a:cubicBezTo>
                    <a:pt x="8191500" y="185420"/>
                    <a:pt x="8216900" y="196850"/>
                    <a:pt x="8239760" y="212090"/>
                  </a:cubicBezTo>
                  <a:cubicBezTo>
                    <a:pt x="8261350" y="226060"/>
                    <a:pt x="8282940" y="243840"/>
                    <a:pt x="8301990" y="264160"/>
                  </a:cubicBezTo>
                  <a:cubicBezTo>
                    <a:pt x="8321040" y="283210"/>
                    <a:pt x="8337550" y="306070"/>
                    <a:pt x="8350250" y="328930"/>
                  </a:cubicBezTo>
                  <a:cubicBezTo>
                    <a:pt x="8364219" y="353060"/>
                    <a:pt x="8374379" y="378460"/>
                    <a:pt x="8382000" y="405130"/>
                  </a:cubicBezTo>
                  <a:cubicBezTo>
                    <a:pt x="8389619" y="430530"/>
                    <a:pt x="8393429" y="458470"/>
                    <a:pt x="8394700" y="485140"/>
                  </a:cubicBezTo>
                  <a:cubicBezTo>
                    <a:pt x="8394700" y="513080"/>
                    <a:pt x="8392160" y="539750"/>
                    <a:pt x="8387079" y="566420"/>
                  </a:cubicBezTo>
                  <a:cubicBezTo>
                    <a:pt x="8380729" y="593090"/>
                    <a:pt x="8371840" y="619760"/>
                    <a:pt x="8360410" y="643890"/>
                  </a:cubicBezTo>
                  <a:cubicBezTo>
                    <a:pt x="8348979" y="668020"/>
                    <a:pt x="8333740" y="692150"/>
                    <a:pt x="8315960" y="712470"/>
                  </a:cubicBezTo>
                  <a:cubicBezTo>
                    <a:pt x="8299450" y="732790"/>
                    <a:pt x="8279129" y="753110"/>
                    <a:pt x="8257540" y="768350"/>
                  </a:cubicBezTo>
                  <a:cubicBezTo>
                    <a:pt x="8234679" y="784860"/>
                    <a:pt x="8210550" y="798830"/>
                    <a:pt x="8186419" y="808990"/>
                  </a:cubicBezTo>
                  <a:cubicBezTo>
                    <a:pt x="8161019" y="819150"/>
                    <a:pt x="8107679" y="830580"/>
                    <a:pt x="8107679" y="830580"/>
                  </a:cubicBezTo>
                </a:path>
              </a:pathLst>
            </a:custGeom>
            <a:solidFill>
              <a:srgbClr val="EE7676"/>
            </a:solidFill>
            <a:ln cap="sq">
              <a:noFill/>
              <a:prstDash val="solid"/>
              <a:miter/>
            </a:ln>
          </p:spPr>
        </p:sp>
      </p:grpSp>
      <p:grpSp>
        <p:nvGrpSpPr>
          <p:cNvPr name="Group 8" id="8"/>
          <p:cNvGrpSpPr/>
          <p:nvPr/>
        </p:nvGrpSpPr>
        <p:grpSpPr>
          <a:xfrm rot="0">
            <a:off x="56198" y="7500938"/>
            <a:ext cx="5122545" cy="1023938"/>
            <a:chOff x="0" y="0"/>
            <a:chExt cx="6830060" cy="1365250"/>
          </a:xfrm>
        </p:grpSpPr>
        <p:sp>
          <p:nvSpPr>
            <p:cNvPr name="Freeform 9" id="9"/>
            <p:cNvSpPr/>
            <p:nvPr/>
          </p:nvSpPr>
          <p:spPr>
            <a:xfrm flipH="false" flipV="false" rot="0">
              <a:off x="40640" y="22860"/>
              <a:ext cx="6741160" cy="1385570"/>
            </a:xfrm>
            <a:custGeom>
              <a:avLst/>
              <a:gdLst/>
              <a:ahLst/>
              <a:cxnLst/>
              <a:rect r="r" b="b" t="t" l="l"/>
              <a:pathLst>
                <a:path h="1385570" w="6741160">
                  <a:moveTo>
                    <a:pt x="6403340" y="1136650"/>
                  </a:moveTo>
                  <a:cubicBezTo>
                    <a:pt x="6135370" y="1149350"/>
                    <a:pt x="6013450" y="1191260"/>
                    <a:pt x="5902960" y="1209040"/>
                  </a:cubicBezTo>
                  <a:cubicBezTo>
                    <a:pt x="5789930" y="1228090"/>
                    <a:pt x="5722620" y="1238250"/>
                    <a:pt x="5560060" y="1248410"/>
                  </a:cubicBezTo>
                  <a:cubicBezTo>
                    <a:pt x="5163820" y="1273810"/>
                    <a:pt x="4229100" y="1270000"/>
                    <a:pt x="3514090" y="1277620"/>
                  </a:cubicBezTo>
                  <a:cubicBezTo>
                    <a:pt x="2727960" y="1285240"/>
                    <a:pt x="1541780" y="1385570"/>
                    <a:pt x="1036320" y="1290320"/>
                  </a:cubicBezTo>
                  <a:cubicBezTo>
                    <a:pt x="801370" y="1247140"/>
                    <a:pt x="693420" y="1125220"/>
                    <a:pt x="538480" y="1094740"/>
                  </a:cubicBezTo>
                  <a:cubicBezTo>
                    <a:pt x="411480" y="1068070"/>
                    <a:pt x="270510" y="1129030"/>
                    <a:pt x="181610" y="1084580"/>
                  </a:cubicBezTo>
                  <a:cubicBezTo>
                    <a:pt x="107950" y="1046480"/>
                    <a:pt x="49530" y="941070"/>
                    <a:pt x="24130" y="883920"/>
                  </a:cubicBezTo>
                  <a:cubicBezTo>
                    <a:pt x="8890" y="848360"/>
                    <a:pt x="10160" y="820420"/>
                    <a:pt x="10160" y="788670"/>
                  </a:cubicBezTo>
                  <a:cubicBezTo>
                    <a:pt x="8890" y="756920"/>
                    <a:pt x="11430" y="723900"/>
                    <a:pt x="19050" y="692150"/>
                  </a:cubicBezTo>
                  <a:cubicBezTo>
                    <a:pt x="25400" y="661670"/>
                    <a:pt x="35560" y="629920"/>
                    <a:pt x="49530" y="601980"/>
                  </a:cubicBezTo>
                  <a:cubicBezTo>
                    <a:pt x="63500" y="572770"/>
                    <a:pt x="81280" y="544830"/>
                    <a:pt x="101600" y="520700"/>
                  </a:cubicBezTo>
                  <a:cubicBezTo>
                    <a:pt x="121920" y="496570"/>
                    <a:pt x="146050" y="473710"/>
                    <a:pt x="172720" y="454660"/>
                  </a:cubicBezTo>
                  <a:cubicBezTo>
                    <a:pt x="198120" y="435610"/>
                    <a:pt x="226060" y="420370"/>
                    <a:pt x="256540" y="407670"/>
                  </a:cubicBezTo>
                  <a:cubicBezTo>
                    <a:pt x="285750" y="396240"/>
                    <a:pt x="317500" y="387350"/>
                    <a:pt x="349250" y="382270"/>
                  </a:cubicBezTo>
                  <a:cubicBezTo>
                    <a:pt x="379730" y="377190"/>
                    <a:pt x="412750" y="375920"/>
                    <a:pt x="444500" y="379730"/>
                  </a:cubicBezTo>
                  <a:cubicBezTo>
                    <a:pt x="476250" y="382270"/>
                    <a:pt x="509270" y="388620"/>
                    <a:pt x="538480" y="398780"/>
                  </a:cubicBezTo>
                  <a:cubicBezTo>
                    <a:pt x="568960" y="410210"/>
                    <a:pt x="598170" y="424180"/>
                    <a:pt x="624840" y="441960"/>
                  </a:cubicBezTo>
                  <a:cubicBezTo>
                    <a:pt x="651510" y="458470"/>
                    <a:pt x="676910" y="480060"/>
                    <a:pt x="699770" y="502920"/>
                  </a:cubicBezTo>
                  <a:cubicBezTo>
                    <a:pt x="721360" y="525780"/>
                    <a:pt x="740410" y="552450"/>
                    <a:pt x="755650" y="580390"/>
                  </a:cubicBezTo>
                  <a:cubicBezTo>
                    <a:pt x="772160" y="608330"/>
                    <a:pt x="805180" y="659130"/>
                    <a:pt x="792480" y="669290"/>
                  </a:cubicBezTo>
                  <a:cubicBezTo>
                    <a:pt x="764540" y="695960"/>
                    <a:pt x="261620" y="455930"/>
                    <a:pt x="270510" y="402590"/>
                  </a:cubicBezTo>
                  <a:cubicBezTo>
                    <a:pt x="276860" y="361950"/>
                    <a:pt x="506730" y="373380"/>
                    <a:pt x="631190" y="345440"/>
                  </a:cubicBezTo>
                  <a:cubicBezTo>
                    <a:pt x="772160" y="313690"/>
                    <a:pt x="930910" y="238760"/>
                    <a:pt x="1070610" y="218440"/>
                  </a:cubicBezTo>
                  <a:cubicBezTo>
                    <a:pt x="1192530" y="200660"/>
                    <a:pt x="1305560" y="219710"/>
                    <a:pt x="1422400" y="213360"/>
                  </a:cubicBezTo>
                  <a:cubicBezTo>
                    <a:pt x="1537970" y="208280"/>
                    <a:pt x="1652270" y="201930"/>
                    <a:pt x="1767840" y="182880"/>
                  </a:cubicBezTo>
                  <a:cubicBezTo>
                    <a:pt x="1887220" y="161290"/>
                    <a:pt x="1986280" y="107950"/>
                    <a:pt x="2127250" y="90170"/>
                  </a:cubicBezTo>
                  <a:cubicBezTo>
                    <a:pt x="2319020" y="64770"/>
                    <a:pt x="2579370" y="96520"/>
                    <a:pt x="2818130" y="88900"/>
                  </a:cubicBezTo>
                  <a:cubicBezTo>
                    <a:pt x="3074670" y="80010"/>
                    <a:pt x="3406140" y="44450"/>
                    <a:pt x="3614420" y="35560"/>
                  </a:cubicBezTo>
                  <a:cubicBezTo>
                    <a:pt x="3749040" y="29210"/>
                    <a:pt x="3797300" y="30480"/>
                    <a:pt x="3945890" y="27940"/>
                  </a:cubicBezTo>
                  <a:cubicBezTo>
                    <a:pt x="4255770" y="25400"/>
                    <a:pt x="5024120" y="0"/>
                    <a:pt x="5370830" y="27940"/>
                  </a:cubicBezTo>
                  <a:cubicBezTo>
                    <a:pt x="5572760" y="45720"/>
                    <a:pt x="5690870" y="67310"/>
                    <a:pt x="5847080" y="106680"/>
                  </a:cubicBezTo>
                  <a:cubicBezTo>
                    <a:pt x="6005830" y="148590"/>
                    <a:pt x="6294120" y="297180"/>
                    <a:pt x="6315710" y="273050"/>
                  </a:cubicBezTo>
                  <a:cubicBezTo>
                    <a:pt x="6324600" y="264160"/>
                    <a:pt x="6278880" y="222250"/>
                    <a:pt x="6285230" y="213360"/>
                  </a:cubicBezTo>
                  <a:cubicBezTo>
                    <a:pt x="6294120" y="200660"/>
                    <a:pt x="6372860" y="222250"/>
                    <a:pt x="6413500" y="236220"/>
                  </a:cubicBezTo>
                  <a:cubicBezTo>
                    <a:pt x="6452870" y="250190"/>
                    <a:pt x="6493510" y="271780"/>
                    <a:pt x="6526530" y="298450"/>
                  </a:cubicBezTo>
                  <a:cubicBezTo>
                    <a:pt x="6560820" y="325120"/>
                    <a:pt x="6591300" y="358140"/>
                    <a:pt x="6615430" y="393700"/>
                  </a:cubicBezTo>
                  <a:cubicBezTo>
                    <a:pt x="6638290" y="429260"/>
                    <a:pt x="6657340" y="471170"/>
                    <a:pt x="6668770" y="511810"/>
                  </a:cubicBezTo>
                  <a:cubicBezTo>
                    <a:pt x="6678930" y="553720"/>
                    <a:pt x="6684010" y="599440"/>
                    <a:pt x="6680200" y="641350"/>
                  </a:cubicBezTo>
                  <a:cubicBezTo>
                    <a:pt x="6677660" y="684530"/>
                    <a:pt x="6667500" y="728980"/>
                    <a:pt x="6650990" y="768350"/>
                  </a:cubicBezTo>
                  <a:cubicBezTo>
                    <a:pt x="6634480" y="807720"/>
                    <a:pt x="6610350" y="847090"/>
                    <a:pt x="6582410" y="878840"/>
                  </a:cubicBezTo>
                  <a:cubicBezTo>
                    <a:pt x="6554470" y="910590"/>
                    <a:pt x="6520180" y="939800"/>
                    <a:pt x="6483349" y="961390"/>
                  </a:cubicBezTo>
                  <a:cubicBezTo>
                    <a:pt x="6445250" y="982980"/>
                    <a:pt x="6403340" y="999490"/>
                    <a:pt x="6361430" y="1008380"/>
                  </a:cubicBezTo>
                  <a:cubicBezTo>
                    <a:pt x="6319520" y="1017270"/>
                    <a:pt x="6273800" y="1018540"/>
                    <a:pt x="6231890" y="1013460"/>
                  </a:cubicBezTo>
                  <a:cubicBezTo>
                    <a:pt x="6188710" y="1008380"/>
                    <a:pt x="6145530" y="995680"/>
                    <a:pt x="6106160" y="977900"/>
                  </a:cubicBezTo>
                  <a:cubicBezTo>
                    <a:pt x="6068060" y="958850"/>
                    <a:pt x="6031230" y="932180"/>
                    <a:pt x="6000750" y="902970"/>
                  </a:cubicBezTo>
                  <a:cubicBezTo>
                    <a:pt x="5969000" y="873760"/>
                    <a:pt x="5942330" y="836930"/>
                    <a:pt x="5923280" y="798830"/>
                  </a:cubicBezTo>
                  <a:cubicBezTo>
                    <a:pt x="5902960" y="760730"/>
                    <a:pt x="5888990" y="717550"/>
                    <a:pt x="5882640" y="674370"/>
                  </a:cubicBezTo>
                  <a:cubicBezTo>
                    <a:pt x="5876290" y="632460"/>
                    <a:pt x="5877560" y="586740"/>
                    <a:pt x="5883910" y="544830"/>
                  </a:cubicBezTo>
                  <a:cubicBezTo>
                    <a:pt x="5891530" y="502920"/>
                    <a:pt x="5906770" y="459740"/>
                    <a:pt x="5927090" y="422910"/>
                  </a:cubicBezTo>
                  <a:cubicBezTo>
                    <a:pt x="5948680" y="384810"/>
                    <a:pt x="5976620" y="349250"/>
                    <a:pt x="6007100" y="320040"/>
                  </a:cubicBezTo>
                  <a:cubicBezTo>
                    <a:pt x="6038850" y="290830"/>
                    <a:pt x="6076950" y="265430"/>
                    <a:pt x="6116320" y="247650"/>
                  </a:cubicBezTo>
                  <a:cubicBezTo>
                    <a:pt x="6155690" y="231140"/>
                    <a:pt x="6198870" y="219710"/>
                    <a:pt x="6242050" y="214630"/>
                  </a:cubicBezTo>
                  <a:cubicBezTo>
                    <a:pt x="6283960" y="210820"/>
                    <a:pt x="6329680" y="214630"/>
                    <a:pt x="6371590" y="223520"/>
                  </a:cubicBezTo>
                  <a:cubicBezTo>
                    <a:pt x="6413500" y="233680"/>
                    <a:pt x="6455410" y="251460"/>
                    <a:pt x="6490970" y="273050"/>
                  </a:cubicBezTo>
                  <a:cubicBezTo>
                    <a:pt x="6527799" y="295910"/>
                    <a:pt x="6562090" y="326390"/>
                    <a:pt x="6590030" y="359410"/>
                  </a:cubicBezTo>
                  <a:cubicBezTo>
                    <a:pt x="6616699" y="391160"/>
                    <a:pt x="6639560" y="430530"/>
                    <a:pt x="6654799" y="471170"/>
                  </a:cubicBezTo>
                  <a:cubicBezTo>
                    <a:pt x="6670040" y="510540"/>
                    <a:pt x="6680199" y="554990"/>
                    <a:pt x="6681470" y="598170"/>
                  </a:cubicBezTo>
                  <a:cubicBezTo>
                    <a:pt x="6682740" y="641350"/>
                    <a:pt x="6677660" y="685800"/>
                    <a:pt x="6666230" y="727710"/>
                  </a:cubicBezTo>
                  <a:cubicBezTo>
                    <a:pt x="6653530" y="768350"/>
                    <a:pt x="6634480" y="808990"/>
                    <a:pt x="6609080" y="844550"/>
                  </a:cubicBezTo>
                  <a:cubicBezTo>
                    <a:pt x="6584949" y="880110"/>
                    <a:pt x="6553199" y="911860"/>
                    <a:pt x="6518910" y="937260"/>
                  </a:cubicBezTo>
                  <a:cubicBezTo>
                    <a:pt x="6484620" y="962660"/>
                    <a:pt x="6443980" y="984250"/>
                    <a:pt x="6403340" y="996950"/>
                  </a:cubicBezTo>
                  <a:cubicBezTo>
                    <a:pt x="6362700" y="1010920"/>
                    <a:pt x="6314440" y="1014730"/>
                    <a:pt x="6275070" y="1016000"/>
                  </a:cubicBezTo>
                  <a:cubicBezTo>
                    <a:pt x="6242050" y="1018540"/>
                    <a:pt x="6223000" y="1019810"/>
                    <a:pt x="6182360" y="1010920"/>
                  </a:cubicBezTo>
                  <a:cubicBezTo>
                    <a:pt x="6098540" y="995680"/>
                    <a:pt x="5934710" y="918210"/>
                    <a:pt x="5811520" y="887730"/>
                  </a:cubicBezTo>
                  <a:cubicBezTo>
                    <a:pt x="5695950" y="858520"/>
                    <a:pt x="5626100" y="843280"/>
                    <a:pt x="5466080" y="829310"/>
                  </a:cubicBezTo>
                  <a:cubicBezTo>
                    <a:pt x="5106670" y="800100"/>
                    <a:pt x="4075430" y="821690"/>
                    <a:pt x="3704590" y="830580"/>
                  </a:cubicBezTo>
                  <a:cubicBezTo>
                    <a:pt x="3531870" y="834390"/>
                    <a:pt x="3459480" y="838200"/>
                    <a:pt x="3327400" y="847090"/>
                  </a:cubicBezTo>
                  <a:cubicBezTo>
                    <a:pt x="3181350" y="858520"/>
                    <a:pt x="3011170" y="886460"/>
                    <a:pt x="2866390" y="892810"/>
                  </a:cubicBezTo>
                  <a:cubicBezTo>
                    <a:pt x="2738120" y="899160"/>
                    <a:pt x="2622550" y="897890"/>
                    <a:pt x="2501900" y="892810"/>
                  </a:cubicBezTo>
                  <a:cubicBezTo>
                    <a:pt x="2383790" y="889000"/>
                    <a:pt x="2265680" y="857250"/>
                    <a:pt x="2151380" y="864870"/>
                  </a:cubicBezTo>
                  <a:cubicBezTo>
                    <a:pt x="2037080" y="873760"/>
                    <a:pt x="1935480" y="941070"/>
                    <a:pt x="1813560" y="943610"/>
                  </a:cubicBezTo>
                  <a:cubicBezTo>
                    <a:pt x="1670050" y="946150"/>
                    <a:pt x="1478280" y="828040"/>
                    <a:pt x="1343660" y="853440"/>
                  </a:cubicBezTo>
                  <a:cubicBezTo>
                    <a:pt x="1228090" y="875030"/>
                    <a:pt x="1159510" y="996950"/>
                    <a:pt x="1042670" y="1043940"/>
                  </a:cubicBezTo>
                  <a:cubicBezTo>
                    <a:pt x="906780" y="1098550"/>
                    <a:pt x="726440" y="1162050"/>
                    <a:pt x="565150" y="1141730"/>
                  </a:cubicBezTo>
                  <a:cubicBezTo>
                    <a:pt x="387350" y="1120140"/>
                    <a:pt x="83820" y="965200"/>
                    <a:pt x="24130" y="883920"/>
                  </a:cubicBezTo>
                  <a:cubicBezTo>
                    <a:pt x="0" y="850900"/>
                    <a:pt x="10160" y="820420"/>
                    <a:pt x="10160" y="788670"/>
                  </a:cubicBezTo>
                  <a:cubicBezTo>
                    <a:pt x="8890" y="756920"/>
                    <a:pt x="11430" y="723900"/>
                    <a:pt x="19050" y="692150"/>
                  </a:cubicBezTo>
                  <a:cubicBezTo>
                    <a:pt x="25400" y="661670"/>
                    <a:pt x="35560" y="629920"/>
                    <a:pt x="49530" y="601980"/>
                  </a:cubicBezTo>
                  <a:cubicBezTo>
                    <a:pt x="63500" y="572770"/>
                    <a:pt x="81280" y="546100"/>
                    <a:pt x="101600" y="520700"/>
                  </a:cubicBezTo>
                  <a:cubicBezTo>
                    <a:pt x="121920" y="496570"/>
                    <a:pt x="146050" y="473710"/>
                    <a:pt x="172720" y="454660"/>
                  </a:cubicBezTo>
                  <a:cubicBezTo>
                    <a:pt x="198120" y="435610"/>
                    <a:pt x="226060" y="420370"/>
                    <a:pt x="256540" y="407670"/>
                  </a:cubicBezTo>
                  <a:cubicBezTo>
                    <a:pt x="285750" y="396240"/>
                    <a:pt x="317500" y="387350"/>
                    <a:pt x="349250" y="382270"/>
                  </a:cubicBezTo>
                  <a:cubicBezTo>
                    <a:pt x="379730" y="377190"/>
                    <a:pt x="412750" y="375920"/>
                    <a:pt x="444500" y="379730"/>
                  </a:cubicBezTo>
                  <a:cubicBezTo>
                    <a:pt x="476250" y="382270"/>
                    <a:pt x="509270" y="388620"/>
                    <a:pt x="538480" y="398780"/>
                  </a:cubicBezTo>
                  <a:cubicBezTo>
                    <a:pt x="568960" y="410210"/>
                    <a:pt x="598170" y="424180"/>
                    <a:pt x="624840" y="441960"/>
                  </a:cubicBezTo>
                  <a:cubicBezTo>
                    <a:pt x="651510" y="458470"/>
                    <a:pt x="676910" y="480060"/>
                    <a:pt x="699770" y="502920"/>
                  </a:cubicBezTo>
                  <a:cubicBezTo>
                    <a:pt x="721360" y="525780"/>
                    <a:pt x="740410" y="552450"/>
                    <a:pt x="755650" y="580390"/>
                  </a:cubicBezTo>
                  <a:cubicBezTo>
                    <a:pt x="772160" y="608330"/>
                    <a:pt x="793750" y="669290"/>
                    <a:pt x="792480" y="669290"/>
                  </a:cubicBezTo>
                  <a:cubicBezTo>
                    <a:pt x="792480" y="669290"/>
                    <a:pt x="675640" y="499110"/>
                    <a:pt x="699770" y="464820"/>
                  </a:cubicBezTo>
                  <a:cubicBezTo>
                    <a:pt x="728980" y="424180"/>
                    <a:pt x="863600" y="487680"/>
                    <a:pt x="1036320" y="496570"/>
                  </a:cubicBezTo>
                  <a:cubicBezTo>
                    <a:pt x="1611630" y="525780"/>
                    <a:pt x="4038600" y="515620"/>
                    <a:pt x="4784090" y="524510"/>
                  </a:cubicBezTo>
                  <a:cubicBezTo>
                    <a:pt x="5102860" y="529590"/>
                    <a:pt x="5276850" y="528320"/>
                    <a:pt x="5463540" y="537210"/>
                  </a:cubicBezTo>
                  <a:cubicBezTo>
                    <a:pt x="5595620" y="543560"/>
                    <a:pt x="5680710" y="572770"/>
                    <a:pt x="5798820" y="563880"/>
                  </a:cubicBezTo>
                  <a:cubicBezTo>
                    <a:pt x="5932170" y="553720"/>
                    <a:pt x="6098540" y="473710"/>
                    <a:pt x="6224270" y="462280"/>
                  </a:cubicBezTo>
                  <a:cubicBezTo>
                    <a:pt x="6320790" y="453390"/>
                    <a:pt x="6423660" y="462280"/>
                    <a:pt x="6484620" y="473710"/>
                  </a:cubicBezTo>
                  <a:cubicBezTo>
                    <a:pt x="6517640" y="481330"/>
                    <a:pt x="6536690" y="490220"/>
                    <a:pt x="6560820" y="502920"/>
                  </a:cubicBezTo>
                  <a:cubicBezTo>
                    <a:pt x="6583680" y="515620"/>
                    <a:pt x="6606540" y="530860"/>
                    <a:pt x="6626860" y="548640"/>
                  </a:cubicBezTo>
                  <a:cubicBezTo>
                    <a:pt x="6647180" y="566420"/>
                    <a:pt x="6664960" y="588010"/>
                    <a:pt x="6680200" y="609600"/>
                  </a:cubicBezTo>
                  <a:cubicBezTo>
                    <a:pt x="6695440" y="632460"/>
                    <a:pt x="6709410" y="656590"/>
                    <a:pt x="6718300" y="681990"/>
                  </a:cubicBezTo>
                  <a:cubicBezTo>
                    <a:pt x="6728460" y="706120"/>
                    <a:pt x="6734810" y="734060"/>
                    <a:pt x="6737350" y="760730"/>
                  </a:cubicBezTo>
                  <a:cubicBezTo>
                    <a:pt x="6741160" y="787400"/>
                    <a:pt x="6741160" y="815340"/>
                    <a:pt x="6737350" y="842010"/>
                  </a:cubicBezTo>
                  <a:cubicBezTo>
                    <a:pt x="6734810" y="867410"/>
                    <a:pt x="6728460" y="895350"/>
                    <a:pt x="6718300" y="919480"/>
                  </a:cubicBezTo>
                  <a:cubicBezTo>
                    <a:pt x="6709410" y="944880"/>
                    <a:pt x="6695440" y="970280"/>
                    <a:pt x="6680200" y="991870"/>
                  </a:cubicBezTo>
                  <a:cubicBezTo>
                    <a:pt x="6664960" y="1013460"/>
                    <a:pt x="6647180" y="1035050"/>
                    <a:pt x="6626860" y="1052830"/>
                  </a:cubicBezTo>
                  <a:cubicBezTo>
                    <a:pt x="6606540" y="1070610"/>
                    <a:pt x="6583680" y="1085850"/>
                    <a:pt x="6560820" y="1098550"/>
                  </a:cubicBezTo>
                  <a:cubicBezTo>
                    <a:pt x="6536690" y="1111250"/>
                    <a:pt x="6510020" y="1121410"/>
                    <a:pt x="6484620" y="1127760"/>
                  </a:cubicBezTo>
                  <a:cubicBezTo>
                    <a:pt x="6457950" y="1134110"/>
                    <a:pt x="6403340" y="1136650"/>
                    <a:pt x="6403340" y="1136650"/>
                  </a:cubicBezTo>
                </a:path>
              </a:pathLst>
            </a:custGeom>
            <a:solidFill>
              <a:srgbClr val="C7EBF2"/>
            </a:solidFill>
            <a:ln cap="sq">
              <a:noFill/>
              <a:prstDash val="solid"/>
              <a:miter/>
            </a:ln>
          </p:spPr>
        </p:sp>
      </p:grpSp>
      <p:sp>
        <p:nvSpPr>
          <p:cNvPr name="TextBox 10" id="10"/>
          <p:cNvSpPr txBox="true"/>
          <p:nvPr/>
        </p:nvSpPr>
        <p:spPr>
          <a:xfrm rot="0">
            <a:off x="243979" y="419735"/>
            <a:ext cx="17800041" cy="9703816"/>
          </a:xfrm>
          <a:prstGeom prst="rect">
            <a:avLst/>
          </a:prstGeom>
        </p:spPr>
        <p:txBody>
          <a:bodyPr anchor="t" rtlCol="false" tIns="0" lIns="0" bIns="0" rIns="0">
            <a:spAutoFit/>
          </a:bodyPr>
          <a:lstStyle/>
          <a:p>
            <a:pPr algn="l">
              <a:lnSpc>
                <a:spcPts val="4832"/>
              </a:lnSpc>
            </a:pPr>
            <a:r>
              <a:rPr lang="en-US" sz="3200" b="true">
                <a:solidFill>
                  <a:srgbClr val="000000"/>
                </a:solidFill>
                <a:latin typeface="Canva Sans Bold"/>
                <a:ea typeface="Canva Sans Bold"/>
                <a:cs typeface="Canva Sans Bold"/>
                <a:sym typeface="Canva Sans Bold"/>
              </a:rPr>
              <a:t>Healthcare Providers</a:t>
            </a:r>
          </a:p>
          <a:p>
            <a:pPr algn="l">
              <a:lnSpc>
                <a:spcPts val="4832"/>
              </a:lnSpc>
            </a:pPr>
            <a:r>
              <a:rPr lang="en-US" sz="3200">
                <a:solidFill>
                  <a:srgbClr val="000000"/>
                </a:solidFill>
                <a:latin typeface="Canva Sans"/>
                <a:ea typeface="Canva Sans"/>
                <a:cs typeface="Canva Sans"/>
                <a:sym typeface="Canva Sans"/>
              </a:rPr>
              <a:t>Doctors, nurses, and allied health professionals play a critical role in integrating biosensors into clinical workflows and patient care plans (Al-Sa</a:t>
            </a:r>
            <a:r>
              <a:rPr lang="en-US" sz="3200">
                <a:solidFill>
                  <a:srgbClr val="000000"/>
                </a:solidFill>
                <a:latin typeface="Canva Sans"/>
                <a:ea typeface="Canva Sans"/>
                <a:cs typeface="Canva Sans"/>
                <a:sym typeface="Canva Sans"/>
              </a:rPr>
              <a:t>marraie et al., 2020).</a:t>
            </a:r>
          </a:p>
          <a:p>
            <a:pPr algn="l">
              <a:lnSpc>
                <a:spcPts val="4832"/>
              </a:lnSpc>
            </a:pPr>
          </a:p>
          <a:p>
            <a:pPr algn="l">
              <a:lnSpc>
                <a:spcPts val="4832"/>
              </a:lnSpc>
            </a:pPr>
            <a:r>
              <a:rPr lang="en-US" sz="3200" b="true">
                <a:solidFill>
                  <a:srgbClr val="000000"/>
                </a:solidFill>
                <a:latin typeface="Canva Sans Bold"/>
                <a:ea typeface="Canva Sans Bold"/>
                <a:cs typeface="Canva Sans Bold"/>
                <a:sym typeface="Canva Sans Bold"/>
              </a:rPr>
              <a:t>Patients</a:t>
            </a:r>
          </a:p>
          <a:p>
            <a:pPr algn="l">
              <a:lnSpc>
                <a:spcPts val="4832"/>
              </a:lnSpc>
            </a:pPr>
            <a:r>
              <a:rPr lang="en-US" sz="3200">
                <a:solidFill>
                  <a:srgbClr val="000000"/>
                </a:solidFill>
                <a:latin typeface="Canva Sans"/>
                <a:ea typeface="Canva Sans"/>
                <a:cs typeface="Canva Sans"/>
                <a:sym typeface="Canva Sans"/>
              </a:rPr>
              <a:t>End-users provide feedback on usability and effectiveness, ensuring the technology meets their needs (Omboni et al., 2020).</a:t>
            </a:r>
          </a:p>
          <a:p>
            <a:pPr algn="l">
              <a:lnSpc>
                <a:spcPts val="4832"/>
              </a:lnSpc>
            </a:pPr>
          </a:p>
          <a:p>
            <a:pPr algn="l">
              <a:lnSpc>
                <a:spcPts val="4832"/>
              </a:lnSpc>
            </a:pPr>
            <a:r>
              <a:rPr lang="en-US" sz="3200" b="true">
                <a:solidFill>
                  <a:srgbClr val="000000"/>
                </a:solidFill>
                <a:latin typeface="Canva Sans Bold"/>
                <a:ea typeface="Canva Sans Bold"/>
                <a:cs typeface="Canva Sans Bold"/>
                <a:sym typeface="Canva Sans Bold"/>
              </a:rPr>
              <a:t>Policy Makers and Regulators</a:t>
            </a:r>
          </a:p>
          <a:p>
            <a:pPr algn="l">
              <a:lnSpc>
                <a:spcPts val="4832"/>
              </a:lnSpc>
            </a:pPr>
            <a:r>
              <a:rPr lang="en-US" sz="3200">
                <a:solidFill>
                  <a:srgbClr val="000000"/>
                </a:solidFill>
                <a:latin typeface="Canva Sans"/>
                <a:ea typeface="Canva Sans"/>
                <a:cs typeface="Canva Sans"/>
                <a:sym typeface="Canva Sans"/>
              </a:rPr>
              <a:t>Government bodies and health regulators ensure compliance with health standards and provide funding support (WHO, 2022).</a:t>
            </a:r>
          </a:p>
          <a:p>
            <a:pPr algn="l">
              <a:lnSpc>
                <a:spcPts val="4681"/>
              </a:lnSpc>
            </a:pPr>
          </a:p>
          <a:p>
            <a:pPr algn="l">
              <a:lnSpc>
                <a:spcPts val="4832"/>
              </a:lnSpc>
            </a:pPr>
            <a:r>
              <a:rPr lang="en-US" sz="3200" b="true">
                <a:solidFill>
                  <a:srgbClr val="000000"/>
                </a:solidFill>
                <a:latin typeface="Canva Sans Bold"/>
                <a:ea typeface="Canva Sans Bold"/>
                <a:cs typeface="Canva Sans Bold"/>
                <a:sym typeface="Canva Sans Bold"/>
              </a:rPr>
              <a:t>Technology Developers</a:t>
            </a:r>
          </a:p>
          <a:p>
            <a:pPr algn="l">
              <a:lnSpc>
                <a:spcPts val="4832"/>
              </a:lnSpc>
            </a:pPr>
            <a:r>
              <a:rPr lang="en-US" sz="3200">
                <a:solidFill>
                  <a:srgbClr val="000000"/>
                </a:solidFill>
                <a:latin typeface="Canva Sans"/>
                <a:ea typeface="Canva Sans"/>
                <a:cs typeface="Canva Sans"/>
                <a:sym typeface="Canva Sans"/>
              </a:rPr>
              <a:t>Biosensor manufacturers and software developers innovate and maintain reliable, user-friendly devices and platforms (Gruska et al., 2020).</a:t>
            </a:r>
          </a:p>
          <a:p>
            <a:pPr algn="l">
              <a:lnSpc>
                <a:spcPts val="4832"/>
              </a:lnSpc>
            </a:pPr>
          </a:p>
        </p:txBody>
      </p:sp>
    </p:spTree>
  </p:cSld>
  <p:clrMapOvr>
    <a:masterClrMapping/>
  </p:clrMapOvr>
</p:sld>
</file>

<file path=ppt/slides/slide1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248603" y="3836670"/>
            <a:ext cx="6770370" cy="711518"/>
            <a:chOff x="0" y="0"/>
            <a:chExt cx="9027160" cy="948690"/>
          </a:xfrm>
        </p:grpSpPr>
        <p:sp>
          <p:nvSpPr>
            <p:cNvPr name="Freeform 3" id="3"/>
            <p:cNvSpPr/>
            <p:nvPr/>
          </p:nvSpPr>
          <p:spPr>
            <a:xfrm flipH="false" flipV="false" rot="0">
              <a:off x="-53340" y="50800"/>
              <a:ext cx="9119870" cy="900430"/>
            </a:xfrm>
            <a:custGeom>
              <a:avLst/>
              <a:gdLst/>
              <a:ahLst/>
              <a:cxnLst/>
              <a:rect r="r" b="b" t="t" l="l"/>
              <a:pathLst>
                <a:path h="900430" w="9119870">
                  <a:moveTo>
                    <a:pt x="171450" y="0"/>
                  </a:moveTo>
                  <a:cubicBezTo>
                    <a:pt x="868680" y="33020"/>
                    <a:pt x="970280" y="21590"/>
                    <a:pt x="1102360" y="29210"/>
                  </a:cubicBezTo>
                  <a:cubicBezTo>
                    <a:pt x="1256030" y="39370"/>
                    <a:pt x="1446530" y="88900"/>
                    <a:pt x="1600200" y="91440"/>
                  </a:cubicBezTo>
                  <a:cubicBezTo>
                    <a:pt x="1732280" y="93980"/>
                    <a:pt x="1805940" y="67310"/>
                    <a:pt x="1971040" y="60960"/>
                  </a:cubicBezTo>
                  <a:cubicBezTo>
                    <a:pt x="2303780" y="46990"/>
                    <a:pt x="3138170" y="74930"/>
                    <a:pt x="3472180" y="60960"/>
                  </a:cubicBezTo>
                  <a:cubicBezTo>
                    <a:pt x="3641090" y="53340"/>
                    <a:pt x="3658870" y="38100"/>
                    <a:pt x="3851910" y="29210"/>
                  </a:cubicBezTo>
                  <a:cubicBezTo>
                    <a:pt x="4461510" y="5080"/>
                    <a:pt x="7054850" y="5080"/>
                    <a:pt x="7664450" y="29210"/>
                  </a:cubicBezTo>
                  <a:cubicBezTo>
                    <a:pt x="7857490" y="38100"/>
                    <a:pt x="7919720" y="55880"/>
                    <a:pt x="8045450" y="60960"/>
                  </a:cubicBezTo>
                  <a:cubicBezTo>
                    <a:pt x="8168640" y="66040"/>
                    <a:pt x="8279130" y="44450"/>
                    <a:pt x="8412480" y="60960"/>
                  </a:cubicBezTo>
                  <a:cubicBezTo>
                    <a:pt x="8573770" y="81280"/>
                    <a:pt x="8845550" y="218440"/>
                    <a:pt x="8943340" y="195580"/>
                  </a:cubicBezTo>
                  <a:cubicBezTo>
                    <a:pt x="8989060" y="185420"/>
                    <a:pt x="9009380" y="113030"/>
                    <a:pt x="9029700" y="123190"/>
                  </a:cubicBezTo>
                  <a:cubicBezTo>
                    <a:pt x="9081770" y="147320"/>
                    <a:pt x="9119870" y="756920"/>
                    <a:pt x="9029700" y="847090"/>
                  </a:cubicBezTo>
                  <a:cubicBezTo>
                    <a:pt x="8975090" y="900430"/>
                    <a:pt x="8863330" y="852170"/>
                    <a:pt x="8766810" y="844550"/>
                  </a:cubicBezTo>
                  <a:cubicBezTo>
                    <a:pt x="8648700" y="834390"/>
                    <a:pt x="8502650" y="795020"/>
                    <a:pt x="8373110" y="784860"/>
                  </a:cubicBezTo>
                  <a:cubicBezTo>
                    <a:pt x="8249920" y="775970"/>
                    <a:pt x="8133080" y="789940"/>
                    <a:pt x="8011160" y="784860"/>
                  </a:cubicBezTo>
                  <a:cubicBezTo>
                    <a:pt x="7882890" y="779780"/>
                    <a:pt x="7815580" y="762000"/>
                    <a:pt x="7620000" y="753110"/>
                  </a:cubicBezTo>
                  <a:cubicBezTo>
                    <a:pt x="7043420" y="730250"/>
                    <a:pt x="4740910" y="839470"/>
                    <a:pt x="4185920" y="753110"/>
                  </a:cubicBezTo>
                  <a:cubicBezTo>
                    <a:pt x="4001770" y="725170"/>
                    <a:pt x="3956050" y="642620"/>
                    <a:pt x="3826510" y="641350"/>
                  </a:cubicBezTo>
                  <a:cubicBezTo>
                    <a:pt x="3676650" y="640080"/>
                    <a:pt x="3547110" y="754380"/>
                    <a:pt x="3336290" y="784860"/>
                  </a:cubicBezTo>
                  <a:cubicBezTo>
                    <a:pt x="2971800" y="836930"/>
                    <a:pt x="2152650" y="798830"/>
                    <a:pt x="1818640" y="784860"/>
                  </a:cubicBezTo>
                  <a:cubicBezTo>
                    <a:pt x="1652270" y="777240"/>
                    <a:pt x="1593850" y="759460"/>
                    <a:pt x="1447800" y="753110"/>
                  </a:cubicBezTo>
                  <a:cubicBezTo>
                    <a:pt x="1242060" y="745490"/>
                    <a:pt x="933450" y="758190"/>
                    <a:pt x="697230" y="753110"/>
                  </a:cubicBezTo>
                  <a:cubicBezTo>
                    <a:pt x="487680" y="749300"/>
                    <a:pt x="199390" y="836930"/>
                    <a:pt x="104140" y="728980"/>
                  </a:cubicBezTo>
                  <a:cubicBezTo>
                    <a:pt x="0" y="608330"/>
                    <a:pt x="171450" y="0"/>
                    <a:pt x="171450" y="0"/>
                  </a:cubicBezTo>
                </a:path>
              </a:pathLst>
            </a:custGeom>
            <a:solidFill>
              <a:srgbClr val="BC9BFF">
                <a:alpha val="49804"/>
              </a:srgbClr>
            </a:solidFill>
            <a:ln cap="sq">
              <a:noFill/>
              <a:prstDash val="solid"/>
              <a:miter/>
            </a:ln>
          </p:spPr>
        </p:sp>
      </p:grpSp>
      <p:grpSp>
        <p:nvGrpSpPr>
          <p:cNvPr name="Group 4" id="4"/>
          <p:cNvGrpSpPr/>
          <p:nvPr/>
        </p:nvGrpSpPr>
        <p:grpSpPr>
          <a:xfrm rot="0">
            <a:off x="20955" y="6456045"/>
            <a:ext cx="5813108" cy="787718"/>
            <a:chOff x="0" y="0"/>
            <a:chExt cx="7750810" cy="1050290"/>
          </a:xfrm>
        </p:grpSpPr>
        <p:sp>
          <p:nvSpPr>
            <p:cNvPr name="Freeform 5" id="5"/>
            <p:cNvSpPr/>
            <p:nvPr/>
          </p:nvSpPr>
          <p:spPr>
            <a:xfrm flipH="false" flipV="false" rot="0">
              <a:off x="48260" y="-524510"/>
              <a:ext cx="7834630" cy="1888490"/>
            </a:xfrm>
            <a:custGeom>
              <a:avLst/>
              <a:gdLst/>
              <a:ahLst/>
              <a:cxnLst/>
              <a:rect r="r" b="b" t="t" l="l"/>
              <a:pathLst>
                <a:path h="1888490" w="7834630">
                  <a:moveTo>
                    <a:pt x="7527290" y="1306830"/>
                  </a:moveTo>
                  <a:cubicBezTo>
                    <a:pt x="7249160" y="1310640"/>
                    <a:pt x="7110730" y="1322070"/>
                    <a:pt x="6985000" y="1336040"/>
                  </a:cubicBezTo>
                  <a:cubicBezTo>
                    <a:pt x="6850380" y="1351280"/>
                    <a:pt x="6703060" y="1379220"/>
                    <a:pt x="6564630" y="1395730"/>
                  </a:cubicBezTo>
                  <a:cubicBezTo>
                    <a:pt x="6430010" y="1410970"/>
                    <a:pt x="6347460" y="1422400"/>
                    <a:pt x="6164580" y="1430020"/>
                  </a:cubicBezTo>
                  <a:cubicBezTo>
                    <a:pt x="5765800" y="1447800"/>
                    <a:pt x="4662170" y="1402080"/>
                    <a:pt x="4267200" y="1430020"/>
                  </a:cubicBezTo>
                  <a:cubicBezTo>
                    <a:pt x="4085590" y="1443990"/>
                    <a:pt x="4003040" y="1471930"/>
                    <a:pt x="3873500" y="1488440"/>
                  </a:cubicBezTo>
                  <a:cubicBezTo>
                    <a:pt x="3747770" y="1503680"/>
                    <a:pt x="3666490" y="1515110"/>
                    <a:pt x="3498850" y="1522730"/>
                  </a:cubicBezTo>
                  <a:cubicBezTo>
                    <a:pt x="3158490" y="1539240"/>
                    <a:pt x="2311400" y="1562100"/>
                    <a:pt x="1950720" y="1522730"/>
                  </a:cubicBezTo>
                  <a:cubicBezTo>
                    <a:pt x="1752600" y="1502410"/>
                    <a:pt x="1642110" y="1443990"/>
                    <a:pt x="1498600" y="1423670"/>
                  </a:cubicBezTo>
                  <a:cubicBezTo>
                    <a:pt x="1369060" y="1405890"/>
                    <a:pt x="1275080" y="1413510"/>
                    <a:pt x="1126490" y="1399540"/>
                  </a:cubicBezTo>
                  <a:cubicBezTo>
                    <a:pt x="900430" y="1377950"/>
                    <a:pt x="407670" y="1328420"/>
                    <a:pt x="274320" y="1295400"/>
                  </a:cubicBezTo>
                  <a:cubicBezTo>
                    <a:pt x="232410" y="1285240"/>
                    <a:pt x="218440" y="1277620"/>
                    <a:pt x="193040" y="1264920"/>
                  </a:cubicBezTo>
                  <a:cubicBezTo>
                    <a:pt x="167640" y="1250950"/>
                    <a:pt x="143510" y="1233170"/>
                    <a:pt x="121920" y="1214120"/>
                  </a:cubicBezTo>
                  <a:cubicBezTo>
                    <a:pt x="100330" y="1195070"/>
                    <a:pt x="80010" y="1173480"/>
                    <a:pt x="63500" y="1149350"/>
                  </a:cubicBezTo>
                  <a:cubicBezTo>
                    <a:pt x="48260" y="1125220"/>
                    <a:pt x="34290" y="1098550"/>
                    <a:pt x="24130" y="1071880"/>
                  </a:cubicBezTo>
                  <a:cubicBezTo>
                    <a:pt x="13970" y="1045210"/>
                    <a:pt x="6350" y="1016000"/>
                    <a:pt x="2540" y="986790"/>
                  </a:cubicBezTo>
                  <a:cubicBezTo>
                    <a:pt x="0" y="957580"/>
                    <a:pt x="0" y="928370"/>
                    <a:pt x="3810" y="899160"/>
                  </a:cubicBezTo>
                  <a:cubicBezTo>
                    <a:pt x="7620" y="871220"/>
                    <a:pt x="13970" y="842010"/>
                    <a:pt x="24130" y="815340"/>
                  </a:cubicBezTo>
                  <a:cubicBezTo>
                    <a:pt x="35560" y="787400"/>
                    <a:pt x="49530" y="762000"/>
                    <a:pt x="66040" y="737870"/>
                  </a:cubicBezTo>
                  <a:cubicBezTo>
                    <a:pt x="82550" y="713740"/>
                    <a:pt x="101600" y="692150"/>
                    <a:pt x="123190" y="673100"/>
                  </a:cubicBezTo>
                  <a:cubicBezTo>
                    <a:pt x="144780" y="654050"/>
                    <a:pt x="170180" y="636270"/>
                    <a:pt x="195580" y="623570"/>
                  </a:cubicBezTo>
                  <a:cubicBezTo>
                    <a:pt x="220980" y="609600"/>
                    <a:pt x="248920" y="599440"/>
                    <a:pt x="276860" y="593090"/>
                  </a:cubicBezTo>
                  <a:cubicBezTo>
                    <a:pt x="304800" y="585470"/>
                    <a:pt x="311150" y="585470"/>
                    <a:pt x="364490" y="582930"/>
                  </a:cubicBezTo>
                  <a:cubicBezTo>
                    <a:pt x="842010" y="554990"/>
                    <a:pt x="7070090" y="0"/>
                    <a:pt x="7651750" y="582930"/>
                  </a:cubicBezTo>
                  <a:cubicBezTo>
                    <a:pt x="7834630" y="765810"/>
                    <a:pt x="7834630" y="1122680"/>
                    <a:pt x="7651750" y="1306830"/>
                  </a:cubicBezTo>
                  <a:cubicBezTo>
                    <a:pt x="7068820" y="1888490"/>
                    <a:pt x="838200" y="1336040"/>
                    <a:pt x="361950" y="1306830"/>
                  </a:cubicBezTo>
                  <a:cubicBezTo>
                    <a:pt x="308610" y="1303020"/>
                    <a:pt x="302260" y="1303020"/>
                    <a:pt x="274320" y="1295400"/>
                  </a:cubicBezTo>
                  <a:cubicBezTo>
                    <a:pt x="246380" y="1289050"/>
                    <a:pt x="218440" y="1277620"/>
                    <a:pt x="193040" y="1264920"/>
                  </a:cubicBezTo>
                  <a:cubicBezTo>
                    <a:pt x="167640" y="1250950"/>
                    <a:pt x="143510" y="1233170"/>
                    <a:pt x="121920" y="1214120"/>
                  </a:cubicBezTo>
                  <a:cubicBezTo>
                    <a:pt x="100330" y="1195070"/>
                    <a:pt x="80010" y="1173480"/>
                    <a:pt x="63500" y="1149350"/>
                  </a:cubicBezTo>
                  <a:cubicBezTo>
                    <a:pt x="48260" y="1125220"/>
                    <a:pt x="34290" y="1098550"/>
                    <a:pt x="24130" y="1071880"/>
                  </a:cubicBezTo>
                  <a:cubicBezTo>
                    <a:pt x="13970" y="1045210"/>
                    <a:pt x="6350" y="1016000"/>
                    <a:pt x="2540" y="986790"/>
                  </a:cubicBezTo>
                  <a:cubicBezTo>
                    <a:pt x="0" y="957580"/>
                    <a:pt x="0" y="928370"/>
                    <a:pt x="3810" y="899160"/>
                  </a:cubicBezTo>
                  <a:cubicBezTo>
                    <a:pt x="7620" y="871220"/>
                    <a:pt x="13970" y="842010"/>
                    <a:pt x="24130" y="815340"/>
                  </a:cubicBezTo>
                  <a:cubicBezTo>
                    <a:pt x="35560" y="787400"/>
                    <a:pt x="49530" y="762000"/>
                    <a:pt x="66040" y="737870"/>
                  </a:cubicBezTo>
                  <a:cubicBezTo>
                    <a:pt x="82550" y="713740"/>
                    <a:pt x="101600" y="692150"/>
                    <a:pt x="123190" y="673100"/>
                  </a:cubicBezTo>
                  <a:cubicBezTo>
                    <a:pt x="144780" y="654050"/>
                    <a:pt x="170180" y="636270"/>
                    <a:pt x="195580" y="623570"/>
                  </a:cubicBezTo>
                  <a:cubicBezTo>
                    <a:pt x="220980" y="609600"/>
                    <a:pt x="248920" y="599440"/>
                    <a:pt x="276860" y="593090"/>
                  </a:cubicBezTo>
                  <a:cubicBezTo>
                    <a:pt x="304800" y="585470"/>
                    <a:pt x="330200" y="584200"/>
                    <a:pt x="364490" y="582930"/>
                  </a:cubicBezTo>
                  <a:cubicBezTo>
                    <a:pt x="408940" y="580390"/>
                    <a:pt x="458470" y="577850"/>
                    <a:pt x="524510" y="585470"/>
                  </a:cubicBezTo>
                  <a:cubicBezTo>
                    <a:pt x="633730" y="598170"/>
                    <a:pt x="814070" y="660400"/>
                    <a:pt x="952500" y="675640"/>
                  </a:cubicBezTo>
                  <a:cubicBezTo>
                    <a:pt x="1082040" y="689610"/>
                    <a:pt x="1182370" y="668020"/>
                    <a:pt x="1329690" y="679450"/>
                  </a:cubicBezTo>
                  <a:cubicBezTo>
                    <a:pt x="1544320" y="697230"/>
                    <a:pt x="1807210" y="775970"/>
                    <a:pt x="2110740" y="798830"/>
                  </a:cubicBezTo>
                  <a:cubicBezTo>
                    <a:pt x="2533650" y="833120"/>
                    <a:pt x="3265170" y="843280"/>
                    <a:pt x="3632200" y="807720"/>
                  </a:cubicBezTo>
                  <a:cubicBezTo>
                    <a:pt x="3841750" y="786130"/>
                    <a:pt x="3903980" y="728980"/>
                    <a:pt x="4123690" y="706120"/>
                  </a:cubicBezTo>
                  <a:cubicBezTo>
                    <a:pt x="4556760" y="662940"/>
                    <a:pt x="5563870" y="723900"/>
                    <a:pt x="6078220" y="706120"/>
                  </a:cubicBezTo>
                  <a:cubicBezTo>
                    <a:pt x="6412230" y="694690"/>
                    <a:pt x="6673850" y="673100"/>
                    <a:pt x="6906260" y="647700"/>
                  </a:cubicBezTo>
                  <a:cubicBezTo>
                    <a:pt x="7077710" y="629920"/>
                    <a:pt x="7235190" y="593090"/>
                    <a:pt x="7349490" y="582930"/>
                  </a:cubicBezTo>
                  <a:cubicBezTo>
                    <a:pt x="7421880" y="575310"/>
                    <a:pt x="7487920" y="537210"/>
                    <a:pt x="7527290" y="575310"/>
                  </a:cubicBezTo>
                  <a:cubicBezTo>
                    <a:pt x="7608570" y="652780"/>
                    <a:pt x="7527290" y="1306830"/>
                    <a:pt x="7527290" y="1306830"/>
                  </a:cubicBezTo>
                </a:path>
              </a:pathLst>
            </a:custGeom>
            <a:solidFill>
              <a:srgbClr val="F37F35">
                <a:alpha val="49804"/>
              </a:srgbClr>
            </a:solidFill>
            <a:ln cap="sq">
              <a:noFill/>
              <a:prstDash val="solid"/>
              <a:miter/>
            </a:ln>
          </p:spPr>
        </p:sp>
      </p:grpSp>
      <p:grpSp>
        <p:nvGrpSpPr>
          <p:cNvPr name="Group 6" id="6"/>
          <p:cNvGrpSpPr/>
          <p:nvPr/>
        </p:nvGrpSpPr>
        <p:grpSpPr>
          <a:xfrm rot="0">
            <a:off x="248603" y="1291590"/>
            <a:ext cx="8002905" cy="759143"/>
            <a:chOff x="0" y="0"/>
            <a:chExt cx="10670540" cy="1012190"/>
          </a:xfrm>
        </p:grpSpPr>
        <p:sp>
          <p:nvSpPr>
            <p:cNvPr name="Freeform 7" id="7"/>
            <p:cNvSpPr/>
            <p:nvPr/>
          </p:nvSpPr>
          <p:spPr>
            <a:xfrm flipH="false" flipV="false" rot="0">
              <a:off x="50800" y="24130"/>
              <a:ext cx="10632440" cy="1079500"/>
            </a:xfrm>
            <a:custGeom>
              <a:avLst/>
              <a:gdLst/>
              <a:ahLst/>
              <a:cxnLst/>
              <a:rect r="r" b="b" t="t" l="l"/>
              <a:pathLst>
                <a:path h="1079500" w="10632440">
                  <a:moveTo>
                    <a:pt x="0" y="436880"/>
                  </a:moveTo>
                  <a:cubicBezTo>
                    <a:pt x="0" y="436880"/>
                    <a:pt x="6350" y="408940"/>
                    <a:pt x="10160" y="394970"/>
                  </a:cubicBezTo>
                  <a:cubicBezTo>
                    <a:pt x="13970" y="381000"/>
                    <a:pt x="20320" y="353060"/>
                    <a:pt x="20320" y="353060"/>
                  </a:cubicBezTo>
                  <a:cubicBezTo>
                    <a:pt x="21590" y="351790"/>
                    <a:pt x="34290" y="326390"/>
                    <a:pt x="40640" y="313690"/>
                  </a:cubicBezTo>
                  <a:cubicBezTo>
                    <a:pt x="48260" y="300990"/>
                    <a:pt x="60960" y="275590"/>
                    <a:pt x="60960" y="275590"/>
                  </a:cubicBezTo>
                  <a:cubicBezTo>
                    <a:pt x="62230" y="275590"/>
                    <a:pt x="81280" y="254000"/>
                    <a:pt x="90170" y="242570"/>
                  </a:cubicBezTo>
                  <a:cubicBezTo>
                    <a:pt x="100330" y="232410"/>
                    <a:pt x="119380" y="210820"/>
                    <a:pt x="119380" y="209550"/>
                  </a:cubicBezTo>
                  <a:cubicBezTo>
                    <a:pt x="119380" y="209550"/>
                    <a:pt x="143510" y="193040"/>
                    <a:pt x="154940" y="185420"/>
                  </a:cubicBezTo>
                  <a:cubicBezTo>
                    <a:pt x="167640" y="176530"/>
                    <a:pt x="190500" y="161290"/>
                    <a:pt x="190500" y="160020"/>
                  </a:cubicBezTo>
                  <a:cubicBezTo>
                    <a:pt x="191770" y="160020"/>
                    <a:pt x="218440" y="149860"/>
                    <a:pt x="232410" y="144780"/>
                  </a:cubicBezTo>
                  <a:cubicBezTo>
                    <a:pt x="245110" y="139700"/>
                    <a:pt x="271780" y="129540"/>
                    <a:pt x="273050" y="129540"/>
                  </a:cubicBezTo>
                  <a:cubicBezTo>
                    <a:pt x="273050" y="129540"/>
                    <a:pt x="278130" y="129540"/>
                    <a:pt x="284480" y="128270"/>
                  </a:cubicBezTo>
                  <a:cubicBezTo>
                    <a:pt x="300990" y="124460"/>
                    <a:pt x="374650" y="87630"/>
                    <a:pt x="381000" y="91440"/>
                  </a:cubicBezTo>
                  <a:cubicBezTo>
                    <a:pt x="382270" y="91440"/>
                    <a:pt x="381000" y="92710"/>
                    <a:pt x="381000" y="95250"/>
                  </a:cubicBezTo>
                  <a:cubicBezTo>
                    <a:pt x="382270" y="99060"/>
                    <a:pt x="375920" y="111760"/>
                    <a:pt x="384810" y="119380"/>
                  </a:cubicBezTo>
                  <a:cubicBezTo>
                    <a:pt x="455930" y="181610"/>
                    <a:pt x="1808480" y="119380"/>
                    <a:pt x="2186940" y="119380"/>
                  </a:cubicBezTo>
                  <a:cubicBezTo>
                    <a:pt x="2362200" y="119380"/>
                    <a:pt x="2444750" y="119380"/>
                    <a:pt x="2570480" y="119380"/>
                  </a:cubicBezTo>
                  <a:cubicBezTo>
                    <a:pt x="2692400" y="119380"/>
                    <a:pt x="2813050" y="119380"/>
                    <a:pt x="2933700" y="119380"/>
                  </a:cubicBezTo>
                  <a:cubicBezTo>
                    <a:pt x="3051810" y="119380"/>
                    <a:pt x="3274060" y="119380"/>
                    <a:pt x="3288030" y="119380"/>
                  </a:cubicBezTo>
                  <a:cubicBezTo>
                    <a:pt x="3289300" y="119380"/>
                    <a:pt x="3288030" y="119380"/>
                    <a:pt x="3289300" y="119380"/>
                  </a:cubicBezTo>
                  <a:cubicBezTo>
                    <a:pt x="3303270" y="119380"/>
                    <a:pt x="3545840" y="119380"/>
                    <a:pt x="3674110" y="119380"/>
                  </a:cubicBezTo>
                  <a:cubicBezTo>
                    <a:pt x="3799840" y="119380"/>
                    <a:pt x="3923030" y="124460"/>
                    <a:pt x="4050030" y="119380"/>
                  </a:cubicBezTo>
                  <a:cubicBezTo>
                    <a:pt x="4180840" y="114300"/>
                    <a:pt x="4315460" y="97790"/>
                    <a:pt x="4446270" y="88900"/>
                  </a:cubicBezTo>
                  <a:cubicBezTo>
                    <a:pt x="4575810" y="78740"/>
                    <a:pt x="4700270" y="69850"/>
                    <a:pt x="4828540" y="59690"/>
                  </a:cubicBezTo>
                  <a:cubicBezTo>
                    <a:pt x="4958080" y="49530"/>
                    <a:pt x="5088890" y="31750"/>
                    <a:pt x="5217160" y="26670"/>
                  </a:cubicBezTo>
                  <a:cubicBezTo>
                    <a:pt x="5344160" y="20320"/>
                    <a:pt x="5467350" y="26670"/>
                    <a:pt x="5594350" y="26670"/>
                  </a:cubicBezTo>
                  <a:cubicBezTo>
                    <a:pt x="5725160" y="26670"/>
                    <a:pt x="5859780" y="26670"/>
                    <a:pt x="5990590" y="26670"/>
                  </a:cubicBezTo>
                  <a:cubicBezTo>
                    <a:pt x="6118860" y="26670"/>
                    <a:pt x="6244590" y="26670"/>
                    <a:pt x="6372860" y="26670"/>
                  </a:cubicBezTo>
                  <a:cubicBezTo>
                    <a:pt x="6503670" y="26670"/>
                    <a:pt x="6587490" y="26670"/>
                    <a:pt x="6769100" y="26670"/>
                  </a:cubicBezTo>
                  <a:cubicBezTo>
                    <a:pt x="7166610" y="26670"/>
                    <a:pt x="8234680" y="0"/>
                    <a:pt x="8669020" y="26670"/>
                  </a:cubicBezTo>
                  <a:cubicBezTo>
                    <a:pt x="8896350" y="39370"/>
                    <a:pt x="9065260" y="68580"/>
                    <a:pt x="9187180" y="87630"/>
                  </a:cubicBezTo>
                  <a:cubicBezTo>
                    <a:pt x="9255760" y="99060"/>
                    <a:pt x="9291320" y="114300"/>
                    <a:pt x="9343390" y="119380"/>
                  </a:cubicBezTo>
                  <a:cubicBezTo>
                    <a:pt x="9395460" y="124460"/>
                    <a:pt x="9436100" y="119380"/>
                    <a:pt x="9498330" y="119380"/>
                  </a:cubicBezTo>
                  <a:cubicBezTo>
                    <a:pt x="9594850" y="119380"/>
                    <a:pt x="9740900" y="119380"/>
                    <a:pt x="9865360" y="119380"/>
                  </a:cubicBezTo>
                  <a:cubicBezTo>
                    <a:pt x="9991090" y="119380"/>
                    <a:pt x="10132060" y="82550"/>
                    <a:pt x="10248900" y="119380"/>
                  </a:cubicBezTo>
                  <a:cubicBezTo>
                    <a:pt x="10367010" y="157480"/>
                    <a:pt x="10513060" y="238760"/>
                    <a:pt x="10566400" y="342900"/>
                  </a:cubicBezTo>
                  <a:cubicBezTo>
                    <a:pt x="10623550" y="450850"/>
                    <a:pt x="10632440" y="666750"/>
                    <a:pt x="10567670" y="760730"/>
                  </a:cubicBezTo>
                  <a:cubicBezTo>
                    <a:pt x="10505440" y="852170"/>
                    <a:pt x="10323830" y="881380"/>
                    <a:pt x="10196830" y="905510"/>
                  </a:cubicBezTo>
                  <a:cubicBezTo>
                    <a:pt x="10073640" y="928370"/>
                    <a:pt x="9945370" y="915670"/>
                    <a:pt x="9820910" y="905510"/>
                  </a:cubicBezTo>
                  <a:cubicBezTo>
                    <a:pt x="9695180" y="894080"/>
                    <a:pt x="9530080" y="849630"/>
                    <a:pt x="9443720" y="843280"/>
                  </a:cubicBezTo>
                  <a:cubicBezTo>
                    <a:pt x="9399270" y="839470"/>
                    <a:pt x="9386570" y="843280"/>
                    <a:pt x="9342120" y="843280"/>
                  </a:cubicBezTo>
                  <a:cubicBezTo>
                    <a:pt x="9255760" y="843280"/>
                    <a:pt x="9156700" y="843280"/>
                    <a:pt x="8970010" y="843280"/>
                  </a:cubicBezTo>
                  <a:cubicBezTo>
                    <a:pt x="8402320" y="843280"/>
                    <a:pt x="6103620" y="819150"/>
                    <a:pt x="5533390" y="843280"/>
                  </a:cubicBezTo>
                  <a:cubicBezTo>
                    <a:pt x="5344160" y="850900"/>
                    <a:pt x="5280660" y="863600"/>
                    <a:pt x="5156200" y="873760"/>
                  </a:cubicBezTo>
                  <a:cubicBezTo>
                    <a:pt x="5033010" y="883920"/>
                    <a:pt x="4912360" y="900430"/>
                    <a:pt x="4789170" y="905510"/>
                  </a:cubicBezTo>
                  <a:cubicBezTo>
                    <a:pt x="4667250" y="910590"/>
                    <a:pt x="4544060" y="905510"/>
                    <a:pt x="4420870" y="905510"/>
                  </a:cubicBezTo>
                  <a:cubicBezTo>
                    <a:pt x="4295140" y="905510"/>
                    <a:pt x="4165600" y="915670"/>
                    <a:pt x="4042410" y="905510"/>
                  </a:cubicBezTo>
                  <a:cubicBezTo>
                    <a:pt x="3923030" y="894080"/>
                    <a:pt x="3735070" y="847090"/>
                    <a:pt x="3691890" y="843280"/>
                  </a:cubicBezTo>
                  <a:cubicBezTo>
                    <a:pt x="3681730" y="842010"/>
                    <a:pt x="3684270" y="843280"/>
                    <a:pt x="3674110" y="843280"/>
                  </a:cubicBezTo>
                  <a:cubicBezTo>
                    <a:pt x="3627120" y="843280"/>
                    <a:pt x="3393440" y="833120"/>
                    <a:pt x="3260090" y="843280"/>
                  </a:cubicBezTo>
                  <a:cubicBezTo>
                    <a:pt x="3134360" y="852170"/>
                    <a:pt x="3023870" y="882650"/>
                    <a:pt x="2895600" y="897890"/>
                  </a:cubicBezTo>
                  <a:cubicBezTo>
                    <a:pt x="2753360" y="914400"/>
                    <a:pt x="2653030" y="927100"/>
                    <a:pt x="2446020" y="935990"/>
                  </a:cubicBezTo>
                  <a:cubicBezTo>
                    <a:pt x="1985010" y="955040"/>
                    <a:pt x="355600" y="1079500"/>
                    <a:pt x="212090" y="935990"/>
                  </a:cubicBezTo>
                  <a:cubicBezTo>
                    <a:pt x="179070" y="901700"/>
                    <a:pt x="224790" y="826770"/>
                    <a:pt x="212090" y="810260"/>
                  </a:cubicBezTo>
                  <a:cubicBezTo>
                    <a:pt x="207010" y="802640"/>
                    <a:pt x="191770" y="801370"/>
                    <a:pt x="190500" y="801370"/>
                  </a:cubicBezTo>
                  <a:cubicBezTo>
                    <a:pt x="190500" y="801370"/>
                    <a:pt x="167640" y="784860"/>
                    <a:pt x="154940" y="777240"/>
                  </a:cubicBezTo>
                  <a:cubicBezTo>
                    <a:pt x="143510" y="768350"/>
                    <a:pt x="119380" y="751840"/>
                    <a:pt x="119380" y="751840"/>
                  </a:cubicBezTo>
                  <a:cubicBezTo>
                    <a:pt x="119380" y="751840"/>
                    <a:pt x="100330" y="730250"/>
                    <a:pt x="90170" y="718820"/>
                  </a:cubicBezTo>
                  <a:cubicBezTo>
                    <a:pt x="81280" y="708660"/>
                    <a:pt x="62230" y="687070"/>
                    <a:pt x="60960" y="687070"/>
                  </a:cubicBezTo>
                  <a:cubicBezTo>
                    <a:pt x="60960" y="685800"/>
                    <a:pt x="48260" y="660400"/>
                    <a:pt x="40640" y="647700"/>
                  </a:cubicBezTo>
                  <a:cubicBezTo>
                    <a:pt x="34290" y="635000"/>
                    <a:pt x="21590" y="609600"/>
                    <a:pt x="20320" y="609600"/>
                  </a:cubicBezTo>
                  <a:cubicBezTo>
                    <a:pt x="20320" y="608330"/>
                    <a:pt x="13970" y="581660"/>
                    <a:pt x="10160" y="567690"/>
                  </a:cubicBezTo>
                  <a:cubicBezTo>
                    <a:pt x="6350" y="552450"/>
                    <a:pt x="0" y="525780"/>
                    <a:pt x="0" y="524510"/>
                  </a:cubicBezTo>
                  <a:cubicBezTo>
                    <a:pt x="0" y="524510"/>
                    <a:pt x="0" y="495300"/>
                    <a:pt x="0" y="481330"/>
                  </a:cubicBezTo>
                  <a:cubicBezTo>
                    <a:pt x="0" y="466090"/>
                    <a:pt x="0" y="436880"/>
                    <a:pt x="0" y="436880"/>
                  </a:cubicBezTo>
                </a:path>
              </a:pathLst>
            </a:custGeom>
            <a:solidFill>
              <a:srgbClr val="FFF234">
                <a:alpha val="49804"/>
              </a:srgbClr>
            </a:solidFill>
            <a:ln cap="sq">
              <a:noFill/>
              <a:prstDash val="solid"/>
              <a:miter/>
            </a:ln>
          </p:spPr>
        </p:sp>
      </p:grpSp>
      <p:grpSp>
        <p:nvGrpSpPr>
          <p:cNvPr name="Group 8" id="8"/>
          <p:cNvGrpSpPr/>
          <p:nvPr/>
        </p:nvGrpSpPr>
        <p:grpSpPr>
          <a:xfrm rot="0">
            <a:off x="25718" y="1291590"/>
            <a:ext cx="676275" cy="630555"/>
            <a:chOff x="0" y="0"/>
            <a:chExt cx="901700" cy="840740"/>
          </a:xfrm>
        </p:grpSpPr>
        <p:sp>
          <p:nvSpPr>
            <p:cNvPr name="Freeform 9" id="9"/>
            <p:cNvSpPr/>
            <p:nvPr/>
          </p:nvSpPr>
          <p:spPr>
            <a:xfrm flipH="false" flipV="false" rot="0">
              <a:off x="48260" y="33020"/>
              <a:ext cx="801370" cy="767080"/>
            </a:xfrm>
            <a:custGeom>
              <a:avLst/>
              <a:gdLst/>
              <a:ahLst/>
              <a:cxnLst/>
              <a:rect r="r" b="b" t="t" l="l"/>
              <a:pathLst>
                <a:path h="767080" w="801370">
                  <a:moveTo>
                    <a:pt x="801370" y="702310"/>
                  </a:moveTo>
                  <a:cubicBezTo>
                    <a:pt x="537210" y="767080"/>
                    <a:pt x="229870" y="708660"/>
                    <a:pt x="119380" y="659130"/>
                  </a:cubicBezTo>
                  <a:cubicBezTo>
                    <a:pt x="60960" y="632460"/>
                    <a:pt x="0" y="605790"/>
                    <a:pt x="2540" y="565150"/>
                  </a:cubicBezTo>
                  <a:cubicBezTo>
                    <a:pt x="5080" y="476250"/>
                    <a:pt x="499110" y="132080"/>
                    <a:pt x="603250" y="162560"/>
                  </a:cubicBezTo>
                  <a:cubicBezTo>
                    <a:pt x="659130" y="177800"/>
                    <a:pt x="701040" y="344170"/>
                    <a:pt x="688340" y="353060"/>
                  </a:cubicBezTo>
                  <a:cubicBezTo>
                    <a:pt x="671830" y="364490"/>
                    <a:pt x="394970" y="133350"/>
                    <a:pt x="405130" y="78740"/>
                  </a:cubicBezTo>
                  <a:cubicBezTo>
                    <a:pt x="411480" y="44450"/>
                    <a:pt x="500380" y="0"/>
                    <a:pt x="544830" y="17780"/>
                  </a:cubicBezTo>
                  <a:cubicBezTo>
                    <a:pt x="641350" y="59690"/>
                    <a:pt x="801370" y="702310"/>
                    <a:pt x="801370" y="702310"/>
                  </a:cubicBezTo>
                </a:path>
              </a:pathLst>
            </a:custGeom>
            <a:solidFill>
              <a:srgbClr val="FFF197">
                <a:alpha val="49804"/>
              </a:srgbClr>
            </a:solidFill>
            <a:ln cap="sq">
              <a:noFill/>
              <a:prstDash val="solid"/>
              <a:miter/>
            </a:ln>
          </p:spPr>
        </p:sp>
      </p:grpSp>
      <p:sp>
        <p:nvSpPr>
          <p:cNvPr name="TextBox 10" id="10"/>
          <p:cNvSpPr txBox="true"/>
          <p:nvPr/>
        </p:nvSpPr>
        <p:spPr>
          <a:xfrm rot="0">
            <a:off x="278834" y="1226739"/>
            <a:ext cx="18009166" cy="7738999"/>
          </a:xfrm>
          <a:prstGeom prst="rect">
            <a:avLst/>
          </a:prstGeom>
        </p:spPr>
        <p:txBody>
          <a:bodyPr anchor="t" rtlCol="false" tIns="0" lIns="0" bIns="0" rIns="0">
            <a:spAutoFit/>
          </a:bodyPr>
          <a:lstStyle/>
          <a:p>
            <a:pPr algn="just">
              <a:lnSpc>
                <a:spcPts val="5167"/>
              </a:lnSpc>
            </a:pPr>
            <a:r>
              <a:rPr lang="en-US" b="true" sz="3399">
                <a:solidFill>
                  <a:srgbClr val="000000"/>
                </a:solidFill>
                <a:latin typeface="Canva Sans Bold"/>
                <a:ea typeface="Canva Sans Bold"/>
                <a:cs typeface="Canva Sans Bold"/>
                <a:sym typeface="Canva Sans Bold"/>
              </a:rPr>
              <a:t>Academic and Research Institutions</a:t>
            </a:r>
          </a:p>
          <a:p>
            <a:pPr algn="just">
              <a:lnSpc>
                <a:spcPts val="5167"/>
              </a:lnSpc>
            </a:pPr>
            <a:r>
              <a:rPr lang="en-US" sz="3399">
                <a:solidFill>
                  <a:srgbClr val="000000"/>
                </a:solidFill>
                <a:latin typeface="Canva Sans"/>
                <a:ea typeface="Canva Sans"/>
                <a:cs typeface="Canva Sans"/>
                <a:sym typeface="Canva Sans"/>
              </a:rPr>
              <a:t>Universities and research centers evaluate biosensor efficacy and guide evidence-based interventions (Furlepa et al., 2022).</a:t>
            </a:r>
          </a:p>
          <a:p>
            <a:pPr algn="just">
              <a:lnSpc>
                <a:spcPts val="5167"/>
              </a:lnSpc>
            </a:pPr>
          </a:p>
          <a:p>
            <a:pPr algn="just">
              <a:lnSpc>
                <a:spcPts val="5167"/>
              </a:lnSpc>
            </a:pPr>
            <a:r>
              <a:rPr lang="en-US" b="true" sz="3399">
                <a:solidFill>
                  <a:srgbClr val="000000"/>
                </a:solidFill>
                <a:latin typeface="Canva Sans Bold"/>
                <a:ea typeface="Canva Sans Bold"/>
                <a:cs typeface="Canva Sans Bold"/>
                <a:sym typeface="Canva Sans Bold"/>
              </a:rPr>
              <a:t>Funding Agencies and Investors</a:t>
            </a:r>
          </a:p>
          <a:p>
            <a:pPr algn="just">
              <a:lnSpc>
                <a:spcPts val="5167"/>
              </a:lnSpc>
            </a:pPr>
            <a:r>
              <a:rPr lang="en-US" sz="3399">
                <a:solidFill>
                  <a:srgbClr val="000000"/>
                </a:solidFill>
                <a:latin typeface="Canva Sans"/>
                <a:ea typeface="Canva Sans"/>
                <a:cs typeface="Canva Sans"/>
                <a:sym typeface="Canva Sans"/>
              </a:rPr>
              <a:t>Public and private investors provide financial resources for development, testing, and scaling (King’s Fund, 2020).</a:t>
            </a:r>
          </a:p>
          <a:p>
            <a:pPr algn="just">
              <a:lnSpc>
                <a:spcPts val="5167"/>
              </a:lnSpc>
            </a:pPr>
          </a:p>
          <a:p>
            <a:pPr algn="just">
              <a:lnSpc>
                <a:spcPts val="5167"/>
              </a:lnSpc>
            </a:pPr>
            <a:r>
              <a:rPr lang="en-US" b="true" sz="3399">
                <a:solidFill>
                  <a:srgbClr val="000000"/>
                </a:solidFill>
                <a:latin typeface="Canva Sans Bold"/>
                <a:ea typeface="Canva Sans Bold"/>
                <a:cs typeface="Canva Sans Bold"/>
                <a:sym typeface="Canva Sans Bold"/>
              </a:rPr>
              <a:t>Community Organizations</a:t>
            </a:r>
          </a:p>
          <a:p>
            <a:pPr algn="just">
              <a:lnSpc>
                <a:spcPts val="5167"/>
              </a:lnSpc>
            </a:pPr>
            <a:r>
              <a:rPr lang="en-US" sz="3399">
                <a:solidFill>
                  <a:srgbClr val="000000"/>
                </a:solidFill>
                <a:latin typeface="Canva Sans"/>
                <a:ea typeface="Canva Sans"/>
                <a:cs typeface="Canva Sans"/>
                <a:sym typeface="Canva Sans"/>
              </a:rPr>
              <a:t>Local organizations support implementation by engaging underserved populations and improving accessibility (Al-Samarraie et al., 2020).</a:t>
            </a:r>
          </a:p>
          <a:p>
            <a:pPr algn="just">
              <a:lnSpc>
                <a:spcPts val="5167"/>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690967"/>
            <a:ext cx="7315200" cy="798022"/>
          </a:xfrm>
          <a:custGeom>
            <a:avLst/>
            <a:gdLst/>
            <a:ahLst/>
            <a:cxnLst/>
            <a:rect r="r" b="b" t="t" l="l"/>
            <a:pathLst>
              <a:path h="798022" w="7315200">
                <a:moveTo>
                  <a:pt x="0" y="0"/>
                </a:moveTo>
                <a:lnTo>
                  <a:pt x="7315200" y="0"/>
                </a:lnTo>
                <a:lnTo>
                  <a:pt x="7315200" y="798022"/>
                </a:lnTo>
                <a:lnTo>
                  <a:pt x="0" y="7980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028700" y="669607"/>
            <a:ext cx="4692968" cy="755016"/>
          </a:xfrm>
          <a:prstGeom prst="rect">
            <a:avLst/>
          </a:prstGeom>
        </p:spPr>
        <p:txBody>
          <a:bodyPr anchor="t" rtlCol="false" tIns="0" lIns="0" bIns="0" rIns="0">
            <a:spAutoFit/>
          </a:bodyPr>
          <a:lstStyle/>
          <a:p>
            <a:pPr algn="ctr">
              <a:lnSpc>
                <a:spcPts val="6159"/>
              </a:lnSpc>
            </a:pPr>
            <a:r>
              <a:rPr lang="en-US" sz="4399">
                <a:solidFill>
                  <a:srgbClr val="000000"/>
                </a:solidFill>
                <a:latin typeface="More Sugar"/>
                <a:ea typeface="More Sugar"/>
                <a:cs typeface="More Sugar"/>
                <a:sym typeface="More Sugar"/>
              </a:rPr>
              <a:t>Potential Barriers</a:t>
            </a:r>
          </a:p>
        </p:txBody>
      </p:sp>
      <p:sp>
        <p:nvSpPr>
          <p:cNvPr name="TextBox 4" id="4"/>
          <p:cNvSpPr txBox="true"/>
          <p:nvPr/>
        </p:nvSpPr>
        <p:spPr>
          <a:xfrm rot="0">
            <a:off x="601779" y="2432905"/>
            <a:ext cx="16471632" cy="7149254"/>
          </a:xfrm>
          <a:prstGeom prst="rect">
            <a:avLst/>
          </a:prstGeom>
        </p:spPr>
        <p:txBody>
          <a:bodyPr anchor="t" rtlCol="false" tIns="0" lIns="0" bIns="0" rIns="0">
            <a:spAutoFit/>
          </a:bodyPr>
          <a:lstStyle/>
          <a:p>
            <a:pPr algn="l">
              <a:lnSpc>
                <a:spcPts val="4790"/>
              </a:lnSpc>
            </a:pPr>
            <a:r>
              <a:rPr lang="en-US" sz="3090" b="true">
                <a:solidFill>
                  <a:srgbClr val="000000"/>
                </a:solidFill>
                <a:latin typeface="Canva Sans Bold"/>
                <a:ea typeface="Canva Sans Bold"/>
                <a:cs typeface="Canva Sans Bold"/>
                <a:sym typeface="Canva Sans Bold"/>
              </a:rPr>
              <a:t>Cost and </a:t>
            </a:r>
            <a:r>
              <a:rPr lang="en-US" b="true" sz="3090">
                <a:solidFill>
                  <a:srgbClr val="000000"/>
                </a:solidFill>
                <a:latin typeface="Canva Sans Bold"/>
                <a:ea typeface="Canva Sans Bold"/>
                <a:cs typeface="Canva Sans Bold"/>
                <a:sym typeface="Canva Sans Bold"/>
              </a:rPr>
              <a:t>Accessibility</a:t>
            </a:r>
          </a:p>
          <a:p>
            <a:pPr algn="l">
              <a:lnSpc>
                <a:spcPts val="4790"/>
              </a:lnSpc>
            </a:pPr>
            <a:r>
              <a:rPr lang="en-US" sz="3090">
                <a:solidFill>
                  <a:srgbClr val="000000"/>
                </a:solidFill>
                <a:latin typeface="Canva Sans"/>
                <a:ea typeface="Canva Sans"/>
                <a:cs typeface="Canva Sans"/>
                <a:sym typeface="Canva Sans"/>
              </a:rPr>
              <a:t>High development and operational costs can limit access, especially in low-income populations (Furlepa et al., 2022).</a:t>
            </a:r>
          </a:p>
          <a:p>
            <a:pPr algn="l">
              <a:lnSpc>
                <a:spcPts val="4790"/>
              </a:lnSpc>
            </a:pPr>
          </a:p>
          <a:p>
            <a:pPr algn="l">
              <a:lnSpc>
                <a:spcPts val="4790"/>
              </a:lnSpc>
            </a:pPr>
            <a:r>
              <a:rPr lang="en-US" b="true" sz="3090">
                <a:solidFill>
                  <a:srgbClr val="000000"/>
                </a:solidFill>
                <a:latin typeface="Canva Sans Bold"/>
                <a:ea typeface="Canva Sans Bold"/>
                <a:cs typeface="Canva Sans Bold"/>
                <a:sym typeface="Canva Sans Bold"/>
              </a:rPr>
              <a:t>Digital Literacy</a:t>
            </a:r>
          </a:p>
          <a:p>
            <a:pPr algn="l">
              <a:lnSpc>
                <a:spcPts val="4790"/>
              </a:lnSpc>
            </a:pPr>
            <a:r>
              <a:rPr lang="en-US" sz="3090">
                <a:solidFill>
                  <a:srgbClr val="000000"/>
                </a:solidFill>
                <a:latin typeface="Canva Sans"/>
                <a:ea typeface="Canva Sans"/>
                <a:cs typeface="Canva Sans"/>
                <a:sym typeface="Canva Sans"/>
              </a:rPr>
              <a:t>Limited technical skills among patients and healthcare workers hinder effective use (NHS Digital, 2020).</a:t>
            </a:r>
          </a:p>
          <a:p>
            <a:pPr algn="l">
              <a:lnSpc>
                <a:spcPts val="4790"/>
              </a:lnSpc>
            </a:pPr>
          </a:p>
          <a:p>
            <a:pPr algn="l">
              <a:lnSpc>
                <a:spcPts val="4790"/>
              </a:lnSpc>
            </a:pPr>
            <a:r>
              <a:rPr lang="en-US" b="true" sz="3090">
                <a:solidFill>
                  <a:srgbClr val="000000"/>
                </a:solidFill>
                <a:latin typeface="Canva Sans Bold"/>
                <a:ea typeface="Canva Sans Bold"/>
                <a:cs typeface="Canva Sans Bold"/>
                <a:sym typeface="Canva Sans Bold"/>
              </a:rPr>
              <a:t>Data Security and Privacy Concerns</a:t>
            </a:r>
          </a:p>
          <a:p>
            <a:pPr algn="l">
              <a:lnSpc>
                <a:spcPts val="4790"/>
              </a:lnSpc>
            </a:pPr>
            <a:r>
              <a:rPr lang="en-US" sz="3090">
                <a:solidFill>
                  <a:srgbClr val="000000"/>
                </a:solidFill>
                <a:latin typeface="Canva Sans"/>
                <a:ea typeface="Canva Sans"/>
                <a:cs typeface="Canva Sans"/>
                <a:sym typeface="Canva Sans"/>
              </a:rPr>
              <a:t>Fear of data breaches and insufficient cybersecurity measures reduce trust in biosensors (Gruska et al., 2020).</a:t>
            </a:r>
          </a:p>
          <a:p>
            <a:pPr algn="l">
              <a:lnSpc>
                <a:spcPts val="479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690967"/>
            <a:ext cx="7315200" cy="798022"/>
          </a:xfrm>
          <a:custGeom>
            <a:avLst/>
            <a:gdLst/>
            <a:ahLst/>
            <a:cxnLst/>
            <a:rect r="r" b="b" t="t" l="l"/>
            <a:pathLst>
              <a:path h="798022" w="7315200">
                <a:moveTo>
                  <a:pt x="0" y="0"/>
                </a:moveTo>
                <a:lnTo>
                  <a:pt x="7315200" y="0"/>
                </a:lnTo>
                <a:lnTo>
                  <a:pt x="7315200" y="798022"/>
                </a:lnTo>
                <a:lnTo>
                  <a:pt x="0" y="7980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028700" y="669607"/>
            <a:ext cx="4692968" cy="755016"/>
          </a:xfrm>
          <a:prstGeom prst="rect">
            <a:avLst/>
          </a:prstGeom>
        </p:spPr>
        <p:txBody>
          <a:bodyPr anchor="t" rtlCol="false" tIns="0" lIns="0" bIns="0" rIns="0">
            <a:spAutoFit/>
          </a:bodyPr>
          <a:lstStyle/>
          <a:p>
            <a:pPr algn="ctr">
              <a:lnSpc>
                <a:spcPts val="6159"/>
              </a:lnSpc>
            </a:pPr>
            <a:r>
              <a:rPr lang="en-US" sz="4399">
                <a:solidFill>
                  <a:srgbClr val="000000"/>
                </a:solidFill>
                <a:latin typeface="More Sugar"/>
                <a:ea typeface="More Sugar"/>
                <a:cs typeface="More Sugar"/>
                <a:sym typeface="More Sugar"/>
              </a:rPr>
              <a:t>Potential Barriers</a:t>
            </a:r>
          </a:p>
        </p:txBody>
      </p:sp>
      <p:sp>
        <p:nvSpPr>
          <p:cNvPr name="TextBox 4" id="4"/>
          <p:cNvSpPr txBox="true"/>
          <p:nvPr/>
        </p:nvSpPr>
        <p:spPr>
          <a:xfrm rot="0">
            <a:off x="255597" y="2184131"/>
            <a:ext cx="18032403" cy="7854188"/>
          </a:xfrm>
          <a:prstGeom prst="rect">
            <a:avLst/>
          </a:prstGeom>
        </p:spPr>
        <p:txBody>
          <a:bodyPr anchor="t" rtlCol="false" tIns="0" lIns="0" bIns="0" rIns="0">
            <a:spAutoFit/>
          </a:bodyPr>
          <a:lstStyle/>
          <a:p>
            <a:pPr algn="l">
              <a:lnSpc>
                <a:spcPts val="5235"/>
              </a:lnSpc>
            </a:pPr>
            <a:r>
              <a:rPr lang="en-US" sz="3399" b="true">
                <a:solidFill>
                  <a:srgbClr val="000000"/>
                </a:solidFill>
                <a:latin typeface="Canva Sans Bold"/>
                <a:ea typeface="Canva Sans Bold"/>
                <a:cs typeface="Canva Sans Bold"/>
                <a:sym typeface="Canva Sans Bold"/>
              </a:rPr>
              <a:t>Resistance to </a:t>
            </a:r>
            <a:r>
              <a:rPr lang="en-US" b="true" sz="3399">
                <a:solidFill>
                  <a:srgbClr val="000000"/>
                </a:solidFill>
                <a:latin typeface="Canva Sans Bold"/>
                <a:ea typeface="Canva Sans Bold"/>
                <a:cs typeface="Canva Sans Bold"/>
                <a:sym typeface="Canva Sans Bold"/>
              </a:rPr>
              <a:t>Adoption</a:t>
            </a:r>
          </a:p>
          <a:p>
            <a:pPr algn="l">
              <a:lnSpc>
                <a:spcPts val="5235"/>
              </a:lnSpc>
            </a:pPr>
            <a:r>
              <a:rPr lang="en-US" sz="3399">
                <a:solidFill>
                  <a:srgbClr val="000000"/>
                </a:solidFill>
                <a:latin typeface="Canva Sans"/>
                <a:ea typeface="Canva Sans"/>
                <a:cs typeface="Canva Sans"/>
                <a:sym typeface="Canva Sans"/>
              </a:rPr>
              <a:t>Clinicians and patients may resist new technologies due to a lack of awareness or perceived complexity (Omboni et al., 2020).</a:t>
            </a:r>
          </a:p>
          <a:p>
            <a:pPr algn="l">
              <a:lnSpc>
                <a:spcPts val="5235"/>
              </a:lnSpc>
            </a:pPr>
          </a:p>
          <a:p>
            <a:pPr algn="l">
              <a:lnSpc>
                <a:spcPts val="5235"/>
              </a:lnSpc>
            </a:pPr>
            <a:r>
              <a:rPr lang="en-US" b="true" sz="3399">
                <a:solidFill>
                  <a:srgbClr val="000000"/>
                </a:solidFill>
                <a:latin typeface="Canva Sans Bold"/>
                <a:ea typeface="Canva Sans Bold"/>
                <a:cs typeface="Canva Sans Bold"/>
                <a:sym typeface="Canva Sans Bold"/>
              </a:rPr>
              <a:t>Infrastructure Challenges</a:t>
            </a:r>
          </a:p>
          <a:p>
            <a:pPr algn="l">
              <a:lnSpc>
                <a:spcPts val="5235"/>
              </a:lnSpc>
            </a:pPr>
            <a:r>
              <a:rPr lang="en-US" sz="3399">
                <a:solidFill>
                  <a:srgbClr val="000000"/>
                </a:solidFill>
                <a:latin typeface="Canva Sans"/>
                <a:ea typeface="Canva Sans"/>
                <a:cs typeface="Canva Sans"/>
                <a:sym typeface="Canva Sans"/>
              </a:rPr>
              <a:t>Insufficient digital infrastructure in rural and underserved areas limits deployment (Ofcom, 2021).</a:t>
            </a:r>
          </a:p>
          <a:p>
            <a:pPr algn="l">
              <a:lnSpc>
                <a:spcPts val="5235"/>
              </a:lnSpc>
            </a:pPr>
          </a:p>
          <a:p>
            <a:pPr algn="l">
              <a:lnSpc>
                <a:spcPts val="5235"/>
              </a:lnSpc>
            </a:pPr>
            <a:r>
              <a:rPr lang="en-US" b="true" sz="3399">
                <a:solidFill>
                  <a:srgbClr val="000000"/>
                </a:solidFill>
                <a:latin typeface="Canva Sans Bold"/>
                <a:ea typeface="Canva Sans Bold"/>
                <a:cs typeface="Canva Sans Bold"/>
                <a:sym typeface="Canva Sans Bold"/>
              </a:rPr>
              <a:t>Regulatory Hurdles</a:t>
            </a:r>
          </a:p>
          <a:p>
            <a:pPr algn="l">
              <a:lnSpc>
                <a:spcPts val="5235"/>
              </a:lnSpc>
            </a:pPr>
            <a:r>
              <a:rPr lang="en-US" sz="3399">
                <a:solidFill>
                  <a:srgbClr val="000000"/>
                </a:solidFill>
                <a:latin typeface="Canva Sans"/>
                <a:ea typeface="Canva Sans"/>
                <a:cs typeface="Canva Sans"/>
                <a:sym typeface="Canva Sans"/>
              </a:rPr>
              <a:t>Lengthy regulatory approvals and compliance requirements slow implementation (WHO, 2022).</a:t>
            </a:r>
          </a:p>
          <a:p>
            <a:pPr algn="l">
              <a:lnSpc>
                <a:spcPts val="5235"/>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04260" y="350580"/>
            <a:ext cx="18604230" cy="9197340"/>
            <a:chOff x="0" y="0"/>
            <a:chExt cx="24805640" cy="12263120"/>
          </a:xfrm>
        </p:grpSpPr>
        <p:sp>
          <p:nvSpPr>
            <p:cNvPr name="Freeform 3" id="3"/>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4" id="4"/>
          <p:cNvSpPr/>
          <p:nvPr/>
        </p:nvSpPr>
        <p:spPr>
          <a:xfrm flipH="false" flipV="false" rot="5400000">
            <a:off x="7299675" y="2724292"/>
            <a:ext cx="3396360" cy="203782"/>
          </a:xfrm>
          <a:custGeom>
            <a:avLst/>
            <a:gdLst/>
            <a:ahLst/>
            <a:cxnLst/>
            <a:rect r="r" b="b" t="t" l="l"/>
            <a:pathLst>
              <a:path h="203782" w="3396360">
                <a:moveTo>
                  <a:pt x="0" y="0"/>
                </a:moveTo>
                <a:lnTo>
                  <a:pt x="3396360" y="0"/>
                </a:lnTo>
                <a:lnTo>
                  <a:pt x="3396360" y="203781"/>
                </a:lnTo>
                <a:lnTo>
                  <a:pt x="0" y="20378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234717">
            <a:off x="738196" y="4308568"/>
            <a:ext cx="16804763" cy="1281363"/>
          </a:xfrm>
          <a:custGeom>
            <a:avLst/>
            <a:gdLst/>
            <a:ahLst/>
            <a:cxnLst/>
            <a:rect r="r" b="b" t="t" l="l"/>
            <a:pathLst>
              <a:path h="1281363" w="16804763">
                <a:moveTo>
                  <a:pt x="0" y="0"/>
                </a:moveTo>
                <a:lnTo>
                  <a:pt x="16804764" y="0"/>
                </a:lnTo>
                <a:lnTo>
                  <a:pt x="16804764" y="1281364"/>
                </a:lnTo>
                <a:lnTo>
                  <a:pt x="0" y="128136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0" y="468641"/>
            <a:ext cx="6948766"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COST AND ACCESSIBILITY</a:t>
            </a:r>
          </a:p>
        </p:txBody>
      </p:sp>
      <p:sp>
        <p:nvSpPr>
          <p:cNvPr name="TextBox 7" id="7"/>
          <p:cNvSpPr txBox="true"/>
          <p:nvPr/>
        </p:nvSpPr>
        <p:spPr>
          <a:xfrm rot="0">
            <a:off x="448395" y="1314945"/>
            <a:ext cx="8549460" cy="3209417"/>
          </a:xfrm>
          <a:prstGeom prst="rect">
            <a:avLst/>
          </a:prstGeom>
        </p:spPr>
        <p:txBody>
          <a:bodyPr anchor="t" rtlCol="false" tIns="0" lIns="0" bIns="0" rIns="0">
            <a:spAutoFit/>
          </a:bodyPr>
          <a:lstStyle/>
          <a:p>
            <a:pPr algn="l">
              <a:lnSpc>
                <a:spcPts val="5133"/>
              </a:lnSpc>
            </a:pPr>
            <a:r>
              <a:rPr lang="en-US" sz="3399">
                <a:solidFill>
                  <a:srgbClr val="000000"/>
                </a:solidFill>
                <a:latin typeface="Canva Sans"/>
                <a:ea typeface="Canva Sans"/>
                <a:cs typeface="Canva Sans"/>
                <a:sym typeface="Canva Sans"/>
              </a:rPr>
              <a:t>                       High costs of biosensor devices and maintenance make them unaffordable for low-income populations and underfunded healthcare systems (Furlepa et al., 2022)</a:t>
            </a:r>
          </a:p>
        </p:txBody>
      </p:sp>
      <p:sp>
        <p:nvSpPr>
          <p:cNvPr name="TextBox 8" id="8"/>
          <p:cNvSpPr txBox="true"/>
          <p:nvPr/>
        </p:nvSpPr>
        <p:spPr>
          <a:xfrm rot="0">
            <a:off x="448395" y="1398976"/>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9" id="9"/>
          <p:cNvSpPr txBox="true"/>
          <p:nvPr/>
        </p:nvSpPr>
        <p:spPr>
          <a:xfrm rot="0">
            <a:off x="472362" y="6299768"/>
            <a:ext cx="8195878" cy="3156585"/>
          </a:xfrm>
          <a:prstGeom prst="rect">
            <a:avLst/>
          </a:prstGeom>
        </p:spPr>
        <p:txBody>
          <a:bodyPr anchor="t" rtlCol="false" tIns="0" lIns="0" bIns="0" rIns="0">
            <a:spAutoFit/>
          </a:bodyPr>
          <a:lstStyle/>
          <a:p>
            <a:pPr algn="just">
              <a:lnSpc>
                <a:spcPts val="5099"/>
              </a:lnSpc>
            </a:pPr>
            <a:r>
              <a:rPr lang="en-US" sz="3399">
                <a:solidFill>
                  <a:srgbClr val="000000"/>
                </a:solidFill>
                <a:latin typeface="Canva Sans"/>
                <a:ea typeface="Canva Sans"/>
                <a:cs typeface="Canva Sans"/>
                <a:sym typeface="Canva Sans"/>
              </a:rPr>
              <a:t>                   Patients, especially elderly users, and some healthcare providers lack the necessary skills to use biosensors effectively (NHS Digital, 2020).</a:t>
            </a:r>
          </a:p>
        </p:txBody>
      </p:sp>
      <p:sp>
        <p:nvSpPr>
          <p:cNvPr name="TextBox 10" id="10"/>
          <p:cNvSpPr txBox="true"/>
          <p:nvPr/>
        </p:nvSpPr>
        <p:spPr>
          <a:xfrm rot="0">
            <a:off x="9361776" y="1418026"/>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Implement government subsidies, insurance coverage policies, and public-private partnerships to lower costs and increase affordability (Omboni et al., 2020).</a:t>
            </a:r>
          </a:p>
        </p:txBody>
      </p:sp>
      <p:sp>
        <p:nvSpPr>
          <p:cNvPr name="TextBox 11" id="11"/>
          <p:cNvSpPr txBox="true"/>
          <p:nvPr/>
        </p:nvSpPr>
        <p:spPr>
          <a:xfrm rot="0">
            <a:off x="9503860" y="1547864"/>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sp>
        <p:nvSpPr>
          <p:cNvPr name="TextBox 12" id="12"/>
          <p:cNvSpPr txBox="true"/>
          <p:nvPr/>
        </p:nvSpPr>
        <p:spPr>
          <a:xfrm rot="0">
            <a:off x="0" y="5351304"/>
            <a:ext cx="5471598"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DIGITAL LITERACY</a:t>
            </a:r>
          </a:p>
        </p:txBody>
      </p:sp>
      <p:sp>
        <p:nvSpPr>
          <p:cNvPr name="Freeform 13" id="13"/>
          <p:cNvSpPr/>
          <p:nvPr/>
        </p:nvSpPr>
        <p:spPr>
          <a:xfrm flipH="false" flipV="false" rot="5400000">
            <a:off x="7340507" y="7061893"/>
            <a:ext cx="3396360" cy="203782"/>
          </a:xfrm>
          <a:custGeom>
            <a:avLst/>
            <a:gdLst/>
            <a:ahLst/>
            <a:cxnLst/>
            <a:rect r="r" b="b" t="t" l="l"/>
            <a:pathLst>
              <a:path h="203782" w="3396360">
                <a:moveTo>
                  <a:pt x="0" y="0"/>
                </a:moveTo>
                <a:lnTo>
                  <a:pt x="3396360" y="0"/>
                </a:lnTo>
                <a:lnTo>
                  <a:pt x="3396360" y="203782"/>
                </a:lnTo>
                <a:lnTo>
                  <a:pt x="0" y="20378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4" id="14"/>
          <p:cNvSpPr txBox="true"/>
          <p:nvPr/>
        </p:nvSpPr>
        <p:spPr>
          <a:xfrm rot="0">
            <a:off x="472362" y="6280718"/>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15" id="15"/>
          <p:cNvSpPr txBox="true"/>
          <p:nvPr/>
        </p:nvSpPr>
        <p:spPr>
          <a:xfrm rot="0">
            <a:off x="9361776" y="6299768"/>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Conduct targeted training programs for patients and clinicians, provide user-friendly manuals, and develop accessible digital literacy resources (Gruska et al., 2020).</a:t>
            </a:r>
          </a:p>
        </p:txBody>
      </p:sp>
      <p:sp>
        <p:nvSpPr>
          <p:cNvPr name="TextBox 16" id="16"/>
          <p:cNvSpPr txBox="true"/>
          <p:nvPr/>
        </p:nvSpPr>
        <p:spPr>
          <a:xfrm rot="0">
            <a:off x="9361776" y="6290243"/>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grpSp>
        <p:nvGrpSpPr>
          <p:cNvPr name="Group 17" id="17"/>
          <p:cNvGrpSpPr/>
          <p:nvPr/>
        </p:nvGrpSpPr>
        <p:grpSpPr>
          <a:xfrm rot="0">
            <a:off x="-304260" y="350580"/>
            <a:ext cx="18604230" cy="9197340"/>
            <a:chOff x="0" y="0"/>
            <a:chExt cx="24805640" cy="12263120"/>
          </a:xfrm>
        </p:grpSpPr>
        <p:sp>
          <p:nvSpPr>
            <p:cNvPr name="Freeform 18" id="18"/>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19" id="19"/>
          <p:cNvSpPr/>
          <p:nvPr/>
        </p:nvSpPr>
        <p:spPr>
          <a:xfrm flipH="false" flipV="false" rot="609361">
            <a:off x="11982536" y="581684"/>
            <a:ext cx="4518430" cy="1092638"/>
          </a:xfrm>
          <a:custGeom>
            <a:avLst/>
            <a:gdLst/>
            <a:ahLst/>
            <a:cxnLst/>
            <a:rect r="r" b="b" t="t" l="l"/>
            <a:pathLst>
              <a:path h="1092638" w="4518430">
                <a:moveTo>
                  <a:pt x="0" y="0"/>
                </a:moveTo>
                <a:lnTo>
                  <a:pt x="4518429" y="0"/>
                </a:lnTo>
                <a:lnTo>
                  <a:pt x="4518429" y="1092638"/>
                </a:lnTo>
                <a:lnTo>
                  <a:pt x="0" y="109263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20" id="20"/>
          <p:cNvGrpSpPr/>
          <p:nvPr/>
        </p:nvGrpSpPr>
        <p:grpSpPr>
          <a:xfrm rot="0">
            <a:off x="10060029" y="250750"/>
            <a:ext cx="6731318" cy="877252"/>
            <a:chOff x="0" y="0"/>
            <a:chExt cx="8975090" cy="1169670"/>
          </a:xfrm>
        </p:grpSpPr>
        <p:sp>
          <p:nvSpPr>
            <p:cNvPr name="Freeform 21" id="21"/>
            <p:cNvSpPr/>
            <p:nvPr/>
          </p:nvSpPr>
          <p:spPr>
            <a:xfrm flipH="false" flipV="false" rot="0">
              <a:off x="24130" y="16510"/>
              <a:ext cx="8996680" cy="1156970"/>
            </a:xfrm>
            <a:custGeom>
              <a:avLst/>
              <a:gdLst/>
              <a:ahLst/>
              <a:cxnLst/>
              <a:rect r="r" b="b" t="t" l="l"/>
              <a:pathLst>
                <a:path h="1156970" w="899668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27843"/>
              </a:srgbClr>
            </a:solidFill>
            <a:ln cap="sq">
              <a:noFill/>
              <a:prstDash val="solid"/>
              <a:miter/>
            </a:ln>
          </p:spPr>
        </p:sp>
      </p:grpSp>
      <p:grpSp>
        <p:nvGrpSpPr>
          <p:cNvPr name="Group 22" id="22"/>
          <p:cNvGrpSpPr/>
          <p:nvPr/>
        </p:nvGrpSpPr>
        <p:grpSpPr>
          <a:xfrm rot="0">
            <a:off x="11256399" y="83880"/>
            <a:ext cx="6546532" cy="853440"/>
            <a:chOff x="0" y="0"/>
            <a:chExt cx="8728710" cy="1137920"/>
          </a:xfrm>
        </p:grpSpPr>
        <p:sp>
          <p:nvSpPr>
            <p:cNvPr name="Freeform 23" id="23"/>
            <p:cNvSpPr/>
            <p:nvPr/>
          </p:nvSpPr>
          <p:spPr>
            <a:xfrm flipH="false" flipV="false" rot="0">
              <a:off x="-100330" y="-16510"/>
              <a:ext cx="8790940" cy="1261110"/>
            </a:xfrm>
            <a:custGeom>
              <a:avLst/>
              <a:gdLst/>
              <a:ahLst/>
              <a:cxnLst/>
              <a:rect r="r" b="b" t="t" l="l"/>
              <a:pathLst>
                <a:path h="1261110" w="879094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name="TextBox 24" id="24"/>
          <p:cNvSpPr txBox="true"/>
          <p:nvPr/>
        </p:nvSpPr>
        <p:spPr>
          <a:xfrm rot="0">
            <a:off x="11266646" y="283905"/>
            <a:ext cx="5306854" cy="653415"/>
          </a:xfrm>
          <a:prstGeom prst="rect">
            <a:avLst/>
          </a:prstGeom>
        </p:spPr>
        <p:txBody>
          <a:bodyPr anchor="t" rtlCol="false" tIns="0" lIns="0" bIns="0" rIns="0">
            <a:spAutoFit/>
          </a:bodyPr>
          <a:lstStyle/>
          <a:p>
            <a:pPr algn="ctr">
              <a:lnSpc>
                <a:spcPts val="5459"/>
              </a:lnSpc>
            </a:pPr>
            <a:r>
              <a:rPr lang="en-US" sz="3899">
                <a:solidFill>
                  <a:srgbClr val="000000"/>
                </a:solidFill>
                <a:latin typeface="More Sugar"/>
                <a:ea typeface="More Sugar"/>
                <a:cs typeface="More Sugar"/>
                <a:sym typeface="More Sugar"/>
              </a:rPr>
              <a:t>Legal and Ethical Issues</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04260" y="350580"/>
            <a:ext cx="18604230" cy="9197340"/>
            <a:chOff x="0" y="0"/>
            <a:chExt cx="24805640" cy="12263120"/>
          </a:xfrm>
        </p:grpSpPr>
        <p:sp>
          <p:nvSpPr>
            <p:cNvPr name="Freeform 3" id="3"/>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4" id="4"/>
          <p:cNvSpPr/>
          <p:nvPr/>
        </p:nvSpPr>
        <p:spPr>
          <a:xfrm flipH="false" flipV="false" rot="5400000">
            <a:off x="7299675" y="2724292"/>
            <a:ext cx="3396360" cy="203782"/>
          </a:xfrm>
          <a:custGeom>
            <a:avLst/>
            <a:gdLst/>
            <a:ahLst/>
            <a:cxnLst/>
            <a:rect r="r" b="b" t="t" l="l"/>
            <a:pathLst>
              <a:path h="203782" w="3396360">
                <a:moveTo>
                  <a:pt x="0" y="0"/>
                </a:moveTo>
                <a:lnTo>
                  <a:pt x="3396360" y="0"/>
                </a:lnTo>
                <a:lnTo>
                  <a:pt x="3396360" y="203781"/>
                </a:lnTo>
                <a:lnTo>
                  <a:pt x="0" y="20378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234717">
            <a:off x="636306" y="4775277"/>
            <a:ext cx="16804763" cy="1281363"/>
          </a:xfrm>
          <a:custGeom>
            <a:avLst/>
            <a:gdLst/>
            <a:ahLst/>
            <a:cxnLst/>
            <a:rect r="r" b="b" t="t" l="l"/>
            <a:pathLst>
              <a:path h="1281363" w="16804763">
                <a:moveTo>
                  <a:pt x="0" y="0"/>
                </a:moveTo>
                <a:lnTo>
                  <a:pt x="16804763" y="0"/>
                </a:lnTo>
                <a:lnTo>
                  <a:pt x="16804763" y="1281363"/>
                </a:lnTo>
                <a:lnTo>
                  <a:pt x="0" y="128136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0" y="468641"/>
            <a:ext cx="8191263"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DATA SECURITY AND PRIVACY</a:t>
            </a:r>
          </a:p>
        </p:txBody>
      </p:sp>
      <p:sp>
        <p:nvSpPr>
          <p:cNvPr name="TextBox 7" id="7"/>
          <p:cNvSpPr txBox="true"/>
          <p:nvPr/>
        </p:nvSpPr>
        <p:spPr>
          <a:xfrm rot="0">
            <a:off x="472362" y="1408501"/>
            <a:ext cx="7539931" cy="2561717"/>
          </a:xfrm>
          <a:prstGeom prst="rect">
            <a:avLst/>
          </a:prstGeom>
        </p:spPr>
        <p:txBody>
          <a:bodyPr anchor="t" rtlCol="false" tIns="0" lIns="0" bIns="0" rIns="0">
            <a:spAutoFit/>
          </a:bodyPr>
          <a:lstStyle/>
          <a:p>
            <a:pPr algn="l">
              <a:lnSpc>
                <a:spcPts val="5133"/>
              </a:lnSpc>
            </a:pPr>
            <a:r>
              <a:rPr lang="en-US" sz="3399">
                <a:solidFill>
                  <a:srgbClr val="000000"/>
                </a:solidFill>
                <a:latin typeface="Canva Sans"/>
                <a:ea typeface="Canva Sans"/>
                <a:cs typeface="Canva Sans"/>
                <a:sym typeface="Canva Sans"/>
              </a:rPr>
              <a:t>                        Concerns about potential breaches and misuse of sensitive health data discourage adoption (ICO, 2021).</a:t>
            </a:r>
          </a:p>
        </p:txBody>
      </p:sp>
      <p:sp>
        <p:nvSpPr>
          <p:cNvPr name="TextBox 8" id="8"/>
          <p:cNvSpPr txBox="true"/>
          <p:nvPr/>
        </p:nvSpPr>
        <p:spPr>
          <a:xfrm rot="0">
            <a:off x="448395" y="1398976"/>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9" id="9"/>
          <p:cNvSpPr txBox="true"/>
          <p:nvPr/>
        </p:nvSpPr>
        <p:spPr>
          <a:xfrm rot="0">
            <a:off x="472362" y="6808740"/>
            <a:ext cx="8195878" cy="3156585"/>
          </a:xfrm>
          <a:prstGeom prst="rect">
            <a:avLst/>
          </a:prstGeom>
        </p:spPr>
        <p:txBody>
          <a:bodyPr anchor="t" rtlCol="false" tIns="0" lIns="0" bIns="0" rIns="0">
            <a:spAutoFit/>
          </a:bodyPr>
          <a:lstStyle/>
          <a:p>
            <a:pPr algn="just">
              <a:lnSpc>
                <a:spcPts val="5099"/>
              </a:lnSpc>
            </a:pPr>
            <a:r>
              <a:rPr lang="en-US" sz="3399">
                <a:solidFill>
                  <a:srgbClr val="000000"/>
                </a:solidFill>
                <a:latin typeface="Canva Sans"/>
                <a:ea typeface="Canva Sans"/>
                <a:cs typeface="Canva Sans"/>
                <a:sym typeface="Canva Sans"/>
              </a:rPr>
              <a:t>                    Poor internet connectivity and inadequate IT infrastructure limit the usability of biosensors, particularly in rural or underserved areas (Ofcom, 2021).</a:t>
            </a:r>
          </a:p>
        </p:txBody>
      </p:sp>
      <p:sp>
        <p:nvSpPr>
          <p:cNvPr name="TextBox 10" id="10"/>
          <p:cNvSpPr txBox="true"/>
          <p:nvPr/>
        </p:nvSpPr>
        <p:spPr>
          <a:xfrm rot="0">
            <a:off x="9361776" y="1418026"/>
            <a:ext cx="8740335" cy="3794760"/>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Implement advanced encryption, multi-factor authentication, and regular security audits to enhance data security. Ensure compliance with data protection laws like GDPR (Furlepa et al., 2022).</a:t>
            </a:r>
          </a:p>
        </p:txBody>
      </p:sp>
      <p:sp>
        <p:nvSpPr>
          <p:cNvPr name="TextBox 11" id="11"/>
          <p:cNvSpPr txBox="true"/>
          <p:nvPr/>
        </p:nvSpPr>
        <p:spPr>
          <a:xfrm rot="0">
            <a:off x="9503860" y="1547864"/>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sp>
        <p:nvSpPr>
          <p:cNvPr name="TextBox 12" id="12"/>
          <p:cNvSpPr txBox="true"/>
          <p:nvPr/>
        </p:nvSpPr>
        <p:spPr>
          <a:xfrm rot="0">
            <a:off x="-91792" y="6047378"/>
            <a:ext cx="8668240"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INFRASTRUCTURE CHALLENGES</a:t>
            </a:r>
          </a:p>
        </p:txBody>
      </p:sp>
      <p:sp>
        <p:nvSpPr>
          <p:cNvPr name="Freeform 13" id="13"/>
          <p:cNvSpPr/>
          <p:nvPr/>
        </p:nvSpPr>
        <p:spPr>
          <a:xfrm flipH="false" flipV="false" rot="5400000">
            <a:off x="7343929" y="7747849"/>
            <a:ext cx="3396360" cy="203782"/>
          </a:xfrm>
          <a:custGeom>
            <a:avLst/>
            <a:gdLst/>
            <a:ahLst/>
            <a:cxnLst/>
            <a:rect r="r" b="b" t="t" l="l"/>
            <a:pathLst>
              <a:path h="203782" w="3396360">
                <a:moveTo>
                  <a:pt x="0" y="0"/>
                </a:moveTo>
                <a:lnTo>
                  <a:pt x="3396360" y="0"/>
                </a:lnTo>
                <a:lnTo>
                  <a:pt x="3396360" y="203782"/>
                </a:lnTo>
                <a:lnTo>
                  <a:pt x="0" y="20378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4" id="14"/>
          <p:cNvSpPr txBox="true"/>
          <p:nvPr/>
        </p:nvSpPr>
        <p:spPr>
          <a:xfrm rot="0">
            <a:off x="472362" y="6794998"/>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15" id="15"/>
          <p:cNvSpPr txBox="true"/>
          <p:nvPr/>
        </p:nvSpPr>
        <p:spPr>
          <a:xfrm rot="0">
            <a:off x="9361776" y="6766449"/>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Invest in improving internet connectivity, develop offline-compatible biosensor systems, and integrate biosensors with existing healthcare infrastructure (WHO, 2022).</a:t>
            </a:r>
          </a:p>
        </p:txBody>
      </p:sp>
      <p:sp>
        <p:nvSpPr>
          <p:cNvPr name="TextBox 16" id="16"/>
          <p:cNvSpPr txBox="true"/>
          <p:nvPr/>
        </p:nvSpPr>
        <p:spPr>
          <a:xfrm rot="0">
            <a:off x="9407278" y="6799215"/>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grpSp>
        <p:nvGrpSpPr>
          <p:cNvPr name="Group 17" id="17"/>
          <p:cNvGrpSpPr/>
          <p:nvPr/>
        </p:nvGrpSpPr>
        <p:grpSpPr>
          <a:xfrm rot="0">
            <a:off x="-304260" y="350580"/>
            <a:ext cx="18604230" cy="9197340"/>
            <a:chOff x="0" y="0"/>
            <a:chExt cx="24805640" cy="12263120"/>
          </a:xfrm>
        </p:grpSpPr>
        <p:sp>
          <p:nvSpPr>
            <p:cNvPr name="Freeform 18" id="18"/>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19" id="19"/>
          <p:cNvSpPr/>
          <p:nvPr/>
        </p:nvSpPr>
        <p:spPr>
          <a:xfrm flipH="false" flipV="false" rot="609361">
            <a:off x="11982536" y="581684"/>
            <a:ext cx="4518430" cy="1092638"/>
          </a:xfrm>
          <a:custGeom>
            <a:avLst/>
            <a:gdLst/>
            <a:ahLst/>
            <a:cxnLst/>
            <a:rect r="r" b="b" t="t" l="l"/>
            <a:pathLst>
              <a:path h="1092638" w="4518430">
                <a:moveTo>
                  <a:pt x="0" y="0"/>
                </a:moveTo>
                <a:lnTo>
                  <a:pt x="4518429" y="0"/>
                </a:lnTo>
                <a:lnTo>
                  <a:pt x="4518429" y="1092638"/>
                </a:lnTo>
                <a:lnTo>
                  <a:pt x="0" y="109263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20" id="20"/>
          <p:cNvGrpSpPr/>
          <p:nvPr/>
        </p:nvGrpSpPr>
        <p:grpSpPr>
          <a:xfrm rot="0">
            <a:off x="10060029" y="250750"/>
            <a:ext cx="6731318" cy="877252"/>
            <a:chOff x="0" y="0"/>
            <a:chExt cx="8975090" cy="1169670"/>
          </a:xfrm>
        </p:grpSpPr>
        <p:sp>
          <p:nvSpPr>
            <p:cNvPr name="Freeform 21" id="21"/>
            <p:cNvSpPr/>
            <p:nvPr/>
          </p:nvSpPr>
          <p:spPr>
            <a:xfrm flipH="false" flipV="false" rot="0">
              <a:off x="24130" y="16510"/>
              <a:ext cx="8996680" cy="1156970"/>
            </a:xfrm>
            <a:custGeom>
              <a:avLst/>
              <a:gdLst/>
              <a:ahLst/>
              <a:cxnLst/>
              <a:rect r="r" b="b" t="t" l="l"/>
              <a:pathLst>
                <a:path h="1156970" w="899668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name="Group 22" id="22"/>
          <p:cNvGrpSpPr/>
          <p:nvPr/>
        </p:nvGrpSpPr>
        <p:grpSpPr>
          <a:xfrm rot="0">
            <a:off x="11256399" y="83880"/>
            <a:ext cx="6546532" cy="853440"/>
            <a:chOff x="0" y="0"/>
            <a:chExt cx="8728710" cy="1137920"/>
          </a:xfrm>
        </p:grpSpPr>
        <p:sp>
          <p:nvSpPr>
            <p:cNvPr name="Freeform 23" id="23"/>
            <p:cNvSpPr/>
            <p:nvPr/>
          </p:nvSpPr>
          <p:spPr>
            <a:xfrm flipH="false" flipV="false" rot="0">
              <a:off x="-100330" y="-16510"/>
              <a:ext cx="8790940" cy="1261110"/>
            </a:xfrm>
            <a:custGeom>
              <a:avLst/>
              <a:gdLst/>
              <a:ahLst/>
              <a:cxnLst/>
              <a:rect r="r" b="b" t="t" l="l"/>
              <a:pathLst>
                <a:path h="1261110" w="879094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name="TextBox 24" id="24"/>
          <p:cNvSpPr txBox="true"/>
          <p:nvPr/>
        </p:nvSpPr>
        <p:spPr>
          <a:xfrm rot="0">
            <a:off x="11257121" y="283905"/>
            <a:ext cx="5306854" cy="1339215"/>
          </a:xfrm>
          <a:prstGeom prst="rect">
            <a:avLst/>
          </a:prstGeom>
        </p:spPr>
        <p:txBody>
          <a:bodyPr anchor="t" rtlCol="false" tIns="0" lIns="0" bIns="0" rIns="0">
            <a:spAutoFit/>
          </a:bodyPr>
          <a:lstStyle/>
          <a:p>
            <a:pPr algn="ctr">
              <a:lnSpc>
                <a:spcPts val="5459"/>
              </a:lnSpc>
            </a:pPr>
            <a:r>
              <a:rPr lang="en-US" sz="3899">
                <a:solidFill>
                  <a:srgbClr val="000000"/>
                </a:solidFill>
                <a:latin typeface="More Sugar"/>
                <a:ea typeface="More Sugar"/>
                <a:cs typeface="More Sugar"/>
                <a:sym typeface="More Sugar"/>
              </a:rPr>
              <a:t>Legal and Ethical Issues</a:t>
            </a:r>
          </a:p>
          <a:p>
            <a:pPr algn="ctr">
              <a:lnSpc>
                <a:spcPts val="5459"/>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04260" y="350580"/>
            <a:ext cx="18604230" cy="9197340"/>
            <a:chOff x="0" y="0"/>
            <a:chExt cx="24805640" cy="12263120"/>
          </a:xfrm>
        </p:grpSpPr>
        <p:sp>
          <p:nvSpPr>
            <p:cNvPr name="Freeform 3" id="3"/>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4" id="4"/>
          <p:cNvSpPr/>
          <p:nvPr/>
        </p:nvSpPr>
        <p:spPr>
          <a:xfrm flipH="false" flipV="false" rot="5400000">
            <a:off x="7299675" y="2724292"/>
            <a:ext cx="3396360" cy="203782"/>
          </a:xfrm>
          <a:custGeom>
            <a:avLst/>
            <a:gdLst/>
            <a:ahLst/>
            <a:cxnLst/>
            <a:rect r="r" b="b" t="t" l="l"/>
            <a:pathLst>
              <a:path h="203782" w="3396360">
                <a:moveTo>
                  <a:pt x="0" y="0"/>
                </a:moveTo>
                <a:lnTo>
                  <a:pt x="3396360" y="0"/>
                </a:lnTo>
                <a:lnTo>
                  <a:pt x="3396360" y="203781"/>
                </a:lnTo>
                <a:lnTo>
                  <a:pt x="0" y="20378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234717">
            <a:off x="697364" y="4502818"/>
            <a:ext cx="16804763" cy="1281363"/>
          </a:xfrm>
          <a:custGeom>
            <a:avLst/>
            <a:gdLst/>
            <a:ahLst/>
            <a:cxnLst/>
            <a:rect r="r" b="b" t="t" l="l"/>
            <a:pathLst>
              <a:path h="1281363" w="16804763">
                <a:moveTo>
                  <a:pt x="0" y="0"/>
                </a:moveTo>
                <a:lnTo>
                  <a:pt x="16804764" y="0"/>
                </a:lnTo>
                <a:lnTo>
                  <a:pt x="16804764" y="1281364"/>
                </a:lnTo>
                <a:lnTo>
                  <a:pt x="0" y="128136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0" y="468641"/>
            <a:ext cx="7285276"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RESISTANCE TO ADOPTION</a:t>
            </a:r>
          </a:p>
        </p:txBody>
      </p:sp>
      <p:sp>
        <p:nvSpPr>
          <p:cNvPr name="TextBox 7" id="7"/>
          <p:cNvSpPr txBox="true"/>
          <p:nvPr/>
        </p:nvSpPr>
        <p:spPr>
          <a:xfrm rot="0">
            <a:off x="448395" y="1314945"/>
            <a:ext cx="8549460" cy="3209417"/>
          </a:xfrm>
          <a:prstGeom prst="rect">
            <a:avLst/>
          </a:prstGeom>
        </p:spPr>
        <p:txBody>
          <a:bodyPr anchor="t" rtlCol="false" tIns="0" lIns="0" bIns="0" rIns="0">
            <a:spAutoFit/>
          </a:bodyPr>
          <a:lstStyle/>
          <a:p>
            <a:pPr algn="l">
              <a:lnSpc>
                <a:spcPts val="5133"/>
              </a:lnSpc>
            </a:pPr>
            <a:r>
              <a:rPr lang="en-US" sz="3399">
                <a:solidFill>
                  <a:srgbClr val="000000"/>
                </a:solidFill>
                <a:latin typeface="Canva Sans"/>
                <a:ea typeface="Canva Sans"/>
                <a:cs typeface="Canva Sans"/>
                <a:sym typeface="Canva Sans"/>
              </a:rPr>
              <a:t>                        Patients and healthcare providers may distrust biosensor technology due to concerns about accuracy and the fear of reduced face-to-face interaction (King’s Fund, 2020).</a:t>
            </a:r>
          </a:p>
        </p:txBody>
      </p:sp>
      <p:sp>
        <p:nvSpPr>
          <p:cNvPr name="TextBox 8" id="8"/>
          <p:cNvSpPr txBox="true"/>
          <p:nvPr/>
        </p:nvSpPr>
        <p:spPr>
          <a:xfrm rot="0">
            <a:off x="448395" y="1398976"/>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9" id="9"/>
          <p:cNvSpPr txBox="true"/>
          <p:nvPr/>
        </p:nvSpPr>
        <p:spPr>
          <a:xfrm rot="0">
            <a:off x="472362" y="6299768"/>
            <a:ext cx="8195878" cy="3156585"/>
          </a:xfrm>
          <a:prstGeom prst="rect">
            <a:avLst/>
          </a:prstGeom>
        </p:spPr>
        <p:txBody>
          <a:bodyPr anchor="t" rtlCol="false" tIns="0" lIns="0" bIns="0" rIns="0">
            <a:spAutoFit/>
          </a:bodyPr>
          <a:lstStyle/>
          <a:p>
            <a:pPr algn="just">
              <a:lnSpc>
                <a:spcPts val="5099"/>
              </a:lnSpc>
            </a:pPr>
            <a:r>
              <a:rPr lang="en-US" sz="3399">
                <a:solidFill>
                  <a:srgbClr val="000000"/>
                </a:solidFill>
                <a:latin typeface="Canva Sans"/>
                <a:ea typeface="Canva Sans"/>
                <a:cs typeface="Canva Sans"/>
                <a:sym typeface="Canva Sans"/>
              </a:rPr>
              <a:t>                            Lengthy    approval</a:t>
            </a:r>
          </a:p>
          <a:p>
            <a:pPr algn="just">
              <a:lnSpc>
                <a:spcPts val="5099"/>
              </a:lnSpc>
            </a:pPr>
            <a:r>
              <a:rPr lang="en-US" sz="3399">
                <a:solidFill>
                  <a:srgbClr val="000000"/>
                </a:solidFill>
                <a:latin typeface="Canva Sans"/>
                <a:ea typeface="Canva Sans"/>
                <a:cs typeface="Canva Sans"/>
                <a:sym typeface="Canva Sans"/>
              </a:rPr>
              <a:t> processes and varying regulations slow down biosensor implementation (Furlepa et al., 2022).</a:t>
            </a:r>
          </a:p>
          <a:p>
            <a:pPr algn="just">
              <a:lnSpc>
                <a:spcPts val="5099"/>
              </a:lnSpc>
            </a:pPr>
          </a:p>
        </p:txBody>
      </p:sp>
      <p:sp>
        <p:nvSpPr>
          <p:cNvPr name="TextBox 10" id="10"/>
          <p:cNvSpPr txBox="true"/>
          <p:nvPr/>
        </p:nvSpPr>
        <p:spPr>
          <a:xfrm rot="0">
            <a:off x="9361776" y="1027036"/>
            <a:ext cx="8740335" cy="3794760"/>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Launch awareness campaigns highlighting biosensors' benefits, address misconceptions, and integrate biosensors as supportive tools rather than replacements for traditional care (Al-Samarraie et al., 2020).</a:t>
            </a:r>
          </a:p>
        </p:txBody>
      </p:sp>
      <p:sp>
        <p:nvSpPr>
          <p:cNvPr name="TextBox 11" id="11"/>
          <p:cNvSpPr txBox="true"/>
          <p:nvPr/>
        </p:nvSpPr>
        <p:spPr>
          <a:xfrm rot="0">
            <a:off x="9361776" y="1175161"/>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sp>
        <p:nvSpPr>
          <p:cNvPr name="TextBox 12" id="12"/>
          <p:cNvSpPr txBox="true"/>
          <p:nvPr/>
        </p:nvSpPr>
        <p:spPr>
          <a:xfrm rot="0">
            <a:off x="0" y="5351304"/>
            <a:ext cx="6558783"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REGULATORY HURDLES</a:t>
            </a:r>
          </a:p>
        </p:txBody>
      </p:sp>
      <p:sp>
        <p:nvSpPr>
          <p:cNvPr name="Freeform 13" id="13"/>
          <p:cNvSpPr/>
          <p:nvPr/>
        </p:nvSpPr>
        <p:spPr>
          <a:xfrm flipH="false" flipV="false" rot="5400000">
            <a:off x="7340507" y="7061893"/>
            <a:ext cx="3396360" cy="203782"/>
          </a:xfrm>
          <a:custGeom>
            <a:avLst/>
            <a:gdLst/>
            <a:ahLst/>
            <a:cxnLst/>
            <a:rect r="r" b="b" t="t" l="l"/>
            <a:pathLst>
              <a:path h="203782" w="3396360">
                <a:moveTo>
                  <a:pt x="0" y="0"/>
                </a:moveTo>
                <a:lnTo>
                  <a:pt x="3396360" y="0"/>
                </a:lnTo>
                <a:lnTo>
                  <a:pt x="3396360" y="203782"/>
                </a:lnTo>
                <a:lnTo>
                  <a:pt x="0" y="20378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4" id="14"/>
          <p:cNvSpPr txBox="true"/>
          <p:nvPr/>
        </p:nvSpPr>
        <p:spPr>
          <a:xfrm rot="0">
            <a:off x="852422" y="6280718"/>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15" id="15"/>
          <p:cNvSpPr txBox="true"/>
          <p:nvPr/>
        </p:nvSpPr>
        <p:spPr>
          <a:xfrm rot="0">
            <a:off x="9361776" y="6260678"/>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Develop standardized regulatory frameworks and fast-track approval pathways for innovative, well-tested biosensor technologies (WHO, 2022).</a:t>
            </a:r>
          </a:p>
        </p:txBody>
      </p:sp>
      <p:sp>
        <p:nvSpPr>
          <p:cNvPr name="TextBox 16" id="16"/>
          <p:cNvSpPr txBox="true"/>
          <p:nvPr/>
        </p:nvSpPr>
        <p:spPr>
          <a:xfrm rot="0">
            <a:off x="9361776" y="6290243"/>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grpSp>
        <p:nvGrpSpPr>
          <p:cNvPr name="Group 17" id="17"/>
          <p:cNvGrpSpPr/>
          <p:nvPr/>
        </p:nvGrpSpPr>
        <p:grpSpPr>
          <a:xfrm rot="0">
            <a:off x="-304260" y="350580"/>
            <a:ext cx="18604230" cy="9197340"/>
            <a:chOff x="0" y="0"/>
            <a:chExt cx="24805640" cy="12263120"/>
          </a:xfrm>
        </p:grpSpPr>
        <p:sp>
          <p:nvSpPr>
            <p:cNvPr name="Freeform 18" id="18"/>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19" id="19"/>
          <p:cNvSpPr/>
          <p:nvPr/>
        </p:nvSpPr>
        <p:spPr>
          <a:xfrm flipH="false" flipV="false" rot="609361">
            <a:off x="11982536" y="581684"/>
            <a:ext cx="4518430" cy="1092638"/>
          </a:xfrm>
          <a:custGeom>
            <a:avLst/>
            <a:gdLst/>
            <a:ahLst/>
            <a:cxnLst/>
            <a:rect r="r" b="b" t="t" l="l"/>
            <a:pathLst>
              <a:path h="1092638" w="4518430">
                <a:moveTo>
                  <a:pt x="0" y="0"/>
                </a:moveTo>
                <a:lnTo>
                  <a:pt x="4518429" y="0"/>
                </a:lnTo>
                <a:lnTo>
                  <a:pt x="4518429" y="1092638"/>
                </a:lnTo>
                <a:lnTo>
                  <a:pt x="0" y="109263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20" id="20"/>
          <p:cNvGrpSpPr/>
          <p:nvPr/>
        </p:nvGrpSpPr>
        <p:grpSpPr>
          <a:xfrm rot="0">
            <a:off x="10060029" y="250750"/>
            <a:ext cx="6731318" cy="877252"/>
            <a:chOff x="0" y="0"/>
            <a:chExt cx="8975090" cy="1169670"/>
          </a:xfrm>
        </p:grpSpPr>
        <p:sp>
          <p:nvSpPr>
            <p:cNvPr name="Freeform 21" id="21"/>
            <p:cNvSpPr/>
            <p:nvPr/>
          </p:nvSpPr>
          <p:spPr>
            <a:xfrm flipH="false" flipV="false" rot="0">
              <a:off x="24130" y="16510"/>
              <a:ext cx="8996680" cy="1156970"/>
            </a:xfrm>
            <a:custGeom>
              <a:avLst/>
              <a:gdLst/>
              <a:ahLst/>
              <a:cxnLst/>
              <a:rect r="r" b="b" t="t" l="l"/>
              <a:pathLst>
                <a:path h="1156970" w="899668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name="Group 22" id="22"/>
          <p:cNvGrpSpPr/>
          <p:nvPr/>
        </p:nvGrpSpPr>
        <p:grpSpPr>
          <a:xfrm rot="0">
            <a:off x="11256399" y="83880"/>
            <a:ext cx="6546532" cy="853440"/>
            <a:chOff x="0" y="0"/>
            <a:chExt cx="8728710" cy="1137920"/>
          </a:xfrm>
        </p:grpSpPr>
        <p:sp>
          <p:nvSpPr>
            <p:cNvPr name="Freeform 23" id="23"/>
            <p:cNvSpPr/>
            <p:nvPr/>
          </p:nvSpPr>
          <p:spPr>
            <a:xfrm flipH="false" flipV="false" rot="0">
              <a:off x="-100330" y="-16510"/>
              <a:ext cx="8790940" cy="1261110"/>
            </a:xfrm>
            <a:custGeom>
              <a:avLst/>
              <a:gdLst/>
              <a:ahLst/>
              <a:cxnLst/>
              <a:rect r="r" b="b" t="t" l="l"/>
              <a:pathLst>
                <a:path h="1261110" w="879094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name="TextBox 24" id="24"/>
          <p:cNvSpPr txBox="true"/>
          <p:nvPr/>
        </p:nvSpPr>
        <p:spPr>
          <a:xfrm rot="0">
            <a:off x="11257121" y="283905"/>
            <a:ext cx="5306854" cy="1339215"/>
          </a:xfrm>
          <a:prstGeom prst="rect">
            <a:avLst/>
          </a:prstGeom>
        </p:spPr>
        <p:txBody>
          <a:bodyPr anchor="t" rtlCol="false" tIns="0" lIns="0" bIns="0" rIns="0">
            <a:spAutoFit/>
          </a:bodyPr>
          <a:lstStyle/>
          <a:p>
            <a:pPr algn="ctr">
              <a:lnSpc>
                <a:spcPts val="5459"/>
              </a:lnSpc>
            </a:pPr>
            <a:r>
              <a:rPr lang="en-US" sz="3899">
                <a:solidFill>
                  <a:srgbClr val="000000"/>
                </a:solidFill>
                <a:latin typeface="More Sugar"/>
                <a:ea typeface="More Sugar"/>
                <a:cs typeface="More Sugar"/>
                <a:sym typeface="More Sugar"/>
              </a:rPr>
              <a:t>Legal and Ethical Issues</a:t>
            </a:r>
          </a:p>
          <a:p>
            <a:pPr algn="ctr">
              <a:lnSpc>
                <a:spcPts val="5459"/>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04260" y="350580"/>
            <a:ext cx="18604230" cy="9197340"/>
            <a:chOff x="0" y="0"/>
            <a:chExt cx="24805640" cy="12263120"/>
          </a:xfrm>
        </p:grpSpPr>
        <p:sp>
          <p:nvSpPr>
            <p:cNvPr name="Freeform 3" id="3"/>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4" id="4"/>
          <p:cNvSpPr/>
          <p:nvPr/>
        </p:nvSpPr>
        <p:spPr>
          <a:xfrm flipH="false" flipV="false" rot="5400000">
            <a:off x="7299675" y="2724292"/>
            <a:ext cx="3396360" cy="203782"/>
          </a:xfrm>
          <a:custGeom>
            <a:avLst/>
            <a:gdLst/>
            <a:ahLst/>
            <a:cxnLst/>
            <a:rect r="r" b="b" t="t" l="l"/>
            <a:pathLst>
              <a:path h="203782" w="3396360">
                <a:moveTo>
                  <a:pt x="0" y="0"/>
                </a:moveTo>
                <a:lnTo>
                  <a:pt x="3396360" y="0"/>
                </a:lnTo>
                <a:lnTo>
                  <a:pt x="3396360" y="203781"/>
                </a:lnTo>
                <a:lnTo>
                  <a:pt x="0" y="20378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234717">
            <a:off x="738196" y="4308568"/>
            <a:ext cx="16804763" cy="1281363"/>
          </a:xfrm>
          <a:custGeom>
            <a:avLst/>
            <a:gdLst/>
            <a:ahLst/>
            <a:cxnLst/>
            <a:rect r="r" b="b" t="t" l="l"/>
            <a:pathLst>
              <a:path h="1281363" w="16804763">
                <a:moveTo>
                  <a:pt x="0" y="0"/>
                </a:moveTo>
                <a:lnTo>
                  <a:pt x="16804764" y="0"/>
                </a:lnTo>
                <a:lnTo>
                  <a:pt x="16804764" y="1281364"/>
                </a:lnTo>
                <a:lnTo>
                  <a:pt x="0" y="128136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0" y="468641"/>
            <a:ext cx="6948766"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EQUITY AND INCLUSION</a:t>
            </a:r>
          </a:p>
        </p:txBody>
      </p:sp>
      <p:sp>
        <p:nvSpPr>
          <p:cNvPr name="TextBox 7" id="7"/>
          <p:cNvSpPr txBox="true"/>
          <p:nvPr/>
        </p:nvSpPr>
        <p:spPr>
          <a:xfrm rot="0">
            <a:off x="448395" y="1314945"/>
            <a:ext cx="8549460" cy="2561717"/>
          </a:xfrm>
          <a:prstGeom prst="rect">
            <a:avLst/>
          </a:prstGeom>
        </p:spPr>
        <p:txBody>
          <a:bodyPr anchor="t" rtlCol="false" tIns="0" lIns="0" bIns="0" rIns="0">
            <a:spAutoFit/>
          </a:bodyPr>
          <a:lstStyle/>
          <a:p>
            <a:pPr algn="l">
              <a:lnSpc>
                <a:spcPts val="5133"/>
              </a:lnSpc>
            </a:pPr>
            <a:r>
              <a:rPr lang="en-US" sz="3399">
                <a:solidFill>
                  <a:srgbClr val="000000"/>
                </a:solidFill>
                <a:latin typeface="Canva Sans"/>
                <a:ea typeface="Canva Sans"/>
                <a:cs typeface="Canva Sans"/>
                <a:sym typeface="Canva Sans"/>
              </a:rPr>
              <a:t>                        Disparities in access to biosensors can exacerbate health inequities, particularly for marginalized communities (Omboni et al., 2020).</a:t>
            </a:r>
          </a:p>
        </p:txBody>
      </p:sp>
      <p:sp>
        <p:nvSpPr>
          <p:cNvPr name="TextBox 8" id="8"/>
          <p:cNvSpPr txBox="true"/>
          <p:nvPr/>
        </p:nvSpPr>
        <p:spPr>
          <a:xfrm rot="0">
            <a:off x="448395" y="1398976"/>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9" id="9"/>
          <p:cNvSpPr txBox="true"/>
          <p:nvPr/>
        </p:nvSpPr>
        <p:spPr>
          <a:xfrm rot="0">
            <a:off x="472362" y="6299768"/>
            <a:ext cx="8195878" cy="2518410"/>
          </a:xfrm>
          <a:prstGeom prst="rect">
            <a:avLst/>
          </a:prstGeom>
        </p:spPr>
        <p:txBody>
          <a:bodyPr anchor="t" rtlCol="false" tIns="0" lIns="0" bIns="0" rIns="0">
            <a:spAutoFit/>
          </a:bodyPr>
          <a:lstStyle/>
          <a:p>
            <a:pPr algn="just">
              <a:lnSpc>
                <a:spcPts val="5099"/>
              </a:lnSpc>
            </a:pPr>
            <a:r>
              <a:rPr lang="en-US" sz="3399">
                <a:solidFill>
                  <a:srgbClr val="000000"/>
                </a:solidFill>
                <a:latin typeface="Canva Sans"/>
                <a:ea typeface="Canva Sans"/>
                <a:cs typeface="Canva Sans"/>
                <a:sym typeface="Canva Sans"/>
              </a:rPr>
              <a:t>           Complex interfaces and discomfort in wearable designs reduce user engagement and compliance (Gruska et al., 2020).</a:t>
            </a:r>
          </a:p>
        </p:txBody>
      </p:sp>
      <p:sp>
        <p:nvSpPr>
          <p:cNvPr name="TextBox 10" id="10"/>
          <p:cNvSpPr txBox="true"/>
          <p:nvPr/>
        </p:nvSpPr>
        <p:spPr>
          <a:xfrm rot="0">
            <a:off x="9361776" y="1418026"/>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Establish community digital hubs, provide financial assistance programs, and design inclusive devices that cater to diverse populations (NHS Digital, 2020).</a:t>
            </a:r>
          </a:p>
        </p:txBody>
      </p:sp>
      <p:sp>
        <p:nvSpPr>
          <p:cNvPr name="TextBox 11" id="11"/>
          <p:cNvSpPr txBox="true"/>
          <p:nvPr/>
        </p:nvSpPr>
        <p:spPr>
          <a:xfrm rot="0">
            <a:off x="9503860" y="1450793"/>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sp>
        <p:nvSpPr>
          <p:cNvPr name="TextBox 12" id="12"/>
          <p:cNvSpPr txBox="true"/>
          <p:nvPr/>
        </p:nvSpPr>
        <p:spPr>
          <a:xfrm rot="0">
            <a:off x="0" y="5351304"/>
            <a:ext cx="5471598"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DEVICE USABILITY</a:t>
            </a:r>
          </a:p>
        </p:txBody>
      </p:sp>
      <p:sp>
        <p:nvSpPr>
          <p:cNvPr name="Freeform 13" id="13"/>
          <p:cNvSpPr/>
          <p:nvPr/>
        </p:nvSpPr>
        <p:spPr>
          <a:xfrm flipH="false" flipV="false" rot="5400000">
            <a:off x="7340507" y="7458229"/>
            <a:ext cx="3396360" cy="203782"/>
          </a:xfrm>
          <a:custGeom>
            <a:avLst/>
            <a:gdLst/>
            <a:ahLst/>
            <a:cxnLst/>
            <a:rect r="r" b="b" t="t" l="l"/>
            <a:pathLst>
              <a:path h="203782" w="3396360">
                <a:moveTo>
                  <a:pt x="0" y="0"/>
                </a:moveTo>
                <a:lnTo>
                  <a:pt x="3396360" y="0"/>
                </a:lnTo>
                <a:lnTo>
                  <a:pt x="3396360" y="203782"/>
                </a:lnTo>
                <a:lnTo>
                  <a:pt x="0" y="20378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4" id="14"/>
          <p:cNvSpPr txBox="true"/>
          <p:nvPr/>
        </p:nvSpPr>
        <p:spPr>
          <a:xfrm rot="0">
            <a:off x="472362" y="6280718"/>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15" id="15"/>
          <p:cNvSpPr txBox="true"/>
          <p:nvPr/>
        </p:nvSpPr>
        <p:spPr>
          <a:xfrm rot="0">
            <a:off x="9361776" y="6299768"/>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Focus on user-centered design to create comfortable, intuitive devices and conduct usability testing with target populations before deployment (Al-Samarraie et al., 2020).</a:t>
            </a:r>
          </a:p>
        </p:txBody>
      </p:sp>
      <p:sp>
        <p:nvSpPr>
          <p:cNvPr name="TextBox 16" id="16"/>
          <p:cNvSpPr txBox="true"/>
          <p:nvPr/>
        </p:nvSpPr>
        <p:spPr>
          <a:xfrm rot="0">
            <a:off x="9361776" y="6290243"/>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grpSp>
        <p:nvGrpSpPr>
          <p:cNvPr name="Group 17" id="17"/>
          <p:cNvGrpSpPr/>
          <p:nvPr/>
        </p:nvGrpSpPr>
        <p:grpSpPr>
          <a:xfrm rot="0">
            <a:off x="-304260" y="350580"/>
            <a:ext cx="18604230" cy="9197340"/>
            <a:chOff x="0" y="0"/>
            <a:chExt cx="24805640" cy="12263120"/>
          </a:xfrm>
        </p:grpSpPr>
        <p:sp>
          <p:nvSpPr>
            <p:cNvPr name="Freeform 18" id="18"/>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14902"/>
              </a:srgbClr>
            </a:solidFill>
            <a:ln cap="sq">
              <a:noFill/>
              <a:prstDash val="solid"/>
              <a:miter/>
            </a:ln>
          </p:spPr>
        </p:sp>
      </p:grpSp>
      <p:sp>
        <p:nvSpPr>
          <p:cNvPr name="Freeform 19" id="19"/>
          <p:cNvSpPr/>
          <p:nvPr/>
        </p:nvSpPr>
        <p:spPr>
          <a:xfrm flipH="false" flipV="false" rot="609361">
            <a:off x="11982536" y="581684"/>
            <a:ext cx="4518430" cy="1092638"/>
          </a:xfrm>
          <a:custGeom>
            <a:avLst/>
            <a:gdLst/>
            <a:ahLst/>
            <a:cxnLst/>
            <a:rect r="r" b="b" t="t" l="l"/>
            <a:pathLst>
              <a:path h="1092638" w="4518430">
                <a:moveTo>
                  <a:pt x="0" y="0"/>
                </a:moveTo>
                <a:lnTo>
                  <a:pt x="4518429" y="0"/>
                </a:lnTo>
                <a:lnTo>
                  <a:pt x="4518429" y="1092638"/>
                </a:lnTo>
                <a:lnTo>
                  <a:pt x="0" y="109263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20" id="20"/>
          <p:cNvGrpSpPr/>
          <p:nvPr/>
        </p:nvGrpSpPr>
        <p:grpSpPr>
          <a:xfrm rot="0">
            <a:off x="10060029" y="250750"/>
            <a:ext cx="6731318" cy="877252"/>
            <a:chOff x="0" y="0"/>
            <a:chExt cx="8975090" cy="1169670"/>
          </a:xfrm>
        </p:grpSpPr>
        <p:sp>
          <p:nvSpPr>
            <p:cNvPr name="Freeform 21" id="21"/>
            <p:cNvSpPr/>
            <p:nvPr/>
          </p:nvSpPr>
          <p:spPr>
            <a:xfrm flipH="false" flipV="false" rot="0">
              <a:off x="24130" y="16510"/>
              <a:ext cx="8996680" cy="1156970"/>
            </a:xfrm>
            <a:custGeom>
              <a:avLst/>
              <a:gdLst/>
              <a:ahLst/>
              <a:cxnLst/>
              <a:rect r="r" b="b" t="t" l="l"/>
              <a:pathLst>
                <a:path h="1156970" w="899668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name="Group 22" id="22"/>
          <p:cNvGrpSpPr/>
          <p:nvPr/>
        </p:nvGrpSpPr>
        <p:grpSpPr>
          <a:xfrm rot="0">
            <a:off x="11256399" y="83880"/>
            <a:ext cx="6546532" cy="853440"/>
            <a:chOff x="0" y="0"/>
            <a:chExt cx="8728710" cy="1137920"/>
          </a:xfrm>
        </p:grpSpPr>
        <p:sp>
          <p:nvSpPr>
            <p:cNvPr name="Freeform 23" id="23"/>
            <p:cNvSpPr/>
            <p:nvPr/>
          </p:nvSpPr>
          <p:spPr>
            <a:xfrm flipH="false" flipV="false" rot="0">
              <a:off x="-100330" y="-16510"/>
              <a:ext cx="8790940" cy="1261110"/>
            </a:xfrm>
            <a:custGeom>
              <a:avLst/>
              <a:gdLst/>
              <a:ahLst/>
              <a:cxnLst/>
              <a:rect r="r" b="b" t="t" l="l"/>
              <a:pathLst>
                <a:path h="1261110" w="879094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name="TextBox 24" id="24"/>
          <p:cNvSpPr txBox="true"/>
          <p:nvPr/>
        </p:nvSpPr>
        <p:spPr>
          <a:xfrm rot="0">
            <a:off x="11257121" y="283905"/>
            <a:ext cx="5306854" cy="1339215"/>
          </a:xfrm>
          <a:prstGeom prst="rect">
            <a:avLst/>
          </a:prstGeom>
        </p:spPr>
        <p:txBody>
          <a:bodyPr anchor="t" rtlCol="false" tIns="0" lIns="0" bIns="0" rIns="0">
            <a:spAutoFit/>
          </a:bodyPr>
          <a:lstStyle/>
          <a:p>
            <a:pPr algn="ctr">
              <a:lnSpc>
                <a:spcPts val="5459"/>
              </a:lnSpc>
            </a:pPr>
            <a:r>
              <a:rPr lang="en-US" sz="3899">
                <a:solidFill>
                  <a:srgbClr val="000000"/>
                </a:solidFill>
                <a:latin typeface="More Sugar"/>
                <a:ea typeface="More Sugar"/>
                <a:cs typeface="More Sugar"/>
                <a:sym typeface="More Sugar"/>
              </a:rPr>
              <a:t>Legal and Ethical Issues</a:t>
            </a:r>
          </a:p>
          <a:p>
            <a:pPr algn="ctr">
              <a:lnSpc>
                <a:spcPts val="5459"/>
              </a:lnSpc>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04260" y="350580"/>
            <a:ext cx="18604230" cy="9197340"/>
            <a:chOff x="0" y="0"/>
            <a:chExt cx="24805640" cy="12263120"/>
          </a:xfrm>
        </p:grpSpPr>
        <p:sp>
          <p:nvSpPr>
            <p:cNvPr name="Freeform 3" id="3"/>
            <p:cNvSpPr/>
            <p:nvPr/>
          </p:nvSpPr>
          <p:spPr>
            <a:xfrm flipH="false" flipV="false" rot="0">
              <a:off x="48261" y="38100"/>
              <a:ext cx="24707850" cy="12226290"/>
            </a:xfrm>
            <a:custGeom>
              <a:avLst/>
              <a:gdLst/>
              <a:ahLst/>
              <a:cxnLst/>
              <a:rect r="r" b="b" t="t" l="l"/>
              <a:pathLst>
                <a:path h="12226290" w="24707850">
                  <a:moveTo>
                    <a:pt x="218439" y="444500"/>
                  </a:moveTo>
                  <a:cubicBezTo>
                    <a:pt x="2009139" y="127000"/>
                    <a:pt x="2604769" y="73660"/>
                    <a:pt x="3188969" y="41910"/>
                  </a:cubicBezTo>
                  <a:cubicBezTo>
                    <a:pt x="3806189" y="8890"/>
                    <a:pt x="4307839" y="0"/>
                    <a:pt x="5097779" y="12700"/>
                  </a:cubicBezTo>
                  <a:cubicBezTo>
                    <a:pt x="6393179" y="33020"/>
                    <a:pt x="8798559" y="176530"/>
                    <a:pt x="10226039" y="256540"/>
                  </a:cubicBezTo>
                  <a:cubicBezTo>
                    <a:pt x="11252199" y="313690"/>
                    <a:pt x="12016739" y="365760"/>
                    <a:pt x="12867639" y="426720"/>
                  </a:cubicBezTo>
                  <a:cubicBezTo>
                    <a:pt x="13665200" y="483870"/>
                    <a:pt x="14284959" y="523240"/>
                    <a:pt x="15185389" y="607060"/>
                  </a:cubicBezTo>
                  <a:cubicBezTo>
                    <a:pt x="16446500" y="722630"/>
                    <a:pt x="18569939" y="974090"/>
                    <a:pt x="19719289" y="1087120"/>
                  </a:cubicBezTo>
                  <a:cubicBezTo>
                    <a:pt x="20425409" y="1156970"/>
                    <a:pt x="20913089" y="1205230"/>
                    <a:pt x="21428709" y="1244600"/>
                  </a:cubicBezTo>
                  <a:cubicBezTo>
                    <a:pt x="21852889" y="1275080"/>
                    <a:pt x="22185628" y="1291590"/>
                    <a:pt x="22592028" y="1310640"/>
                  </a:cubicBezTo>
                  <a:cubicBezTo>
                    <a:pt x="23040339" y="1330960"/>
                    <a:pt x="23632159" y="1292860"/>
                    <a:pt x="24005539" y="1362710"/>
                  </a:cubicBezTo>
                  <a:cubicBezTo>
                    <a:pt x="24263350" y="1410970"/>
                    <a:pt x="24621489" y="1612900"/>
                    <a:pt x="24639269" y="1583690"/>
                  </a:cubicBezTo>
                  <a:cubicBezTo>
                    <a:pt x="24649428" y="1567180"/>
                    <a:pt x="24491950" y="1450340"/>
                    <a:pt x="24497028" y="1442720"/>
                  </a:cubicBezTo>
                  <a:cubicBezTo>
                    <a:pt x="24500839" y="1437640"/>
                    <a:pt x="24580850" y="1474470"/>
                    <a:pt x="24613869" y="1502410"/>
                  </a:cubicBezTo>
                  <a:cubicBezTo>
                    <a:pt x="24645619" y="1530350"/>
                    <a:pt x="24673559" y="1569720"/>
                    <a:pt x="24688800" y="1609090"/>
                  </a:cubicBezTo>
                  <a:cubicBezTo>
                    <a:pt x="24704039" y="1648460"/>
                    <a:pt x="24707850" y="1703070"/>
                    <a:pt x="24705309" y="1738630"/>
                  </a:cubicBezTo>
                  <a:cubicBezTo>
                    <a:pt x="24704039" y="1764030"/>
                    <a:pt x="24698959" y="1781810"/>
                    <a:pt x="24691339" y="1802130"/>
                  </a:cubicBezTo>
                  <a:cubicBezTo>
                    <a:pt x="24683719" y="1822450"/>
                    <a:pt x="24676100" y="1840230"/>
                    <a:pt x="24660859" y="1860550"/>
                  </a:cubicBezTo>
                  <a:cubicBezTo>
                    <a:pt x="24639269" y="1888490"/>
                    <a:pt x="24601169" y="1927860"/>
                    <a:pt x="24564339" y="1948180"/>
                  </a:cubicBezTo>
                  <a:cubicBezTo>
                    <a:pt x="24527509" y="1968500"/>
                    <a:pt x="24508459" y="1972310"/>
                    <a:pt x="24438609" y="1981200"/>
                  </a:cubicBezTo>
                  <a:cubicBezTo>
                    <a:pt x="24114759" y="2023110"/>
                    <a:pt x="22552659" y="1992630"/>
                    <a:pt x="21675089" y="1991360"/>
                  </a:cubicBezTo>
                  <a:cubicBezTo>
                    <a:pt x="20878800" y="1988820"/>
                    <a:pt x="20203159" y="1971040"/>
                    <a:pt x="19395439" y="1971040"/>
                  </a:cubicBezTo>
                  <a:cubicBezTo>
                    <a:pt x="18477228" y="1971040"/>
                    <a:pt x="17397728" y="1960880"/>
                    <a:pt x="16454119" y="1996440"/>
                  </a:cubicBezTo>
                  <a:cubicBezTo>
                    <a:pt x="15576550" y="2029460"/>
                    <a:pt x="14679928" y="2101850"/>
                    <a:pt x="13916659" y="2166620"/>
                  </a:cubicBezTo>
                  <a:cubicBezTo>
                    <a:pt x="13288009" y="2219960"/>
                    <a:pt x="12792709" y="2268220"/>
                    <a:pt x="12199619" y="2344420"/>
                  </a:cubicBezTo>
                  <a:cubicBezTo>
                    <a:pt x="11556999" y="2426970"/>
                    <a:pt x="10844529" y="2532380"/>
                    <a:pt x="10195559" y="2650490"/>
                  </a:cubicBezTo>
                  <a:cubicBezTo>
                    <a:pt x="9575799" y="2762250"/>
                    <a:pt x="9089389" y="2868930"/>
                    <a:pt x="8389619" y="3027680"/>
                  </a:cubicBezTo>
                  <a:cubicBezTo>
                    <a:pt x="7411719" y="3248660"/>
                    <a:pt x="5800089" y="3686810"/>
                    <a:pt x="4880609" y="3881120"/>
                  </a:cubicBezTo>
                  <a:cubicBezTo>
                    <a:pt x="4293869" y="4006850"/>
                    <a:pt x="3820159" y="4095750"/>
                    <a:pt x="3426459" y="4145280"/>
                  </a:cubicBezTo>
                  <a:cubicBezTo>
                    <a:pt x="3159759" y="4179570"/>
                    <a:pt x="3006089" y="4180840"/>
                    <a:pt x="2752089" y="4194810"/>
                  </a:cubicBezTo>
                  <a:cubicBezTo>
                    <a:pt x="2426969" y="4215130"/>
                    <a:pt x="2014219" y="4210050"/>
                    <a:pt x="1630679" y="4244340"/>
                  </a:cubicBezTo>
                  <a:cubicBezTo>
                    <a:pt x="1226819" y="4281170"/>
                    <a:pt x="552449" y="4413250"/>
                    <a:pt x="388619" y="4417060"/>
                  </a:cubicBezTo>
                  <a:cubicBezTo>
                    <a:pt x="347979" y="4418330"/>
                    <a:pt x="340359" y="4418330"/>
                    <a:pt x="312419" y="4410710"/>
                  </a:cubicBezTo>
                  <a:cubicBezTo>
                    <a:pt x="273049" y="4400550"/>
                    <a:pt x="214629" y="4376420"/>
                    <a:pt x="177799" y="4344670"/>
                  </a:cubicBezTo>
                  <a:cubicBezTo>
                    <a:pt x="139699" y="4314190"/>
                    <a:pt x="106679" y="4269740"/>
                    <a:pt x="87629" y="4224020"/>
                  </a:cubicBezTo>
                  <a:cubicBezTo>
                    <a:pt x="68579" y="4179570"/>
                    <a:pt x="60959" y="4123690"/>
                    <a:pt x="64769" y="4075430"/>
                  </a:cubicBezTo>
                  <a:cubicBezTo>
                    <a:pt x="68579" y="4027170"/>
                    <a:pt x="93979" y="3968750"/>
                    <a:pt x="113029" y="3933190"/>
                  </a:cubicBezTo>
                  <a:cubicBezTo>
                    <a:pt x="128269" y="3907790"/>
                    <a:pt x="143509" y="3892550"/>
                    <a:pt x="162559" y="3874770"/>
                  </a:cubicBezTo>
                  <a:cubicBezTo>
                    <a:pt x="180339" y="3858260"/>
                    <a:pt x="196849" y="3843020"/>
                    <a:pt x="223519" y="3830320"/>
                  </a:cubicBezTo>
                  <a:cubicBezTo>
                    <a:pt x="260349" y="3811270"/>
                    <a:pt x="295909" y="3799840"/>
                    <a:pt x="368299" y="3789680"/>
                  </a:cubicBezTo>
                  <a:cubicBezTo>
                    <a:pt x="558799" y="3759200"/>
                    <a:pt x="944879" y="3780790"/>
                    <a:pt x="1438909" y="3745230"/>
                  </a:cubicBezTo>
                  <a:cubicBezTo>
                    <a:pt x="2561589" y="3665220"/>
                    <a:pt x="5430519" y="3329940"/>
                    <a:pt x="6930389" y="3186430"/>
                  </a:cubicBezTo>
                  <a:cubicBezTo>
                    <a:pt x="7970519" y="3087370"/>
                    <a:pt x="8646159" y="3009900"/>
                    <a:pt x="9573259" y="2948940"/>
                  </a:cubicBezTo>
                  <a:cubicBezTo>
                    <a:pt x="10600689" y="2880360"/>
                    <a:pt x="11805919" y="2846070"/>
                    <a:pt x="12828269" y="2813050"/>
                  </a:cubicBezTo>
                  <a:cubicBezTo>
                    <a:pt x="13736319" y="2783840"/>
                    <a:pt x="14551659" y="2764790"/>
                    <a:pt x="15405098" y="2757170"/>
                  </a:cubicBezTo>
                  <a:cubicBezTo>
                    <a:pt x="16245839" y="2750820"/>
                    <a:pt x="17150078" y="2743200"/>
                    <a:pt x="17912078" y="2769870"/>
                  </a:cubicBezTo>
                  <a:cubicBezTo>
                    <a:pt x="18548348" y="2792730"/>
                    <a:pt x="19151598" y="2838450"/>
                    <a:pt x="19665948" y="2884170"/>
                  </a:cubicBezTo>
                  <a:cubicBezTo>
                    <a:pt x="20072348" y="2919730"/>
                    <a:pt x="20373339" y="2957830"/>
                    <a:pt x="20755609" y="3004820"/>
                  </a:cubicBezTo>
                  <a:cubicBezTo>
                    <a:pt x="21178519" y="3056890"/>
                    <a:pt x="21935439" y="3150870"/>
                    <a:pt x="22094189" y="3187700"/>
                  </a:cubicBezTo>
                  <a:cubicBezTo>
                    <a:pt x="22129748" y="3195320"/>
                    <a:pt x="22138639" y="3199130"/>
                    <a:pt x="22158959" y="3208020"/>
                  </a:cubicBezTo>
                  <a:cubicBezTo>
                    <a:pt x="22178009" y="3218180"/>
                    <a:pt x="22195789" y="3227070"/>
                    <a:pt x="22214839" y="3243580"/>
                  </a:cubicBezTo>
                  <a:cubicBezTo>
                    <a:pt x="22242778" y="3267710"/>
                    <a:pt x="22279609" y="3317240"/>
                    <a:pt x="22296119" y="3350260"/>
                  </a:cubicBezTo>
                  <a:cubicBezTo>
                    <a:pt x="22307548" y="3373120"/>
                    <a:pt x="22312628" y="3388360"/>
                    <a:pt x="22315169" y="3413760"/>
                  </a:cubicBezTo>
                  <a:cubicBezTo>
                    <a:pt x="22318978" y="3450590"/>
                    <a:pt x="22318978" y="3506470"/>
                    <a:pt x="22306278" y="3547110"/>
                  </a:cubicBezTo>
                  <a:cubicBezTo>
                    <a:pt x="22292309" y="3587750"/>
                    <a:pt x="22266909" y="3629660"/>
                    <a:pt x="22235159" y="3660140"/>
                  </a:cubicBezTo>
                  <a:cubicBezTo>
                    <a:pt x="22204678" y="3690620"/>
                    <a:pt x="22155148" y="3714750"/>
                    <a:pt x="22120859" y="3727450"/>
                  </a:cubicBezTo>
                  <a:cubicBezTo>
                    <a:pt x="22096728" y="3736340"/>
                    <a:pt x="22089109" y="3736340"/>
                    <a:pt x="22054819" y="3738880"/>
                  </a:cubicBezTo>
                  <a:cubicBezTo>
                    <a:pt x="21939248" y="3745230"/>
                    <a:pt x="21624289" y="3708400"/>
                    <a:pt x="21299169" y="3698240"/>
                  </a:cubicBezTo>
                  <a:cubicBezTo>
                    <a:pt x="20701000" y="3676650"/>
                    <a:pt x="19608798" y="3648710"/>
                    <a:pt x="18757898" y="3660140"/>
                  </a:cubicBezTo>
                  <a:cubicBezTo>
                    <a:pt x="17900648" y="3671570"/>
                    <a:pt x="17019269" y="3716020"/>
                    <a:pt x="16174719" y="3766820"/>
                  </a:cubicBezTo>
                  <a:cubicBezTo>
                    <a:pt x="15360650" y="3815080"/>
                    <a:pt x="14632939" y="3865880"/>
                    <a:pt x="13779498" y="3952240"/>
                  </a:cubicBezTo>
                  <a:cubicBezTo>
                    <a:pt x="12796519" y="4052570"/>
                    <a:pt x="11640819" y="4201160"/>
                    <a:pt x="10613389" y="4351020"/>
                  </a:cubicBezTo>
                  <a:cubicBezTo>
                    <a:pt x="9635489" y="4491990"/>
                    <a:pt x="8703309" y="4646930"/>
                    <a:pt x="7758428" y="4820920"/>
                  </a:cubicBezTo>
                  <a:cubicBezTo>
                    <a:pt x="6819899" y="4994910"/>
                    <a:pt x="5787389" y="5214620"/>
                    <a:pt x="4964429" y="5393690"/>
                  </a:cubicBezTo>
                  <a:cubicBezTo>
                    <a:pt x="4310379" y="5535930"/>
                    <a:pt x="3718559" y="5674360"/>
                    <a:pt x="3209289" y="5796280"/>
                  </a:cubicBezTo>
                  <a:cubicBezTo>
                    <a:pt x="2814319" y="5890260"/>
                    <a:pt x="2490469" y="5963920"/>
                    <a:pt x="2161539" y="6055360"/>
                  </a:cubicBezTo>
                  <a:cubicBezTo>
                    <a:pt x="1863089" y="6139180"/>
                    <a:pt x="1471929" y="6310630"/>
                    <a:pt x="1314449" y="6318250"/>
                  </a:cubicBezTo>
                  <a:cubicBezTo>
                    <a:pt x="1254759" y="6320790"/>
                    <a:pt x="1225549" y="6309360"/>
                    <a:pt x="1188719" y="6291580"/>
                  </a:cubicBezTo>
                  <a:cubicBezTo>
                    <a:pt x="1150619" y="6273800"/>
                    <a:pt x="1113789" y="6243320"/>
                    <a:pt x="1089659" y="6209030"/>
                  </a:cubicBezTo>
                  <a:cubicBezTo>
                    <a:pt x="1064259" y="6176010"/>
                    <a:pt x="1046479" y="6131560"/>
                    <a:pt x="1040129" y="6090920"/>
                  </a:cubicBezTo>
                  <a:cubicBezTo>
                    <a:pt x="1033779" y="6049010"/>
                    <a:pt x="1041399" y="5995670"/>
                    <a:pt x="1051559" y="5962650"/>
                  </a:cubicBezTo>
                  <a:cubicBezTo>
                    <a:pt x="1057909" y="5938520"/>
                    <a:pt x="1064259" y="5924550"/>
                    <a:pt x="1079499" y="5904230"/>
                  </a:cubicBezTo>
                  <a:cubicBezTo>
                    <a:pt x="1099819" y="5876290"/>
                    <a:pt x="1142999" y="5834380"/>
                    <a:pt x="1172209" y="5815330"/>
                  </a:cubicBezTo>
                  <a:cubicBezTo>
                    <a:pt x="1193799" y="5802630"/>
                    <a:pt x="1197609" y="5798820"/>
                    <a:pt x="1231899" y="5791200"/>
                  </a:cubicBezTo>
                  <a:cubicBezTo>
                    <a:pt x="1403349" y="5749290"/>
                    <a:pt x="2261869" y="5708650"/>
                    <a:pt x="2825749" y="5657850"/>
                  </a:cubicBezTo>
                  <a:cubicBezTo>
                    <a:pt x="3465829" y="5601970"/>
                    <a:pt x="4123689" y="5525770"/>
                    <a:pt x="4869179" y="5463540"/>
                  </a:cubicBezTo>
                  <a:cubicBezTo>
                    <a:pt x="5768339" y="5389880"/>
                    <a:pt x="6871969" y="5306060"/>
                    <a:pt x="7847328" y="5256530"/>
                  </a:cubicBezTo>
                  <a:cubicBezTo>
                    <a:pt x="8787128" y="5209540"/>
                    <a:pt x="9704069" y="5190490"/>
                    <a:pt x="10615928" y="5168900"/>
                  </a:cubicBezTo>
                  <a:cubicBezTo>
                    <a:pt x="11506199" y="5149850"/>
                    <a:pt x="12345669" y="5130800"/>
                    <a:pt x="13253719" y="5133340"/>
                  </a:cubicBezTo>
                  <a:cubicBezTo>
                    <a:pt x="14223998" y="5134610"/>
                    <a:pt x="15539719" y="5182870"/>
                    <a:pt x="16261078" y="5187950"/>
                  </a:cubicBezTo>
                  <a:cubicBezTo>
                    <a:pt x="16664939" y="5190490"/>
                    <a:pt x="17042128" y="5162550"/>
                    <a:pt x="17208498" y="5182870"/>
                  </a:cubicBezTo>
                  <a:cubicBezTo>
                    <a:pt x="17269459" y="5190490"/>
                    <a:pt x="17294859" y="5195570"/>
                    <a:pt x="17330419" y="5214620"/>
                  </a:cubicBezTo>
                  <a:cubicBezTo>
                    <a:pt x="17367248" y="5233670"/>
                    <a:pt x="17404078" y="5273040"/>
                    <a:pt x="17425669" y="5299710"/>
                  </a:cubicBezTo>
                  <a:cubicBezTo>
                    <a:pt x="17439639" y="5320030"/>
                    <a:pt x="17447259" y="5334000"/>
                    <a:pt x="17453609" y="5356860"/>
                  </a:cubicBezTo>
                  <a:cubicBezTo>
                    <a:pt x="17463769" y="5389880"/>
                    <a:pt x="17470119" y="5448300"/>
                    <a:pt x="17467578" y="5482590"/>
                  </a:cubicBezTo>
                  <a:cubicBezTo>
                    <a:pt x="17466309" y="5507990"/>
                    <a:pt x="17462498" y="5523230"/>
                    <a:pt x="17452339" y="5544820"/>
                  </a:cubicBezTo>
                  <a:cubicBezTo>
                    <a:pt x="17437098" y="5576570"/>
                    <a:pt x="17410428" y="5622290"/>
                    <a:pt x="17378678" y="5648960"/>
                  </a:cubicBezTo>
                  <a:cubicBezTo>
                    <a:pt x="17348198" y="5675630"/>
                    <a:pt x="17329148" y="5690870"/>
                    <a:pt x="17265648" y="5706110"/>
                  </a:cubicBezTo>
                  <a:cubicBezTo>
                    <a:pt x="17019269" y="5765800"/>
                    <a:pt x="16019778" y="5695950"/>
                    <a:pt x="15359378" y="5706110"/>
                  </a:cubicBezTo>
                  <a:cubicBezTo>
                    <a:pt x="14648178" y="5717540"/>
                    <a:pt x="13939518" y="5748020"/>
                    <a:pt x="13140689" y="5774690"/>
                  </a:cubicBezTo>
                  <a:cubicBezTo>
                    <a:pt x="12200888" y="5807710"/>
                    <a:pt x="11059159" y="5828030"/>
                    <a:pt x="10076178" y="5892800"/>
                  </a:cubicBezTo>
                  <a:cubicBezTo>
                    <a:pt x="9161778" y="5952490"/>
                    <a:pt x="8321038" y="6022340"/>
                    <a:pt x="7432038" y="6136640"/>
                  </a:cubicBezTo>
                  <a:cubicBezTo>
                    <a:pt x="6517638" y="6254750"/>
                    <a:pt x="5501639" y="6436360"/>
                    <a:pt x="4663439" y="6595110"/>
                  </a:cubicBezTo>
                  <a:cubicBezTo>
                    <a:pt x="3963669" y="6727190"/>
                    <a:pt x="3355339" y="6855460"/>
                    <a:pt x="2741929" y="7001510"/>
                  </a:cubicBezTo>
                  <a:cubicBezTo>
                    <a:pt x="2175508" y="7136130"/>
                    <a:pt x="1403348" y="7339330"/>
                    <a:pt x="1115058" y="7432040"/>
                  </a:cubicBezTo>
                  <a:cubicBezTo>
                    <a:pt x="1008378" y="7466330"/>
                    <a:pt x="949958" y="7500620"/>
                    <a:pt x="899158" y="7513320"/>
                  </a:cubicBezTo>
                  <a:cubicBezTo>
                    <a:pt x="872488" y="7519670"/>
                    <a:pt x="859788" y="7522210"/>
                    <a:pt x="835658" y="7520940"/>
                  </a:cubicBezTo>
                  <a:cubicBezTo>
                    <a:pt x="801368" y="7518400"/>
                    <a:pt x="748028" y="7509510"/>
                    <a:pt x="712468" y="7490460"/>
                  </a:cubicBezTo>
                  <a:cubicBezTo>
                    <a:pt x="675638" y="7471410"/>
                    <a:pt x="640078" y="7439660"/>
                    <a:pt x="617218" y="7405370"/>
                  </a:cubicBezTo>
                  <a:cubicBezTo>
                    <a:pt x="593088" y="7372350"/>
                    <a:pt x="576578" y="7327900"/>
                    <a:pt x="571498" y="7287260"/>
                  </a:cubicBezTo>
                  <a:cubicBezTo>
                    <a:pt x="566418" y="7246620"/>
                    <a:pt x="572768" y="7199630"/>
                    <a:pt x="586738" y="7161530"/>
                  </a:cubicBezTo>
                  <a:cubicBezTo>
                    <a:pt x="600708" y="7122160"/>
                    <a:pt x="628648" y="7084060"/>
                    <a:pt x="659128" y="7056120"/>
                  </a:cubicBezTo>
                  <a:cubicBezTo>
                    <a:pt x="689608" y="7029450"/>
                    <a:pt x="707388" y="7016750"/>
                    <a:pt x="770888" y="6997700"/>
                  </a:cubicBezTo>
                  <a:cubicBezTo>
                    <a:pt x="1026158" y="6920230"/>
                    <a:pt x="2125978" y="6868160"/>
                    <a:pt x="2800348" y="6790690"/>
                  </a:cubicBezTo>
                  <a:cubicBezTo>
                    <a:pt x="3469639" y="6713220"/>
                    <a:pt x="4056378" y="6597650"/>
                    <a:pt x="4800598" y="6532880"/>
                  </a:cubicBezTo>
                  <a:cubicBezTo>
                    <a:pt x="5735319" y="6451600"/>
                    <a:pt x="6935469" y="6396990"/>
                    <a:pt x="7970519" y="6388100"/>
                  </a:cubicBezTo>
                  <a:cubicBezTo>
                    <a:pt x="8964928" y="6379210"/>
                    <a:pt x="9897109" y="6424930"/>
                    <a:pt x="10895328" y="6469380"/>
                  </a:cubicBezTo>
                  <a:cubicBezTo>
                    <a:pt x="11943078" y="6516370"/>
                    <a:pt x="13200378" y="6616700"/>
                    <a:pt x="14114778" y="6666230"/>
                  </a:cubicBezTo>
                  <a:cubicBezTo>
                    <a:pt x="14792959" y="6701790"/>
                    <a:pt x="15256509" y="6710680"/>
                    <a:pt x="15886428" y="6748780"/>
                  </a:cubicBezTo>
                  <a:cubicBezTo>
                    <a:pt x="16610328" y="6793230"/>
                    <a:pt x="17766028" y="6894830"/>
                    <a:pt x="18213069" y="6920230"/>
                  </a:cubicBezTo>
                  <a:cubicBezTo>
                    <a:pt x="18394678" y="6930390"/>
                    <a:pt x="18475959" y="6922770"/>
                    <a:pt x="18595339" y="6935470"/>
                  </a:cubicBezTo>
                  <a:cubicBezTo>
                    <a:pt x="18703289" y="6948170"/>
                    <a:pt x="18841719" y="6967220"/>
                    <a:pt x="18901409" y="6990080"/>
                  </a:cubicBezTo>
                  <a:cubicBezTo>
                    <a:pt x="18928078" y="7000240"/>
                    <a:pt x="18938239" y="7006590"/>
                    <a:pt x="18957289" y="7023100"/>
                  </a:cubicBezTo>
                  <a:cubicBezTo>
                    <a:pt x="18983959" y="7047230"/>
                    <a:pt x="19020789" y="7094220"/>
                    <a:pt x="19037298" y="7124700"/>
                  </a:cubicBezTo>
                  <a:cubicBezTo>
                    <a:pt x="19048728" y="7147560"/>
                    <a:pt x="19053809" y="7162800"/>
                    <a:pt x="19056348" y="7186930"/>
                  </a:cubicBezTo>
                  <a:cubicBezTo>
                    <a:pt x="19061428" y="7222490"/>
                    <a:pt x="19057619" y="7282180"/>
                    <a:pt x="19049998" y="7316470"/>
                  </a:cubicBezTo>
                  <a:cubicBezTo>
                    <a:pt x="19043648" y="7340600"/>
                    <a:pt x="19037298" y="7355840"/>
                    <a:pt x="19023328" y="7376160"/>
                  </a:cubicBezTo>
                  <a:cubicBezTo>
                    <a:pt x="19003009" y="7405370"/>
                    <a:pt x="18967448" y="7446010"/>
                    <a:pt x="18931889" y="7467600"/>
                  </a:cubicBezTo>
                  <a:cubicBezTo>
                    <a:pt x="18896328" y="7489190"/>
                    <a:pt x="18865848" y="7498080"/>
                    <a:pt x="18808698" y="7506970"/>
                  </a:cubicBezTo>
                  <a:cubicBezTo>
                    <a:pt x="18680428" y="7526020"/>
                    <a:pt x="18486119" y="7509510"/>
                    <a:pt x="18173698" y="7506970"/>
                  </a:cubicBezTo>
                  <a:cubicBezTo>
                    <a:pt x="17289778" y="7499350"/>
                    <a:pt x="14834869" y="7399020"/>
                    <a:pt x="13102589" y="7407910"/>
                  </a:cubicBezTo>
                  <a:cubicBezTo>
                    <a:pt x="11280139" y="7418070"/>
                    <a:pt x="8923019" y="7463790"/>
                    <a:pt x="7496809" y="7575550"/>
                  </a:cubicBezTo>
                  <a:cubicBezTo>
                    <a:pt x="6609079" y="7644130"/>
                    <a:pt x="5989319" y="7745730"/>
                    <a:pt x="5347969" y="7848600"/>
                  </a:cubicBezTo>
                  <a:cubicBezTo>
                    <a:pt x="4822189" y="7932420"/>
                    <a:pt x="4406899" y="8012430"/>
                    <a:pt x="3923029" y="8122920"/>
                  </a:cubicBezTo>
                  <a:cubicBezTo>
                    <a:pt x="3411219" y="8239760"/>
                    <a:pt x="2689859" y="8434070"/>
                    <a:pt x="2355849" y="8539480"/>
                  </a:cubicBezTo>
                  <a:cubicBezTo>
                    <a:pt x="2195829" y="8590280"/>
                    <a:pt x="2095499" y="8660130"/>
                    <a:pt x="2006599" y="8669020"/>
                  </a:cubicBezTo>
                  <a:cubicBezTo>
                    <a:pt x="1954529" y="8674100"/>
                    <a:pt x="1911349" y="8661400"/>
                    <a:pt x="1878329" y="8649970"/>
                  </a:cubicBezTo>
                  <a:cubicBezTo>
                    <a:pt x="1854199" y="8642350"/>
                    <a:pt x="1840229" y="8634730"/>
                    <a:pt x="1821179" y="8618220"/>
                  </a:cubicBezTo>
                  <a:cubicBezTo>
                    <a:pt x="1794509" y="859536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30069" y="8163560"/>
                    <a:pt x="1892299" y="8144510"/>
                  </a:cubicBezTo>
                  <a:cubicBezTo>
                    <a:pt x="2110739" y="8074660"/>
                    <a:pt x="2912109" y="8110220"/>
                    <a:pt x="3515359" y="8081010"/>
                  </a:cubicBezTo>
                  <a:cubicBezTo>
                    <a:pt x="4274819" y="8045450"/>
                    <a:pt x="5323839" y="7970520"/>
                    <a:pt x="6093459" y="7933690"/>
                  </a:cubicBezTo>
                  <a:cubicBezTo>
                    <a:pt x="6715759" y="7905750"/>
                    <a:pt x="7110729" y="7879080"/>
                    <a:pt x="7783829" y="7872730"/>
                  </a:cubicBezTo>
                  <a:cubicBezTo>
                    <a:pt x="8779509" y="7863840"/>
                    <a:pt x="10440669" y="7910830"/>
                    <a:pt x="11488419" y="7937500"/>
                  </a:cubicBezTo>
                  <a:cubicBezTo>
                    <a:pt x="12263119" y="7956550"/>
                    <a:pt x="12774929" y="7959090"/>
                    <a:pt x="13506450" y="8001000"/>
                  </a:cubicBezTo>
                  <a:cubicBezTo>
                    <a:pt x="14382750" y="8051800"/>
                    <a:pt x="15596869" y="8181340"/>
                    <a:pt x="16388078" y="8243570"/>
                  </a:cubicBezTo>
                  <a:cubicBezTo>
                    <a:pt x="16941800" y="8286750"/>
                    <a:pt x="17360900" y="8309610"/>
                    <a:pt x="17801589" y="8346440"/>
                  </a:cubicBezTo>
                  <a:cubicBezTo>
                    <a:pt x="18187669" y="8376920"/>
                    <a:pt x="18557239" y="8408670"/>
                    <a:pt x="18887439" y="8444230"/>
                  </a:cubicBezTo>
                  <a:cubicBezTo>
                    <a:pt x="19165569" y="8473440"/>
                    <a:pt x="19517359" y="8486140"/>
                    <a:pt x="19651978" y="8538210"/>
                  </a:cubicBezTo>
                  <a:cubicBezTo>
                    <a:pt x="19707859" y="8558530"/>
                    <a:pt x="19729450" y="8580120"/>
                    <a:pt x="19757389" y="8611870"/>
                  </a:cubicBezTo>
                  <a:cubicBezTo>
                    <a:pt x="19784059" y="8643620"/>
                    <a:pt x="19805650" y="8693150"/>
                    <a:pt x="19814539" y="8726170"/>
                  </a:cubicBezTo>
                  <a:cubicBezTo>
                    <a:pt x="19822159" y="8750300"/>
                    <a:pt x="19823428" y="8766810"/>
                    <a:pt x="19822159" y="8790940"/>
                  </a:cubicBezTo>
                  <a:cubicBezTo>
                    <a:pt x="19819619" y="8825230"/>
                    <a:pt x="19804378" y="8883650"/>
                    <a:pt x="19789139" y="8915400"/>
                  </a:cubicBezTo>
                  <a:cubicBezTo>
                    <a:pt x="19778978" y="8936990"/>
                    <a:pt x="19770089" y="8950960"/>
                    <a:pt x="19752309" y="8967470"/>
                  </a:cubicBezTo>
                  <a:cubicBezTo>
                    <a:pt x="19726909" y="8991600"/>
                    <a:pt x="19706589" y="9017000"/>
                    <a:pt x="19645628" y="9039860"/>
                  </a:cubicBezTo>
                  <a:cubicBezTo>
                    <a:pt x="19428459" y="9118600"/>
                    <a:pt x="18599150" y="9171940"/>
                    <a:pt x="18023839" y="9212580"/>
                  </a:cubicBezTo>
                  <a:cubicBezTo>
                    <a:pt x="17377409" y="9257030"/>
                    <a:pt x="16643350" y="9272270"/>
                    <a:pt x="15955009" y="9279890"/>
                  </a:cubicBezTo>
                  <a:cubicBezTo>
                    <a:pt x="15267939" y="9286240"/>
                    <a:pt x="14677389" y="9254490"/>
                    <a:pt x="13895069" y="9253220"/>
                  </a:cubicBezTo>
                  <a:cubicBezTo>
                    <a:pt x="12860019" y="9253220"/>
                    <a:pt x="11469369" y="9250680"/>
                    <a:pt x="10288269" y="9295130"/>
                  </a:cubicBezTo>
                  <a:cubicBezTo>
                    <a:pt x="9142729" y="9337040"/>
                    <a:pt x="7981949" y="9411970"/>
                    <a:pt x="6912609" y="9507220"/>
                  </a:cubicBezTo>
                  <a:cubicBezTo>
                    <a:pt x="5938519" y="9593580"/>
                    <a:pt x="4945380" y="9719310"/>
                    <a:pt x="4131309" y="9827260"/>
                  </a:cubicBezTo>
                  <a:cubicBezTo>
                    <a:pt x="3489959" y="9913620"/>
                    <a:pt x="2952749" y="9989820"/>
                    <a:pt x="2418079" y="10087610"/>
                  </a:cubicBezTo>
                  <a:cubicBezTo>
                    <a:pt x="1943099" y="10173970"/>
                    <a:pt x="1240789" y="10368280"/>
                    <a:pt x="1080769" y="10372090"/>
                  </a:cubicBezTo>
                  <a:cubicBezTo>
                    <a:pt x="1045209" y="10373360"/>
                    <a:pt x="1040129" y="10370820"/>
                    <a:pt x="1017269" y="10361930"/>
                  </a:cubicBezTo>
                  <a:cubicBezTo>
                    <a:pt x="984249" y="10350500"/>
                    <a:pt x="935989" y="10326370"/>
                    <a:pt x="905509" y="10298430"/>
                  </a:cubicBezTo>
                  <a:cubicBezTo>
                    <a:pt x="876299" y="10269220"/>
                    <a:pt x="850899" y="10229850"/>
                    <a:pt x="836929" y="10190480"/>
                  </a:cubicBezTo>
                  <a:cubicBezTo>
                    <a:pt x="824229" y="10151110"/>
                    <a:pt x="820419" y="10104120"/>
                    <a:pt x="826769" y="10062210"/>
                  </a:cubicBezTo>
                  <a:cubicBezTo>
                    <a:pt x="833119" y="10021570"/>
                    <a:pt x="857249" y="9974580"/>
                    <a:pt x="877569" y="9945370"/>
                  </a:cubicBezTo>
                  <a:cubicBezTo>
                    <a:pt x="890269" y="9923780"/>
                    <a:pt x="901699" y="9912350"/>
                    <a:pt x="922019" y="9898380"/>
                  </a:cubicBezTo>
                  <a:cubicBezTo>
                    <a:pt x="949959" y="9878060"/>
                    <a:pt x="980439" y="9853930"/>
                    <a:pt x="1037589" y="9843770"/>
                  </a:cubicBezTo>
                  <a:cubicBezTo>
                    <a:pt x="1164589" y="9819640"/>
                    <a:pt x="1363979" y="9880600"/>
                    <a:pt x="1691639" y="9892030"/>
                  </a:cubicBezTo>
                  <a:cubicBezTo>
                    <a:pt x="2682239" y="9930130"/>
                    <a:pt x="5963919" y="9895840"/>
                    <a:pt x="7666989" y="9902190"/>
                  </a:cubicBezTo>
                  <a:cubicBezTo>
                    <a:pt x="8940800" y="9907270"/>
                    <a:pt x="9780269" y="9897110"/>
                    <a:pt x="11004549" y="9922510"/>
                  </a:cubicBezTo>
                  <a:cubicBezTo>
                    <a:pt x="12506959" y="9954260"/>
                    <a:pt x="14819630" y="10064750"/>
                    <a:pt x="16018509" y="10099040"/>
                  </a:cubicBezTo>
                  <a:cubicBezTo>
                    <a:pt x="16686528" y="10118090"/>
                    <a:pt x="17087850" y="10115550"/>
                    <a:pt x="17581878" y="10132060"/>
                  </a:cubicBezTo>
                  <a:cubicBezTo>
                    <a:pt x="18028919" y="10147300"/>
                    <a:pt x="18555969" y="10160000"/>
                    <a:pt x="18855689" y="10193020"/>
                  </a:cubicBezTo>
                  <a:cubicBezTo>
                    <a:pt x="19019519" y="10212070"/>
                    <a:pt x="19161759" y="10228580"/>
                    <a:pt x="19235419" y="10259060"/>
                  </a:cubicBezTo>
                  <a:cubicBezTo>
                    <a:pt x="19269709" y="10274300"/>
                    <a:pt x="19281139" y="10287000"/>
                    <a:pt x="19302728" y="10308590"/>
                  </a:cubicBezTo>
                  <a:cubicBezTo>
                    <a:pt x="19330669" y="10335260"/>
                    <a:pt x="19363689" y="10374630"/>
                    <a:pt x="19380200" y="10414000"/>
                  </a:cubicBezTo>
                  <a:cubicBezTo>
                    <a:pt x="19396709" y="10453370"/>
                    <a:pt x="19403059" y="10501630"/>
                    <a:pt x="19399250" y="10543540"/>
                  </a:cubicBezTo>
                  <a:cubicBezTo>
                    <a:pt x="19395439" y="10585450"/>
                    <a:pt x="19378928" y="10631170"/>
                    <a:pt x="19356069" y="10666730"/>
                  </a:cubicBezTo>
                  <a:cubicBezTo>
                    <a:pt x="19333209" y="10702290"/>
                    <a:pt x="19297650" y="10736580"/>
                    <a:pt x="19260819" y="10756900"/>
                  </a:cubicBezTo>
                  <a:cubicBezTo>
                    <a:pt x="19223989" y="10777220"/>
                    <a:pt x="19177000" y="10789920"/>
                    <a:pt x="19133819" y="10791190"/>
                  </a:cubicBezTo>
                  <a:cubicBezTo>
                    <a:pt x="19091909" y="10792460"/>
                    <a:pt x="19062700" y="10764520"/>
                    <a:pt x="19005550" y="10763250"/>
                  </a:cubicBezTo>
                  <a:cubicBezTo>
                    <a:pt x="18898869" y="10760710"/>
                    <a:pt x="18775678" y="10816590"/>
                    <a:pt x="18538189" y="10839450"/>
                  </a:cubicBezTo>
                  <a:cubicBezTo>
                    <a:pt x="17796509" y="10910570"/>
                    <a:pt x="15223489" y="10939780"/>
                    <a:pt x="13925550" y="10986770"/>
                  </a:cubicBezTo>
                  <a:cubicBezTo>
                    <a:pt x="12975589" y="11021060"/>
                    <a:pt x="12249149" y="11047730"/>
                    <a:pt x="11460479" y="11084560"/>
                  </a:cubicBezTo>
                  <a:cubicBezTo>
                    <a:pt x="10734039" y="11118850"/>
                    <a:pt x="10059669" y="11145520"/>
                    <a:pt x="9364979" y="11196320"/>
                  </a:cubicBezTo>
                  <a:cubicBezTo>
                    <a:pt x="8675369" y="11245850"/>
                    <a:pt x="7945119" y="11310620"/>
                    <a:pt x="7306309" y="11384280"/>
                  </a:cubicBezTo>
                  <a:cubicBezTo>
                    <a:pt x="6748778" y="11449050"/>
                    <a:pt x="6239509" y="11529060"/>
                    <a:pt x="5745479" y="11605260"/>
                  </a:cubicBezTo>
                  <a:cubicBezTo>
                    <a:pt x="5294629" y="11675110"/>
                    <a:pt x="4836159" y="11752580"/>
                    <a:pt x="4458969" y="11822430"/>
                  </a:cubicBezTo>
                  <a:cubicBezTo>
                    <a:pt x="4163059" y="11878310"/>
                    <a:pt x="3926839" y="11926570"/>
                    <a:pt x="3669029" y="11984990"/>
                  </a:cubicBezTo>
                  <a:cubicBezTo>
                    <a:pt x="3420109" y="12042140"/>
                    <a:pt x="3051809" y="12152630"/>
                    <a:pt x="2938779" y="12169140"/>
                  </a:cubicBezTo>
                  <a:cubicBezTo>
                    <a:pt x="2905759" y="12174220"/>
                    <a:pt x="2894329" y="12174220"/>
                    <a:pt x="2872739" y="12172950"/>
                  </a:cubicBezTo>
                  <a:cubicBezTo>
                    <a:pt x="2851149" y="12171680"/>
                    <a:pt x="2830829" y="12170410"/>
                    <a:pt x="2807969" y="12160250"/>
                  </a:cubicBezTo>
                  <a:cubicBezTo>
                    <a:pt x="2774949" y="12147550"/>
                    <a:pt x="2722879" y="12115800"/>
                    <a:pt x="2696209" y="12091670"/>
                  </a:cubicBezTo>
                  <a:cubicBezTo>
                    <a:pt x="2677159" y="12075160"/>
                    <a:pt x="2666999" y="12062460"/>
                    <a:pt x="2655569" y="12039600"/>
                  </a:cubicBezTo>
                  <a:cubicBezTo>
                    <a:pt x="2639059" y="12007850"/>
                    <a:pt x="2618739" y="11957050"/>
                    <a:pt x="2617469" y="11913870"/>
                  </a:cubicBezTo>
                  <a:cubicBezTo>
                    <a:pt x="2614929" y="11871960"/>
                    <a:pt x="2623819" y="11823700"/>
                    <a:pt x="2641599" y="11785600"/>
                  </a:cubicBezTo>
                  <a:cubicBezTo>
                    <a:pt x="2659379" y="11746230"/>
                    <a:pt x="2696209" y="11705590"/>
                    <a:pt x="2722879" y="11682730"/>
                  </a:cubicBezTo>
                  <a:cubicBezTo>
                    <a:pt x="2741929" y="11666220"/>
                    <a:pt x="2759709" y="11657330"/>
                    <a:pt x="2780029" y="11648440"/>
                  </a:cubicBezTo>
                  <a:cubicBezTo>
                    <a:pt x="2799079" y="11639550"/>
                    <a:pt x="2809239" y="11634470"/>
                    <a:pt x="2842259" y="11629390"/>
                  </a:cubicBezTo>
                  <a:cubicBezTo>
                    <a:pt x="2955289" y="11612880"/>
                    <a:pt x="3263899" y="11635740"/>
                    <a:pt x="3591559" y="11633200"/>
                  </a:cubicBezTo>
                  <a:cubicBezTo>
                    <a:pt x="4218939" y="11628120"/>
                    <a:pt x="5257799" y="11587480"/>
                    <a:pt x="6327139" y="11582400"/>
                  </a:cubicBezTo>
                  <a:cubicBezTo>
                    <a:pt x="7846059" y="11574780"/>
                    <a:pt x="10378439" y="11620500"/>
                    <a:pt x="11838939" y="11630660"/>
                  </a:cubicBezTo>
                  <a:cubicBezTo>
                    <a:pt x="12801599" y="11637010"/>
                    <a:pt x="13676628" y="11647170"/>
                    <a:pt x="14234159" y="11640820"/>
                  </a:cubicBezTo>
                  <a:cubicBezTo>
                    <a:pt x="14533878" y="11637010"/>
                    <a:pt x="14805659" y="11614150"/>
                    <a:pt x="14926309" y="11623040"/>
                  </a:cubicBezTo>
                  <a:cubicBezTo>
                    <a:pt x="14968219" y="11625580"/>
                    <a:pt x="14984728" y="11628120"/>
                    <a:pt x="15012669" y="11637010"/>
                  </a:cubicBezTo>
                  <a:cubicBezTo>
                    <a:pt x="15039339" y="11645900"/>
                    <a:pt x="15067278" y="11661140"/>
                    <a:pt x="15090139" y="11677650"/>
                  </a:cubicBezTo>
                  <a:cubicBezTo>
                    <a:pt x="15112998" y="11695430"/>
                    <a:pt x="15133319" y="11718290"/>
                    <a:pt x="15149828" y="11742420"/>
                  </a:cubicBezTo>
                  <a:cubicBezTo>
                    <a:pt x="15166339" y="11765280"/>
                    <a:pt x="15179039" y="11793220"/>
                    <a:pt x="15186659" y="11821160"/>
                  </a:cubicBezTo>
                  <a:cubicBezTo>
                    <a:pt x="15194278" y="11849100"/>
                    <a:pt x="15196819" y="11879580"/>
                    <a:pt x="15195548" y="11908790"/>
                  </a:cubicBezTo>
                  <a:cubicBezTo>
                    <a:pt x="15194278" y="11938000"/>
                    <a:pt x="15186659" y="11967210"/>
                    <a:pt x="15176498" y="11993880"/>
                  </a:cubicBezTo>
                  <a:cubicBezTo>
                    <a:pt x="15166339" y="12020550"/>
                    <a:pt x="15149828" y="12047220"/>
                    <a:pt x="15130778" y="12068810"/>
                  </a:cubicBezTo>
                  <a:cubicBezTo>
                    <a:pt x="15112998" y="12090400"/>
                    <a:pt x="15088869" y="12110720"/>
                    <a:pt x="15064739" y="12125960"/>
                  </a:cubicBezTo>
                  <a:cubicBezTo>
                    <a:pt x="15039339" y="12139930"/>
                    <a:pt x="15011398" y="12151360"/>
                    <a:pt x="14983459" y="12157710"/>
                  </a:cubicBezTo>
                  <a:cubicBezTo>
                    <a:pt x="14954248" y="12164060"/>
                    <a:pt x="14923769" y="12165330"/>
                    <a:pt x="14895828" y="12162790"/>
                  </a:cubicBezTo>
                  <a:cubicBezTo>
                    <a:pt x="14866619" y="12158980"/>
                    <a:pt x="14837409" y="12151360"/>
                    <a:pt x="14810739" y="12138660"/>
                  </a:cubicBezTo>
                  <a:cubicBezTo>
                    <a:pt x="14785339" y="12125960"/>
                    <a:pt x="14759939" y="12109450"/>
                    <a:pt x="14738348" y="12089130"/>
                  </a:cubicBezTo>
                  <a:cubicBezTo>
                    <a:pt x="14718028" y="12068810"/>
                    <a:pt x="14698978" y="12044680"/>
                    <a:pt x="14686278" y="12019280"/>
                  </a:cubicBezTo>
                  <a:cubicBezTo>
                    <a:pt x="14672309" y="11993880"/>
                    <a:pt x="14662148" y="11964670"/>
                    <a:pt x="14658339" y="11936730"/>
                  </a:cubicBezTo>
                  <a:cubicBezTo>
                    <a:pt x="14653259" y="11907520"/>
                    <a:pt x="14653259" y="11877040"/>
                    <a:pt x="14658339" y="11849100"/>
                  </a:cubicBezTo>
                  <a:cubicBezTo>
                    <a:pt x="14663419" y="11819890"/>
                    <a:pt x="14673578" y="11790680"/>
                    <a:pt x="14686278" y="11765280"/>
                  </a:cubicBezTo>
                  <a:cubicBezTo>
                    <a:pt x="14700248" y="11739880"/>
                    <a:pt x="14719298" y="11715750"/>
                    <a:pt x="14739619" y="11696700"/>
                  </a:cubicBezTo>
                  <a:cubicBezTo>
                    <a:pt x="14761209" y="11676380"/>
                    <a:pt x="14786609" y="11659870"/>
                    <a:pt x="14812009" y="11647170"/>
                  </a:cubicBezTo>
                  <a:cubicBezTo>
                    <a:pt x="14838678" y="11635740"/>
                    <a:pt x="14867889" y="11626850"/>
                    <a:pt x="14897098" y="11624310"/>
                  </a:cubicBezTo>
                  <a:cubicBezTo>
                    <a:pt x="14925039" y="11620500"/>
                    <a:pt x="14955519" y="11623040"/>
                    <a:pt x="14984728" y="11629390"/>
                  </a:cubicBezTo>
                  <a:cubicBezTo>
                    <a:pt x="15012669" y="11635740"/>
                    <a:pt x="15040609" y="11647170"/>
                    <a:pt x="15066009" y="11661140"/>
                  </a:cubicBezTo>
                  <a:cubicBezTo>
                    <a:pt x="15090139" y="11676380"/>
                    <a:pt x="15112998" y="11696700"/>
                    <a:pt x="15132048" y="11718290"/>
                  </a:cubicBezTo>
                  <a:cubicBezTo>
                    <a:pt x="15151098" y="11741150"/>
                    <a:pt x="15166339" y="11766550"/>
                    <a:pt x="15176498" y="11793220"/>
                  </a:cubicBezTo>
                  <a:cubicBezTo>
                    <a:pt x="15187928" y="11821160"/>
                    <a:pt x="15194278" y="11850370"/>
                    <a:pt x="15195548" y="11879580"/>
                  </a:cubicBezTo>
                  <a:cubicBezTo>
                    <a:pt x="15196819" y="11907520"/>
                    <a:pt x="15194278" y="11939270"/>
                    <a:pt x="15185389" y="11965940"/>
                  </a:cubicBezTo>
                  <a:cubicBezTo>
                    <a:pt x="15177769" y="11993880"/>
                    <a:pt x="15165069" y="12021820"/>
                    <a:pt x="15148559" y="12045950"/>
                  </a:cubicBezTo>
                  <a:cubicBezTo>
                    <a:pt x="15133319" y="12070080"/>
                    <a:pt x="15111728" y="12091670"/>
                    <a:pt x="15088869" y="12109450"/>
                  </a:cubicBezTo>
                  <a:cubicBezTo>
                    <a:pt x="15066009" y="12125960"/>
                    <a:pt x="15038069" y="12141200"/>
                    <a:pt x="15011398" y="12150090"/>
                  </a:cubicBezTo>
                  <a:cubicBezTo>
                    <a:pt x="14983459" y="12158980"/>
                    <a:pt x="14966948" y="12161520"/>
                    <a:pt x="14925039" y="12164060"/>
                  </a:cubicBezTo>
                  <a:cubicBezTo>
                    <a:pt x="14804389" y="12171680"/>
                    <a:pt x="14565628" y="12147550"/>
                    <a:pt x="14232889" y="12142470"/>
                  </a:cubicBezTo>
                  <a:cubicBezTo>
                    <a:pt x="13365478" y="12127230"/>
                    <a:pt x="10957559" y="12134850"/>
                    <a:pt x="9542779" y="12127230"/>
                  </a:cubicBezTo>
                  <a:cubicBezTo>
                    <a:pt x="8373109" y="12119610"/>
                    <a:pt x="7426959" y="12092940"/>
                    <a:pt x="6337299" y="12099290"/>
                  </a:cubicBezTo>
                  <a:cubicBezTo>
                    <a:pt x="5205729" y="12106910"/>
                    <a:pt x="3239769" y="12226290"/>
                    <a:pt x="2872739" y="12172950"/>
                  </a:cubicBezTo>
                  <a:cubicBezTo>
                    <a:pt x="2801619" y="12162790"/>
                    <a:pt x="2783839" y="12155170"/>
                    <a:pt x="2748279" y="12133580"/>
                  </a:cubicBezTo>
                  <a:cubicBezTo>
                    <a:pt x="2711449" y="12110720"/>
                    <a:pt x="2675889" y="12070080"/>
                    <a:pt x="2655569" y="12039600"/>
                  </a:cubicBezTo>
                  <a:cubicBezTo>
                    <a:pt x="2641599" y="12019280"/>
                    <a:pt x="2635249" y="12000230"/>
                    <a:pt x="2628899" y="11979910"/>
                  </a:cubicBezTo>
                  <a:cubicBezTo>
                    <a:pt x="2622549" y="11958320"/>
                    <a:pt x="2617469" y="11939270"/>
                    <a:pt x="2617469" y="11913870"/>
                  </a:cubicBezTo>
                  <a:cubicBezTo>
                    <a:pt x="2617469" y="11878310"/>
                    <a:pt x="2623819" y="11823700"/>
                    <a:pt x="2641599" y="11785600"/>
                  </a:cubicBezTo>
                  <a:cubicBezTo>
                    <a:pt x="2659379" y="11746230"/>
                    <a:pt x="2696209" y="11705590"/>
                    <a:pt x="2722879" y="11682730"/>
                  </a:cubicBezTo>
                  <a:cubicBezTo>
                    <a:pt x="2741929" y="11666220"/>
                    <a:pt x="2745739" y="11661140"/>
                    <a:pt x="2780029" y="11648440"/>
                  </a:cubicBezTo>
                  <a:cubicBezTo>
                    <a:pt x="2946399" y="11583670"/>
                    <a:pt x="3869689" y="11422380"/>
                    <a:pt x="4375149" y="11328400"/>
                  </a:cubicBezTo>
                  <a:cubicBezTo>
                    <a:pt x="4829809" y="11244580"/>
                    <a:pt x="5219699" y="11178540"/>
                    <a:pt x="5674359" y="11107420"/>
                  </a:cubicBezTo>
                  <a:cubicBezTo>
                    <a:pt x="6176009" y="11028680"/>
                    <a:pt x="6695439" y="10947400"/>
                    <a:pt x="7259319" y="10880090"/>
                  </a:cubicBezTo>
                  <a:cubicBezTo>
                    <a:pt x="7904479" y="10803890"/>
                    <a:pt x="8642349" y="10737850"/>
                    <a:pt x="9337039" y="10685780"/>
                  </a:cubicBezTo>
                  <a:cubicBezTo>
                    <a:pt x="10035539" y="10633710"/>
                    <a:pt x="10711179" y="10604500"/>
                    <a:pt x="11440159" y="10567670"/>
                  </a:cubicBezTo>
                  <a:cubicBezTo>
                    <a:pt x="12228829" y="10528300"/>
                    <a:pt x="12957809" y="10500360"/>
                    <a:pt x="13907769" y="10462260"/>
                  </a:cubicBezTo>
                  <a:cubicBezTo>
                    <a:pt x="15201900" y="10408920"/>
                    <a:pt x="17618710" y="10314940"/>
                    <a:pt x="18498819" y="10288270"/>
                  </a:cubicBezTo>
                  <a:cubicBezTo>
                    <a:pt x="18854419" y="10278110"/>
                    <a:pt x="19117309" y="10226040"/>
                    <a:pt x="19248119" y="10271760"/>
                  </a:cubicBezTo>
                  <a:cubicBezTo>
                    <a:pt x="19301459" y="10290810"/>
                    <a:pt x="19323050" y="10322560"/>
                    <a:pt x="19348450" y="10355580"/>
                  </a:cubicBezTo>
                  <a:cubicBezTo>
                    <a:pt x="19372580" y="10389870"/>
                    <a:pt x="19390359" y="10443210"/>
                    <a:pt x="19397980" y="10477500"/>
                  </a:cubicBezTo>
                  <a:cubicBezTo>
                    <a:pt x="19403059" y="10502900"/>
                    <a:pt x="19403059" y="10518140"/>
                    <a:pt x="19399250" y="10543540"/>
                  </a:cubicBezTo>
                  <a:cubicBezTo>
                    <a:pt x="19394169" y="10579100"/>
                    <a:pt x="19373850" y="10636250"/>
                    <a:pt x="19356069" y="10666730"/>
                  </a:cubicBezTo>
                  <a:cubicBezTo>
                    <a:pt x="19343369" y="10689590"/>
                    <a:pt x="19329400" y="10703560"/>
                    <a:pt x="19314159" y="10717530"/>
                  </a:cubicBezTo>
                  <a:cubicBezTo>
                    <a:pt x="19297650" y="10732770"/>
                    <a:pt x="19283680" y="10745470"/>
                    <a:pt x="19260819" y="10756900"/>
                  </a:cubicBezTo>
                  <a:cubicBezTo>
                    <a:pt x="19227800" y="10772140"/>
                    <a:pt x="19169380" y="10788650"/>
                    <a:pt x="19133819" y="10791190"/>
                  </a:cubicBezTo>
                  <a:cubicBezTo>
                    <a:pt x="19108419" y="10793730"/>
                    <a:pt x="19096989" y="10791190"/>
                    <a:pt x="19067780" y="10784840"/>
                  </a:cubicBezTo>
                  <a:cubicBezTo>
                    <a:pt x="19013169" y="10774680"/>
                    <a:pt x="18940780" y="10732770"/>
                    <a:pt x="18827750" y="10712450"/>
                  </a:cubicBezTo>
                  <a:cubicBezTo>
                    <a:pt x="18575019" y="10665460"/>
                    <a:pt x="18013680" y="10650220"/>
                    <a:pt x="17571719" y="10631170"/>
                  </a:cubicBezTo>
                  <a:cubicBezTo>
                    <a:pt x="17077689" y="10610850"/>
                    <a:pt x="16671289" y="10618470"/>
                    <a:pt x="15999459" y="10599420"/>
                  </a:cubicBezTo>
                  <a:cubicBezTo>
                    <a:pt x="14801850" y="10567670"/>
                    <a:pt x="12500609" y="10458450"/>
                    <a:pt x="11002009" y="10429240"/>
                  </a:cubicBezTo>
                  <a:cubicBezTo>
                    <a:pt x="9779000" y="10405110"/>
                    <a:pt x="8942069" y="10415270"/>
                    <a:pt x="7666989" y="10412730"/>
                  </a:cubicBezTo>
                  <a:cubicBezTo>
                    <a:pt x="5955029" y="10408920"/>
                    <a:pt x="2548889" y="10457180"/>
                    <a:pt x="1648459" y="10415270"/>
                  </a:cubicBezTo>
                  <a:cubicBezTo>
                    <a:pt x="1388109" y="10402570"/>
                    <a:pt x="1233169" y="10368280"/>
                    <a:pt x="1144269" y="10367010"/>
                  </a:cubicBezTo>
                  <a:cubicBezTo>
                    <a:pt x="1112519" y="10367010"/>
                    <a:pt x="1104899" y="10374630"/>
                    <a:pt x="1080769" y="10372090"/>
                  </a:cubicBezTo>
                  <a:cubicBezTo>
                    <a:pt x="1045209" y="10369550"/>
                    <a:pt x="993139" y="10358120"/>
                    <a:pt x="957579" y="10336530"/>
                  </a:cubicBezTo>
                  <a:cubicBezTo>
                    <a:pt x="922019" y="10316210"/>
                    <a:pt x="887729" y="10283190"/>
                    <a:pt x="864869" y="10248900"/>
                  </a:cubicBezTo>
                  <a:cubicBezTo>
                    <a:pt x="843279" y="10213340"/>
                    <a:pt x="828039" y="10168890"/>
                    <a:pt x="824229" y="10126980"/>
                  </a:cubicBezTo>
                  <a:cubicBezTo>
                    <a:pt x="821689" y="10086340"/>
                    <a:pt x="828039" y="10039350"/>
                    <a:pt x="844549" y="10001250"/>
                  </a:cubicBezTo>
                  <a:cubicBezTo>
                    <a:pt x="861059" y="9963150"/>
                    <a:pt x="888999" y="9925050"/>
                    <a:pt x="922019" y="9898380"/>
                  </a:cubicBezTo>
                  <a:cubicBezTo>
                    <a:pt x="953769" y="9871710"/>
                    <a:pt x="984249" y="9860280"/>
                    <a:pt x="1037589" y="9843770"/>
                  </a:cubicBezTo>
                  <a:cubicBezTo>
                    <a:pt x="1142999" y="9810750"/>
                    <a:pt x="1343659" y="9795510"/>
                    <a:pt x="1527809" y="9761220"/>
                  </a:cubicBezTo>
                  <a:cubicBezTo>
                    <a:pt x="1765299" y="9716770"/>
                    <a:pt x="2019299" y="9652000"/>
                    <a:pt x="2343149" y="9593580"/>
                  </a:cubicBezTo>
                  <a:cubicBezTo>
                    <a:pt x="2811779" y="9509760"/>
                    <a:pt x="3426459" y="9417050"/>
                    <a:pt x="4072889" y="9330690"/>
                  </a:cubicBezTo>
                  <a:cubicBezTo>
                    <a:pt x="4895849" y="9220200"/>
                    <a:pt x="5899149" y="9093200"/>
                    <a:pt x="6880859" y="9005570"/>
                  </a:cubicBezTo>
                  <a:cubicBezTo>
                    <a:pt x="7959089" y="8909050"/>
                    <a:pt x="9130029" y="8832850"/>
                    <a:pt x="10281919" y="8789670"/>
                  </a:cubicBezTo>
                  <a:cubicBezTo>
                    <a:pt x="11469369" y="8743950"/>
                    <a:pt x="12867639" y="8745220"/>
                    <a:pt x="13901419" y="8743950"/>
                  </a:cubicBezTo>
                  <a:cubicBezTo>
                    <a:pt x="14677389" y="8742680"/>
                    <a:pt x="15259050" y="8773160"/>
                    <a:pt x="15937230" y="8764270"/>
                  </a:cubicBezTo>
                  <a:cubicBezTo>
                    <a:pt x="16615409" y="8756650"/>
                    <a:pt x="17331689" y="8737600"/>
                    <a:pt x="17969230" y="8691880"/>
                  </a:cubicBezTo>
                  <a:cubicBezTo>
                    <a:pt x="18540730" y="8652510"/>
                    <a:pt x="19413219" y="8507730"/>
                    <a:pt x="19589750" y="8521700"/>
                  </a:cubicBezTo>
                  <a:cubicBezTo>
                    <a:pt x="19625309" y="8524240"/>
                    <a:pt x="19630389" y="8526780"/>
                    <a:pt x="19651980" y="8538210"/>
                  </a:cubicBezTo>
                  <a:cubicBezTo>
                    <a:pt x="19683730" y="8552180"/>
                    <a:pt x="19733259" y="8586470"/>
                    <a:pt x="19757389" y="8611870"/>
                  </a:cubicBezTo>
                  <a:cubicBezTo>
                    <a:pt x="19773900" y="8629650"/>
                    <a:pt x="19782789" y="8646160"/>
                    <a:pt x="19792950" y="8666480"/>
                  </a:cubicBezTo>
                  <a:cubicBezTo>
                    <a:pt x="19803109" y="8685530"/>
                    <a:pt x="19810730" y="8702040"/>
                    <a:pt x="19814539" y="8726170"/>
                  </a:cubicBezTo>
                  <a:cubicBezTo>
                    <a:pt x="19820889" y="8760460"/>
                    <a:pt x="19823430" y="8815070"/>
                    <a:pt x="19813269" y="8854440"/>
                  </a:cubicBezTo>
                  <a:cubicBezTo>
                    <a:pt x="19803109" y="8895080"/>
                    <a:pt x="19773900" y="8940800"/>
                    <a:pt x="19752309" y="8967470"/>
                  </a:cubicBezTo>
                  <a:cubicBezTo>
                    <a:pt x="19737069" y="8986520"/>
                    <a:pt x="19724369" y="8997950"/>
                    <a:pt x="19702780" y="9010650"/>
                  </a:cubicBezTo>
                  <a:cubicBezTo>
                    <a:pt x="19673569" y="9027160"/>
                    <a:pt x="19617689" y="9047480"/>
                    <a:pt x="19582130" y="9053830"/>
                  </a:cubicBezTo>
                  <a:cubicBezTo>
                    <a:pt x="19558000" y="9057640"/>
                    <a:pt x="19545300" y="9056370"/>
                    <a:pt x="19517359" y="9052560"/>
                  </a:cubicBezTo>
                  <a:cubicBezTo>
                    <a:pt x="19467830" y="9047480"/>
                    <a:pt x="19394169" y="9023350"/>
                    <a:pt x="19311619" y="9008110"/>
                  </a:cubicBezTo>
                  <a:cubicBezTo>
                    <a:pt x="19187159" y="8985250"/>
                    <a:pt x="19084289" y="8968740"/>
                    <a:pt x="18842989" y="8940800"/>
                  </a:cubicBezTo>
                  <a:cubicBezTo>
                    <a:pt x="18028919" y="8850630"/>
                    <a:pt x="14847569" y="8581390"/>
                    <a:pt x="13491209" y="8506460"/>
                  </a:cubicBezTo>
                  <a:cubicBezTo>
                    <a:pt x="12660629" y="8460740"/>
                    <a:pt x="12250419" y="8464550"/>
                    <a:pt x="11480799" y="8446770"/>
                  </a:cubicBezTo>
                  <a:cubicBezTo>
                    <a:pt x="10438129" y="8422640"/>
                    <a:pt x="8792209" y="8375650"/>
                    <a:pt x="7802879" y="8388350"/>
                  </a:cubicBezTo>
                  <a:cubicBezTo>
                    <a:pt x="7134859" y="8395970"/>
                    <a:pt x="6743699" y="8425180"/>
                    <a:pt x="6123939" y="8456930"/>
                  </a:cubicBezTo>
                  <a:cubicBezTo>
                    <a:pt x="5355589" y="8495030"/>
                    <a:pt x="4298949" y="8578850"/>
                    <a:pt x="3540759" y="8614410"/>
                  </a:cubicBezTo>
                  <a:cubicBezTo>
                    <a:pt x="2943859" y="8642350"/>
                    <a:pt x="2169159" y="8708390"/>
                    <a:pt x="1941829" y="8667750"/>
                  </a:cubicBezTo>
                  <a:cubicBezTo>
                    <a:pt x="1877059" y="8656320"/>
                    <a:pt x="1855469" y="8643620"/>
                    <a:pt x="1821179" y="8618220"/>
                  </a:cubicBezTo>
                  <a:cubicBezTo>
                    <a:pt x="1788159" y="8594090"/>
                    <a:pt x="1755139" y="8549640"/>
                    <a:pt x="1738629" y="8519160"/>
                  </a:cubicBezTo>
                  <a:cubicBezTo>
                    <a:pt x="1725929" y="8497570"/>
                    <a:pt x="1720849" y="8482330"/>
                    <a:pt x="1717039" y="8456930"/>
                  </a:cubicBezTo>
                  <a:cubicBezTo>
                    <a:pt x="1710689" y="8422640"/>
                    <a:pt x="1709419" y="8368030"/>
                    <a:pt x="1719579" y="8327390"/>
                  </a:cubicBezTo>
                  <a:cubicBezTo>
                    <a:pt x="1731009" y="8286750"/>
                    <a:pt x="1755139" y="8244840"/>
                    <a:pt x="1783079" y="8214360"/>
                  </a:cubicBezTo>
                  <a:cubicBezTo>
                    <a:pt x="1812289" y="8183880"/>
                    <a:pt x="1844039" y="8166100"/>
                    <a:pt x="1892299" y="8144510"/>
                  </a:cubicBezTo>
                  <a:cubicBezTo>
                    <a:pt x="1971039" y="8107680"/>
                    <a:pt x="2071369" y="8086090"/>
                    <a:pt x="2223769" y="8044180"/>
                  </a:cubicBezTo>
                  <a:cubicBezTo>
                    <a:pt x="2557779" y="7951470"/>
                    <a:pt x="3304539" y="7749540"/>
                    <a:pt x="3827779" y="7631430"/>
                  </a:cubicBezTo>
                  <a:cubicBezTo>
                    <a:pt x="4323079" y="7519670"/>
                    <a:pt x="4747259" y="7435850"/>
                    <a:pt x="5284469" y="7350760"/>
                  </a:cubicBezTo>
                  <a:cubicBezTo>
                    <a:pt x="5939789" y="7245350"/>
                    <a:pt x="6576059" y="7142480"/>
                    <a:pt x="7479029" y="7070090"/>
                  </a:cubicBezTo>
                  <a:cubicBezTo>
                    <a:pt x="8920479" y="6957060"/>
                    <a:pt x="11283950" y="6908800"/>
                    <a:pt x="13110209" y="6894830"/>
                  </a:cubicBezTo>
                  <a:cubicBezTo>
                    <a:pt x="14841219" y="6882130"/>
                    <a:pt x="17269459" y="6973570"/>
                    <a:pt x="18169889" y="6977380"/>
                  </a:cubicBezTo>
                  <a:cubicBezTo>
                    <a:pt x="18496278" y="6978650"/>
                    <a:pt x="18735039" y="6955790"/>
                    <a:pt x="18839178" y="6971030"/>
                  </a:cubicBezTo>
                  <a:cubicBezTo>
                    <a:pt x="18870928" y="6974840"/>
                    <a:pt x="18881089" y="6981190"/>
                    <a:pt x="18901409" y="6990080"/>
                  </a:cubicBezTo>
                  <a:cubicBezTo>
                    <a:pt x="18920459" y="6998970"/>
                    <a:pt x="18938239" y="7006590"/>
                    <a:pt x="18957289" y="7023100"/>
                  </a:cubicBezTo>
                  <a:cubicBezTo>
                    <a:pt x="18983959" y="7047230"/>
                    <a:pt x="19019519" y="7086600"/>
                    <a:pt x="19037300" y="7124700"/>
                  </a:cubicBezTo>
                  <a:cubicBezTo>
                    <a:pt x="19055078" y="7162800"/>
                    <a:pt x="19063969" y="7209790"/>
                    <a:pt x="19061428" y="7251700"/>
                  </a:cubicBezTo>
                  <a:cubicBezTo>
                    <a:pt x="19058889" y="7293610"/>
                    <a:pt x="19039839" y="7344410"/>
                    <a:pt x="19023328" y="7376160"/>
                  </a:cubicBezTo>
                  <a:cubicBezTo>
                    <a:pt x="19011900" y="7397750"/>
                    <a:pt x="18997928" y="7411720"/>
                    <a:pt x="18982689" y="7426960"/>
                  </a:cubicBezTo>
                  <a:cubicBezTo>
                    <a:pt x="18967450" y="7442200"/>
                    <a:pt x="18953478" y="7456170"/>
                    <a:pt x="18931889" y="7467600"/>
                  </a:cubicBezTo>
                  <a:cubicBezTo>
                    <a:pt x="18900139" y="7484110"/>
                    <a:pt x="18842989" y="7501890"/>
                    <a:pt x="18808700" y="7506970"/>
                  </a:cubicBezTo>
                  <a:cubicBezTo>
                    <a:pt x="18783300" y="7509510"/>
                    <a:pt x="18770600" y="7506970"/>
                    <a:pt x="18743928" y="7503160"/>
                  </a:cubicBezTo>
                  <a:cubicBezTo>
                    <a:pt x="18696939" y="7495540"/>
                    <a:pt x="18632169" y="7467600"/>
                    <a:pt x="18558509" y="7454900"/>
                  </a:cubicBezTo>
                  <a:cubicBezTo>
                    <a:pt x="18454369" y="7435850"/>
                    <a:pt x="18356578" y="7432040"/>
                    <a:pt x="18174969" y="7416800"/>
                  </a:cubicBezTo>
                  <a:cubicBezTo>
                    <a:pt x="17729200" y="7378700"/>
                    <a:pt x="16583659" y="7292340"/>
                    <a:pt x="15863569" y="7249160"/>
                  </a:cubicBezTo>
                  <a:cubicBezTo>
                    <a:pt x="15232378" y="7211060"/>
                    <a:pt x="14763750" y="7203440"/>
                    <a:pt x="14085569" y="7166610"/>
                  </a:cubicBezTo>
                  <a:cubicBezTo>
                    <a:pt x="13172439" y="7118350"/>
                    <a:pt x="11921489" y="7020560"/>
                    <a:pt x="10881359" y="6974840"/>
                  </a:cubicBezTo>
                  <a:cubicBezTo>
                    <a:pt x="9894569" y="6931660"/>
                    <a:pt x="8975089" y="6885940"/>
                    <a:pt x="7994649" y="6896100"/>
                  </a:cubicBezTo>
                  <a:cubicBezTo>
                    <a:pt x="6972299" y="6906260"/>
                    <a:pt x="5792469" y="6960870"/>
                    <a:pt x="4867909" y="7043420"/>
                  </a:cubicBezTo>
                  <a:cubicBezTo>
                    <a:pt x="4124959" y="7109460"/>
                    <a:pt x="3538219" y="7227570"/>
                    <a:pt x="2868929" y="7307580"/>
                  </a:cubicBezTo>
                  <a:cubicBezTo>
                    <a:pt x="2194559" y="7387590"/>
                    <a:pt x="1102359" y="7538720"/>
                    <a:pt x="835659" y="7520940"/>
                  </a:cubicBezTo>
                  <a:cubicBezTo>
                    <a:pt x="768349" y="7515860"/>
                    <a:pt x="748029" y="7509510"/>
                    <a:pt x="712469" y="7490460"/>
                  </a:cubicBezTo>
                  <a:cubicBezTo>
                    <a:pt x="675639" y="7471410"/>
                    <a:pt x="640079" y="7439660"/>
                    <a:pt x="617219" y="7406640"/>
                  </a:cubicBezTo>
                  <a:cubicBezTo>
                    <a:pt x="593089" y="7372350"/>
                    <a:pt x="576579" y="7327900"/>
                    <a:pt x="571499" y="7287260"/>
                  </a:cubicBezTo>
                  <a:cubicBezTo>
                    <a:pt x="566419" y="7246620"/>
                    <a:pt x="572769" y="7199630"/>
                    <a:pt x="586739" y="7161530"/>
                  </a:cubicBezTo>
                  <a:cubicBezTo>
                    <a:pt x="600709" y="7122160"/>
                    <a:pt x="628649" y="7084060"/>
                    <a:pt x="659129" y="7056120"/>
                  </a:cubicBezTo>
                  <a:cubicBezTo>
                    <a:pt x="689609" y="7029450"/>
                    <a:pt x="708659" y="7021830"/>
                    <a:pt x="770889" y="6997700"/>
                  </a:cubicBezTo>
                  <a:cubicBezTo>
                    <a:pt x="1014729" y="6902450"/>
                    <a:pt x="2009139" y="6661150"/>
                    <a:pt x="2639059" y="6512560"/>
                  </a:cubicBezTo>
                  <a:cubicBezTo>
                    <a:pt x="3279139" y="6362700"/>
                    <a:pt x="3873499" y="6234430"/>
                    <a:pt x="4582159" y="6099810"/>
                  </a:cubicBezTo>
                  <a:cubicBezTo>
                    <a:pt x="5429249" y="5939790"/>
                    <a:pt x="6460489" y="5755640"/>
                    <a:pt x="7386319" y="5636260"/>
                  </a:cubicBezTo>
                  <a:cubicBezTo>
                    <a:pt x="8284209" y="5519420"/>
                    <a:pt x="9013189" y="5454650"/>
                    <a:pt x="10055859" y="5387340"/>
                  </a:cubicBezTo>
                  <a:cubicBezTo>
                    <a:pt x="11522709" y="5290820"/>
                    <a:pt x="14047469" y="5217160"/>
                    <a:pt x="15359380" y="5190490"/>
                  </a:cubicBezTo>
                  <a:cubicBezTo>
                    <a:pt x="16134080" y="5175250"/>
                    <a:pt x="16955769" y="5151120"/>
                    <a:pt x="17208500" y="5182870"/>
                  </a:cubicBezTo>
                  <a:cubicBezTo>
                    <a:pt x="17274539" y="5191760"/>
                    <a:pt x="17299939" y="5200650"/>
                    <a:pt x="17330419" y="5214620"/>
                  </a:cubicBezTo>
                  <a:cubicBezTo>
                    <a:pt x="17353280" y="5224780"/>
                    <a:pt x="17365980" y="5233670"/>
                    <a:pt x="17383759" y="5251450"/>
                  </a:cubicBezTo>
                  <a:cubicBezTo>
                    <a:pt x="17407889" y="5276850"/>
                    <a:pt x="17439639" y="5318760"/>
                    <a:pt x="17453609" y="5356860"/>
                  </a:cubicBezTo>
                  <a:cubicBezTo>
                    <a:pt x="17468850" y="5394960"/>
                    <a:pt x="17473930" y="5441950"/>
                    <a:pt x="17467580" y="5482590"/>
                  </a:cubicBezTo>
                  <a:cubicBezTo>
                    <a:pt x="17462500" y="5523230"/>
                    <a:pt x="17439639" y="5571490"/>
                    <a:pt x="17421859" y="5600700"/>
                  </a:cubicBezTo>
                  <a:cubicBezTo>
                    <a:pt x="17409159" y="5622290"/>
                    <a:pt x="17399000" y="5633720"/>
                    <a:pt x="17378680" y="5648960"/>
                  </a:cubicBezTo>
                  <a:cubicBezTo>
                    <a:pt x="17352009" y="5669280"/>
                    <a:pt x="17298669" y="5695950"/>
                    <a:pt x="17265650" y="5706110"/>
                  </a:cubicBezTo>
                  <a:cubicBezTo>
                    <a:pt x="17242789" y="5713730"/>
                    <a:pt x="17231359" y="5712460"/>
                    <a:pt x="17202150" y="5713730"/>
                  </a:cubicBezTo>
                  <a:cubicBezTo>
                    <a:pt x="17136109" y="5715000"/>
                    <a:pt x="17044669" y="5701030"/>
                    <a:pt x="16878300" y="5695950"/>
                  </a:cubicBezTo>
                  <a:cubicBezTo>
                    <a:pt x="16323309" y="5675630"/>
                    <a:pt x="14371319" y="5636260"/>
                    <a:pt x="13261339" y="5634990"/>
                  </a:cubicBezTo>
                  <a:cubicBezTo>
                    <a:pt x="12315190" y="5634990"/>
                    <a:pt x="11518900" y="5652770"/>
                    <a:pt x="10632440" y="5674360"/>
                  </a:cubicBezTo>
                  <a:cubicBezTo>
                    <a:pt x="9725659" y="5695950"/>
                    <a:pt x="8816340" y="5716270"/>
                    <a:pt x="7882890" y="5764530"/>
                  </a:cubicBezTo>
                  <a:cubicBezTo>
                    <a:pt x="6912609" y="5815330"/>
                    <a:pt x="5953759" y="5888990"/>
                    <a:pt x="4918709" y="5975350"/>
                  </a:cubicBezTo>
                  <a:cubicBezTo>
                    <a:pt x="3775709" y="6070600"/>
                    <a:pt x="1597659" y="6316980"/>
                    <a:pt x="1314450" y="6318250"/>
                  </a:cubicBezTo>
                  <a:cubicBezTo>
                    <a:pt x="1276350" y="6318250"/>
                    <a:pt x="1273810" y="6318250"/>
                    <a:pt x="1249680" y="6311900"/>
                  </a:cubicBezTo>
                  <a:cubicBezTo>
                    <a:pt x="1216660" y="6303010"/>
                    <a:pt x="1165860" y="6282690"/>
                    <a:pt x="1134110" y="6256020"/>
                  </a:cubicBezTo>
                  <a:cubicBezTo>
                    <a:pt x="1102360" y="6229350"/>
                    <a:pt x="1073150" y="6191250"/>
                    <a:pt x="1057910" y="6153150"/>
                  </a:cubicBezTo>
                  <a:cubicBezTo>
                    <a:pt x="1041400" y="6115050"/>
                    <a:pt x="1033780" y="6066790"/>
                    <a:pt x="1037590" y="6026150"/>
                  </a:cubicBezTo>
                  <a:cubicBezTo>
                    <a:pt x="1041400" y="5984240"/>
                    <a:pt x="1056640" y="5939790"/>
                    <a:pt x="1079500" y="5904230"/>
                  </a:cubicBezTo>
                  <a:cubicBezTo>
                    <a:pt x="1101090" y="5868670"/>
                    <a:pt x="1143000" y="5834380"/>
                    <a:pt x="1172210" y="5815330"/>
                  </a:cubicBezTo>
                  <a:cubicBezTo>
                    <a:pt x="1193800" y="5802630"/>
                    <a:pt x="1200150" y="5801360"/>
                    <a:pt x="1231900" y="5791200"/>
                  </a:cubicBezTo>
                  <a:cubicBezTo>
                    <a:pt x="1347470" y="5751830"/>
                    <a:pt x="1753870" y="5646420"/>
                    <a:pt x="2042160" y="5571490"/>
                  </a:cubicBezTo>
                  <a:cubicBezTo>
                    <a:pt x="2369820" y="5486400"/>
                    <a:pt x="2700020" y="5403850"/>
                    <a:pt x="3097530" y="5308600"/>
                  </a:cubicBezTo>
                  <a:cubicBezTo>
                    <a:pt x="3610609" y="5186680"/>
                    <a:pt x="4206240" y="5045710"/>
                    <a:pt x="4864100" y="4902200"/>
                  </a:cubicBezTo>
                  <a:cubicBezTo>
                    <a:pt x="5692140" y="4721860"/>
                    <a:pt x="6732270" y="4499610"/>
                    <a:pt x="7675880" y="4324350"/>
                  </a:cubicBezTo>
                  <a:cubicBezTo>
                    <a:pt x="8627109" y="4147820"/>
                    <a:pt x="9565640" y="3991610"/>
                    <a:pt x="10549890" y="3848100"/>
                  </a:cubicBezTo>
                  <a:cubicBezTo>
                    <a:pt x="11583669" y="3696970"/>
                    <a:pt x="12749530" y="3545840"/>
                    <a:pt x="13738860" y="3442970"/>
                  </a:cubicBezTo>
                  <a:cubicBezTo>
                    <a:pt x="14598650" y="3354070"/>
                    <a:pt x="15331439" y="3300730"/>
                    <a:pt x="16153130" y="3249930"/>
                  </a:cubicBezTo>
                  <a:cubicBezTo>
                    <a:pt x="17005300" y="3196590"/>
                    <a:pt x="17898110" y="3149600"/>
                    <a:pt x="18765519" y="3134360"/>
                  </a:cubicBezTo>
                  <a:cubicBezTo>
                    <a:pt x="19622769" y="3120390"/>
                    <a:pt x="20720050" y="3148330"/>
                    <a:pt x="21324569" y="3162300"/>
                  </a:cubicBezTo>
                  <a:cubicBezTo>
                    <a:pt x="21656041" y="3168650"/>
                    <a:pt x="21979889" y="3167380"/>
                    <a:pt x="22094189" y="3187700"/>
                  </a:cubicBezTo>
                  <a:cubicBezTo>
                    <a:pt x="22128480" y="3194050"/>
                    <a:pt x="22138639" y="3199130"/>
                    <a:pt x="22158960" y="3208020"/>
                  </a:cubicBezTo>
                  <a:cubicBezTo>
                    <a:pt x="22178010" y="3218180"/>
                    <a:pt x="22195789" y="3227070"/>
                    <a:pt x="22214839" y="3243580"/>
                  </a:cubicBezTo>
                  <a:cubicBezTo>
                    <a:pt x="22242780" y="3267710"/>
                    <a:pt x="22279610" y="3309620"/>
                    <a:pt x="22296119" y="3350260"/>
                  </a:cubicBezTo>
                  <a:cubicBezTo>
                    <a:pt x="22313900" y="3389630"/>
                    <a:pt x="22321519" y="3437890"/>
                    <a:pt x="22318980" y="3481070"/>
                  </a:cubicBezTo>
                  <a:cubicBezTo>
                    <a:pt x="22315169" y="3524250"/>
                    <a:pt x="22294850" y="3576320"/>
                    <a:pt x="22277069" y="3608070"/>
                  </a:cubicBezTo>
                  <a:cubicBezTo>
                    <a:pt x="22265639" y="3630930"/>
                    <a:pt x="22255480" y="3643630"/>
                    <a:pt x="22235160" y="3660140"/>
                  </a:cubicBezTo>
                  <a:cubicBezTo>
                    <a:pt x="22208489" y="3684270"/>
                    <a:pt x="22155150" y="3714750"/>
                    <a:pt x="22120860" y="3727450"/>
                  </a:cubicBezTo>
                  <a:cubicBezTo>
                    <a:pt x="22096730" y="3736340"/>
                    <a:pt x="22087839" y="3738880"/>
                    <a:pt x="22054819" y="3738880"/>
                  </a:cubicBezTo>
                  <a:cubicBezTo>
                    <a:pt x="21941789" y="3737610"/>
                    <a:pt x="21563330" y="3629660"/>
                    <a:pt x="21330919" y="3590290"/>
                  </a:cubicBezTo>
                  <a:cubicBezTo>
                    <a:pt x="21113750" y="3553460"/>
                    <a:pt x="20938489" y="3533140"/>
                    <a:pt x="20699730" y="3503930"/>
                  </a:cubicBezTo>
                  <a:cubicBezTo>
                    <a:pt x="20391119" y="3467100"/>
                    <a:pt x="20031710" y="3422650"/>
                    <a:pt x="19634200" y="3388360"/>
                  </a:cubicBezTo>
                  <a:cubicBezTo>
                    <a:pt x="19128739" y="3345180"/>
                    <a:pt x="18536919" y="3300730"/>
                    <a:pt x="17909539" y="3279140"/>
                  </a:cubicBezTo>
                  <a:cubicBezTo>
                    <a:pt x="17155160" y="3255010"/>
                    <a:pt x="16253460" y="3262630"/>
                    <a:pt x="15416530" y="3271520"/>
                  </a:cubicBezTo>
                  <a:cubicBezTo>
                    <a:pt x="14566900" y="3280410"/>
                    <a:pt x="13754100" y="3303270"/>
                    <a:pt x="12849859" y="3333750"/>
                  </a:cubicBezTo>
                  <a:cubicBezTo>
                    <a:pt x="11836400" y="3369310"/>
                    <a:pt x="10642600" y="3406140"/>
                    <a:pt x="9622790" y="3478530"/>
                  </a:cubicBezTo>
                  <a:cubicBezTo>
                    <a:pt x="8698229" y="3542030"/>
                    <a:pt x="8025129" y="3622040"/>
                    <a:pt x="6987540" y="3728720"/>
                  </a:cubicBezTo>
                  <a:cubicBezTo>
                    <a:pt x="5483859" y="3882390"/>
                    <a:pt x="2604770" y="4229100"/>
                    <a:pt x="1474469" y="4334510"/>
                  </a:cubicBezTo>
                  <a:cubicBezTo>
                    <a:pt x="972819" y="4381500"/>
                    <a:pt x="539749" y="4418330"/>
                    <a:pt x="388619" y="4417060"/>
                  </a:cubicBezTo>
                  <a:cubicBezTo>
                    <a:pt x="347979" y="4417060"/>
                    <a:pt x="340359" y="4418330"/>
                    <a:pt x="312419" y="4410710"/>
                  </a:cubicBezTo>
                  <a:cubicBezTo>
                    <a:pt x="273049" y="4400550"/>
                    <a:pt x="214629" y="4376420"/>
                    <a:pt x="177799" y="4344670"/>
                  </a:cubicBezTo>
                  <a:cubicBezTo>
                    <a:pt x="139699" y="4314190"/>
                    <a:pt x="106679" y="4269740"/>
                    <a:pt x="87629" y="4224020"/>
                  </a:cubicBezTo>
                  <a:cubicBezTo>
                    <a:pt x="68579" y="4179570"/>
                    <a:pt x="63499" y="4116070"/>
                    <a:pt x="64769" y="4075430"/>
                  </a:cubicBezTo>
                  <a:cubicBezTo>
                    <a:pt x="66039" y="4046220"/>
                    <a:pt x="69849" y="4028440"/>
                    <a:pt x="80009" y="4001770"/>
                  </a:cubicBezTo>
                  <a:cubicBezTo>
                    <a:pt x="96519" y="3963670"/>
                    <a:pt x="126999" y="3907790"/>
                    <a:pt x="162559" y="3874770"/>
                  </a:cubicBezTo>
                  <a:cubicBezTo>
                    <a:pt x="196849" y="3841750"/>
                    <a:pt x="223519" y="3823970"/>
                    <a:pt x="293369" y="3801110"/>
                  </a:cubicBezTo>
                  <a:cubicBezTo>
                    <a:pt x="500379" y="3733800"/>
                    <a:pt x="1277619" y="3676650"/>
                    <a:pt x="1606549" y="3649980"/>
                  </a:cubicBezTo>
                  <a:cubicBezTo>
                    <a:pt x="1803399" y="3634740"/>
                    <a:pt x="1892299" y="3642360"/>
                    <a:pt x="2078989" y="3629660"/>
                  </a:cubicBezTo>
                  <a:cubicBezTo>
                    <a:pt x="2355849" y="3611880"/>
                    <a:pt x="2843530" y="3553460"/>
                    <a:pt x="3102609" y="3542030"/>
                  </a:cubicBezTo>
                  <a:cubicBezTo>
                    <a:pt x="3262630" y="3535680"/>
                    <a:pt x="3338830" y="3553460"/>
                    <a:pt x="3489959" y="3542030"/>
                  </a:cubicBezTo>
                  <a:cubicBezTo>
                    <a:pt x="3704589" y="3525520"/>
                    <a:pt x="4038600" y="3453130"/>
                    <a:pt x="4271009" y="3426460"/>
                  </a:cubicBezTo>
                  <a:cubicBezTo>
                    <a:pt x="4455159" y="3403600"/>
                    <a:pt x="4605019" y="3406140"/>
                    <a:pt x="4770119" y="3382010"/>
                  </a:cubicBezTo>
                  <a:cubicBezTo>
                    <a:pt x="4937759" y="3356610"/>
                    <a:pt x="5033009" y="3331210"/>
                    <a:pt x="5269230" y="3279140"/>
                  </a:cubicBezTo>
                  <a:cubicBezTo>
                    <a:pt x="5852159" y="3147060"/>
                    <a:pt x="7404100" y="2738120"/>
                    <a:pt x="8286750" y="2537460"/>
                  </a:cubicBezTo>
                  <a:cubicBezTo>
                    <a:pt x="8972550" y="2382520"/>
                    <a:pt x="9491979" y="2268220"/>
                    <a:pt x="10119359" y="2153920"/>
                  </a:cubicBezTo>
                  <a:cubicBezTo>
                    <a:pt x="10777219" y="2034540"/>
                    <a:pt x="11497309" y="1926590"/>
                    <a:pt x="12147550" y="1842770"/>
                  </a:cubicBezTo>
                  <a:cubicBezTo>
                    <a:pt x="12746990" y="1765300"/>
                    <a:pt x="13247369" y="1715770"/>
                    <a:pt x="13882369" y="1659890"/>
                  </a:cubicBezTo>
                  <a:cubicBezTo>
                    <a:pt x="14654530" y="1593850"/>
                    <a:pt x="15563850" y="1520190"/>
                    <a:pt x="16449039" y="1484630"/>
                  </a:cubicBezTo>
                  <a:cubicBezTo>
                    <a:pt x="17397730" y="1447800"/>
                    <a:pt x="18479769" y="1455420"/>
                    <a:pt x="19399250" y="1452880"/>
                  </a:cubicBezTo>
                  <a:cubicBezTo>
                    <a:pt x="20206969" y="1450340"/>
                    <a:pt x="20874989" y="1464310"/>
                    <a:pt x="21673819" y="1463040"/>
                  </a:cubicBezTo>
                  <a:cubicBezTo>
                    <a:pt x="22564089" y="1463040"/>
                    <a:pt x="24182069" y="1369060"/>
                    <a:pt x="24497030" y="1442720"/>
                  </a:cubicBezTo>
                  <a:cubicBezTo>
                    <a:pt x="24564341" y="1459230"/>
                    <a:pt x="24580850" y="1474470"/>
                    <a:pt x="24613869" y="1502410"/>
                  </a:cubicBezTo>
                  <a:cubicBezTo>
                    <a:pt x="24645619" y="1530350"/>
                    <a:pt x="24673560" y="1577340"/>
                    <a:pt x="24688800" y="1609090"/>
                  </a:cubicBezTo>
                  <a:cubicBezTo>
                    <a:pt x="24698960" y="1631950"/>
                    <a:pt x="24702769" y="1647190"/>
                    <a:pt x="24705310" y="1672590"/>
                  </a:cubicBezTo>
                  <a:cubicBezTo>
                    <a:pt x="24707850" y="1708150"/>
                    <a:pt x="24705310" y="1762760"/>
                    <a:pt x="24691341" y="1802130"/>
                  </a:cubicBezTo>
                  <a:cubicBezTo>
                    <a:pt x="24676100" y="1841500"/>
                    <a:pt x="24643080" y="1884680"/>
                    <a:pt x="24617680" y="1910080"/>
                  </a:cubicBezTo>
                  <a:cubicBezTo>
                    <a:pt x="24599900" y="1927860"/>
                    <a:pt x="24587200" y="1938020"/>
                    <a:pt x="24564341" y="1948180"/>
                  </a:cubicBezTo>
                  <a:cubicBezTo>
                    <a:pt x="24532591" y="1963420"/>
                    <a:pt x="24493219" y="1981200"/>
                    <a:pt x="24438610" y="1981200"/>
                  </a:cubicBezTo>
                  <a:cubicBezTo>
                    <a:pt x="24333200" y="1982470"/>
                    <a:pt x="24196041" y="1901190"/>
                    <a:pt x="23978869" y="1869440"/>
                  </a:cubicBezTo>
                  <a:cubicBezTo>
                    <a:pt x="23468330" y="1795780"/>
                    <a:pt x="22158960" y="1794510"/>
                    <a:pt x="21382991" y="1738630"/>
                  </a:cubicBezTo>
                  <a:cubicBezTo>
                    <a:pt x="20751800" y="1694180"/>
                    <a:pt x="20375880" y="1652270"/>
                    <a:pt x="19668491" y="1582420"/>
                  </a:cubicBezTo>
                  <a:cubicBezTo>
                    <a:pt x="18519141" y="1469390"/>
                    <a:pt x="16404591" y="1219200"/>
                    <a:pt x="15147291" y="1104900"/>
                  </a:cubicBezTo>
                  <a:cubicBezTo>
                    <a:pt x="14249400" y="1022350"/>
                    <a:pt x="13632180" y="982980"/>
                    <a:pt x="12835890" y="927100"/>
                  </a:cubicBezTo>
                  <a:cubicBezTo>
                    <a:pt x="11986259" y="867410"/>
                    <a:pt x="11222990" y="815340"/>
                    <a:pt x="10201910" y="759460"/>
                  </a:cubicBezTo>
                  <a:cubicBezTo>
                    <a:pt x="8780780" y="681990"/>
                    <a:pt x="6388100" y="542290"/>
                    <a:pt x="5106670" y="524510"/>
                  </a:cubicBezTo>
                  <a:cubicBezTo>
                    <a:pt x="4330700" y="513080"/>
                    <a:pt x="3840480" y="523240"/>
                    <a:pt x="3238500" y="557530"/>
                  </a:cubicBezTo>
                  <a:cubicBezTo>
                    <a:pt x="2669540" y="590550"/>
                    <a:pt x="2105660" y="642620"/>
                    <a:pt x="1586230" y="717550"/>
                  </a:cubicBezTo>
                  <a:cubicBezTo>
                    <a:pt x="1117600" y="786130"/>
                    <a:pt x="417830" y="976630"/>
                    <a:pt x="259080" y="977900"/>
                  </a:cubicBezTo>
                  <a:cubicBezTo>
                    <a:pt x="223520" y="979170"/>
                    <a:pt x="218440" y="975360"/>
                    <a:pt x="194310" y="967740"/>
                  </a:cubicBezTo>
                  <a:cubicBezTo>
                    <a:pt x="161290" y="955040"/>
                    <a:pt x="113030" y="930910"/>
                    <a:pt x="82550" y="901700"/>
                  </a:cubicBezTo>
                  <a:cubicBezTo>
                    <a:pt x="53340" y="872490"/>
                    <a:pt x="27940" y="825500"/>
                    <a:pt x="15240" y="792480"/>
                  </a:cubicBezTo>
                  <a:cubicBezTo>
                    <a:pt x="6350" y="769620"/>
                    <a:pt x="3810" y="750570"/>
                    <a:pt x="2540" y="728980"/>
                  </a:cubicBezTo>
                  <a:cubicBezTo>
                    <a:pt x="1270" y="707390"/>
                    <a:pt x="0" y="688340"/>
                    <a:pt x="5080" y="664210"/>
                  </a:cubicBezTo>
                  <a:cubicBezTo>
                    <a:pt x="13970" y="629920"/>
                    <a:pt x="36830" y="575310"/>
                    <a:pt x="57150" y="546100"/>
                  </a:cubicBezTo>
                  <a:cubicBezTo>
                    <a:pt x="71120" y="524510"/>
                    <a:pt x="81280" y="513080"/>
                    <a:pt x="101600" y="499110"/>
                  </a:cubicBezTo>
                  <a:cubicBezTo>
                    <a:pt x="130810" y="478790"/>
                    <a:pt x="218440" y="444500"/>
                    <a:pt x="218440" y="444500"/>
                  </a:cubicBezTo>
                </a:path>
              </a:pathLst>
            </a:custGeom>
            <a:solidFill>
              <a:srgbClr val="14AE5C">
                <a:alpha val="28627"/>
              </a:srgbClr>
            </a:solidFill>
            <a:ln cap="sq">
              <a:noFill/>
              <a:prstDash val="solid"/>
              <a:miter/>
            </a:ln>
          </p:spPr>
        </p:sp>
      </p:grpSp>
      <p:sp>
        <p:nvSpPr>
          <p:cNvPr name="Freeform 4" id="4"/>
          <p:cNvSpPr/>
          <p:nvPr/>
        </p:nvSpPr>
        <p:spPr>
          <a:xfrm flipH="false" flipV="false" rot="5400000">
            <a:off x="7299675" y="2724292"/>
            <a:ext cx="3396360" cy="203782"/>
          </a:xfrm>
          <a:custGeom>
            <a:avLst/>
            <a:gdLst/>
            <a:ahLst/>
            <a:cxnLst/>
            <a:rect r="r" b="b" t="t" l="l"/>
            <a:pathLst>
              <a:path h="203782" w="3396360">
                <a:moveTo>
                  <a:pt x="0" y="0"/>
                </a:moveTo>
                <a:lnTo>
                  <a:pt x="3396360" y="0"/>
                </a:lnTo>
                <a:lnTo>
                  <a:pt x="3396360" y="203781"/>
                </a:lnTo>
                <a:lnTo>
                  <a:pt x="0" y="20378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234717">
            <a:off x="738196" y="4308568"/>
            <a:ext cx="16804763" cy="1281363"/>
          </a:xfrm>
          <a:custGeom>
            <a:avLst/>
            <a:gdLst/>
            <a:ahLst/>
            <a:cxnLst/>
            <a:rect r="r" b="b" t="t" l="l"/>
            <a:pathLst>
              <a:path h="1281363" w="16804763">
                <a:moveTo>
                  <a:pt x="0" y="0"/>
                </a:moveTo>
                <a:lnTo>
                  <a:pt x="16804764" y="0"/>
                </a:lnTo>
                <a:lnTo>
                  <a:pt x="16804764" y="1281364"/>
                </a:lnTo>
                <a:lnTo>
                  <a:pt x="0" y="128136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5400000">
            <a:off x="7340507" y="7061893"/>
            <a:ext cx="3396360" cy="203782"/>
          </a:xfrm>
          <a:custGeom>
            <a:avLst/>
            <a:gdLst/>
            <a:ahLst/>
            <a:cxnLst/>
            <a:rect r="r" b="b" t="t" l="l"/>
            <a:pathLst>
              <a:path h="203782" w="3396360">
                <a:moveTo>
                  <a:pt x="0" y="0"/>
                </a:moveTo>
                <a:lnTo>
                  <a:pt x="3396360" y="0"/>
                </a:lnTo>
                <a:lnTo>
                  <a:pt x="3396360" y="203782"/>
                </a:lnTo>
                <a:lnTo>
                  <a:pt x="0" y="20378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7" id="7"/>
          <p:cNvSpPr txBox="true"/>
          <p:nvPr/>
        </p:nvSpPr>
        <p:spPr>
          <a:xfrm rot="0">
            <a:off x="0" y="468641"/>
            <a:ext cx="9038687"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ACCOUNTABILITY AND LIABILITY</a:t>
            </a:r>
          </a:p>
        </p:txBody>
      </p:sp>
      <p:sp>
        <p:nvSpPr>
          <p:cNvPr name="TextBox 8" id="8"/>
          <p:cNvSpPr txBox="true"/>
          <p:nvPr/>
        </p:nvSpPr>
        <p:spPr>
          <a:xfrm rot="0">
            <a:off x="448395" y="1314945"/>
            <a:ext cx="8549460" cy="2561717"/>
          </a:xfrm>
          <a:prstGeom prst="rect">
            <a:avLst/>
          </a:prstGeom>
        </p:spPr>
        <p:txBody>
          <a:bodyPr anchor="t" rtlCol="false" tIns="0" lIns="0" bIns="0" rIns="0">
            <a:spAutoFit/>
          </a:bodyPr>
          <a:lstStyle/>
          <a:p>
            <a:pPr algn="l">
              <a:lnSpc>
                <a:spcPts val="5133"/>
              </a:lnSpc>
            </a:pPr>
            <a:r>
              <a:rPr lang="en-US" sz="3399">
                <a:solidFill>
                  <a:srgbClr val="000000"/>
                </a:solidFill>
                <a:latin typeface="Canva Sans"/>
                <a:ea typeface="Canva Sans"/>
                <a:cs typeface="Canva Sans"/>
                <a:sym typeface="Canva Sans"/>
              </a:rPr>
              <a:t>                        Determining responsibility for inaccuracies or malfunctions in biosensor data complicates adoption (King’s Fund, 2020).</a:t>
            </a:r>
          </a:p>
        </p:txBody>
      </p:sp>
      <p:sp>
        <p:nvSpPr>
          <p:cNvPr name="TextBox 9" id="9"/>
          <p:cNvSpPr txBox="true"/>
          <p:nvPr/>
        </p:nvSpPr>
        <p:spPr>
          <a:xfrm rot="0">
            <a:off x="448395" y="1398976"/>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10" id="10"/>
          <p:cNvSpPr txBox="true"/>
          <p:nvPr/>
        </p:nvSpPr>
        <p:spPr>
          <a:xfrm rot="0">
            <a:off x="472362" y="6290243"/>
            <a:ext cx="8245359" cy="2746162"/>
          </a:xfrm>
          <a:prstGeom prst="rect">
            <a:avLst/>
          </a:prstGeom>
        </p:spPr>
        <p:txBody>
          <a:bodyPr anchor="t" rtlCol="false" tIns="0" lIns="0" bIns="0" rIns="0">
            <a:spAutoFit/>
          </a:bodyPr>
          <a:lstStyle/>
          <a:p>
            <a:pPr algn="just">
              <a:lnSpc>
                <a:spcPts val="5559"/>
              </a:lnSpc>
            </a:pPr>
            <a:r>
              <a:rPr lang="en-US" sz="3706">
                <a:solidFill>
                  <a:srgbClr val="000000"/>
                </a:solidFill>
                <a:latin typeface="Canva Sans"/>
                <a:ea typeface="Canva Sans"/>
                <a:cs typeface="Canva Sans"/>
                <a:sym typeface="Canva Sans"/>
              </a:rPr>
              <a:t>             Patients fear over-monitoring, loss of autonomy, and potential misuse of health data (Gruska et al., 2020).</a:t>
            </a:r>
          </a:p>
        </p:txBody>
      </p:sp>
      <p:sp>
        <p:nvSpPr>
          <p:cNvPr name="TextBox 11" id="11"/>
          <p:cNvSpPr txBox="true"/>
          <p:nvPr/>
        </p:nvSpPr>
        <p:spPr>
          <a:xfrm rot="0">
            <a:off x="9361776" y="1418026"/>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Develop clear accountability frameworks among manufacturers, healthcare providers, and users to address potential issues systematically (ICO, 2021).</a:t>
            </a:r>
          </a:p>
        </p:txBody>
      </p:sp>
      <p:sp>
        <p:nvSpPr>
          <p:cNvPr name="Freeform 12" id="12"/>
          <p:cNvSpPr/>
          <p:nvPr/>
        </p:nvSpPr>
        <p:spPr>
          <a:xfrm flipH="false" flipV="false" rot="609361">
            <a:off x="11982536" y="581684"/>
            <a:ext cx="4518430" cy="1092638"/>
          </a:xfrm>
          <a:custGeom>
            <a:avLst/>
            <a:gdLst/>
            <a:ahLst/>
            <a:cxnLst/>
            <a:rect r="r" b="b" t="t" l="l"/>
            <a:pathLst>
              <a:path h="1092638" w="4518430">
                <a:moveTo>
                  <a:pt x="0" y="0"/>
                </a:moveTo>
                <a:lnTo>
                  <a:pt x="4518429" y="0"/>
                </a:lnTo>
                <a:lnTo>
                  <a:pt x="4518429" y="1092638"/>
                </a:lnTo>
                <a:lnTo>
                  <a:pt x="0" y="109263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3" id="13"/>
          <p:cNvSpPr txBox="true"/>
          <p:nvPr/>
        </p:nvSpPr>
        <p:spPr>
          <a:xfrm rot="0">
            <a:off x="9361776" y="1429647"/>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sp>
        <p:nvSpPr>
          <p:cNvPr name="TextBox 14" id="14"/>
          <p:cNvSpPr txBox="true"/>
          <p:nvPr/>
        </p:nvSpPr>
        <p:spPr>
          <a:xfrm rot="0">
            <a:off x="0" y="5351304"/>
            <a:ext cx="5471598" cy="609175"/>
          </a:xfrm>
          <a:prstGeom prst="rect">
            <a:avLst/>
          </a:prstGeom>
        </p:spPr>
        <p:txBody>
          <a:bodyPr anchor="t" rtlCol="false" tIns="0" lIns="0" bIns="0" rIns="0">
            <a:spAutoFit/>
          </a:bodyPr>
          <a:lstStyle/>
          <a:p>
            <a:pPr algn="ctr">
              <a:lnSpc>
                <a:spcPts val="5211"/>
              </a:lnSpc>
              <a:spcBef>
                <a:spcPct val="0"/>
              </a:spcBef>
            </a:pPr>
            <a:r>
              <a:rPr lang="en-US" sz="3277" spc="432">
                <a:solidFill>
                  <a:srgbClr val="2B5589"/>
                </a:solidFill>
                <a:latin typeface="More Sugar"/>
                <a:ea typeface="More Sugar"/>
                <a:cs typeface="More Sugar"/>
                <a:sym typeface="More Sugar"/>
              </a:rPr>
              <a:t>ETHICAL CONCERNS</a:t>
            </a:r>
          </a:p>
        </p:txBody>
      </p:sp>
      <p:sp>
        <p:nvSpPr>
          <p:cNvPr name="TextBox 15" id="15"/>
          <p:cNvSpPr txBox="true"/>
          <p:nvPr/>
        </p:nvSpPr>
        <p:spPr>
          <a:xfrm rot="0">
            <a:off x="1028700" y="6280718"/>
            <a:ext cx="2426970" cy="623272"/>
          </a:xfrm>
          <a:prstGeom prst="rect">
            <a:avLst/>
          </a:prstGeom>
        </p:spPr>
        <p:txBody>
          <a:bodyPr anchor="t" rtlCol="false" tIns="0" lIns="0" bIns="0" rIns="0">
            <a:spAutoFit/>
          </a:bodyPr>
          <a:lstStyle/>
          <a:p>
            <a:pPr algn="ctr">
              <a:lnSpc>
                <a:spcPts val="5370"/>
              </a:lnSpc>
              <a:spcBef>
                <a:spcPct val="0"/>
              </a:spcBef>
            </a:pPr>
            <a:r>
              <a:rPr lang="en-US" sz="3377" spc="445">
                <a:solidFill>
                  <a:srgbClr val="000000"/>
                </a:solidFill>
                <a:latin typeface="More Sugar"/>
                <a:ea typeface="More Sugar"/>
                <a:cs typeface="More Sugar"/>
                <a:sym typeface="More Sugar"/>
              </a:rPr>
              <a:t>BARRIER:</a:t>
            </a:r>
          </a:p>
        </p:txBody>
      </p:sp>
      <p:sp>
        <p:nvSpPr>
          <p:cNvPr name="TextBox 16" id="16"/>
          <p:cNvSpPr txBox="true"/>
          <p:nvPr/>
        </p:nvSpPr>
        <p:spPr>
          <a:xfrm rot="0">
            <a:off x="9361776" y="6299768"/>
            <a:ext cx="8740335" cy="3156585"/>
          </a:xfrm>
          <a:prstGeom prst="rect">
            <a:avLst/>
          </a:prstGeom>
        </p:spPr>
        <p:txBody>
          <a:bodyPr anchor="t" rtlCol="false" tIns="0" lIns="0" bIns="0" rIns="0">
            <a:spAutoFit/>
          </a:bodyPr>
          <a:lstStyle/>
          <a:p>
            <a:pPr algn="l">
              <a:lnSpc>
                <a:spcPts val="5099"/>
              </a:lnSpc>
            </a:pPr>
            <a:r>
              <a:rPr lang="en-US" sz="3399">
                <a:solidFill>
                  <a:srgbClr val="000000"/>
                </a:solidFill>
                <a:latin typeface="Canva Sans"/>
                <a:ea typeface="Canva Sans"/>
                <a:cs typeface="Canva Sans"/>
                <a:sym typeface="Canva Sans"/>
              </a:rPr>
              <a:t>                         Ensure transparency in data use, prioritize user consent, and design systems that empower patients rather than diminish their autonomy (WHO, 2022).</a:t>
            </a:r>
          </a:p>
        </p:txBody>
      </p:sp>
      <p:sp>
        <p:nvSpPr>
          <p:cNvPr name="TextBox 17" id="17"/>
          <p:cNvSpPr txBox="true"/>
          <p:nvPr/>
        </p:nvSpPr>
        <p:spPr>
          <a:xfrm rot="0">
            <a:off x="9361776" y="6290243"/>
            <a:ext cx="2719229"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SOLUTION: </a:t>
            </a:r>
          </a:p>
        </p:txBody>
      </p:sp>
      <p:grpSp>
        <p:nvGrpSpPr>
          <p:cNvPr name="Group 18" id="18"/>
          <p:cNvGrpSpPr/>
          <p:nvPr/>
        </p:nvGrpSpPr>
        <p:grpSpPr>
          <a:xfrm rot="0">
            <a:off x="10060029" y="250750"/>
            <a:ext cx="6731318" cy="877252"/>
            <a:chOff x="0" y="0"/>
            <a:chExt cx="8975090" cy="1169670"/>
          </a:xfrm>
        </p:grpSpPr>
        <p:sp>
          <p:nvSpPr>
            <p:cNvPr name="Freeform 19" id="19"/>
            <p:cNvSpPr/>
            <p:nvPr/>
          </p:nvSpPr>
          <p:spPr>
            <a:xfrm flipH="false" flipV="false" rot="0">
              <a:off x="24130" y="16510"/>
              <a:ext cx="8996680" cy="1156970"/>
            </a:xfrm>
            <a:custGeom>
              <a:avLst/>
              <a:gdLst/>
              <a:ahLst/>
              <a:cxnLst/>
              <a:rect r="r" b="b" t="t" l="l"/>
              <a:pathLst>
                <a:path h="1156970" w="899668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name="Group 20" id="20"/>
          <p:cNvGrpSpPr/>
          <p:nvPr/>
        </p:nvGrpSpPr>
        <p:grpSpPr>
          <a:xfrm rot="0">
            <a:off x="11256399" y="83880"/>
            <a:ext cx="6546532" cy="853440"/>
            <a:chOff x="0" y="0"/>
            <a:chExt cx="8728710" cy="1137920"/>
          </a:xfrm>
        </p:grpSpPr>
        <p:sp>
          <p:nvSpPr>
            <p:cNvPr name="Freeform 21" id="21"/>
            <p:cNvSpPr/>
            <p:nvPr/>
          </p:nvSpPr>
          <p:spPr>
            <a:xfrm flipH="false" flipV="false" rot="0">
              <a:off x="-100330" y="-16510"/>
              <a:ext cx="8790940" cy="1261110"/>
            </a:xfrm>
            <a:custGeom>
              <a:avLst/>
              <a:gdLst/>
              <a:ahLst/>
              <a:cxnLst/>
              <a:rect r="r" b="b" t="t" l="l"/>
              <a:pathLst>
                <a:path h="1261110" w="879094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name="TextBox 22" id="22"/>
          <p:cNvSpPr txBox="true"/>
          <p:nvPr/>
        </p:nvSpPr>
        <p:spPr>
          <a:xfrm rot="0">
            <a:off x="11257121" y="283905"/>
            <a:ext cx="5306854" cy="1339215"/>
          </a:xfrm>
          <a:prstGeom prst="rect">
            <a:avLst/>
          </a:prstGeom>
        </p:spPr>
        <p:txBody>
          <a:bodyPr anchor="t" rtlCol="false" tIns="0" lIns="0" bIns="0" rIns="0">
            <a:spAutoFit/>
          </a:bodyPr>
          <a:lstStyle/>
          <a:p>
            <a:pPr algn="ctr">
              <a:lnSpc>
                <a:spcPts val="5459"/>
              </a:lnSpc>
            </a:pPr>
            <a:r>
              <a:rPr lang="en-US" sz="3899">
                <a:solidFill>
                  <a:srgbClr val="000000"/>
                </a:solidFill>
                <a:latin typeface="More Sugar"/>
                <a:ea typeface="More Sugar"/>
                <a:cs typeface="More Sugar"/>
                <a:sym typeface="More Sugar"/>
              </a:rPr>
              <a:t>Legal and Ethical Issues</a:t>
            </a:r>
          </a:p>
          <a:p>
            <a:pPr algn="ctr">
              <a:lnSpc>
                <a:spcPts val="5459"/>
              </a:lnSpc>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18677">
            <a:off x="385710" y="13271"/>
            <a:ext cx="7315200" cy="744820"/>
          </a:xfrm>
          <a:custGeom>
            <a:avLst/>
            <a:gdLst/>
            <a:ahLst/>
            <a:cxnLst/>
            <a:rect r="r" b="b" t="t" l="l"/>
            <a:pathLst>
              <a:path h="744820" w="7315200">
                <a:moveTo>
                  <a:pt x="0" y="0"/>
                </a:moveTo>
                <a:lnTo>
                  <a:pt x="7315200" y="0"/>
                </a:lnTo>
                <a:lnTo>
                  <a:pt x="7315200" y="744820"/>
                </a:lnTo>
                <a:lnTo>
                  <a:pt x="0" y="74482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08595">
            <a:off x="7147634" y="2586"/>
            <a:ext cx="7315200" cy="744820"/>
          </a:xfrm>
          <a:custGeom>
            <a:avLst/>
            <a:gdLst/>
            <a:ahLst/>
            <a:cxnLst/>
            <a:rect r="r" b="b" t="t" l="l"/>
            <a:pathLst>
              <a:path h="744820" w="7315200">
                <a:moveTo>
                  <a:pt x="0" y="0"/>
                </a:moveTo>
                <a:lnTo>
                  <a:pt x="7315200" y="0"/>
                </a:lnTo>
                <a:lnTo>
                  <a:pt x="7315200" y="744820"/>
                </a:lnTo>
                <a:lnTo>
                  <a:pt x="0" y="74482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0446704" y="0"/>
            <a:ext cx="7315200" cy="744820"/>
          </a:xfrm>
          <a:custGeom>
            <a:avLst/>
            <a:gdLst/>
            <a:ahLst/>
            <a:cxnLst/>
            <a:rect r="r" b="b" t="t" l="l"/>
            <a:pathLst>
              <a:path h="744820" w="7315200">
                <a:moveTo>
                  <a:pt x="0" y="0"/>
                </a:moveTo>
                <a:lnTo>
                  <a:pt x="7315200" y="0"/>
                </a:lnTo>
                <a:lnTo>
                  <a:pt x="7315200" y="744820"/>
                </a:lnTo>
                <a:lnTo>
                  <a:pt x="0" y="74482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5" id="5"/>
          <p:cNvSpPr txBox="true"/>
          <p:nvPr/>
        </p:nvSpPr>
        <p:spPr>
          <a:xfrm rot="0">
            <a:off x="871698" y="30992"/>
            <a:ext cx="16890206" cy="595078"/>
          </a:xfrm>
          <a:prstGeom prst="rect">
            <a:avLst/>
          </a:prstGeom>
        </p:spPr>
        <p:txBody>
          <a:bodyPr anchor="t" rtlCol="false" tIns="0" lIns="0" bIns="0" rIns="0">
            <a:spAutoFit/>
          </a:bodyPr>
          <a:lstStyle/>
          <a:p>
            <a:pPr algn="ctr">
              <a:lnSpc>
                <a:spcPts val="5052"/>
              </a:lnSpc>
              <a:spcBef>
                <a:spcPct val="0"/>
              </a:spcBef>
            </a:pPr>
            <a:r>
              <a:rPr lang="en-US" sz="3177" spc="419">
                <a:solidFill>
                  <a:srgbClr val="000000"/>
                </a:solidFill>
                <a:latin typeface="More Sugar"/>
                <a:ea typeface="More Sugar"/>
                <a:cs typeface="More Sugar"/>
                <a:sym typeface="More Sugar"/>
              </a:rPr>
              <a:t>BENEFITS OF BIOSENSORS IN HEALTH PROMOTION FOR THE ELDERLY</a:t>
            </a:r>
          </a:p>
        </p:txBody>
      </p:sp>
      <p:sp>
        <p:nvSpPr>
          <p:cNvPr name="TextBox 6" id="6"/>
          <p:cNvSpPr txBox="true"/>
          <p:nvPr/>
        </p:nvSpPr>
        <p:spPr>
          <a:xfrm rot="0">
            <a:off x="375036" y="1448435"/>
            <a:ext cx="17386868" cy="7623810"/>
          </a:xfrm>
          <a:prstGeom prst="rect">
            <a:avLst/>
          </a:prstGeom>
        </p:spPr>
        <p:txBody>
          <a:bodyPr anchor="t" rtlCol="false" tIns="0" lIns="0" bIns="0" rIns="0">
            <a:spAutoFit/>
          </a:bodyPr>
          <a:lstStyle/>
          <a:p>
            <a:pPr algn="l">
              <a:lnSpc>
                <a:spcPts val="5099"/>
              </a:lnSpc>
            </a:pPr>
            <a:r>
              <a:rPr lang="en-US" sz="3399" b="true">
                <a:solidFill>
                  <a:srgbClr val="000000"/>
                </a:solidFill>
                <a:latin typeface="Canva Sans Bold"/>
                <a:ea typeface="Canva Sans Bold"/>
                <a:cs typeface="Canva Sans Bold"/>
                <a:sym typeface="Canva Sans Bold"/>
              </a:rPr>
              <a:t>Early Detection of Illnesses</a:t>
            </a:r>
          </a:p>
          <a:p>
            <a:pPr algn="l">
              <a:lnSpc>
                <a:spcPts val="5099"/>
              </a:lnSpc>
            </a:pPr>
            <a:r>
              <a:rPr lang="en-US" sz="3399">
                <a:solidFill>
                  <a:srgbClr val="000000"/>
                </a:solidFill>
                <a:latin typeface="Canva Sans"/>
                <a:ea typeface="Canva Sans"/>
                <a:cs typeface="Canva Sans"/>
                <a:sym typeface="Canva Sans"/>
              </a:rPr>
              <a:t>Continuous monitoring i</a:t>
            </a:r>
            <a:r>
              <a:rPr lang="en-US" sz="3399">
                <a:solidFill>
                  <a:srgbClr val="000000"/>
                </a:solidFill>
                <a:latin typeface="Canva Sans"/>
                <a:ea typeface="Canva Sans"/>
                <a:cs typeface="Canva Sans"/>
                <a:sym typeface="Canva Sans"/>
              </a:rPr>
              <a:t>dentifies early signs of chronic diseases, preventing complications and improving outcomes (WHO, 2022).</a:t>
            </a:r>
          </a:p>
          <a:p>
            <a:pPr algn="l">
              <a:lnSpc>
                <a:spcPts val="5099"/>
              </a:lnSpc>
            </a:pPr>
          </a:p>
          <a:p>
            <a:pPr algn="l">
              <a:lnSpc>
                <a:spcPts val="5099"/>
              </a:lnSpc>
            </a:pPr>
            <a:r>
              <a:rPr lang="en-US" b="true" sz="3399">
                <a:solidFill>
                  <a:srgbClr val="000000"/>
                </a:solidFill>
                <a:latin typeface="Canva Sans Bold"/>
                <a:ea typeface="Canva Sans Bold"/>
                <a:cs typeface="Canva Sans Bold"/>
                <a:sym typeface="Canva Sans Bold"/>
              </a:rPr>
              <a:t>Better Chronic Disease Management</a:t>
            </a:r>
          </a:p>
          <a:p>
            <a:pPr algn="l">
              <a:lnSpc>
                <a:spcPts val="5099"/>
              </a:lnSpc>
            </a:pPr>
            <a:r>
              <a:rPr lang="en-US" sz="3399">
                <a:solidFill>
                  <a:srgbClr val="000000"/>
                </a:solidFill>
                <a:latin typeface="Canva Sans"/>
                <a:ea typeface="Canva Sans"/>
                <a:cs typeface="Canva Sans"/>
                <a:sym typeface="Canva Sans"/>
              </a:rPr>
              <a:t>Biosensors enable real-time tracking of conditions like diabetes and hypertension, reducing hospital admissions by up to 25% (Chen et al., 2021).</a:t>
            </a:r>
          </a:p>
          <a:p>
            <a:pPr algn="l">
              <a:lnSpc>
                <a:spcPts val="5099"/>
              </a:lnSpc>
            </a:pPr>
          </a:p>
          <a:p>
            <a:pPr algn="l">
              <a:lnSpc>
                <a:spcPts val="5099"/>
              </a:lnSpc>
            </a:pPr>
            <a:r>
              <a:rPr lang="en-US" b="true" sz="3399">
                <a:solidFill>
                  <a:srgbClr val="000000"/>
                </a:solidFill>
                <a:latin typeface="Canva Sans Bold"/>
                <a:ea typeface="Canva Sans Bold"/>
                <a:cs typeface="Canva Sans Bold"/>
                <a:sym typeface="Canva Sans Bold"/>
              </a:rPr>
              <a:t>Improved Independence</a:t>
            </a:r>
          </a:p>
          <a:p>
            <a:pPr algn="l">
              <a:lnSpc>
                <a:spcPts val="5099"/>
              </a:lnSpc>
            </a:pPr>
            <a:r>
              <a:rPr lang="en-US" sz="3399">
                <a:solidFill>
                  <a:srgbClr val="000000"/>
                </a:solidFill>
                <a:latin typeface="Canva Sans"/>
                <a:ea typeface="Canva Sans"/>
                <a:cs typeface="Canva Sans"/>
                <a:sym typeface="Canva Sans"/>
              </a:rPr>
              <a:t>Wearable devices reduce clinic visits, allowing elderly individuals to manage health at home, enhancing autonomy (Peine et al., 2020).</a:t>
            </a:r>
          </a:p>
          <a:p>
            <a:pPr algn="l">
              <a:lnSpc>
                <a:spcPts val="5099"/>
              </a:lnSpc>
            </a:pP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18677">
            <a:off x="385710" y="13271"/>
            <a:ext cx="7315200" cy="744820"/>
          </a:xfrm>
          <a:custGeom>
            <a:avLst/>
            <a:gdLst/>
            <a:ahLst/>
            <a:cxnLst/>
            <a:rect r="r" b="b" t="t" l="l"/>
            <a:pathLst>
              <a:path h="744820" w="7315200">
                <a:moveTo>
                  <a:pt x="0" y="0"/>
                </a:moveTo>
                <a:lnTo>
                  <a:pt x="7315200" y="0"/>
                </a:lnTo>
                <a:lnTo>
                  <a:pt x="7315200" y="744820"/>
                </a:lnTo>
                <a:lnTo>
                  <a:pt x="0" y="74482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08595">
            <a:off x="7147634" y="2586"/>
            <a:ext cx="7315200" cy="744820"/>
          </a:xfrm>
          <a:custGeom>
            <a:avLst/>
            <a:gdLst/>
            <a:ahLst/>
            <a:cxnLst/>
            <a:rect r="r" b="b" t="t" l="l"/>
            <a:pathLst>
              <a:path h="744820" w="7315200">
                <a:moveTo>
                  <a:pt x="0" y="0"/>
                </a:moveTo>
                <a:lnTo>
                  <a:pt x="7315200" y="0"/>
                </a:lnTo>
                <a:lnTo>
                  <a:pt x="7315200" y="744820"/>
                </a:lnTo>
                <a:lnTo>
                  <a:pt x="0" y="74482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0446704" y="0"/>
            <a:ext cx="7315200" cy="744820"/>
          </a:xfrm>
          <a:custGeom>
            <a:avLst/>
            <a:gdLst/>
            <a:ahLst/>
            <a:cxnLst/>
            <a:rect r="r" b="b" t="t" l="l"/>
            <a:pathLst>
              <a:path h="744820" w="7315200">
                <a:moveTo>
                  <a:pt x="0" y="0"/>
                </a:moveTo>
                <a:lnTo>
                  <a:pt x="7315200" y="0"/>
                </a:lnTo>
                <a:lnTo>
                  <a:pt x="7315200" y="744820"/>
                </a:lnTo>
                <a:lnTo>
                  <a:pt x="0" y="74482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5" id="5"/>
          <p:cNvSpPr txBox="true"/>
          <p:nvPr/>
        </p:nvSpPr>
        <p:spPr>
          <a:xfrm rot="0">
            <a:off x="871698" y="30992"/>
            <a:ext cx="16890206" cy="595078"/>
          </a:xfrm>
          <a:prstGeom prst="rect">
            <a:avLst/>
          </a:prstGeom>
        </p:spPr>
        <p:txBody>
          <a:bodyPr anchor="t" rtlCol="false" tIns="0" lIns="0" bIns="0" rIns="0">
            <a:spAutoFit/>
          </a:bodyPr>
          <a:lstStyle/>
          <a:p>
            <a:pPr algn="ctr">
              <a:lnSpc>
                <a:spcPts val="5052"/>
              </a:lnSpc>
              <a:spcBef>
                <a:spcPct val="0"/>
              </a:spcBef>
            </a:pPr>
            <a:r>
              <a:rPr lang="en-US" sz="3177" spc="419">
                <a:solidFill>
                  <a:srgbClr val="000000"/>
                </a:solidFill>
                <a:latin typeface="More Sugar"/>
                <a:ea typeface="More Sugar"/>
                <a:cs typeface="More Sugar"/>
                <a:sym typeface="More Sugar"/>
              </a:rPr>
              <a:t>BENEFITS OF BIOSENSORS IN HEALTH PROMOTION FOR THE ELDERLY</a:t>
            </a:r>
          </a:p>
        </p:txBody>
      </p:sp>
      <p:sp>
        <p:nvSpPr>
          <p:cNvPr name="TextBox 6" id="6"/>
          <p:cNvSpPr txBox="true"/>
          <p:nvPr/>
        </p:nvSpPr>
        <p:spPr>
          <a:xfrm rot="0">
            <a:off x="701930" y="1412604"/>
            <a:ext cx="14848544" cy="5800217"/>
          </a:xfrm>
          <a:prstGeom prst="rect">
            <a:avLst/>
          </a:prstGeom>
        </p:spPr>
        <p:txBody>
          <a:bodyPr anchor="t" rtlCol="false" tIns="0" lIns="0" bIns="0" rIns="0">
            <a:spAutoFit/>
          </a:bodyPr>
          <a:lstStyle/>
          <a:p>
            <a:pPr algn="l">
              <a:lnSpc>
                <a:spcPts val="5133"/>
              </a:lnSpc>
            </a:pPr>
            <a:r>
              <a:rPr lang="en-US" sz="3399" b="true">
                <a:solidFill>
                  <a:srgbClr val="000000"/>
                </a:solidFill>
                <a:latin typeface="Canva Sans Bold"/>
                <a:ea typeface="Canva Sans Bold"/>
                <a:cs typeface="Canva Sans Bold"/>
                <a:sym typeface="Canva Sans Bold"/>
              </a:rPr>
              <a:t>Cost</a:t>
            </a:r>
            <a:r>
              <a:rPr lang="en-US" b="true" sz="3399">
                <a:solidFill>
                  <a:srgbClr val="000000"/>
                </a:solidFill>
                <a:latin typeface="Canva Sans Bold"/>
                <a:ea typeface="Canva Sans Bold"/>
                <a:cs typeface="Canva Sans Bold"/>
                <a:sym typeface="Canva Sans Bold"/>
              </a:rPr>
              <a:t> Savings</a:t>
            </a:r>
          </a:p>
          <a:p>
            <a:pPr algn="l">
              <a:lnSpc>
                <a:spcPts val="5133"/>
              </a:lnSpc>
            </a:pPr>
            <a:r>
              <a:rPr lang="en-US" sz="3399">
                <a:solidFill>
                  <a:srgbClr val="000000"/>
                </a:solidFill>
                <a:latin typeface="Canva Sans"/>
                <a:ea typeface="Canva Sans"/>
                <a:cs typeface="Canva Sans"/>
                <a:sym typeface="Canva Sans"/>
              </a:rPr>
              <a:t>Preventing acute health events </a:t>
            </a:r>
          </a:p>
          <a:p>
            <a:pPr algn="l">
              <a:lnSpc>
                <a:spcPts val="5133"/>
              </a:lnSpc>
            </a:pPr>
            <a:r>
              <a:rPr lang="en-US" sz="3399">
                <a:solidFill>
                  <a:srgbClr val="000000"/>
                </a:solidFill>
                <a:latin typeface="Canva Sans"/>
                <a:ea typeface="Canva Sans"/>
                <a:cs typeface="Canva Sans"/>
                <a:sym typeface="Canva Sans"/>
              </a:rPr>
              <a:t>lowers healthcare costs for both individuals and systems (Nuffield Trust, 2021).</a:t>
            </a:r>
          </a:p>
          <a:p>
            <a:pPr algn="l">
              <a:lnSpc>
                <a:spcPts val="5133"/>
              </a:lnSpc>
            </a:pPr>
          </a:p>
          <a:p>
            <a:pPr algn="l">
              <a:lnSpc>
                <a:spcPts val="5133"/>
              </a:lnSpc>
            </a:pPr>
            <a:r>
              <a:rPr lang="en-US" b="true" sz="3399">
                <a:solidFill>
                  <a:srgbClr val="000000"/>
                </a:solidFill>
                <a:latin typeface="Canva Sans Bold"/>
                <a:ea typeface="Canva Sans Bold"/>
                <a:cs typeface="Canva Sans Bold"/>
                <a:sym typeface="Canva Sans Bold"/>
              </a:rPr>
              <a:t>Support for Caregivers</a:t>
            </a:r>
          </a:p>
          <a:p>
            <a:pPr algn="l">
              <a:lnSpc>
                <a:spcPts val="5133"/>
              </a:lnSpc>
            </a:pPr>
            <a:r>
              <a:rPr lang="en-US" sz="3399">
                <a:solidFill>
                  <a:srgbClr val="000000"/>
                </a:solidFill>
                <a:latin typeface="Canva Sans"/>
                <a:ea typeface="Canva Sans"/>
                <a:cs typeface="Canva Sans"/>
                <a:sym typeface="Canva Sans"/>
              </a:rPr>
              <a:t>Biosensors provide real-time data, aiding caregivers in making timely interventions (Gokalp et al., 2018).</a:t>
            </a:r>
          </a:p>
          <a:p>
            <a:pPr algn="l">
              <a:lnSpc>
                <a:spcPts val="5133"/>
              </a:lnSpc>
            </a:pP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7273636" y="3086100"/>
            <a:ext cx="3740727" cy="4114800"/>
          </a:xfrm>
          <a:custGeom>
            <a:avLst/>
            <a:gdLst/>
            <a:ahLst/>
            <a:cxnLst/>
            <a:rect r="r" b="b" t="t" l="l"/>
            <a:pathLst>
              <a:path h="4114800" w="3740727">
                <a:moveTo>
                  <a:pt x="0" y="0"/>
                </a:moveTo>
                <a:lnTo>
                  <a:pt x="3740728" y="0"/>
                </a:lnTo>
                <a:lnTo>
                  <a:pt x="3740728"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504062" y="2758533"/>
            <a:ext cx="1451794" cy="1261741"/>
          </a:xfrm>
          <a:custGeom>
            <a:avLst/>
            <a:gdLst/>
            <a:ahLst/>
            <a:cxnLst/>
            <a:rect r="r" b="b" t="t" l="l"/>
            <a:pathLst>
              <a:path h="1261741" w="1451794">
                <a:moveTo>
                  <a:pt x="0" y="0"/>
                </a:moveTo>
                <a:lnTo>
                  <a:pt x="1451795" y="0"/>
                </a:lnTo>
                <a:lnTo>
                  <a:pt x="1451795" y="1261741"/>
                </a:lnTo>
                <a:lnTo>
                  <a:pt x="0" y="1261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7086455" y="4519930"/>
            <a:ext cx="3740727" cy="1180465"/>
          </a:xfrm>
          <a:prstGeom prst="rect">
            <a:avLst/>
          </a:prstGeom>
        </p:spPr>
        <p:txBody>
          <a:bodyPr anchor="t" rtlCol="false" tIns="0" lIns="0" bIns="0" rIns="0">
            <a:spAutoFit/>
          </a:bodyPr>
          <a:lstStyle/>
          <a:p>
            <a:pPr algn="ctr">
              <a:lnSpc>
                <a:spcPts val="4759"/>
              </a:lnSpc>
            </a:pPr>
            <a:r>
              <a:rPr lang="en-US" sz="3399" b="true">
                <a:solidFill>
                  <a:srgbClr val="000000"/>
                </a:solidFill>
                <a:latin typeface="Canva Sans Bold"/>
                <a:ea typeface="Canva Sans Bold"/>
                <a:cs typeface="Canva Sans Bold"/>
                <a:sym typeface="Canva Sans Bold"/>
              </a:rPr>
              <a:t>Other</a:t>
            </a:r>
          </a:p>
          <a:p>
            <a:pPr algn="ctr">
              <a:lnSpc>
                <a:spcPts val="4759"/>
              </a:lnSpc>
            </a:pPr>
            <a:r>
              <a:rPr lang="en-US" sz="3399" b="true">
                <a:solidFill>
                  <a:srgbClr val="000000"/>
                </a:solidFill>
                <a:latin typeface="Canva Sans Bold"/>
                <a:ea typeface="Canva Sans Bold"/>
                <a:cs typeface="Canva Sans Bold"/>
                <a:sym typeface="Canva Sans Bold"/>
              </a:rPr>
              <a:t> benefits</a:t>
            </a:r>
          </a:p>
        </p:txBody>
      </p:sp>
      <p:sp>
        <p:nvSpPr>
          <p:cNvPr name="Freeform 5" id="5"/>
          <p:cNvSpPr/>
          <p:nvPr/>
        </p:nvSpPr>
        <p:spPr>
          <a:xfrm flipH="false" flipV="false" rot="3657362">
            <a:off x="11192412" y="5453519"/>
            <a:ext cx="1451794" cy="1261741"/>
          </a:xfrm>
          <a:custGeom>
            <a:avLst/>
            <a:gdLst/>
            <a:ahLst/>
            <a:cxnLst/>
            <a:rect r="r" b="b" t="t" l="l"/>
            <a:pathLst>
              <a:path h="1261741" w="1451794">
                <a:moveTo>
                  <a:pt x="0" y="0"/>
                </a:moveTo>
                <a:lnTo>
                  <a:pt x="1451795" y="0"/>
                </a:lnTo>
                <a:lnTo>
                  <a:pt x="1451795" y="1261741"/>
                </a:lnTo>
                <a:lnTo>
                  <a:pt x="0" y="1261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6886889">
            <a:off x="6173377" y="3075451"/>
            <a:ext cx="1451794" cy="1261741"/>
          </a:xfrm>
          <a:custGeom>
            <a:avLst/>
            <a:gdLst/>
            <a:ahLst/>
            <a:cxnLst/>
            <a:rect r="r" b="b" t="t" l="l"/>
            <a:pathLst>
              <a:path h="1261741" w="1451794">
                <a:moveTo>
                  <a:pt x="0" y="0"/>
                </a:moveTo>
                <a:lnTo>
                  <a:pt x="1451794" y="0"/>
                </a:lnTo>
                <a:lnTo>
                  <a:pt x="1451794" y="1261741"/>
                </a:lnTo>
                <a:lnTo>
                  <a:pt x="0" y="1261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10592678">
            <a:off x="6360558" y="6577025"/>
            <a:ext cx="1451794" cy="1261741"/>
          </a:xfrm>
          <a:custGeom>
            <a:avLst/>
            <a:gdLst/>
            <a:ahLst/>
            <a:cxnLst/>
            <a:rect r="r" b="b" t="t" l="l"/>
            <a:pathLst>
              <a:path h="1261741" w="1451794">
                <a:moveTo>
                  <a:pt x="0" y="0"/>
                </a:moveTo>
                <a:lnTo>
                  <a:pt x="1451794" y="0"/>
                </a:lnTo>
                <a:lnTo>
                  <a:pt x="1451794" y="1261742"/>
                </a:lnTo>
                <a:lnTo>
                  <a:pt x="0" y="12617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11918310" y="1895519"/>
            <a:ext cx="4721066" cy="1190581"/>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REDUCTION IN</a:t>
            </a:r>
          </a:p>
          <a:p>
            <a:pPr algn="ctr">
              <a:lnSpc>
                <a:spcPts val="4893"/>
              </a:lnSpc>
              <a:spcBef>
                <a:spcPct val="0"/>
              </a:spcBef>
            </a:pPr>
            <a:r>
              <a:rPr lang="en-US" sz="3077" spc="406">
                <a:solidFill>
                  <a:srgbClr val="000000"/>
                </a:solidFill>
                <a:latin typeface="More Sugar"/>
                <a:ea typeface="More Sugar"/>
                <a:cs typeface="More Sugar"/>
                <a:sym typeface="More Sugar"/>
              </a:rPr>
              <a:t> SOCIAL ISOLATION</a:t>
            </a:r>
          </a:p>
        </p:txBody>
      </p:sp>
      <p:sp>
        <p:nvSpPr>
          <p:cNvPr name="TextBox 9" id="9"/>
          <p:cNvSpPr txBox="true"/>
          <p:nvPr/>
        </p:nvSpPr>
        <p:spPr>
          <a:xfrm rot="0">
            <a:off x="11229960" y="6553222"/>
            <a:ext cx="6378575" cy="1190581"/>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INCREASED ENGAGEMENT </a:t>
            </a:r>
          </a:p>
          <a:p>
            <a:pPr algn="ctr">
              <a:lnSpc>
                <a:spcPts val="4893"/>
              </a:lnSpc>
              <a:spcBef>
                <a:spcPct val="0"/>
              </a:spcBef>
            </a:pPr>
            <a:r>
              <a:rPr lang="en-US" sz="3077" spc="406">
                <a:solidFill>
                  <a:srgbClr val="000000"/>
                </a:solidFill>
                <a:latin typeface="More Sugar"/>
                <a:ea typeface="More Sugar"/>
                <a:cs typeface="More Sugar"/>
                <a:sym typeface="More Sugar"/>
              </a:rPr>
              <a:t>AND EDUCATION</a:t>
            </a:r>
          </a:p>
        </p:txBody>
      </p:sp>
      <p:sp>
        <p:nvSpPr>
          <p:cNvPr name="TextBox 10" id="10"/>
          <p:cNvSpPr txBox="true"/>
          <p:nvPr/>
        </p:nvSpPr>
        <p:spPr>
          <a:xfrm rot="0">
            <a:off x="2493433" y="6920503"/>
            <a:ext cx="3749199" cy="1190581"/>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PERSONALIZED </a:t>
            </a:r>
          </a:p>
          <a:p>
            <a:pPr algn="ctr">
              <a:lnSpc>
                <a:spcPts val="4893"/>
              </a:lnSpc>
              <a:spcBef>
                <a:spcPct val="0"/>
              </a:spcBef>
            </a:pPr>
            <a:r>
              <a:rPr lang="en-US" sz="3077" spc="406">
                <a:solidFill>
                  <a:srgbClr val="000000"/>
                </a:solidFill>
                <a:latin typeface="More Sugar"/>
                <a:ea typeface="More Sugar"/>
                <a:cs typeface="More Sugar"/>
                <a:sym typeface="More Sugar"/>
              </a:rPr>
              <a:t>HEALTHCARE</a:t>
            </a:r>
          </a:p>
        </p:txBody>
      </p:sp>
      <p:sp>
        <p:nvSpPr>
          <p:cNvPr name="TextBox 11" id="11"/>
          <p:cNvSpPr txBox="true"/>
          <p:nvPr/>
        </p:nvSpPr>
        <p:spPr>
          <a:xfrm rot="0">
            <a:off x="959749" y="2444720"/>
            <a:ext cx="6816566" cy="571456"/>
          </a:xfrm>
          <a:prstGeom prst="rect">
            <a:avLst/>
          </a:prstGeom>
        </p:spPr>
        <p:txBody>
          <a:bodyPr anchor="t" rtlCol="false" tIns="0" lIns="0" bIns="0" rIns="0">
            <a:spAutoFit/>
          </a:bodyPr>
          <a:lstStyle/>
          <a:p>
            <a:pPr algn="ctr">
              <a:lnSpc>
                <a:spcPts val="4893"/>
              </a:lnSpc>
              <a:spcBef>
                <a:spcPct val="0"/>
              </a:spcBef>
            </a:pPr>
            <a:r>
              <a:rPr lang="en-US" sz="3077" spc="406">
                <a:solidFill>
                  <a:srgbClr val="000000"/>
                </a:solidFill>
                <a:latin typeface="More Sugar"/>
                <a:ea typeface="More Sugar"/>
                <a:cs typeface="More Sugar"/>
                <a:sym typeface="More Sugar"/>
              </a:rPr>
              <a:t>ENHANCED QUALITY OF LIFE</a:t>
            </a:r>
          </a:p>
        </p:txBody>
      </p:sp>
      <p:sp>
        <p:nvSpPr>
          <p:cNvPr name="TextBox 12" id="12"/>
          <p:cNvSpPr txBox="true"/>
          <p:nvPr/>
        </p:nvSpPr>
        <p:spPr>
          <a:xfrm rot="0">
            <a:off x="959749" y="2959026"/>
            <a:ext cx="6816566" cy="481330"/>
          </a:xfrm>
          <a:prstGeom prst="rect">
            <a:avLst/>
          </a:prstGeom>
        </p:spPr>
        <p:txBody>
          <a:bodyPr anchor="t" rtlCol="false" tIns="0" lIns="0" bIns="0" rIns="0">
            <a:spAutoFit/>
          </a:bodyPr>
          <a:lstStyle/>
          <a:p>
            <a:pPr algn="ctr">
              <a:lnSpc>
                <a:spcPts val="3920"/>
              </a:lnSpc>
            </a:pPr>
            <a:r>
              <a:rPr lang="en-US" sz="2800">
                <a:solidFill>
                  <a:srgbClr val="000000"/>
                </a:solidFill>
                <a:latin typeface="Canva Sans"/>
                <a:ea typeface="Canva Sans"/>
                <a:cs typeface="Canva Sans"/>
                <a:sym typeface="Canva Sans"/>
              </a:rPr>
              <a:t>(Gruska et al., 2020).</a:t>
            </a:r>
          </a:p>
        </p:txBody>
      </p:sp>
      <p:sp>
        <p:nvSpPr>
          <p:cNvPr name="TextBox 13" id="13"/>
          <p:cNvSpPr txBox="true"/>
          <p:nvPr/>
        </p:nvSpPr>
        <p:spPr>
          <a:xfrm rot="0">
            <a:off x="1032489" y="8053934"/>
            <a:ext cx="6816566" cy="481330"/>
          </a:xfrm>
          <a:prstGeom prst="rect">
            <a:avLst/>
          </a:prstGeom>
        </p:spPr>
        <p:txBody>
          <a:bodyPr anchor="t" rtlCol="false" tIns="0" lIns="0" bIns="0" rIns="0">
            <a:spAutoFit/>
          </a:bodyPr>
          <a:lstStyle/>
          <a:p>
            <a:pPr algn="ctr">
              <a:lnSpc>
                <a:spcPts val="3920"/>
              </a:lnSpc>
            </a:pPr>
            <a:r>
              <a:rPr lang="en-US" sz="2800">
                <a:solidFill>
                  <a:srgbClr val="000000"/>
                </a:solidFill>
                <a:latin typeface="Canva Sans"/>
                <a:ea typeface="Canva Sans"/>
                <a:cs typeface="Canva Sans"/>
                <a:sym typeface="Canva Sans"/>
              </a:rPr>
              <a:t>(King’s Fund, 2020).</a:t>
            </a:r>
          </a:p>
        </p:txBody>
      </p:sp>
      <p:sp>
        <p:nvSpPr>
          <p:cNvPr name="TextBox 14" id="14"/>
          <p:cNvSpPr txBox="true"/>
          <p:nvPr/>
        </p:nvSpPr>
        <p:spPr>
          <a:xfrm rot="0">
            <a:off x="10442734" y="3120164"/>
            <a:ext cx="6816566" cy="481330"/>
          </a:xfrm>
          <a:prstGeom prst="rect">
            <a:avLst/>
          </a:prstGeom>
        </p:spPr>
        <p:txBody>
          <a:bodyPr anchor="t" rtlCol="false" tIns="0" lIns="0" bIns="0" rIns="0">
            <a:spAutoFit/>
          </a:bodyPr>
          <a:lstStyle/>
          <a:p>
            <a:pPr algn="ctr">
              <a:lnSpc>
                <a:spcPts val="3920"/>
              </a:lnSpc>
            </a:pPr>
            <a:r>
              <a:rPr lang="en-US" sz="2800">
                <a:solidFill>
                  <a:srgbClr val="000000"/>
                </a:solidFill>
                <a:latin typeface="Canva Sans"/>
                <a:ea typeface="Canva Sans"/>
                <a:cs typeface="Canva Sans"/>
                <a:sym typeface="Canva Sans"/>
              </a:rPr>
              <a:t>(Gruska et al., 2020).</a:t>
            </a:r>
          </a:p>
        </p:txBody>
      </p:sp>
      <p:sp>
        <p:nvSpPr>
          <p:cNvPr name="TextBox 15" id="15"/>
          <p:cNvSpPr txBox="true"/>
          <p:nvPr/>
        </p:nvSpPr>
        <p:spPr>
          <a:xfrm rot="0">
            <a:off x="9139238" y="4805385"/>
            <a:ext cx="9525" cy="571456"/>
          </a:xfrm>
          <a:prstGeom prst="rect">
            <a:avLst/>
          </a:prstGeom>
        </p:spPr>
        <p:txBody>
          <a:bodyPr anchor="t" rtlCol="false" tIns="0" lIns="0" bIns="0" rIns="0">
            <a:spAutoFit/>
          </a:bodyPr>
          <a:lstStyle/>
          <a:p>
            <a:pPr algn="ctr">
              <a:lnSpc>
                <a:spcPts val="4893"/>
              </a:lnSpc>
              <a:spcBef>
                <a:spcPct val="0"/>
              </a:spcBef>
            </a:pPr>
          </a:p>
        </p:txBody>
      </p:sp>
      <p:sp>
        <p:nvSpPr>
          <p:cNvPr name="TextBox 16" id="16"/>
          <p:cNvSpPr txBox="true"/>
          <p:nvPr/>
        </p:nvSpPr>
        <p:spPr>
          <a:xfrm rot="0">
            <a:off x="12441156" y="7686653"/>
            <a:ext cx="4526756" cy="481330"/>
          </a:xfrm>
          <a:prstGeom prst="rect">
            <a:avLst/>
          </a:prstGeom>
        </p:spPr>
        <p:txBody>
          <a:bodyPr anchor="t" rtlCol="false" tIns="0" lIns="0" bIns="0" rIns="0">
            <a:spAutoFit/>
          </a:bodyPr>
          <a:lstStyle/>
          <a:p>
            <a:pPr algn="ctr">
              <a:lnSpc>
                <a:spcPts val="3920"/>
              </a:lnSpc>
            </a:pPr>
            <a:r>
              <a:rPr lang="en-US" sz="2800">
                <a:solidFill>
                  <a:srgbClr val="000000"/>
                </a:solidFill>
                <a:latin typeface="Canva Sans"/>
                <a:ea typeface="Canva Sans"/>
                <a:cs typeface="Canva Sans"/>
                <a:sym typeface="Canva Sans"/>
              </a:rPr>
              <a:t>(Al-Samarraie et al., 2020).</a:t>
            </a:r>
          </a:p>
        </p:txBody>
      </p:sp>
    </p:spTree>
  </p:cSld>
  <p:clrMapOvr>
    <a:masterClrMapping/>
  </p:clrMapOvr>
</p:sld>
</file>

<file path=ppt/slides/slide2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710430" y="-85725"/>
            <a:ext cx="15978029" cy="778510"/>
          </a:xfrm>
          <a:prstGeom prst="rect">
            <a:avLst/>
          </a:prstGeom>
        </p:spPr>
        <p:txBody>
          <a:bodyPr anchor="t" rtlCol="false" tIns="0" lIns="0" bIns="0" rIns="0">
            <a:spAutoFit/>
          </a:bodyPr>
          <a:lstStyle/>
          <a:p>
            <a:pPr algn="ctr">
              <a:lnSpc>
                <a:spcPts val="6440"/>
              </a:lnSpc>
            </a:pPr>
            <a:r>
              <a:rPr lang="en-US" sz="4600">
                <a:solidFill>
                  <a:srgbClr val="000000"/>
                </a:solidFill>
                <a:latin typeface="More Sugar"/>
                <a:ea typeface="More Sugar"/>
                <a:cs typeface="More Sugar"/>
                <a:sym typeface="More Sugar"/>
              </a:rPr>
              <a:t>Implications of Biosensors in Health Promotion Intervention</a:t>
            </a:r>
          </a:p>
        </p:txBody>
      </p:sp>
      <p:sp>
        <p:nvSpPr>
          <p:cNvPr name="TextBox 3" id="3"/>
          <p:cNvSpPr txBox="true"/>
          <p:nvPr/>
        </p:nvSpPr>
        <p:spPr>
          <a:xfrm rot="0">
            <a:off x="546646" y="1120477"/>
            <a:ext cx="17615866" cy="4225925"/>
          </a:xfrm>
          <a:prstGeom prst="rect">
            <a:avLst/>
          </a:prstGeom>
        </p:spPr>
        <p:txBody>
          <a:bodyPr anchor="t" rtlCol="false" tIns="0" lIns="0" bIns="0" rIns="0">
            <a:spAutoFit/>
          </a:bodyPr>
          <a:lstStyle/>
          <a:p>
            <a:pPr algn="just">
              <a:lnSpc>
                <a:spcPts val="5099"/>
              </a:lnSpc>
            </a:pPr>
            <a:r>
              <a:rPr lang="en-US" sz="3399" b="true">
                <a:solidFill>
                  <a:srgbClr val="000000"/>
                </a:solidFill>
                <a:latin typeface="Canva Sans Bold"/>
                <a:ea typeface="Canva Sans Bold"/>
                <a:cs typeface="Canva Sans Bold"/>
                <a:sym typeface="Canva Sans Bold"/>
              </a:rPr>
              <a:t>Policies:</a:t>
            </a:r>
          </a:p>
          <a:p>
            <a:pPr algn="just">
              <a:lnSpc>
                <a:spcPts val="4759"/>
              </a:lnSpc>
            </a:pPr>
            <a:r>
              <a:rPr lang="en-US" sz="3399">
                <a:solidFill>
                  <a:srgbClr val="000000"/>
                </a:solidFill>
                <a:latin typeface="Canva Sans"/>
                <a:ea typeface="Canva Sans"/>
                <a:cs typeface="Canva Sans"/>
                <a:sym typeface="Canva Sans"/>
              </a:rPr>
              <a:t>The integration of biosensors into health promotion interventions may necessitate revisions to existing healthcare policies to accommo</a:t>
            </a:r>
            <a:r>
              <a:rPr lang="en-US" sz="3399">
                <a:solidFill>
                  <a:srgbClr val="000000"/>
                </a:solidFill>
                <a:latin typeface="Canva Sans"/>
                <a:ea typeface="Canva Sans"/>
                <a:cs typeface="Canva Sans"/>
                <a:sym typeface="Canva Sans"/>
              </a:rPr>
              <a:t>date data privacy regulations, cost coverage, and the allocation of resources. Policymakers may need to develop frameworks for reimbursement models and data-sharing agreements to support the widespread adoption of biosensors (WHO, 2022).</a:t>
            </a:r>
          </a:p>
          <a:p>
            <a:pPr algn="just">
              <a:lnSpc>
                <a:spcPts val="4759"/>
              </a:lnSpc>
            </a:pPr>
          </a:p>
        </p:txBody>
      </p:sp>
      <p:sp>
        <p:nvSpPr>
          <p:cNvPr name="TextBox 4" id="4"/>
          <p:cNvSpPr txBox="true"/>
          <p:nvPr/>
        </p:nvSpPr>
        <p:spPr>
          <a:xfrm rot="0">
            <a:off x="546646" y="5774094"/>
            <a:ext cx="17881740" cy="3794760"/>
          </a:xfrm>
          <a:prstGeom prst="rect">
            <a:avLst/>
          </a:prstGeom>
        </p:spPr>
        <p:txBody>
          <a:bodyPr anchor="t" rtlCol="false" tIns="0" lIns="0" bIns="0" rIns="0">
            <a:spAutoFit/>
          </a:bodyPr>
          <a:lstStyle/>
          <a:p>
            <a:pPr algn="l">
              <a:lnSpc>
                <a:spcPts val="5099"/>
              </a:lnSpc>
            </a:pPr>
            <a:r>
              <a:rPr lang="en-US" sz="3399" b="true">
                <a:solidFill>
                  <a:srgbClr val="000000"/>
                </a:solidFill>
                <a:latin typeface="Canva Sans Bold"/>
                <a:ea typeface="Canva Sans Bold"/>
                <a:cs typeface="Canva Sans Bold"/>
                <a:sym typeface="Canva Sans Bold"/>
              </a:rPr>
              <a:t>Research:</a:t>
            </a:r>
          </a:p>
          <a:p>
            <a:pPr algn="l">
              <a:lnSpc>
                <a:spcPts val="5099"/>
              </a:lnSpc>
            </a:pPr>
            <a:r>
              <a:rPr lang="en-US" sz="3399">
                <a:solidFill>
                  <a:srgbClr val="000000"/>
                </a:solidFill>
                <a:latin typeface="Canva Sans"/>
                <a:ea typeface="Canva Sans"/>
                <a:cs typeface="Canva Sans"/>
                <a:sym typeface="Canva Sans"/>
              </a:rPr>
              <a:t>The use of biosensors will </a:t>
            </a:r>
            <a:r>
              <a:rPr lang="en-US" sz="3399">
                <a:solidFill>
                  <a:srgbClr val="000000"/>
                </a:solidFill>
                <a:latin typeface="Canva Sans"/>
                <a:ea typeface="Canva Sans"/>
                <a:cs typeface="Canva Sans"/>
                <a:sym typeface="Canva Sans"/>
              </a:rPr>
              <a:t>drive new research agendas focused on evaluating their efficacy, usability, and impact on health outcomes. Studies will need to assess long-term effects, cost-effectiveness, and patient satisfaction to refine implementation strategies (Chen et al., 2021).</a:t>
            </a:r>
          </a:p>
          <a:p>
            <a:pPr algn="ctr">
              <a:lnSpc>
                <a:spcPts val="5099"/>
              </a:lnSpc>
            </a:pPr>
          </a:p>
        </p:txBody>
      </p:sp>
    </p:spTree>
  </p:cSld>
  <p:clrMapOvr>
    <a:masterClrMapping/>
  </p:clrMapOvr>
</p:sld>
</file>

<file path=ppt/slides/slide2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710430" y="-85725"/>
            <a:ext cx="15978029" cy="778510"/>
          </a:xfrm>
          <a:prstGeom prst="rect">
            <a:avLst/>
          </a:prstGeom>
        </p:spPr>
        <p:txBody>
          <a:bodyPr anchor="t" rtlCol="false" tIns="0" lIns="0" bIns="0" rIns="0">
            <a:spAutoFit/>
          </a:bodyPr>
          <a:lstStyle/>
          <a:p>
            <a:pPr algn="ctr">
              <a:lnSpc>
                <a:spcPts val="6440"/>
              </a:lnSpc>
            </a:pPr>
            <a:r>
              <a:rPr lang="en-US" sz="4600">
                <a:solidFill>
                  <a:srgbClr val="000000"/>
                </a:solidFill>
                <a:latin typeface="More Sugar"/>
                <a:ea typeface="More Sugar"/>
                <a:cs typeface="More Sugar"/>
                <a:sym typeface="More Sugar"/>
              </a:rPr>
              <a:t>Implications of Biosensors in Health Promotion Intervention</a:t>
            </a:r>
          </a:p>
        </p:txBody>
      </p:sp>
      <p:sp>
        <p:nvSpPr>
          <p:cNvPr name="TextBox 3" id="3"/>
          <p:cNvSpPr txBox="true"/>
          <p:nvPr/>
        </p:nvSpPr>
        <p:spPr>
          <a:xfrm rot="0">
            <a:off x="257374" y="1144029"/>
            <a:ext cx="16884140" cy="4432935"/>
          </a:xfrm>
          <a:prstGeom prst="rect">
            <a:avLst/>
          </a:prstGeom>
        </p:spPr>
        <p:txBody>
          <a:bodyPr anchor="t" rtlCol="false" tIns="0" lIns="0" bIns="0" rIns="0">
            <a:spAutoFit/>
          </a:bodyPr>
          <a:lstStyle/>
          <a:p>
            <a:pPr algn="l">
              <a:lnSpc>
                <a:spcPts val="5099"/>
              </a:lnSpc>
            </a:pPr>
            <a:r>
              <a:rPr lang="en-US" sz="3399" b="true">
                <a:solidFill>
                  <a:srgbClr val="000000"/>
                </a:solidFill>
                <a:latin typeface="Canva Sans Bold"/>
                <a:ea typeface="Canva Sans Bold"/>
                <a:cs typeface="Canva Sans Bold"/>
                <a:sym typeface="Canva Sans Bold"/>
              </a:rPr>
              <a:t>E</a:t>
            </a:r>
            <a:r>
              <a:rPr lang="en-US" sz="3399" b="true">
                <a:solidFill>
                  <a:srgbClr val="000000"/>
                </a:solidFill>
                <a:latin typeface="Canva Sans Bold"/>
                <a:ea typeface="Canva Sans Bold"/>
                <a:cs typeface="Canva Sans Bold"/>
                <a:sym typeface="Canva Sans Bold"/>
              </a:rPr>
              <a:t>ducation:</a:t>
            </a:r>
          </a:p>
          <a:p>
            <a:pPr algn="l">
              <a:lnSpc>
                <a:spcPts val="5099"/>
              </a:lnSpc>
            </a:pPr>
            <a:r>
              <a:rPr lang="en-US" sz="3399">
                <a:solidFill>
                  <a:srgbClr val="000000"/>
                </a:solidFill>
                <a:latin typeface="Canva Sans"/>
                <a:ea typeface="Canva Sans"/>
                <a:cs typeface="Canva Sans"/>
                <a:sym typeface="Canva Sans"/>
              </a:rPr>
              <a:t>The adoption of biosensors will require targeted training programs for healthcare providers and patients to ensure effective usage and interpretation of data. Educational institutions may need to incorporate biosensor technology into curriculums to prepare future healthcare professionals for the digital health landscape (Gokalp et al., 2018).</a:t>
            </a:r>
          </a:p>
          <a:p>
            <a:pPr algn="l">
              <a:lnSpc>
                <a:spcPts val="5099"/>
              </a:lnSpc>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1188882">
            <a:off x="140579" y="118898"/>
            <a:ext cx="873004" cy="981906"/>
          </a:xfrm>
          <a:custGeom>
            <a:avLst/>
            <a:gdLst/>
            <a:ahLst/>
            <a:cxnLst/>
            <a:rect r="r" b="b" t="t" l="l"/>
            <a:pathLst>
              <a:path h="981906" w="873004">
                <a:moveTo>
                  <a:pt x="0" y="0"/>
                </a:moveTo>
                <a:lnTo>
                  <a:pt x="873004" y="0"/>
                </a:lnTo>
                <a:lnTo>
                  <a:pt x="873004" y="981906"/>
                </a:lnTo>
                <a:lnTo>
                  <a:pt x="0" y="98190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354226" y="262989"/>
            <a:ext cx="16905074" cy="9761021"/>
          </a:xfrm>
          <a:custGeom>
            <a:avLst/>
            <a:gdLst/>
            <a:ahLst/>
            <a:cxnLst/>
            <a:rect r="r" b="b" t="t" l="l"/>
            <a:pathLst>
              <a:path h="9761021" w="16905074">
                <a:moveTo>
                  <a:pt x="0" y="0"/>
                </a:moveTo>
                <a:lnTo>
                  <a:pt x="16905074" y="0"/>
                </a:lnTo>
                <a:lnTo>
                  <a:pt x="16905074" y="9761022"/>
                </a:lnTo>
                <a:lnTo>
                  <a:pt x="0" y="9761022"/>
                </a:lnTo>
                <a:lnTo>
                  <a:pt x="0" y="0"/>
                </a:lnTo>
                <a:close/>
              </a:path>
            </a:pathLst>
          </a:custGeom>
          <a:blipFill>
            <a:blip r:embed="rId5">
              <a:alphaModFix amt="86000"/>
            </a:blip>
            <a:stretch>
              <a:fillRect l="0" t="-2800" r="0" b="-1113"/>
            </a:stretch>
          </a:blipFill>
        </p:spPr>
      </p:sp>
      <p:sp>
        <p:nvSpPr>
          <p:cNvPr name="TextBox 5" id="5"/>
          <p:cNvSpPr txBox="true"/>
          <p:nvPr/>
        </p:nvSpPr>
        <p:spPr>
          <a:xfrm rot="0">
            <a:off x="773948" y="1124452"/>
            <a:ext cx="16065629" cy="9001124"/>
          </a:xfrm>
          <a:prstGeom prst="rect">
            <a:avLst/>
          </a:prstGeom>
        </p:spPr>
        <p:txBody>
          <a:bodyPr anchor="t" rtlCol="false" tIns="0" lIns="0" bIns="0" rIns="0">
            <a:spAutoFit/>
          </a:bodyPr>
          <a:lstStyle/>
          <a:p>
            <a:pPr algn="l">
              <a:lnSpc>
                <a:spcPts val="4896"/>
              </a:lnSpc>
            </a:pPr>
            <a:r>
              <a:rPr lang="en-US" sz="3200">
                <a:solidFill>
                  <a:srgbClr val="000000"/>
                </a:solidFill>
                <a:latin typeface="Canva Sans"/>
                <a:ea typeface="Canva Sans"/>
                <a:cs typeface="Canva Sans"/>
                <a:sym typeface="Canva Sans"/>
              </a:rPr>
              <a:t>Chen, A., Li, X., and Yang, S. (2020). Applications of biosensors in personalized medicine and telemedicine. </a:t>
            </a:r>
            <a:r>
              <a:rPr lang="en-US" sz="3200" i="true">
                <a:solidFill>
                  <a:srgbClr val="000000"/>
                </a:solidFill>
                <a:latin typeface="Canva Sans Italics"/>
                <a:ea typeface="Canva Sans Italics"/>
                <a:cs typeface="Canva Sans Italics"/>
                <a:sym typeface="Canva Sans Italics"/>
              </a:rPr>
              <a:t>Biosensors and Bioelectronics</a:t>
            </a:r>
            <a:r>
              <a:rPr lang="en-US" sz="3200">
                <a:solidFill>
                  <a:srgbClr val="000000"/>
                </a:solidFill>
                <a:latin typeface="Canva Sans"/>
                <a:ea typeface="Canva Sans"/>
                <a:cs typeface="Canva Sans"/>
                <a:sym typeface="Canva Sans"/>
              </a:rPr>
              <a:t>, 146, 111758.</a:t>
            </a:r>
          </a:p>
          <a:p>
            <a:pPr algn="l">
              <a:lnSpc>
                <a:spcPts val="4896"/>
              </a:lnSpc>
            </a:pPr>
            <a:r>
              <a:rPr lang="en-US" sz="3200">
                <a:solidFill>
                  <a:srgbClr val="000000"/>
                </a:solidFill>
                <a:latin typeface="Canva Sans"/>
                <a:ea typeface="Canva Sans"/>
                <a:cs typeface="Canva Sans"/>
                <a:sym typeface="Canva Sans"/>
              </a:rPr>
              <a:t>Rai, V., Kashyap, V.K., and Barakoti, K. (2021). Advances in wearable biosensors for healthcare applications. </a:t>
            </a:r>
            <a:r>
              <a:rPr lang="en-US" sz="3200" i="true">
                <a:solidFill>
                  <a:srgbClr val="000000"/>
                </a:solidFill>
                <a:latin typeface="Canva Sans Italics"/>
                <a:ea typeface="Canva Sans Italics"/>
                <a:cs typeface="Canva Sans Italics"/>
                <a:sym typeface="Canva Sans Italics"/>
              </a:rPr>
              <a:t>Sensors</a:t>
            </a:r>
            <a:r>
              <a:rPr lang="en-US" sz="3200">
                <a:solidFill>
                  <a:srgbClr val="000000"/>
                </a:solidFill>
                <a:latin typeface="Canva Sans"/>
                <a:ea typeface="Canva Sans"/>
                <a:cs typeface="Canva Sans"/>
                <a:sym typeface="Canva Sans"/>
              </a:rPr>
              <a:t>, 21(17), 5564.</a:t>
            </a:r>
          </a:p>
          <a:p>
            <a:pPr algn="l">
              <a:lnSpc>
                <a:spcPts val="4896"/>
              </a:lnSpc>
            </a:pPr>
            <a:r>
              <a:rPr lang="en-US" sz="3200">
                <a:solidFill>
                  <a:srgbClr val="000000"/>
                </a:solidFill>
                <a:latin typeface="Canva Sans"/>
                <a:ea typeface="Canva Sans"/>
                <a:cs typeface="Canva Sans"/>
                <a:sym typeface="Canva Sans"/>
              </a:rPr>
              <a:t>Turner, A.P.F. (2013). Biosensors: Sense and sensibility. </a:t>
            </a:r>
            <a:r>
              <a:rPr lang="en-US" sz="3200" i="true">
                <a:solidFill>
                  <a:srgbClr val="000000"/>
                </a:solidFill>
                <a:latin typeface="Canva Sans Italics"/>
                <a:ea typeface="Canva Sans Italics"/>
                <a:cs typeface="Canva Sans Italics"/>
                <a:sym typeface="Canva Sans Italics"/>
              </a:rPr>
              <a:t>Chemical Society Reviews</a:t>
            </a:r>
            <a:r>
              <a:rPr lang="en-US" sz="3200">
                <a:solidFill>
                  <a:srgbClr val="000000"/>
                </a:solidFill>
                <a:latin typeface="Canva Sans"/>
                <a:ea typeface="Canva Sans"/>
                <a:cs typeface="Canva Sans"/>
                <a:sym typeface="Canva Sans"/>
              </a:rPr>
              <a:t>, 42(8), 3184–3196.</a:t>
            </a:r>
          </a:p>
          <a:p>
            <a:pPr algn="l">
              <a:lnSpc>
                <a:spcPts val="4896"/>
              </a:lnSpc>
            </a:pPr>
            <a:r>
              <a:rPr lang="en-US" sz="3200">
                <a:solidFill>
                  <a:srgbClr val="000000"/>
                </a:solidFill>
                <a:latin typeface="Canva Sans"/>
                <a:ea typeface="Canva Sans"/>
                <a:cs typeface="Canva Sans"/>
                <a:sym typeface="Canva Sans"/>
              </a:rPr>
              <a:t>Clarke, D., et al. (2023). Wearable ECG devices in cardiovascular monitoring. </a:t>
            </a:r>
            <a:r>
              <a:rPr lang="en-US" sz="3200" i="true">
                <a:solidFill>
                  <a:srgbClr val="000000"/>
                </a:solidFill>
                <a:latin typeface="Canva Sans Italics"/>
                <a:ea typeface="Canva Sans Italics"/>
                <a:cs typeface="Canva Sans Italics"/>
                <a:sym typeface="Canva Sans Italics"/>
              </a:rPr>
              <a:t>Journal of Cardiology and Health</a:t>
            </a:r>
            <a:r>
              <a:rPr lang="en-US" sz="3200">
                <a:solidFill>
                  <a:srgbClr val="000000"/>
                </a:solidFill>
                <a:latin typeface="Canva Sans"/>
                <a:ea typeface="Canva Sans"/>
                <a:cs typeface="Canva Sans"/>
                <a:sym typeface="Canva Sans"/>
              </a:rPr>
              <a:t>.</a:t>
            </a:r>
          </a:p>
          <a:p>
            <a:pPr algn="l">
              <a:lnSpc>
                <a:spcPts val="4896"/>
              </a:lnSpc>
            </a:pPr>
            <a:r>
              <a:rPr lang="en-US" sz="3200">
                <a:solidFill>
                  <a:srgbClr val="000000"/>
                </a:solidFill>
                <a:latin typeface="Canva Sans"/>
                <a:ea typeface="Canva Sans"/>
                <a:cs typeface="Canva Sans"/>
                <a:sym typeface="Canva Sans"/>
              </a:rPr>
              <a:t>Martin, A., et al. (2023). Biosensors for cognitive health monitoring: A new frontier. </a:t>
            </a:r>
            <a:r>
              <a:rPr lang="en-US" sz="3200" i="true">
                <a:solidFill>
                  <a:srgbClr val="000000"/>
                </a:solidFill>
                <a:latin typeface="Canva Sans Italics"/>
                <a:ea typeface="Canva Sans Italics"/>
                <a:cs typeface="Canva Sans Italics"/>
                <a:sym typeface="Canva Sans Italics"/>
              </a:rPr>
              <a:t>Neuroscience Journal</a:t>
            </a:r>
            <a:r>
              <a:rPr lang="en-US" sz="3200">
                <a:solidFill>
                  <a:srgbClr val="000000"/>
                </a:solidFill>
                <a:latin typeface="Canva Sans"/>
                <a:ea typeface="Canva Sans"/>
                <a:cs typeface="Canva Sans"/>
                <a:sym typeface="Canva Sans"/>
              </a:rPr>
              <a:t>.</a:t>
            </a:r>
          </a:p>
          <a:p>
            <a:pPr algn="l">
              <a:lnSpc>
                <a:spcPts val="4896"/>
              </a:lnSpc>
            </a:pPr>
            <a:r>
              <a:rPr lang="en-US" sz="3200">
                <a:solidFill>
                  <a:srgbClr val="000000"/>
                </a:solidFill>
                <a:latin typeface="Canva Sans"/>
                <a:ea typeface="Canva Sans"/>
                <a:cs typeface="Canva Sans"/>
                <a:sym typeface="Canva Sans"/>
              </a:rPr>
              <a:t>Simmonds, J., et al. (2023). Using biosensors for personalized health interventions. </a:t>
            </a:r>
            <a:r>
              <a:rPr lang="en-US" sz="3200" i="true">
                <a:solidFill>
                  <a:srgbClr val="000000"/>
                </a:solidFill>
                <a:latin typeface="Canva Sans Italics"/>
                <a:ea typeface="Canva Sans Italics"/>
                <a:cs typeface="Canva Sans Italics"/>
                <a:sym typeface="Canva Sans Italics"/>
              </a:rPr>
              <a:t>Healthcare Technology and Innovations</a:t>
            </a:r>
            <a:r>
              <a:rPr lang="en-US" sz="3200">
                <a:solidFill>
                  <a:srgbClr val="000000"/>
                </a:solidFill>
                <a:latin typeface="Canva Sans"/>
                <a:ea typeface="Canva Sans"/>
                <a:cs typeface="Canva Sans"/>
                <a:sym typeface="Canva Sans"/>
              </a:rPr>
              <a:t>.</a:t>
            </a:r>
          </a:p>
          <a:p>
            <a:pPr algn="l">
              <a:lnSpc>
                <a:spcPts val="4896"/>
              </a:lnSpc>
            </a:pPr>
            <a:r>
              <a:rPr lang="en-US" sz="3200">
                <a:solidFill>
                  <a:srgbClr val="000000"/>
                </a:solidFill>
                <a:latin typeface="Canva Sans"/>
                <a:ea typeface="Canva Sans"/>
                <a:cs typeface="Canva Sans"/>
                <a:sym typeface="Canva Sans"/>
              </a:rPr>
              <a:t>Turner, J., et al. (2023). Fall detection and mobility monitoring with wearable biosensors. </a:t>
            </a:r>
            <a:r>
              <a:rPr lang="en-US" sz="3200" i="true">
                <a:solidFill>
                  <a:srgbClr val="000000"/>
                </a:solidFill>
                <a:latin typeface="Canva Sans Italics"/>
                <a:ea typeface="Canva Sans Italics"/>
                <a:cs typeface="Canva Sans Italics"/>
                <a:sym typeface="Canva Sans Italics"/>
              </a:rPr>
              <a:t>Geriatrics Health</a:t>
            </a:r>
            <a:r>
              <a:rPr lang="en-US" sz="3200">
                <a:solidFill>
                  <a:srgbClr val="000000"/>
                </a:solidFill>
                <a:latin typeface="Canva Sans"/>
                <a:ea typeface="Canva Sans"/>
                <a:cs typeface="Canva Sans"/>
                <a:sym typeface="Canva Sans"/>
              </a:rPr>
              <a:t>.</a:t>
            </a:r>
          </a:p>
          <a:p>
            <a:pPr algn="l">
              <a:lnSpc>
                <a:spcPts val="2754"/>
              </a:lnSpc>
            </a:pPr>
          </a:p>
        </p:txBody>
      </p:sp>
      <p:sp>
        <p:nvSpPr>
          <p:cNvPr name="TextBox 6" id="6"/>
          <p:cNvSpPr txBox="true"/>
          <p:nvPr/>
        </p:nvSpPr>
        <p:spPr>
          <a:xfrm rot="0">
            <a:off x="773948" y="167739"/>
            <a:ext cx="36339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References</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0">
            <a:off x="867606" y="251659"/>
            <a:ext cx="16905074" cy="9761021"/>
          </a:xfrm>
          <a:custGeom>
            <a:avLst/>
            <a:gdLst/>
            <a:ahLst/>
            <a:cxnLst/>
            <a:rect r="r" b="b" t="t" l="l"/>
            <a:pathLst>
              <a:path h="9761021" w="16905074">
                <a:moveTo>
                  <a:pt x="0" y="0"/>
                </a:moveTo>
                <a:lnTo>
                  <a:pt x="16905074" y="0"/>
                </a:lnTo>
                <a:lnTo>
                  <a:pt x="16905074" y="9761021"/>
                </a:lnTo>
                <a:lnTo>
                  <a:pt x="0" y="9761021"/>
                </a:lnTo>
                <a:lnTo>
                  <a:pt x="0" y="0"/>
                </a:lnTo>
                <a:close/>
              </a:path>
            </a:pathLst>
          </a:custGeom>
          <a:blipFill>
            <a:blip r:embed="rId3">
              <a:alphaModFix amt="86000"/>
            </a:blip>
            <a:stretch>
              <a:fillRect l="0" t="-2800" r="0" b="-1113"/>
            </a:stretch>
          </a:blipFill>
        </p:spPr>
      </p:sp>
      <p:sp>
        <p:nvSpPr>
          <p:cNvPr name="TextBox 4" id="4"/>
          <p:cNvSpPr txBox="true"/>
          <p:nvPr/>
        </p:nvSpPr>
        <p:spPr>
          <a:xfrm rot="0">
            <a:off x="1327874" y="1227986"/>
            <a:ext cx="15632251" cy="1344504"/>
          </a:xfrm>
          <a:prstGeom prst="rect">
            <a:avLst/>
          </a:prstGeom>
        </p:spPr>
        <p:txBody>
          <a:bodyPr anchor="t" rtlCol="false" tIns="0" lIns="0" bIns="0" rIns="0">
            <a:spAutoFit/>
          </a:bodyPr>
          <a:lstStyle/>
          <a:p>
            <a:pPr algn="l">
              <a:lnSpc>
                <a:spcPts val="3621"/>
              </a:lnSpc>
            </a:pPr>
          </a:p>
          <a:p>
            <a:pPr algn="l">
              <a:lnSpc>
                <a:spcPts val="3621"/>
              </a:lnSpc>
            </a:pPr>
          </a:p>
          <a:p>
            <a:pPr algn="l">
              <a:lnSpc>
                <a:spcPts val="3621"/>
              </a:lnSpc>
            </a:pPr>
          </a:p>
        </p:txBody>
      </p:sp>
      <p:sp>
        <p:nvSpPr>
          <p:cNvPr name="TextBox 5" id="5"/>
          <p:cNvSpPr txBox="true"/>
          <p:nvPr/>
        </p:nvSpPr>
        <p:spPr>
          <a:xfrm rot="0">
            <a:off x="1504017" y="1199411"/>
            <a:ext cx="15632251" cy="8511413"/>
          </a:xfrm>
          <a:prstGeom prst="rect">
            <a:avLst/>
          </a:prstGeom>
        </p:spPr>
        <p:txBody>
          <a:bodyPr anchor="t" rtlCol="false" tIns="0" lIns="0" bIns="0" rIns="0">
            <a:spAutoFit/>
          </a:bodyPr>
          <a:lstStyle/>
          <a:p>
            <a:pPr algn="l">
              <a:lnSpc>
                <a:spcPts val="5235"/>
              </a:lnSpc>
            </a:pPr>
            <a:r>
              <a:rPr lang="en-US" sz="3399">
                <a:solidFill>
                  <a:srgbClr val="000000"/>
                </a:solidFill>
                <a:latin typeface="Canva Sans"/>
                <a:ea typeface="Canva Sans"/>
                <a:cs typeface="Canva Sans"/>
                <a:sym typeface="Canva Sans"/>
              </a:rPr>
              <a:t>Age UK (2019) Falls in later life: The impact and cost. Available at: </a:t>
            </a:r>
            <a:r>
              <a:rPr lang="en-US" sz="3399" u="sng">
                <a:solidFill>
                  <a:srgbClr val="000000"/>
                </a:solidFill>
                <a:latin typeface="Canva Sans"/>
                <a:ea typeface="Canva Sans"/>
                <a:cs typeface="Canva Sans"/>
                <a:sym typeface="Canva Sans"/>
                <a:hlinkClick r:id="rId4" tooltip="https://www.ageuk.org.uk"/>
              </a:rPr>
              <a:t>www.ageuk.org.uk</a:t>
            </a:r>
            <a:r>
              <a:rPr lang="en-US" sz="3399">
                <a:solidFill>
                  <a:srgbClr val="000000"/>
                </a:solidFill>
                <a:latin typeface="Canva Sans"/>
                <a:ea typeface="Canva Sans"/>
                <a:cs typeface="Canva Sans"/>
                <a:sym typeface="Canva Sans"/>
              </a:rPr>
              <a:t>. (Accessed on: 29 November 2024)</a:t>
            </a:r>
          </a:p>
          <a:p>
            <a:pPr algn="l">
              <a:lnSpc>
                <a:spcPts val="5235"/>
              </a:lnSpc>
            </a:pPr>
            <a:r>
              <a:rPr lang="en-US" sz="3399">
                <a:solidFill>
                  <a:srgbClr val="000000"/>
                </a:solidFill>
                <a:latin typeface="Canva Sans"/>
                <a:ea typeface="Canva Sans"/>
                <a:cs typeface="Canva Sans"/>
                <a:sym typeface="Canva Sans"/>
              </a:rPr>
              <a:t>British Heart Foundation (2022) Arrhythmias and their impact. Available at: </a:t>
            </a:r>
            <a:r>
              <a:rPr lang="en-US" sz="3399" u="sng">
                <a:solidFill>
                  <a:srgbClr val="000000"/>
                </a:solidFill>
                <a:latin typeface="Canva Sans"/>
                <a:ea typeface="Canva Sans"/>
                <a:cs typeface="Canva Sans"/>
                <a:sym typeface="Canva Sans"/>
                <a:hlinkClick r:id="rId5" tooltip="https://www.bhf.org.uk"/>
              </a:rPr>
              <a:t>www.bhf.org.uk</a:t>
            </a:r>
            <a:r>
              <a:rPr lang="en-US" sz="3399">
                <a:solidFill>
                  <a:srgbClr val="000000"/>
                </a:solidFill>
                <a:latin typeface="Canva Sans"/>
                <a:ea typeface="Canva Sans"/>
                <a:cs typeface="Canva Sans"/>
                <a:sym typeface="Canva Sans"/>
              </a:rPr>
              <a:t>. (Accessed on: 29 November 2024)</a:t>
            </a:r>
          </a:p>
          <a:p>
            <a:pPr algn="l">
              <a:lnSpc>
                <a:spcPts val="5235"/>
              </a:lnSpc>
            </a:pPr>
            <a:r>
              <a:rPr lang="en-US" sz="3399">
                <a:solidFill>
                  <a:srgbClr val="000000"/>
                </a:solidFill>
                <a:latin typeface="Canva Sans"/>
                <a:ea typeface="Canva Sans"/>
                <a:cs typeface="Canva Sans"/>
                <a:sym typeface="Canva Sans"/>
              </a:rPr>
              <a:t>Guan, Q., Chen, Y. and Liao, J. (2021) ‘Biosensors for elderly healthcare: Current progress and future prospects’, </a:t>
            </a:r>
            <a:r>
              <a:rPr lang="en-US" sz="3399" i="true">
                <a:solidFill>
                  <a:srgbClr val="000000"/>
                </a:solidFill>
                <a:latin typeface="Canva Sans Italics"/>
                <a:ea typeface="Canva Sans Italics"/>
                <a:cs typeface="Canva Sans Italics"/>
                <a:sym typeface="Canva Sans Italics"/>
              </a:rPr>
              <a:t>Biosensors</a:t>
            </a:r>
            <a:r>
              <a:rPr lang="en-US" sz="3399">
                <a:solidFill>
                  <a:srgbClr val="000000"/>
                </a:solidFill>
                <a:latin typeface="Canva Sans"/>
                <a:ea typeface="Canva Sans"/>
                <a:cs typeface="Canva Sans"/>
                <a:sym typeface="Canva Sans"/>
              </a:rPr>
              <a:t>, 11(7), p. 253.</a:t>
            </a:r>
          </a:p>
          <a:p>
            <a:pPr algn="l">
              <a:lnSpc>
                <a:spcPts val="5235"/>
              </a:lnSpc>
            </a:pPr>
            <a:r>
              <a:rPr lang="en-US" sz="3399">
                <a:solidFill>
                  <a:srgbClr val="000000"/>
                </a:solidFill>
                <a:latin typeface="Canva Sans"/>
                <a:ea typeface="Canva Sans"/>
                <a:cs typeface="Canva Sans"/>
                <a:sym typeface="Canva Sans"/>
              </a:rPr>
              <a:t>World Health Organization (2015). </a:t>
            </a:r>
            <a:r>
              <a:rPr lang="en-US" sz="3399" i="true">
                <a:solidFill>
                  <a:srgbClr val="000000"/>
                </a:solidFill>
                <a:latin typeface="Canva Sans Italics"/>
                <a:ea typeface="Canva Sans Italics"/>
                <a:cs typeface="Canva Sans Italics"/>
                <a:sym typeface="Canva Sans Italics"/>
              </a:rPr>
              <a:t>World report on ageing and health</a:t>
            </a:r>
            <a:r>
              <a:rPr lang="en-US" sz="3399">
                <a:solidFill>
                  <a:srgbClr val="000000"/>
                </a:solidFill>
                <a:latin typeface="Canva Sans"/>
                <a:ea typeface="Canva Sans"/>
                <a:cs typeface="Canva Sans"/>
                <a:sym typeface="Canva Sans"/>
              </a:rPr>
              <a:t>. Geneva: WHO.</a:t>
            </a:r>
          </a:p>
          <a:p>
            <a:pPr algn="l">
              <a:lnSpc>
                <a:spcPts val="5235"/>
              </a:lnSpc>
            </a:pPr>
            <a:r>
              <a:rPr lang="en-US" sz="3399">
                <a:solidFill>
                  <a:srgbClr val="000000"/>
                </a:solidFill>
                <a:latin typeface="Canva Sans"/>
                <a:ea typeface="Canva Sans"/>
                <a:cs typeface="Canva Sans"/>
                <a:sym typeface="Canva Sans"/>
              </a:rPr>
              <a:t>Alsubaei, F.S., Abuhassoun, S. and Alshamrani, K. (2021) ‘The role of wearable biosensors in elderly healthcare: A systematic review’, </a:t>
            </a:r>
            <a:r>
              <a:rPr lang="en-US" sz="3399" i="true">
                <a:solidFill>
                  <a:srgbClr val="000000"/>
                </a:solidFill>
                <a:latin typeface="Canva Sans Italics"/>
                <a:ea typeface="Canva Sans Italics"/>
                <a:cs typeface="Canva Sans Italics"/>
                <a:sym typeface="Canva Sans Italics"/>
              </a:rPr>
              <a:t>Journal of Biomedical Science and Engineering</a:t>
            </a:r>
            <a:r>
              <a:rPr lang="en-US" sz="3399">
                <a:solidFill>
                  <a:srgbClr val="000000"/>
                </a:solidFill>
                <a:latin typeface="Canva Sans"/>
                <a:ea typeface="Canva Sans"/>
                <a:cs typeface="Canva Sans"/>
                <a:sym typeface="Canva Sans"/>
              </a:rPr>
              <a:t>, 14(1), pp. 32-45.</a:t>
            </a:r>
          </a:p>
          <a:p>
            <a:pPr algn="l">
              <a:lnSpc>
                <a:spcPts val="5235"/>
              </a:lnSpc>
            </a:pPr>
            <a:r>
              <a:rPr lang="en-US" sz="3399">
                <a:solidFill>
                  <a:srgbClr val="000000"/>
                </a:solidFill>
                <a:latin typeface="Canva Sans"/>
                <a:ea typeface="Canva Sans"/>
                <a:cs typeface="Canva Sans"/>
                <a:sym typeface="Canva Sans"/>
              </a:rPr>
              <a:t>ICO (2021) Data security in health. Available at: </a:t>
            </a:r>
            <a:r>
              <a:rPr lang="en-US" sz="3399" u="sng">
                <a:solidFill>
                  <a:srgbClr val="000000"/>
                </a:solidFill>
                <a:latin typeface="Canva Sans"/>
                <a:ea typeface="Canva Sans"/>
                <a:cs typeface="Canva Sans"/>
                <a:sym typeface="Canva Sans"/>
                <a:hlinkClick r:id="rId6" tooltip="https://www.ico.org.uk"/>
              </a:rPr>
              <a:t>www.ico.org.uk</a:t>
            </a:r>
            <a:r>
              <a:rPr lang="en-US" sz="3399">
                <a:solidFill>
                  <a:srgbClr val="000000"/>
                </a:solidFill>
                <a:latin typeface="Canva Sans"/>
                <a:ea typeface="Canva Sans"/>
                <a:cs typeface="Canva Sans"/>
                <a:sym typeface="Canva Sans"/>
              </a:rPr>
              <a:t>. (Accessed on: 1 December 2024)</a:t>
            </a:r>
          </a:p>
        </p:txBody>
      </p:sp>
      <p:sp>
        <p:nvSpPr>
          <p:cNvPr name="TextBox 6" id="6"/>
          <p:cNvSpPr txBox="true"/>
          <p:nvPr/>
        </p:nvSpPr>
        <p:spPr>
          <a:xfrm rot="0">
            <a:off x="773948" y="167739"/>
            <a:ext cx="36339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References</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0">
            <a:off x="354226" y="262989"/>
            <a:ext cx="16905074" cy="9761021"/>
          </a:xfrm>
          <a:custGeom>
            <a:avLst/>
            <a:gdLst/>
            <a:ahLst/>
            <a:cxnLst/>
            <a:rect r="r" b="b" t="t" l="l"/>
            <a:pathLst>
              <a:path h="9761021" w="16905074">
                <a:moveTo>
                  <a:pt x="0" y="0"/>
                </a:moveTo>
                <a:lnTo>
                  <a:pt x="16905074" y="0"/>
                </a:lnTo>
                <a:lnTo>
                  <a:pt x="16905074" y="9761022"/>
                </a:lnTo>
                <a:lnTo>
                  <a:pt x="0" y="9761022"/>
                </a:lnTo>
                <a:lnTo>
                  <a:pt x="0" y="0"/>
                </a:lnTo>
                <a:close/>
              </a:path>
            </a:pathLst>
          </a:custGeom>
          <a:blipFill>
            <a:blip r:embed="rId3">
              <a:alphaModFix amt="86000"/>
            </a:blip>
            <a:stretch>
              <a:fillRect l="0" t="-2800" r="0" b="-1113"/>
            </a:stretch>
          </a:blipFill>
        </p:spPr>
      </p:sp>
      <p:sp>
        <p:nvSpPr>
          <p:cNvPr name="TextBox 4" id="4"/>
          <p:cNvSpPr txBox="true"/>
          <p:nvPr/>
        </p:nvSpPr>
        <p:spPr>
          <a:xfrm rot="0">
            <a:off x="699613" y="1939989"/>
            <a:ext cx="16214300" cy="7318311"/>
          </a:xfrm>
          <a:prstGeom prst="rect">
            <a:avLst/>
          </a:prstGeom>
        </p:spPr>
        <p:txBody>
          <a:bodyPr anchor="t" rtlCol="false" tIns="0" lIns="0" bIns="0" rIns="0">
            <a:spAutoFit/>
          </a:bodyPr>
          <a:lstStyle/>
          <a:p>
            <a:pPr algn="l">
              <a:lnSpc>
                <a:spcPts val="4480"/>
              </a:lnSpc>
            </a:pPr>
            <a:r>
              <a:rPr lang="en-US" sz="3200">
                <a:solidFill>
                  <a:srgbClr val="000000"/>
                </a:solidFill>
                <a:latin typeface="Canva Sans"/>
                <a:ea typeface="Canva Sans"/>
                <a:cs typeface="Canva Sans"/>
                <a:sym typeface="Canva Sans"/>
              </a:rPr>
              <a:t>Al-Samarraie, H., Ghazal, S., Alzahrani, A.I. and Moody, L. (2020) 'Telemedicine in Middle Eastern countries: Progress, barriers, and policy recommendations', </a:t>
            </a:r>
            <a:r>
              <a:rPr lang="en-US" sz="3200" i="true">
                <a:solidFill>
                  <a:srgbClr val="000000"/>
                </a:solidFill>
                <a:latin typeface="Canva Sans Italics"/>
                <a:ea typeface="Canva Sans Italics"/>
                <a:cs typeface="Canva Sans Italics"/>
                <a:sym typeface="Canva Sans Italics"/>
              </a:rPr>
              <a:t>International Journal of Medical Informatics</a:t>
            </a:r>
            <a:r>
              <a:rPr lang="en-US" sz="3200">
                <a:solidFill>
                  <a:srgbClr val="000000"/>
                </a:solidFill>
                <a:latin typeface="Canva Sans"/>
                <a:ea typeface="Canva Sans"/>
                <a:cs typeface="Canva Sans"/>
                <a:sym typeface="Canva Sans"/>
              </a:rPr>
              <a:t>, 141, p. 104232.</a:t>
            </a:r>
          </a:p>
          <a:p>
            <a:pPr algn="l">
              <a:lnSpc>
                <a:spcPts val="4480"/>
              </a:lnSpc>
            </a:pPr>
            <a:r>
              <a:rPr lang="en-US" sz="3200">
                <a:solidFill>
                  <a:srgbClr val="000000"/>
                </a:solidFill>
                <a:latin typeface="Canva Sans"/>
                <a:ea typeface="Canva Sans"/>
                <a:cs typeface="Canva Sans"/>
                <a:sym typeface="Canva Sans"/>
              </a:rPr>
              <a:t>Furlepa, K., Kowalska, M., Strzelecki, A., Brandys, P. and Wysocki, J. (2022) 'Telemedicine adoption in healthcare systems: Barriers and enablers during the COVID-19 pandemic', </a:t>
            </a:r>
            <a:r>
              <a:rPr lang="en-US" sz="3200" i="true">
                <a:solidFill>
                  <a:srgbClr val="000000"/>
                </a:solidFill>
                <a:latin typeface="Canva Sans Italics"/>
                <a:ea typeface="Canva Sans Italics"/>
                <a:cs typeface="Canva Sans Italics"/>
                <a:sym typeface="Canva Sans Italics"/>
              </a:rPr>
              <a:t>Healthcare (Basel)</a:t>
            </a:r>
            <a:r>
              <a:rPr lang="en-US" sz="3200">
                <a:solidFill>
                  <a:srgbClr val="000000"/>
                </a:solidFill>
                <a:latin typeface="Canva Sans"/>
                <a:ea typeface="Canva Sans"/>
                <a:cs typeface="Canva Sans"/>
                <a:sym typeface="Canva Sans"/>
              </a:rPr>
              <a:t>, 10(2), pp. 456–465.</a:t>
            </a:r>
          </a:p>
          <a:p>
            <a:pPr algn="l">
              <a:lnSpc>
                <a:spcPts val="4480"/>
              </a:lnSpc>
            </a:pPr>
            <a:r>
              <a:rPr lang="en-US" sz="3200">
                <a:solidFill>
                  <a:srgbClr val="000000"/>
                </a:solidFill>
                <a:latin typeface="Canva Sans"/>
                <a:ea typeface="Canva Sans"/>
                <a:cs typeface="Canva Sans"/>
                <a:sym typeface="Canva Sans"/>
              </a:rPr>
              <a:t>Gruska, M., Baumeister, H., Beutel, M.E. and Reiner, I. (2020) 'Ensuring data security and usability in telemedicine: Frameworks and approaches',</a:t>
            </a:r>
            <a:r>
              <a:rPr lang="en-US" sz="3200" i="true">
                <a:solidFill>
                  <a:srgbClr val="000000"/>
                </a:solidFill>
                <a:latin typeface="Canva Sans Italics"/>
                <a:ea typeface="Canva Sans Italics"/>
                <a:cs typeface="Canva Sans Italics"/>
                <a:sym typeface="Canva Sans Italics"/>
              </a:rPr>
              <a:t> Journal of Medical Systems</a:t>
            </a:r>
            <a:r>
              <a:rPr lang="en-US" sz="3200">
                <a:solidFill>
                  <a:srgbClr val="000000"/>
                </a:solidFill>
                <a:latin typeface="Canva Sans"/>
                <a:ea typeface="Canva Sans"/>
                <a:cs typeface="Canva Sans"/>
                <a:sym typeface="Canva Sans"/>
              </a:rPr>
              <a:t>, 44(5), pp. 1–9.</a:t>
            </a:r>
          </a:p>
          <a:p>
            <a:pPr algn="l">
              <a:lnSpc>
                <a:spcPts val="4480"/>
              </a:lnSpc>
            </a:pPr>
            <a:r>
              <a:rPr lang="en-US" sz="3200">
                <a:solidFill>
                  <a:srgbClr val="000000"/>
                </a:solidFill>
                <a:latin typeface="Canva Sans"/>
                <a:ea typeface="Canva Sans"/>
                <a:cs typeface="Canva Sans"/>
                <a:sym typeface="Canva Sans"/>
              </a:rPr>
              <a:t>King’s Fund (2020) Digital health and care: Learning from COVID-19. Available at: </a:t>
            </a:r>
            <a:r>
              <a:rPr lang="en-US" sz="3200" u="sng">
                <a:solidFill>
                  <a:srgbClr val="000000"/>
                </a:solidFill>
                <a:latin typeface="Canva Sans"/>
                <a:ea typeface="Canva Sans"/>
                <a:cs typeface="Canva Sans"/>
                <a:sym typeface="Canva Sans"/>
                <a:hlinkClick r:id="rId4" tooltip="https://www.kingsfund.org.uk"/>
              </a:rPr>
              <a:t>www.kingsfund.org.uk</a:t>
            </a:r>
            <a:r>
              <a:rPr lang="en-US" sz="3200">
                <a:solidFill>
                  <a:srgbClr val="000000"/>
                </a:solidFill>
                <a:latin typeface="Canva Sans"/>
                <a:ea typeface="Canva Sans"/>
                <a:cs typeface="Canva Sans"/>
                <a:sym typeface="Canva Sans"/>
              </a:rPr>
              <a:t>. (Accessed on: 30 November 2024)</a:t>
            </a:r>
          </a:p>
          <a:p>
            <a:pPr algn="l">
              <a:lnSpc>
                <a:spcPts val="4681"/>
              </a:lnSpc>
            </a:pPr>
            <a:r>
              <a:rPr lang="en-US" sz="3100">
                <a:solidFill>
                  <a:srgbClr val="000000"/>
                </a:solidFill>
                <a:latin typeface="Canva Sans"/>
                <a:ea typeface="Canva Sans"/>
                <a:cs typeface="Canva Sans"/>
                <a:sym typeface="Canva Sans"/>
              </a:rPr>
              <a:t>NHS Digital (2020) Digital inclusion for health and social care. Available at: </a:t>
            </a:r>
            <a:r>
              <a:rPr lang="en-US" sz="3100" u="sng">
                <a:solidFill>
                  <a:srgbClr val="000000"/>
                </a:solidFill>
                <a:latin typeface="Canva Sans"/>
                <a:ea typeface="Canva Sans"/>
                <a:cs typeface="Canva Sans"/>
                <a:sym typeface="Canva Sans"/>
                <a:hlinkClick r:id="rId5" tooltip="https://www.nhsdigital.nhs.uk"/>
              </a:rPr>
              <a:t>www.nhsdigital.nhs.uk</a:t>
            </a:r>
            <a:r>
              <a:rPr lang="en-US" sz="3100">
                <a:solidFill>
                  <a:srgbClr val="000000"/>
                </a:solidFill>
                <a:latin typeface="Canva Sans"/>
                <a:ea typeface="Canva Sans"/>
                <a:cs typeface="Canva Sans"/>
                <a:sym typeface="Canva Sans"/>
              </a:rPr>
              <a:t>. (Accessed on: 30 November 2024)</a:t>
            </a:r>
          </a:p>
        </p:txBody>
      </p:sp>
      <p:sp>
        <p:nvSpPr>
          <p:cNvPr name="TextBox 5" id="5"/>
          <p:cNvSpPr txBox="true"/>
          <p:nvPr/>
        </p:nvSpPr>
        <p:spPr>
          <a:xfrm rot="0">
            <a:off x="699613" y="537527"/>
            <a:ext cx="36339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References</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0">
            <a:off x="610232" y="251659"/>
            <a:ext cx="17162448" cy="9761021"/>
          </a:xfrm>
          <a:custGeom>
            <a:avLst/>
            <a:gdLst/>
            <a:ahLst/>
            <a:cxnLst/>
            <a:rect r="r" b="b" t="t" l="l"/>
            <a:pathLst>
              <a:path h="9761021" w="17162448">
                <a:moveTo>
                  <a:pt x="0" y="0"/>
                </a:moveTo>
                <a:lnTo>
                  <a:pt x="17162448" y="0"/>
                </a:lnTo>
                <a:lnTo>
                  <a:pt x="17162448" y="9761021"/>
                </a:lnTo>
                <a:lnTo>
                  <a:pt x="0" y="9761021"/>
                </a:lnTo>
                <a:lnTo>
                  <a:pt x="0" y="0"/>
                </a:lnTo>
                <a:close/>
              </a:path>
            </a:pathLst>
          </a:custGeom>
          <a:blipFill>
            <a:blip r:embed="rId3">
              <a:alphaModFix amt="86000"/>
            </a:blip>
            <a:stretch>
              <a:fillRect l="0" t="-3604" r="0" b="-1891"/>
            </a:stretch>
          </a:blipFill>
        </p:spPr>
      </p:sp>
      <p:sp>
        <p:nvSpPr>
          <p:cNvPr name="TextBox 4" id="4"/>
          <p:cNvSpPr txBox="true"/>
          <p:nvPr/>
        </p:nvSpPr>
        <p:spPr>
          <a:xfrm rot="0">
            <a:off x="1327874" y="1227986"/>
            <a:ext cx="15632251" cy="1344504"/>
          </a:xfrm>
          <a:prstGeom prst="rect">
            <a:avLst/>
          </a:prstGeom>
        </p:spPr>
        <p:txBody>
          <a:bodyPr anchor="t" rtlCol="false" tIns="0" lIns="0" bIns="0" rIns="0">
            <a:spAutoFit/>
          </a:bodyPr>
          <a:lstStyle/>
          <a:p>
            <a:pPr algn="l">
              <a:lnSpc>
                <a:spcPts val="3621"/>
              </a:lnSpc>
            </a:pPr>
          </a:p>
          <a:p>
            <a:pPr algn="l">
              <a:lnSpc>
                <a:spcPts val="3621"/>
              </a:lnSpc>
            </a:pPr>
          </a:p>
          <a:p>
            <a:pPr algn="l">
              <a:lnSpc>
                <a:spcPts val="3621"/>
              </a:lnSpc>
            </a:pPr>
          </a:p>
        </p:txBody>
      </p:sp>
      <p:sp>
        <p:nvSpPr>
          <p:cNvPr name="TextBox 5" id="5"/>
          <p:cNvSpPr txBox="true"/>
          <p:nvPr/>
        </p:nvSpPr>
        <p:spPr>
          <a:xfrm rot="0">
            <a:off x="929445" y="1208936"/>
            <a:ext cx="16429109" cy="8391017"/>
          </a:xfrm>
          <a:prstGeom prst="rect">
            <a:avLst/>
          </a:prstGeom>
        </p:spPr>
        <p:txBody>
          <a:bodyPr anchor="t" rtlCol="false" tIns="0" lIns="0" bIns="0" rIns="0">
            <a:spAutoFit/>
          </a:bodyPr>
          <a:lstStyle/>
          <a:p>
            <a:pPr algn="just">
              <a:lnSpc>
                <a:spcPts val="5133"/>
              </a:lnSpc>
            </a:pPr>
            <a:r>
              <a:rPr lang="en-US" sz="3399">
                <a:solidFill>
                  <a:srgbClr val="000000"/>
                </a:solidFill>
                <a:latin typeface="Canva Sans"/>
                <a:ea typeface="Canva Sans"/>
                <a:cs typeface="Canva Sans"/>
                <a:sym typeface="Canva Sans"/>
              </a:rPr>
              <a:t>Chen, T., Ha</a:t>
            </a:r>
            <a:r>
              <a:rPr lang="en-US" sz="3399">
                <a:solidFill>
                  <a:srgbClr val="000000"/>
                </a:solidFill>
                <a:latin typeface="Canva Sans"/>
                <a:ea typeface="Canva Sans"/>
                <a:cs typeface="Canva Sans"/>
                <a:sym typeface="Canva Sans"/>
              </a:rPr>
              <a:t>o, T., Feng, H., and Bai, J. (2021) 'Applications of wearable biosensors in healthcare monitoring for older adults', Sensors, 21(10), p. 3478.</a:t>
            </a:r>
          </a:p>
          <a:p>
            <a:pPr algn="just">
              <a:lnSpc>
                <a:spcPts val="5133"/>
              </a:lnSpc>
            </a:pPr>
            <a:r>
              <a:rPr lang="en-US" sz="3399">
                <a:solidFill>
                  <a:srgbClr val="000000"/>
                </a:solidFill>
                <a:latin typeface="Canva Sans"/>
                <a:ea typeface="Canva Sans"/>
                <a:cs typeface="Canva Sans"/>
                <a:sym typeface="Canva Sans"/>
              </a:rPr>
              <a:t>G</a:t>
            </a:r>
            <a:r>
              <a:rPr lang="en-US" sz="3399">
                <a:solidFill>
                  <a:srgbClr val="000000"/>
                </a:solidFill>
                <a:latin typeface="Canva Sans"/>
                <a:ea typeface="Canva Sans"/>
                <a:cs typeface="Canva Sans"/>
                <a:sym typeface="Canva Sans"/>
              </a:rPr>
              <a:t>okalp, H., de Folter, J., Verma, V. and Fursse, J. (2018) 'Biosensors and remote monitoring for elderly care: A review', Healthcare Informatics Research, 24(2), pp. 81–93.</a:t>
            </a:r>
          </a:p>
          <a:p>
            <a:pPr algn="just">
              <a:lnSpc>
                <a:spcPts val="5133"/>
              </a:lnSpc>
            </a:pPr>
            <a:r>
              <a:rPr lang="en-US" sz="3399">
                <a:solidFill>
                  <a:srgbClr val="000000"/>
                </a:solidFill>
                <a:latin typeface="Canva Sans"/>
                <a:ea typeface="Canva Sans"/>
                <a:cs typeface="Canva Sans"/>
                <a:sym typeface="Canva Sans"/>
              </a:rPr>
              <a:t>Nuffield Trust (2021) Digital health technologies in care for older people. Available at: </a:t>
            </a:r>
            <a:r>
              <a:rPr lang="en-US" sz="3399" u="sng">
                <a:solidFill>
                  <a:srgbClr val="000000"/>
                </a:solidFill>
                <a:latin typeface="Canva Sans"/>
                <a:ea typeface="Canva Sans"/>
                <a:cs typeface="Canva Sans"/>
                <a:sym typeface="Canva Sans"/>
                <a:hlinkClick r:id="rId4" tooltip="https://www.nuffieldtrust.org.uk"/>
              </a:rPr>
              <a:t>www.nuffieldtrust.org.uk</a:t>
            </a:r>
            <a:r>
              <a:rPr lang="en-US" sz="3399">
                <a:solidFill>
                  <a:srgbClr val="000000"/>
                </a:solidFill>
                <a:latin typeface="Canva Sans"/>
                <a:ea typeface="Canva Sans"/>
                <a:cs typeface="Canva Sans"/>
                <a:sym typeface="Canva Sans"/>
              </a:rPr>
              <a:t>.</a:t>
            </a:r>
          </a:p>
          <a:p>
            <a:pPr algn="just">
              <a:lnSpc>
                <a:spcPts val="5133"/>
              </a:lnSpc>
            </a:pPr>
            <a:r>
              <a:rPr lang="en-US" sz="3399">
                <a:solidFill>
                  <a:srgbClr val="000000"/>
                </a:solidFill>
                <a:latin typeface="Canva Sans"/>
                <a:ea typeface="Canva Sans"/>
                <a:cs typeface="Canva Sans"/>
                <a:sym typeface="Canva Sans"/>
              </a:rPr>
              <a:t>Peine, A., Faulkner, A., Jæger, B. and Moors, E. (2020) 'Science, technology, and the “grand challenge” of aging', Technological Forecasting and Social Change, 155, p. 119977.</a:t>
            </a:r>
          </a:p>
          <a:p>
            <a:pPr algn="just">
              <a:lnSpc>
                <a:spcPts val="5133"/>
              </a:lnSpc>
            </a:pPr>
            <a:r>
              <a:rPr lang="en-US" sz="3399">
                <a:solidFill>
                  <a:srgbClr val="000000"/>
                </a:solidFill>
                <a:latin typeface="Canva Sans"/>
                <a:ea typeface="Canva Sans"/>
                <a:cs typeface="Canva Sans"/>
                <a:sym typeface="Canva Sans"/>
              </a:rPr>
              <a:t>World Health Organization (2022) Global strategy on digital health 2020-2025. Geneva: World Health Organization.</a:t>
            </a:r>
          </a:p>
          <a:p>
            <a:pPr algn="just">
              <a:lnSpc>
                <a:spcPts val="5133"/>
              </a:lnSpc>
            </a:pPr>
          </a:p>
        </p:txBody>
      </p:sp>
      <p:sp>
        <p:nvSpPr>
          <p:cNvPr name="TextBox 6" id="6"/>
          <p:cNvSpPr txBox="true"/>
          <p:nvPr/>
        </p:nvSpPr>
        <p:spPr>
          <a:xfrm rot="0">
            <a:off x="1028700" y="156409"/>
            <a:ext cx="36339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References</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0">
            <a:off x="563436" y="251659"/>
            <a:ext cx="17209243" cy="9761021"/>
          </a:xfrm>
          <a:custGeom>
            <a:avLst/>
            <a:gdLst/>
            <a:ahLst/>
            <a:cxnLst/>
            <a:rect r="r" b="b" t="t" l="l"/>
            <a:pathLst>
              <a:path h="9761021" w="17209243">
                <a:moveTo>
                  <a:pt x="0" y="0"/>
                </a:moveTo>
                <a:lnTo>
                  <a:pt x="17209244" y="0"/>
                </a:lnTo>
                <a:lnTo>
                  <a:pt x="17209244" y="9761021"/>
                </a:lnTo>
                <a:lnTo>
                  <a:pt x="0" y="9761021"/>
                </a:lnTo>
                <a:lnTo>
                  <a:pt x="0" y="0"/>
                </a:lnTo>
                <a:close/>
              </a:path>
            </a:pathLst>
          </a:custGeom>
          <a:blipFill>
            <a:blip r:embed="rId3">
              <a:alphaModFix amt="86000"/>
            </a:blip>
            <a:stretch>
              <a:fillRect l="0" t="-3750" r="0" b="-2032"/>
            </a:stretch>
          </a:blipFill>
        </p:spPr>
      </p:sp>
      <p:sp>
        <p:nvSpPr>
          <p:cNvPr name="TextBox 4" id="4"/>
          <p:cNvSpPr txBox="true"/>
          <p:nvPr/>
        </p:nvSpPr>
        <p:spPr>
          <a:xfrm rot="0">
            <a:off x="1327874" y="1227986"/>
            <a:ext cx="15632251" cy="1344504"/>
          </a:xfrm>
          <a:prstGeom prst="rect">
            <a:avLst/>
          </a:prstGeom>
        </p:spPr>
        <p:txBody>
          <a:bodyPr anchor="t" rtlCol="false" tIns="0" lIns="0" bIns="0" rIns="0">
            <a:spAutoFit/>
          </a:bodyPr>
          <a:lstStyle/>
          <a:p>
            <a:pPr algn="l">
              <a:lnSpc>
                <a:spcPts val="3621"/>
              </a:lnSpc>
            </a:pPr>
          </a:p>
          <a:p>
            <a:pPr algn="l">
              <a:lnSpc>
                <a:spcPts val="3621"/>
              </a:lnSpc>
            </a:pPr>
          </a:p>
          <a:p>
            <a:pPr algn="l">
              <a:lnSpc>
                <a:spcPts val="3621"/>
              </a:lnSpc>
            </a:pPr>
          </a:p>
        </p:txBody>
      </p:sp>
      <p:sp>
        <p:nvSpPr>
          <p:cNvPr name="TextBox 5" id="5"/>
          <p:cNvSpPr txBox="true"/>
          <p:nvPr/>
        </p:nvSpPr>
        <p:spPr>
          <a:xfrm rot="0">
            <a:off x="1028700" y="923925"/>
            <a:ext cx="16429109" cy="5800217"/>
          </a:xfrm>
          <a:prstGeom prst="rect">
            <a:avLst/>
          </a:prstGeom>
        </p:spPr>
        <p:txBody>
          <a:bodyPr anchor="t" rtlCol="false" tIns="0" lIns="0" bIns="0" rIns="0">
            <a:spAutoFit/>
          </a:bodyPr>
          <a:lstStyle/>
          <a:p>
            <a:pPr algn="just">
              <a:lnSpc>
                <a:spcPts val="5133"/>
              </a:lnSpc>
            </a:pPr>
          </a:p>
          <a:p>
            <a:pPr algn="just">
              <a:lnSpc>
                <a:spcPts val="5133"/>
              </a:lnSpc>
            </a:pPr>
            <a:r>
              <a:rPr lang="en-US" sz="3399">
                <a:solidFill>
                  <a:srgbClr val="000000"/>
                </a:solidFill>
                <a:latin typeface="Canva Sans"/>
                <a:ea typeface="Canva Sans"/>
                <a:cs typeface="Canva Sans"/>
                <a:sym typeface="Canva Sans"/>
              </a:rPr>
              <a:t>Ofcom (2021) Connected nations report 2021. Available at: </a:t>
            </a:r>
            <a:r>
              <a:rPr lang="en-US" sz="3399" u="sng">
                <a:solidFill>
                  <a:srgbClr val="000000"/>
                </a:solidFill>
                <a:latin typeface="Canva Sans"/>
                <a:ea typeface="Canva Sans"/>
                <a:cs typeface="Canva Sans"/>
                <a:sym typeface="Canva Sans"/>
                <a:hlinkClick r:id="rId4" tooltip="https://www.ofcom.org.uk"/>
              </a:rPr>
              <a:t>www.ofcom.org.uk</a:t>
            </a:r>
            <a:r>
              <a:rPr lang="en-US" sz="3399">
                <a:solidFill>
                  <a:srgbClr val="000000"/>
                </a:solidFill>
                <a:latin typeface="Canva Sans"/>
                <a:ea typeface="Canva Sans"/>
                <a:cs typeface="Canva Sans"/>
                <a:sym typeface="Canva Sans"/>
              </a:rPr>
              <a:t>. (Accessed on: 3 December 2024)</a:t>
            </a:r>
          </a:p>
          <a:p>
            <a:pPr algn="just">
              <a:lnSpc>
                <a:spcPts val="5133"/>
              </a:lnSpc>
            </a:pPr>
            <a:r>
              <a:rPr lang="en-US" sz="3399">
                <a:solidFill>
                  <a:srgbClr val="000000"/>
                </a:solidFill>
                <a:latin typeface="Canva Sans"/>
                <a:ea typeface="Canva Sans"/>
                <a:cs typeface="Canva Sans"/>
                <a:sym typeface="Canva Sans"/>
              </a:rPr>
              <a:t>Omboni, S., Padwal, R.S., Alessa, T., Benczúr, B., Green, B.B., Hubbard, I., Kario, K., Khan, N., Logan, A.G. and Lu, Y. (2020) 'The worldwide impact of telemedicine during COVID-19: Current evidence and recommendations for the future', </a:t>
            </a:r>
            <a:r>
              <a:rPr lang="en-US" sz="3399" i="true">
                <a:solidFill>
                  <a:srgbClr val="000000"/>
                </a:solidFill>
                <a:latin typeface="Canva Sans Italics"/>
                <a:ea typeface="Canva Sans Italics"/>
                <a:cs typeface="Canva Sans Italics"/>
                <a:sym typeface="Canva Sans Italics"/>
              </a:rPr>
              <a:t>Hypertension Research</a:t>
            </a:r>
            <a:r>
              <a:rPr lang="en-US" sz="3399">
                <a:solidFill>
                  <a:srgbClr val="000000"/>
                </a:solidFill>
                <a:latin typeface="Canva Sans"/>
                <a:ea typeface="Canva Sans"/>
                <a:cs typeface="Canva Sans"/>
                <a:sym typeface="Canva Sans"/>
              </a:rPr>
              <a:t>, 43(12), pp. 1–9.</a:t>
            </a:r>
          </a:p>
          <a:p>
            <a:pPr algn="just">
              <a:lnSpc>
                <a:spcPts val="5133"/>
              </a:lnSpc>
            </a:pPr>
          </a:p>
          <a:p>
            <a:pPr algn="just">
              <a:lnSpc>
                <a:spcPts val="5133"/>
              </a:lnSpc>
            </a:pPr>
          </a:p>
        </p:txBody>
      </p:sp>
      <p:sp>
        <p:nvSpPr>
          <p:cNvPr name="TextBox 6" id="6"/>
          <p:cNvSpPr txBox="true"/>
          <p:nvPr/>
        </p:nvSpPr>
        <p:spPr>
          <a:xfrm rot="0">
            <a:off x="773948" y="426616"/>
            <a:ext cx="36339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References</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56245">
            <a:off x="3252182" y="4777690"/>
            <a:ext cx="11667627" cy="2736589"/>
          </a:xfrm>
          <a:custGeom>
            <a:avLst/>
            <a:gdLst/>
            <a:ahLst/>
            <a:cxnLst/>
            <a:rect r="r" b="b" t="t" l="l"/>
            <a:pathLst>
              <a:path h="2736589" w="11667627">
                <a:moveTo>
                  <a:pt x="0" y="0"/>
                </a:moveTo>
                <a:lnTo>
                  <a:pt x="11667627" y="0"/>
                </a:lnTo>
                <a:lnTo>
                  <a:pt x="11667627" y="2736589"/>
                </a:lnTo>
                <a:lnTo>
                  <a:pt x="0" y="273658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234792">
            <a:off x="3645291" y="5898980"/>
            <a:ext cx="11020820" cy="1159752"/>
          </a:xfrm>
          <a:prstGeom prst="rect">
            <a:avLst/>
          </a:prstGeom>
        </p:spPr>
        <p:txBody>
          <a:bodyPr anchor="t" rtlCol="false" tIns="0" lIns="0" bIns="0" rIns="0">
            <a:spAutoFit/>
          </a:bodyPr>
          <a:lstStyle/>
          <a:p>
            <a:pPr algn="ctr">
              <a:lnSpc>
                <a:spcPts val="8295"/>
              </a:lnSpc>
            </a:pPr>
            <a:r>
              <a:rPr lang="en-US" sz="9875">
                <a:solidFill>
                  <a:srgbClr val="000000"/>
                </a:solidFill>
                <a:latin typeface="More Sugar"/>
                <a:ea typeface="More Sugar"/>
                <a:cs typeface="More Sugar"/>
                <a:sym typeface="More Sugar"/>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DAGYVPR5ldI</dc:identifier>
  <dcterms:modified xsi:type="dcterms:W3CDTF">2011-08-01T06:04:30Z</dcterms:modified>
  <cp:revision>1</cp:revision>
  <dc:title>Biosensors</dc:title>
</cp:coreProperties>
</file>