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57" r:id="rId2"/>
    <p:sldId id="275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73" r:id="rId13"/>
    <p:sldId id="268" r:id="rId14"/>
    <p:sldId id="271" r:id="rId15"/>
    <p:sldId id="272" r:id="rId16"/>
    <p:sldId id="269" r:id="rId17"/>
    <p:sldId id="270" r:id="rId18"/>
    <p:sldId id="274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144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0544232-6529-4374-848A-75CC31121F16}" type="doc">
      <dgm:prSet loTypeId="urn:microsoft.com/office/officeart/2005/8/layout/radial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4CD55AC-C2FD-4D30-9271-1CCADA35D702}">
      <dgm:prSet phldrT="[Text]"/>
      <dgm:spPr/>
      <dgm:t>
        <a:bodyPr/>
        <a:lstStyle/>
        <a:p>
          <a:r>
            <a:rPr lang="en-GB" dirty="0"/>
            <a:t>‘I’</a:t>
          </a:r>
        </a:p>
        <a:p>
          <a:r>
            <a:rPr lang="en-GB" dirty="0"/>
            <a:t>socialisation</a:t>
          </a:r>
        </a:p>
      </dgm:t>
    </dgm:pt>
    <dgm:pt modelId="{0304D313-AC95-4A74-9184-51C264656519}" type="parTrans" cxnId="{E4D8019D-BBF5-4B42-97CD-60C0D64099B0}">
      <dgm:prSet/>
      <dgm:spPr/>
      <dgm:t>
        <a:bodyPr/>
        <a:lstStyle/>
        <a:p>
          <a:endParaRPr lang="en-GB"/>
        </a:p>
      </dgm:t>
    </dgm:pt>
    <dgm:pt modelId="{1FF4654E-3AD2-428E-9663-DB1C7C6A05A9}" type="sibTrans" cxnId="{E4D8019D-BBF5-4B42-97CD-60C0D64099B0}">
      <dgm:prSet/>
      <dgm:spPr/>
      <dgm:t>
        <a:bodyPr/>
        <a:lstStyle/>
        <a:p>
          <a:endParaRPr lang="en-GB"/>
        </a:p>
      </dgm:t>
    </dgm:pt>
    <dgm:pt modelId="{425A3777-1FD6-4B25-A944-98B1231CD24C}">
      <dgm:prSet phldrT="[Text]"/>
      <dgm:spPr>
        <a:solidFill>
          <a:schemeClr val="accent5">
            <a:lumMod val="60000"/>
            <a:lumOff val="40000"/>
            <a:alpha val="50000"/>
          </a:schemeClr>
        </a:solidFill>
      </dgm:spPr>
      <dgm:t>
        <a:bodyPr/>
        <a:lstStyle/>
        <a:p>
          <a:r>
            <a:rPr lang="en-GB" dirty="0"/>
            <a:t>Family</a:t>
          </a:r>
        </a:p>
      </dgm:t>
    </dgm:pt>
    <dgm:pt modelId="{B91CC09B-DB17-4BBA-9523-77578006D372}" type="parTrans" cxnId="{AECEBDB5-7D99-430A-A1C6-AA0506515DA5}">
      <dgm:prSet/>
      <dgm:spPr/>
      <dgm:t>
        <a:bodyPr/>
        <a:lstStyle/>
        <a:p>
          <a:endParaRPr lang="en-GB"/>
        </a:p>
      </dgm:t>
    </dgm:pt>
    <dgm:pt modelId="{B28E6288-D979-43D1-8F37-19DA9BBC1A41}" type="sibTrans" cxnId="{AECEBDB5-7D99-430A-A1C6-AA0506515DA5}">
      <dgm:prSet/>
      <dgm:spPr/>
      <dgm:t>
        <a:bodyPr/>
        <a:lstStyle/>
        <a:p>
          <a:endParaRPr lang="en-GB"/>
        </a:p>
      </dgm:t>
    </dgm:pt>
    <dgm:pt modelId="{39091BAF-8593-4494-B293-53EBCC454097}">
      <dgm:prSet phldrT="[Text]"/>
      <dgm:spPr>
        <a:solidFill>
          <a:schemeClr val="accent3">
            <a:lumMod val="60000"/>
            <a:lumOff val="40000"/>
            <a:alpha val="50000"/>
          </a:schemeClr>
        </a:solidFill>
      </dgm:spPr>
      <dgm:t>
        <a:bodyPr/>
        <a:lstStyle/>
        <a:p>
          <a:r>
            <a:rPr lang="en-GB" dirty="0"/>
            <a:t>Religion</a:t>
          </a:r>
        </a:p>
      </dgm:t>
    </dgm:pt>
    <dgm:pt modelId="{7E7374F9-660D-4939-AF3C-35F91B0E88FA}" type="parTrans" cxnId="{46E16BAE-375C-4CE5-9610-37202DC94DEC}">
      <dgm:prSet/>
      <dgm:spPr/>
      <dgm:t>
        <a:bodyPr/>
        <a:lstStyle/>
        <a:p>
          <a:endParaRPr lang="en-GB"/>
        </a:p>
      </dgm:t>
    </dgm:pt>
    <dgm:pt modelId="{56302412-2602-49A6-8A5A-5B30C1169D6E}" type="sibTrans" cxnId="{46E16BAE-375C-4CE5-9610-37202DC94DEC}">
      <dgm:prSet/>
      <dgm:spPr/>
      <dgm:t>
        <a:bodyPr/>
        <a:lstStyle/>
        <a:p>
          <a:endParaRPr lang="en-GB"/>
        </a:p>
      </dgm:t>
    </dgm:pt>
    <dgm:pt modelId="{556F0A1A-621D-4E84-920E-4D55D201FE3B}">
      <dgm:prSet phldrT="[Text]"/>
      <dgm:spPr>
        <a:solidFill>
          <a:schemeClr val="accent6">
            <a:lumMod val="60000"/>
            <a:lumOff val="40000"/>
            <a:alpha val="50000"/>
          </a:schemeClr>
        </a:solidFill>
      </dgm:spPr>
      <dgm:t>
        <a:bodyPr/>
        <a:lstStyle/>
        <a:p>
          <a:r>
            <a:rPr lang="en-GB" dirty="0"/>
            <a:t>Peer Group</a:t>
          </a:r>
        </a:p>
      </dgm:t>
    </dgm:pt>
    <dgm:pt modelId="{08EC3ECD-734F-4B93-B1FD-75FBC775772A}" type="parTrans" cxnId="{FB5894D7-8D48-4504-A0FB-3FCC817784FC}">
      <dgm:prSet/>
      <dgm:spPr/>
      <dgm:t>
        <a:bodyPr/>
        <a:lstStyle/>
        <a:p>
          <a:endParaRPr lang="en-GB"/>
        </a:p>
      </dgm:t>
    </dgm:pt>
    <dgm:pt modelId="{3B3EC874-705E-4E2B-8896-1DFD0F134575}" type="sibTrans" cxnId="{FB5894D7-8D48-4504-A0FB-3FCC817784FC}">
      <dgm:prSet/>
      <dgm:spPr/>
      <dgm:t>
        <a:bodyPr/>
        <a:lstStyle/>
        <a:p>
          <a:endParaRPr lang="en-GB"/>
        </a:p>
      </dgm:t>
    </dgm:pt>
    <dgm:pt modelId="{9FFE2F80-5433-4F81-9D82-90D57E5AFEAC}">
      <dgm:prSet phldrT="[Text]"/>
      <dgm:spPr>
        <a:solidFill>
          <a:srgbClr val="92D050">
            <a:alpha val="50000"/>
          </a:srgbClr>
        </a:solidFill>
      </dgm:spPr>
      <dgm:t>
        <a:bodyPr/>
        <a:lstStyle/>
        <a:p>
          <a:r>
            <a:rPr lang="en-GB" dirty="0"/>
            <a:t>Education</a:t>
          </a:r>
        </a:p>
      </dgm:t>
    </dgm:pt>
    <dgm:pt modelId="{24A8953E-638C-4CB6-9D3E-C03C2CFAADF2}" type="parTrans" cxnId="{2B3B7719-D021-4E93-80D9-E9819E3354F5}">
      <dgm:prSet/>
      <dgm:spPr/>
      <dgm:t>
        <a:bodyPr/>
        <a:lstStyle/>
        <a:p>
          <a:endParaRPr lang="en-GB"/>
        </a:p>
      </dgm:t>
    </dgm:pt>
    <dgm:pt modelId="{F84E8840-45AD-45EB-A381-383CAAA87DAE}" type="sibTrans" cxnId="{2B3B7719-D021-4E93-80D9-E9819E3354F5}">
      <dgm:prSet/>
      <dgm:spPr/>
      <dgm:t>
        <a:bodyPr/>
        <a:lstStyle/>
        <a:p>
          <a:endParaRPr lang="en-GB"/>
        </a:p>
      </dgm:t>
    </dgm:pt>
    <dgm:pt modelId="{64986F78-2000-4064-BC82-60CFC4FC91D5}">
      <dgm:prSet phldrT="[Text]"/>
      <dgm:spPr>
        <a:solidFill>
          <a:srgbClr val="FF0000">
            <a:alpha val="50000"/>
          </a:srgbClr>
        </a:solidFill>
      </dgm:spPr>
      <dgm:t>
        <a:bodyPr/>
        <a:lstStyle/>
        <a:p>
          <a:r>
            <a:rPr lang="en-GB" dirty="0"/>
            <a:t>Media</a:t>
          </a:r>
        </a:p>
      </dgm:t>
    </dgm:pt>
    <dgm:pt modelId="{745A0D9D-42C3-41FE-9BA4-FD479BC4E73A}" type="parTrans" cxnId="{101F93CA-758B-4AB7-BB34-0438004945C1}">
      <dgm:prSet/>
      <dgm:spPr/>
      <dgm:t>
        <a:bodyPr/>
        <a:lstStyle/>
        <a:p>
          <a:endParaRPr lang="en-GB"/>
        </a:p>
      </dgm:t>
    </dgm:pt>
    <dgm:pt modelId="{9E29BE60-F33B-4323-A104-31A8C602A300}" type="sibTrans" cxnId="{101F93CA-758B-4AB7-BB34-0438004945C1}">
      <dgm:prSet/>
      <dgm:spPr/>
      <dgm:t>
        <a:bodyPr/>
        <a:lstStyle/>
        <a:p>
          <a:endParaRPr lang="en-GB"/>
        </a:p>
      </dgm:t>
    </dgm:pt>
    <dgm:pt modelId="{DB311AB3-1372-4CDD-90C9-A7082C3BD6B4}" type="pres">
      <dgm:prSet presAssocID="{50544232-6529-4374-848A-75CC31121F16}" presName="composite" presStyleCnt="0">
        <dgm:presLayoutVars>
          <dgm:chMax val="1"/>
          <dgm:dir/>
          <dgm:resizeHandles val="exact"/>
        </dgm:presLayoutVars>
      </dgm:prSet>
      <dgm:spPr/>
    </dgm:pt>
    <dgm:pt modelId="{ADDDE461-74EE-4BF6-8D86-32E1040B6FF7}" type="pres">
      <dgm:prSet presAssocID="{50544232-6529-4374-848A-75CC31121F16}" presName="radial" presStyleCnt="0">
        <dgm:presLayoutVars>
          <dgm:animLvl val="ctr"/>
        </dgm:presLayoutVars>
      </dgm:prSet>
      <dgm:spPr/>
    </dgm:pt>
    <dgm:pt modelId="{CCE5468F-DA4F-4C3C-B814-03591ECE77B8}" type="pres">
      <dgm:prSet presAssocID="{54CD55AC-C2FD-4D30-9271-1CCADA35D702}" presName="centerShape" presStyleLbl="vennNode1" presStyleIdx="0" presStyleCnt="6"/>
      <dgm:spPr/>
    </dgm:pt>
    <dgm:pt modelId="{FD1F71BA-4FD7-4F5C-ACFD-8347FB611181}" type="pres">
      <dgm:prSet presAssocID="{425A3777-1FD6-4B25-A944-98B1231CD24C}" presName="node" presStyleLbl="vennNode1" presStyleIdx="1" presStyleCnt="6" custScaleX="139317" custRadScaleRad="91384" custRadScaleInc="698">
        <dgm:presLayoutVars>
          <dgm:bulletEnabled val="1"/>
        </dgm:presLayoutVars>
      </dgm:prSet>
      <dgm:spPr/>
    </dgm:pt>
    <dgm:pt modelId="{0D29C78F-A1CB-44AF-9504-BA4F7432598C}" type="pres">
      <dgm:prSet presAssocID="{39091BAF-8593-4494-B293-53EBCC454097}" presName="node" presStyleLbl="vennNode1" presStyleIdx="2" presStyleCnt="6" custScaleX="138014" custScaleY="111859" custRadScaleRad="95531" custRadScaleInc="2986">
        <dgm:presLayoutVars>
          <dgm:bulletEnabled val="1"/>
        </dgm:presLayoutVars>
      </dgm:prSet>
      <dgm:spPr/>
    </dgm:pt>
    <dgm:pt modelId="{FC8EA2FE-D250-4351-B67A-52B217646AE2}" type="pres">
      <dgm:prSet presAssocID="{556F0A1A-621D-4E84-920E-4D55D201FE3B}" presName="node" presStyleLbl="vennNode1" presStyleIdx="3" presStyleCnt="6" custScaleX="132865" custRadScaleRad="98707" custRadScaleInc="-760">
        <dgm:presLayoutVars>
          <dgm:bulletEnabled val="1"/>
        </dgm:presLayoutVars>
      </dgm:prSet>
      <dgm:spPr/>
    </dgm:pt>
    <dgm:pt modelId="{A3A7D8F0-1AB6-4A6C-B448-85A4DEFED4B5}" type="pres">
      <dgm:prSet presAssocID="{9FFE2F80-5433-4F81-9D82-90D57E5AFEAC}" presName="node" presStyleLbl="vennNode1" presStyleIdx="4" presStyleCnt="6" custScaleX="145383">
        <dgm:presLayoutVars>
          <dgm:bulletEnabled val="1"/>
        </dgm:presLayoutVars>
      </dgm:prSet>
      <dgm:spPr/>
    </dgm:pt>
    <dgm:pt modelId="{5512BD19-74BF-44D3-B9AB-97ADE36C3D7C}" type="pres">
      <dgm:prSet presAssocID="{64986F78-2000-4064-BC82-60CFC4FC91D5}" presName="node" presStyleLbl="vennNode1" presStyleIdx="5" presStyleCnt="6" custScaleX="138476">
        <dgm:presLayoutVars>
          <dgm:bulletEnabled val="1"/>
        </dgm:presLayoutVars>
      </dgm:prSet>
      <dgm:spPr/>
    </dgm:pt>
  </dgm:ptLst>
  <dgm:cxnLst>
    <dgm:cxn modelId="{CFEC1C0D-F284-4CF4-9E0B-00BBB2BF9A82}" type="presOf" srcId="{9FFE2F80-5433-4F81-9D82-90D57E5AFEAC}" destId="{A3A7D8F0-1AB6-4A6C-B448-85A4DEFED4B5}" srcOrd="0" destOrd="0" presId="urn:microsoft.com/office/officeart/2005/8/layout/radial3"/>
    <dgm:cxn modelId="{2B3B7719-D021-4E93-80D9-E9819E3354F5}" srcId="{54CD55AC-C2FD-4D30-9271-1CCADA35D702}" destId="{9FFE2F80-5433-4F81-9D82-90D57E5AFEAC}" srcOrd="3" destOrd="0" parTransId="{24A8953E-638C-4CB6-9D3E-C03C2CFAADF2}" sibTransId="{F84E8840-45AD-45EB-A381-383CAAA87DAE}"/>
    <dgm:cxn modelId="{53B2CB1C-35A5-4274-8114-BE81815A50E7}" type="presOf" srcId="{64986F78-2000-4064-BC82-60CFC4FC91D5}" destId="{5512BD19-74BF-44D3-B9AB-97ADE36C3D7C}" srcOrd="0" destOrd="0" presId="urn:microsoft.com/office/officeart/2005/8/layout/radial3"/>
    <dgm:cxn modelId="{DA306F73-D788-44A9-9052-F9950FC39417}" type="presOf" srcId="{556F0A1A-621D-4E84-920E-4D55D201FE3B}" destId="{FC8EA2FE-D250-4351-B67A-52B217646AE2}" srcOrd="0" destOrd="0" presId="urn:microsoft.com/office/officeart/2005/8/layout/radial3"/>
    <dgm:cxn modelId="{E4D8019D-BBF5-4B42-97CD-60C0D64099B0}" srcId="{50544232-6529-4374-848A-75CC31121F16}" destId="{54CD55AC-C2FD-4D30-9271-1CCADA35D702}" srcOrd="0" destOrd="0" parTransId="{0304D313-AC95-4A74-9184-51C264656519}" sibTransId="{1FF4654E-3AD2-428E-9663-DB1C7C6A05A9}"/>
    <dgm:cxn modelId="{46E16BAE-375C-4CE5-9610-37202DC94DEC}" srcId="{54CD55AC-C2FD-4D30-9271-1CCADA35D702}" destId="{39091BAF-8593-4494-B293-53EBCC454097}" srcOrd="1" destOrd="0" parTransId="{7E7374F9-660D-4939-AF3C-35F91B0E88FA}" sibTransId="{56302412-2602-49A6-8A5A-5B30C1169D6E}"/>
    <dgm:cxn modelId="{97E324B1-CD78-4AB1-9D37-185960370082}" type="presOf" srcId="{425A3777-1FD6-4B25-A944-98B1231CD24C}" destId="{FD1F71BA-4FD7-4F5C-ACFD-8347FB611181}" srcOrd="0" destOrd="0" presId="urn:microsoft.com/office/officeart/2005/8/layout/radial3"/>
    <dgm:cxn modelId="{AECEBDB5-7D99-430A-A1C6-AA0506515DA5}" srcId="{54CD55AC-C2FD-4D30-9271-1CCADA35D702}" destId="{425A3777-1FD6-4B25-A944-98B1231CD24C}" srcOrd="0" destOrd="0" parTransId="{B91CC09B-DB17-4BBA-9523-77578006D372}" sibTransId="{B28E6288-D979-43D1-8F37-19DA9BBC1A41}"/>
    <dgm:cxn modelId="{5841C3B6-D96A-45FE-B613-E62397D54516}" type="presOf" srcId="{39091BAF-8593-4494-B293-53EBCC454097}" destId="{0D29C78F-A1CB-44AF-9504-BA4F7432598C}" srcOrd="0" destOrd="0" presId="urn:microsoft.com/office/officeart/2005/8/layout/radial3"/>
    <dgm:cxn modelId="{F72737C6-E9F2-4E78-B767-1878D9F90810}" type="presOf" srcId="{54CD55AC-C2FD-4D30-9271-1CCADA35D702}" destId="{CCE5468F-DA4F-4C3C-B814-03591ECE77B8}" srcOrd="0" destOrd="0" presId="urn:microsoft.com/office/officeart/2005/8/layout/radial3"/>
    <dgm:cxn modelId="{101F93CA-758B-4AB7-BB34-0438004945C1}" srcId="{54CD55AC-C2FD-4D30-9271-1CCADA35D702}" destId="{64986F78-2000-4064-BC82-60CFC4FC91D5}" srcOrd="4" destOrd="0" parTransId="{745A0D9D-42C3-41FE-9BA4-FD479BC4E73A}" sibTransId="{9E29BE60-F33B-4323-A104-31A8C602A300}"/>
    <dgm:cxn modelId="{FB5894D7-8D48-4504-A0FB-3FCC817784FC}" srcId="{54CD55AC-C2FD-4D30-9271-1CCADA35D702}" destId="{556F0A1A-621D-4E84-920E-4D55D201FE3B}" srcOrd="2" destOrd="0" parTransId="{08EC3ECD-734F-4B93-B1FD-75FBC775772A}" sibTransId="{3B3EC874-705E-4E2B-8896-1DFD0F134575}"/>
    <dgm:cxn modelId="{FF749AEF-D24C-4670-98D4-EDE6522D3739}" type="presOf" srcId="{50544232-6529-4374-848A-75CC31121F16}" destId="{DB311AB3-1372-4CDD-90C9-A7082C3BD6B4}" srcOrd="0" destOrd="0" presId="urn:microsoft.com/office/officeart/2005/8/layout/radial3"/>
    <dgm:cxn modelId="{3B8DDE06-96CC-40E7-A458-FAC94F1E39B4}" type="presParOf" srcId="{DB311AB3-1372-4CDD-90C9-A7082C3BD6B4}" destId="{ADDDE461-74EE-4BF6-8D86-32E1040B6FF7}" srcOrd="0" destOrd="0" presId="urn:microsoft.com/office/officeart/2005/8/layout/radial3"/>
    <dgm:cxn modelId="{36B2A448-3830-4D2C-AAD3-E25A9AAADEF1}" type="presParOf" srcId="{ADDDE461-74EE-4BF6-8D86-32E1040B6FF7}" destId="{CCE5468F-DA4F-4C3C-B814-03591ECE77B8}" srcOrd="0" destOrd="0" presId="urn:microsoft.com/office/officeart/2005/8/layout/radial3"/>
    <dgm:cxn modelId="{8B18FF76-923E-4967-83F8-19DBD5F0D5F7}" type="presParOf" srcId="{ADDDE461-74EE-4BF6-8D86-32E1040B6FF7}" destId="{FD1F71BA-4FD7-4F5C-ACFD-8347FB611181}" srcOrd="1" destOrd="0" presId="urn:microsoft.com/office/officeart/2005/8/layout/radial3"/>
    <dgm:cxn modelId="{F0F4252E-82FA-4364-A439-F622995E48B5}" type="presParOf" srcId="{ADDDE461-74EE-4BF6-8D86-32E1040B6FF7}" destId="{0D29C78F-A1CB-44AF-9504-BA4F7432598C}" srcOrd="2" destOrd="0" presId="urn:microsoft.com/office/officeart/2005/8/layout/radial3"/>
    <dgm:cxn modelId="{7C902141-ABCA-4984-B029-F3CE5A22BC63}" type="presParOf" srcId="{ADDDE461-74EE-4BF6-8D86-32E1040B6FF7}" destId="{FC8EA2FE-D250-4351-B67A-52B217646AE2}" srcOrd="3" destOrd="0" presId="urn:microsoft.com/office/officeart/2005/8/layout/radial3"/>
    <dgm:cxn modelId="{79F6147D-0856-444C-ABE2-32A12A259D89}" type="presParOf" srcId="{ADDDE461-74EE-4BF6-8D86-32E1040B6FF7}" destId="{A3A7D8F0-1AB6-4A6C-B448-85A4DEFED4B5}" srcOrd="4" destOrd="0" presId="urn:microsoft.com/office/officeart/2005/8/layout/radial3"/>
    <dgm:cxn modelId="{C2B0DC44-F9FB-46EB-9D65-A47019B59213}" type="presParOf" srcId="{ADDDE461-74EE-4BF6-8D86-32E1040B6FF7}" destId="{5512BD19-74BF-44D3-B9AB-97ADE36C3D7C}" srcOrd="5" destOrd="0" presId="urn:microsoft.com/office/officeart/2005/8/layout/radial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E5468F-DA4F-4C3C-B814-03591ECE77B8}">
      <dsp:nvSpPr>
        <dsp:cNvPr id="0" name=""/>
        <dsp:cNvSpPr/>
      </dsp:nvSpPr>
      <dsp:spPr>
        <a:xfrm>
          <a:off x="1880553" y="1008416"/>
          <a:ext cx="2337593" cy="2337593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‘I’</a:t>
          </a:r>
        </a:p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socialisation</a:t>
          </a:r>
        </a:p>
      </dsp:txBody>
      <dsp:txXfrm>
        <a:off x="2222886" y="1350749"/>
        <a:ext cx="1652927" cy="1652927"/>
      </dsp:txXfrm>
    </dsp:sp>
    <dsp:sp modelId="{FD1F71BA-4FD7-4F5C-ACFD-8347FB611181}">
      <dsp:nvSpPr>
        <dsp:cNvPr id="0" name=""/>
        <dsp:cNvSpPr/>
      </dsp:nvSpPr>
      <dsp:spPr>
        <a:xfrm>
          <a:off x="2247372" y="203196"/>
          <a:ext cx="1628332" cy="1168796"/>
        </a:xfrm>
        <a:prstGeom prst="ellipse">
          <a:avLst/>
        </a:prstGeom>
        <a:solidFill>
          <a:schemeClr val="accent5">
            <a:lumMod val="60000"/>
            <a:lumOff val="40000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Family</a:t>
          </a:r>
        </a:p>
      </dsp:txBody>
      <dsp:txXfrm>
        <a:off x="2485836" y="374362"/>
        <a:ext cx="1151404" cy="826464"/>
      </dsp:txXfrm>
    </dsp:sp>
    <dsp:sp modelId="{0D29C78F-A1CB-44AF-9504-BA4F7432598C}">
      <dsp:nvSpPr>
        <dsp:cNvPr id="0" name=""/>
        <dsp:cNvSpPr/>
      </dsp:nvSpPr>
      <dsp:spPr>
        <a:xfrm>
          <a:off x="3640299" y="1126738"/>
          <a:ext cx="1613103" cy="1307404"/>
        </a:xfrm>
        <a:prstGeom prst="ellipse">
          <a:avLst/>
        </a:prstGeom>
        <a:solidFill>
          <a:schemeClr val="accent3">
            <a:lumMod val="60000"/>
            <a:lumOff val="40000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Religion</a:t>
          </a:r>
        </a:p>
      </dsp:txBody>
      <dsp:txXfrm>
        <a:off x="3876532" y="1318203"/>
        <a:ext cx="1140637" cy="924474"/>
      </dsp:txXfrm>
    </dsp:sp>
    <dsp:sp modelId="{FC8EA2FE-D250-4351-B67A-52B217646AE2}">
      <dsp:nvSpPr>
        <dsp:cNvPr id="0" name=""/>
        <dsp:cNvSpPr/>
      </dsp:nvSpPr>
      <dsp:spPr>
        <a:xfrm>
          <a:off x="3166730" y="2798693"/>
          <a:ext cx="1552921" cy="1168796"/>
        </a:xfrm>
        <a:prstGeom prst="ellipse">
          <a:avLst/>
        </a:prstGeom>
        <a:solidFill>
          <a:schemeClr val="accent6">
            <a:lumMod val="60000"/>
            <a:lumOff val="40000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Peer Group</a:t>
          </a:r>
        </a:p>
      </dsp:txBody>
      <dsp:txXfrm>
        <a:off x="3394150" y="2969859"/>
        <a:ext cx="1098081" cy="826464"/>
      </dsp:txXfrm>
    </dsp:sp>
    <dsp:sp modelId="{A3A7D8F0-1AB6-4A6C-B448-85A4DEFED4B5}">
      <dsp:nvSpPr>
        <dsp:cNvPr id="0" name=""/>
        <dsp:cNvSpPr/>
      </dsp:nvSpPr>
      <dsp:spPr>
        <a:xfrm>
          <a:off x="1305892" y="2823082"/>
          <a:ext cx="1699231" cy="1168796"/>
        </a:xfrm>
        <a:prstGeom prst="ellipse">
          <a:avLst/>
        </a:prstGeom>
        <a:solidFill>
          <a:srgbClr val="92D050">
            <a:alpha val="50000"/>
          </a:srgb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Education</a:t>
          </a:r>
        </a:p>
      </dsp:txBody>
      <dsp:txXfrm>
        <a:off x="1554739" y="2994248"/>
        <a:ext cx="1201537" cy="826464"/>
      </dsp:txXfrm>
    </dsp:sp>
    <dsp:sp modelId="{5512BD19-74BF-44D3-B9AB-97ADE36C3D7C}">
      <dsp:nvSpPr>
        <dsp:cNvPr id="0" name=""/>
        <dsp:cNvSpPr/>
      </dsp:nvSpPr>
      <dsp:spPr>
        <a:xfrm>
          <a:off x="793831" y="1122894"/>
          <a:ext cx="1618503" cy="1168796"/>
        </a:xfrm>
        <a:prstGeom prst="ellipse">
          <a:avLst/>
        </a:prstGeom>
        <a:solidFill>
          <a:srgbClr val="FF0000">
            <a:alpha val="50000"/>
          </a:srgb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Media</a:t>
          </a:r>
        </a:p>
      </dsp:txBody>
      <dsp:txXfrm>
        <a:off x="1030855" y="1294060"/>
        <a:ext cx="1144455" cy="82646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3">
  <dgm:title val=""/>
  <dgm:desc val=""/>
  <dgm:catLst>
    <dgm:cat type="relationship" pri="31000"/>
    <dgm:cat type="cycle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/>
    <dgm:ruleLst/>
    <dgm:layoutNode name="radial">
      <dgm:varLst>
        <dgm:animLvl val="ctr"/>
      </dgm:varLst>
      <dgm:choose name="Name0">
        <dgm:if name="Name1" func="var" arg="dir" op="equ" val="norm">
          <dgm:choose name="Name2">
            <dgm:if name="Name3" axis="ch ch" ptType="node node" st="1 1" cnt="1 0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else name="Name4">
              <dgm:alg type="cycle">
                <dgm:param type="stAng" val="0"/>
                <dgm:param type="spanAng" val="360"/>
                <dgm:param type="ctrShpMap" val="fNode"/>
              </dgm:alg>
            </dgm:else>
          </dgm:choose>
        </dgm:if>
        <dgm:else name="Name5">
          <dgm:alg type="cycle">
            <dgm:param type="stAng" val="0"/>
            <dgm:param type="spanAng" val="-360"/>
            <dgm:param type="ctrShpMap" val="fNode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enterShape" refType="w"/>
        <dgm:constr type="h" for="ch" forName="centerShape" refType="h"/>
        <dgm:constr type="w" for="ch" forName="node" refType="w" fact="0.5"/>
        <dgm:constr type="h" for="ch" forName="node" refType="h" fact="0.5"/>
        <dgm:constr type="sp" refType="w" refFor="ch" refForName="node" fact="-0.2"/>
        <dgm:constr type="sibSp" refType="w" refFor="ch" refForName="node" fact="-0.2"/>
        <dgm:constr type="primFontSz" for="ch" forName="centerShape" val="65"/>
        <dgm:constr type="primFontSz" for="des" forName="node" val="65"/>
        <dgm:constr type="primFontSz" for="ch" forName="node" refType="primFontSz" refFor="ch" refForName="centerShape" op="lte"/>
      </dgm:constrLst>
      <dgm:ruleLst/>
      <dgm:forEach name="Name6" axis="ch" ptType="node" cnt="1">
        <dgm:layoutNode name="centerShape" styleLbl="vennNode1"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7" axis="ch" ptType="node">
          <dgm:layoutNode name="node" styleLbl="venn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A60D5F-853C-4E67-B4B5-7EC9AAC887B1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2761D3-5BC3-4A2D-9B91-6A081C8F74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60497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85B7F6-78B0-4113-9FAC-1D4C1E769C1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58041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85B7F6-78B0-4113-9FAC-1D4C1E769C1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2820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85B7F6-78B0-4113-9FAC-1D4C1E769C15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25850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4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image" Target="../media/image2.jpeg"/><Relationship Id="rId7" Type="http://schemas.openxmlformats.org/officeDocument/2006/relationships/image" Target="../media/image6.jpg"/><Relationship Id="rId2" Type="http://schemas.openxmlformats.org/officeDocument/2006/relationships/hyperlink" Target="mailto:ken.dicks@uwtsd.ac.uk" TargetMode="Externa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What%20did%20we%20cover%20in%20our%20first%20session.docx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hyperlink" Target="http://www.mirror.co.uk/news/uk-news/downs-syndrome-girl-passes-six-4095031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2.jpg"/><Relationship Id="rId7" Type="http://schemas.openxmlformats.org/officeDocument/2006/relationships/hyperlink" Target="http://www.telegraph.co.uk/news/health/elder/11982684/Four-in-10-care-homes-below-standard-watchdog.html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20.jpeg"/><Relationship Id="rId4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png"/><Relationship Id="rId4" Type="http://schemas.openxmlformats.org/officeDocument/2006/relationships/image" Target="../media/image2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png"/><Relationship Id="rId4" Type="http://schemas.openxmlformats.org/officeDocument/2006/relationships/hyperlink" Target="http://www.bbc.co.uk/news/uk-england-36477849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13" Type="http://schemas.openxmlformats.org/officeDocument/2006/relationships/image" Target="../media/image42.png"/><Relationship Id="rId3" Type="http://schemas.openxmlformats.org/officeDocument/2006/relationships/image" Target="../media/image32.jpeg"/><Relationship Id="rId7" Type="http://schemas.openxmlformats.org/officeDocument/2006/relationships/image" Target="../media/image36.png"/><Relationship Id="rId12" Type="http://schemas.openxmlformats.org/officeDocument/2006/relationships/image" Target="../media/image41.jp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jpeg"/><Relationship Id="rId11" Type="http://schemas.openxmlformats.org/officeDocument/2006/relationships/image" Target="../media/image40.png"/><Relationship Id="rId5" Type="http://schemas.openxmlformats.org/officeDocument/2006/relationships/image" Target="../media/image34.png"/><Relationship Id="rId10" Type="http://schemas.openxmlformats.org/officeDocument/2006/relationships/image" Target="../media/image39.png"/><Relationship Id="rId4" Type="http://schemas.openxmlformats.org/officeDocument/2006/relationships/image" Target="../media/image33.jpeg"/><Relationship Id="rId9" Type="http://schemas.openxmlformats.org/officeDocument/2006/relationships/image" Target="../media/image38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jpeg"/><Relationship Id="rId3" Type="http://schemas.openxmlformats.org/officeDocument/2006/relationships/image" Target="../media/image31.jpeg"/><Relationship Id="rId7" Type="http://schemas.openxmlformats.org/officeDocument/2006/relationships/image" Target="../media/image44.png"/><Relationship Id="rId12" Type="http://schemas.openxmlformats.org/officeDocument/2006/relationships/image" Target="../media/image41.jp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png"/><Relationship Id="rId11" Type="http://schemas.openxmlformats.org/officeDocument/2006/relationships/image" Target="../media/image38.png"/><Relationship Id="rId5" Type="http://schemas.openxmlformats.org/officeDocument/2006/relationships/image" Target="../media/image33.jpeg"/><Relationship Id="rId10" Type="http://schemas.openxmlformats.org/officeDocument/2006/relationships/image" Target="../media/image37.png"/><Relationship Id="rId4" Type="http://schemas.openxmlformats.org/officeDocument/2006/relationships/image" Target="../media/image32.jpeg"/><Relationship Id="rId9" Type="http://schemas.openxmlformats.org/officeDocument/2006/relationships/image" Target="../media/image36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7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universal-credit" TargetMode="External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idx="4294967295"/>
          </p:nvPr>
        </p:nvSpPr>
        <p:spPr>
          <a:xfrm>
            <a:off x="539552" y="4799806"/>
            <a:ext cx="8299648" cy="933450"/>
          </a:xfrm>
        </p:spPr>
        <p:txBody>
          <a:bodyPr>
            <a:normAutofit/>
          </a:bodyPr>
          <a:lstStyle/>
          <a:p>
            <a:r>
              <a:rPr lang="en-US" b="1" dirty="0"/>
              <a:t>SJSI5021 What are Hot Topics?</a:t>
            </a:r>
          </a:p>
        </p:txBody>
      </p:sp>
      <p:sp>
        <p:nvSpPr>
          <p:cNvPr id="14" name="Rectangle 13"/>
          <p:cNvSpPr/>
          <p:nvPr/>
        </p:nvSpPr>
        <p:spPr>
          <a:xfrm>
            <a:off x="5292080" y="619021"/>
            <a:ext cx="2655980" cy="1981535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4294967295"/>
          </p:nvPr>
        </p:nvSpPr>
        <p:spPr>
          <a:xfrm>
            <a:off x="2987824" y="5733962"/>
            <a:ext cx="5851376" cy="74855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Ken Dicks </a:t>
            </a:r>
            <a:r>
              <a:rPr lang="en-US" dirty="0">
                <a:hlinkClick r:id="rId2"/>
              </a:rPr>
              <a:t>ken.dicks@uwtsd.ac.uk</a:t>
            </a:r>
            <a:r>
              <a:rPr lang="en-US" dirty="0"/>
              <a:t> </a:t>
            </a:r>
            <a:endParaRPr lang="en-US" sz="3200" dirty="0"/>
          </a:p>
        </p:txBody>
      </p:sp>
      <p:pic>
        <p:nvPicPr>
          <p:cNvPr id="5" name="Picture 4" descr="Student march.jp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436541" y="805322"/>
            <a:ext cx="2447827" cy="1615566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>
          <a:xfrm>
            <a:off x="4139952" y="2852936"/>
            <a:ext cx="1944216" cy="1872208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827584" y="619021"/>
            <a:ext cx="1656184" cy="19815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5" descr="Arguing.jpg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298726" y="3124912"/>
            <a:ext cx="1569418" cy="1384208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6228184" y="2708920"/>
            <a:ext cx="1719876" cy="201622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2771800" y="619021"/>
            <a:ext cx="2296877" cy="1981535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 descr="News.bmp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44208" y="2852936"/>
            <a:ext cx="1230890" cy="1650793"/>
          </a:xfrm>
          <a:prstGeom prst="rect">
            <a:avLst/>
          </a:prstGeom>
        </p:spPr>
      </p:pic>
      <p:sp>
        <p:nvSpPr>
          <p:cNvPr id="15" name="Rectangle 14"/>
          <p:cNvSpPr/>
          <p:nvPr/>
        </p:nvSpPr>
        <p:spPr>
          <a:xfrm>
            <a:off x="827584" y="2852936"/>
            <a:ext cx="3092654" cy="1872208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11701" y="739949"/>
            <a:ext cx="1284602" cy="1752947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64510" y="2996952"/>
            <a:ext cx="2743394" cy="1536301"/>
          </a:xfrm>
          <a:prstGeom prst="rect">
            <a:avLst/>
          </a:prstGeom>
        </p:spPr>
      </p:pic>
      <p:sp>
        <p:nvSpPr>
          <p:cNvPr id="9" name="Oval Callout 8"/>
          <p:cNvSpPr/>
          <p:nvPr/>
        </p:nvSpPr>
        <p:spPr>
          <a:xfrm>
            <a:off x="2987824" y="744492"/>
            <a:ext cx="1893128" cy="1604388"/>
          </a:xfrm>
          <a:prstGeom prst="wedgeEllipseCallout">
            <a:avLst>
              <a:gd name="adj1" fmla="val -51570"/>
              <a:gd name="adj2" fmla="val 53001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What’s your Hot Topic?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8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b="1" dirty="0"/>
              <a:t>Learning Review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1196752"/>
            <a:ext cx="998841" cy="99884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074976" y="2564904"/>
            <a:ext cx="69847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What did we look at in our first session?</a:t>
            </a:r>
          </a:p>
        </p:txBody>
      </p:sp>
      <p:pic>
        <p:nvPicPr>
          <p:cNvPr id="6" name="Picture 5">
            <a:hlinkClick r:id="rId3" action="ppaction://hlinkfile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4581128"/>
            <a:ext cx="892467" cy="8924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46323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en-US" b="1" dirty="0"/>
              <a:t>Who am I?</a:t>
            </a: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96413921"/>
              </p:ext>
            </p:extLst>
          </p:nvPr>
        </p:nvGraphicFramePr>
        <p:xfrm>
          <a:off x="1403648" y="1484784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CE5468F-DA4F-4C3C-B814-03591ECE77B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D1F71BA-4FD7-4F5C-ACFD-8347FB61118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D29C78F-A1CB-44AF-9504-BA4F743259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C8EA2FE-D250-4351-B67A-52B217646AE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3A7D8F0-1AB6-4A6C-B448-85A4DEFED4B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512BD19-74BF-44D3-B9AB-97ADE36C3D7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1259632" y="1712218"/>
            <a:ext cx="2952328" cy="22322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Who Am I? Who are ‘we’?</a:t>
            </a:r>
            <a:br>
              <a:rPr lang="en-GB" b="1" dirty="0"/>
            </a:br>
            <a:r>
              <a:rPr lang="en-GB" b="1" dirty="0"/>
              <a:t>Can ‘we’ exclude people?</a:t>
            </a:r>
          </a:p>
        </p:txBody>
      </p:sp>
      <p:sp>
        <p:nvSpPr>
          <p:cNvPr id="6" name="Rectangle 5"/>
          <p:cNvSpPr/>
          <p:nvPr/>
        </p:nvSpPr>
        <p:spPr>
          <a:xfrm>
            <a:off x="498474" y="4149080"/>
            <a:ext cx="7889949" cy="1384995"/>
          </a:xfrm>
          <a:prstGeom prst="rect">
            <a:avLst/>
          </a:prstGeom>
          <a:solidFill>
            <a:srgbClr val="FF0000"/>
          </a:solidFill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</a:rPr>
              <a:t>Down’s Syndrome girl passes six GCSEs as dad calls Richard Dawkins ‘an ignorant idiot’ </a:t>
            </a:r>
          </a:p>
          <a:p>
            <a:r>
              <a:rPr lang="en-GB" sz="2800" b="1" dirty="0">
                <a:solidFill>
                  <a:schemeClr val="bg1"/>
                </a:solidFill>
              </a:rPr>
              <a:t>(Daily Mirror, 13.08.2014)</a:t>
            </a:r>
          </a:p>
        </p:txBody>
      </p:sp>
      <p:sp>
        <p:nvSpPr>
          <p:cNvPr id="11" name="Rectangle 10"/>
          <p:cNvSpPr/>
          <p:nvPr/>
        </p:nvSpPr>
        <p:spPr>
          <a:xfrm>
            <a:off x="4660578" y="1700808"/>
            <a:ext cx="2952328" cy="22322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31640" y="1928242"/>
            <a:ext cx="2666070" cy="177738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55979" y="1928242"/>
            <a:ext cx="2761527" cy="1781630"/>
          </a:xfrm>
          <a:prstGeom prst="rect">
            <a:avLst/>
          </a:prstGeom>
        </p:spPr>
      </p:pic>
      <p:pic>
        <p:nvPicPr>
          <p:cNvPr id="12" name="Picture 11">
            <a:hlinkClick r:id="rId4"/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740352" y="5858944"/>
            <a:ext cx="848414" cy="84268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Who Am I? Who are ‘we’?</a:t>
            </a:r>
            <a:br>
              <a:rPr lang="en-GB" b="1" dirty="0"/>
            </a:br>
            <a:r>
              <a:rPr lang="en-GB" b="1" dirty="0"/>
              <a:t>Can ‘we’ exclude people?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56176" y="2064196"/>
            <a:ext cx="1428254" cy="142825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15616" y="1628800"/>
            <a:ext cx="1589090" cy="1454371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323528" y="3591790"/>
            <a:ext cx="80648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What is the media’s attitude to the elderly?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181671" y="3573016"/>
            <a:ext cx="566793" cy="56679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323528" y="4155842"/>
            <a:ext cx="80648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What is the government’s attitude to the elderly?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181671" y="4137068"/>
            <a:ext cx="566793" cy="566793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323528" y="4731906"/>
            <a:ext cx="806489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As a society, do we care what happens to the elderly?</a:t>
            </a: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181671" y="4713132"/>
            <a:ext cx="566793" cy="566793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52025" y="1772816"/>
            <a:ext cx="1532954" cy="1532954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2339753" y="5517232"/>
            <a:ext cx="61253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“Four in ten care homes below standard”</a:t>
            </a:r>
          </a:p>
        </p:txBody>
      </p:sp>
      <p:pic>
        <p:nvPicPr>
          <p:cNvPr id="15" name="Picture 14">
            <a:hlinkClick r:id="rId7"/>
          </p:cNvPr>
          <p:cNvPicPr>
            <a:picLocks noChangeAspect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088431" y="6040452"/>
            <a:ext cx="599986" cy="5959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22611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10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Who Am I? Who are ‘we’?</a:t>
            </a:r>
            <a:br>
              <a:rPr lang="en-GB" b="1" dirty="0"/>
            </a:br>
            <a:r>
              <a:rPr lang="en-GB" b="1" dirty="0"/>
              <a:t>Can ‘we’ exclude people?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43608" y="4063697"/>
            <a:ext cx="1206523" cy="175494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41558" y="4409791"/>
            <a:ext cx="1904863" cy="123577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59238" y="1575019"/>
            <a:ext cx="2033849" cy="245404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23528" y="1916831"/>
            <a:ext cx="2194129" cy="1645597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843808" y="2704904"/>
            <a:ext cx="295232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How are our view’s of mental illness shaped by the media?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923928" y="5213514"/>
            <a:ext cx="864096" cy="864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6764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99592" y="1950545"/>
            <a:ext cx="2338804" cy="3039258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67544" y="332656"/>
            <a:ext cx="82089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Should we exclude some people?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72000" y="2093104"/>
            <a:ext cx="3995936" cy="2830729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2483768" y="5314312"/>
            <a:ext cx="48245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Are organisations such as the Catholic Church a little </a:t>
            </a:r>
            <a:r>
              <a:rPr lang="en-GB" sz="2400" u="sng" dirty="0"/>
              <a:t>too</a:t>
            </a:r>
            <a:r>
              <a:rPr lang="en-GB" sz="2400" dirty="0"/>
              <a:t> inclusive?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452320" y="5362492"/>
            <a:ext cx="782817" cy="7828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2114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Who Am I? Who are ‘we’?</a:t>
            </a:r>
            <a:br>
              <a:rPr lang="en-GB" b="1" dirty="0"/>
            </a:br>
            <a:r>
              <a:rPr lang="en-GB" b="1" dirty="0"/>
              <a:t>Can ‘we’ exclude people?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220072" y="1628800"/>
            <a:ext cx="3229269" cy="180839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54893" y="1958744"/>
            <a:ext cx="3196856" cy="1729447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23528" y="3945276"/>
            <a:ext cx="769376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Would </a:t>
            </a:r>
            <a:r>
              <a:rPr lang="en-GB" sz="2800" u="sng" dirty="0"/>
              <a:t>all</a:t>
            </a:r>
            <a:r>
              <a:rPr lang="en-GB" sz="2800" dirty="0"/>
              <a:t> illegal immigrants like to become British citizens?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235137" y="3933056"/>
            <a:ext cx="782817" cy="782817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230798" y="4919928"/>
            <a:ext cx="782817" cy="782817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323528" y="4995173"/>
            <a:ext cx="769376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u="sng" dirty="0"/>
              <a:t>Should</a:t>
            </a:r>
            <a:r>
              <a:rPr lang="en-GB" sz="2800" dirty="0"/>
              <a:t> illegal immigrants be allowed to become British citizens?</a:t>
            </a:r>
          </a:p>
        </p:txBody>
      </p:sp>
    </p:spTree>
    <p:extLst>
      <p:ext uri="{BB962C8B-B14F-4D97-AF65-F5344CB8AC3E}">
        <p14:creationId xmlns:p14="http://schemas.microsoft.com/office/powerpoint/2010/main" val="3825260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9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Who Am I? Who are ‘we’?</a:t>
            </a:r>
            <a:br>
              <a:rPr lang="en-GB" b="1" dirty="0"/>
            </a:br>
            <a:r>
              <a:rPr lang="en-GB" b="1" dirty="0"/>
              <a:t>Can ‘we’ exclude people?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15616" y="2939899"/>
            <a:ext cx="2869198" cy="178819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952675" y="3039820"/>
            <a:ext cx="2509374" cy="166987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67544" y="1700808"/>
            <a:ext cx="82089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Do we always understand why people make the lifestyle choices that they do?</a:t>
            </a:r>
          </a:p>
        </p:txBody>
      </p:sp>
      <p:pic>
        <p:nvPicPr>
          <p:cNvPr id="8" name="Picture 7">
            <a:hlinkClick r:id="rId4"/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091544" y="5157192"/>
            <a:ext cx="960911" cy="9544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2143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548680"/>
            <a:ext cx="8568952" cy="1143000"/>
          </a:xfrm>
        </p:spPr>
        <p:txBody>
          <a:bodyPr>
            <a:noAutofit/>
          </a:bodyPr>
          <a:lstStyle/>
          <a:p>
            <a:r>
              <a:rPr lang="en-US" sz="2800" b="1" dirty="0"/>
              <a:t>Over the course of this module we will critically evaluate political and popular discourse with regards to;</a:t>
            </a:r>
            <a:br>
              <a:rPr lang="en-US" sz="2800" b="1" dirty="0"/>
            </a:br>
            <a:endParaRPr lang="en-US" sz="28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Individuals with Disabilities</a:t>
            </a:r>
          </a:p>
          <a:p>
            <a:r>
              <a:rPr lang="en-US" sz="2800" dirty="0"/>
              <a:t>Women</a:t>
            </a:r>
          </a:p>
          <a:p>
            <a:r>
              <a:rPr lang="en-US" sz="2800" dirty="0"/>
              <a:t>Individuals with mental health conditions</a:t>
            </a:r>
          </a:p>
          <a:p>
            <a:r>
              <a:rPr lang="en-US" sz="2800" dirty="0"/>
              <a:t>Immigrants</a:t>
            </a:r>
          </a:p>
          <a:p>
            <a:r>
              <a:rPr lang="en-US" sz="2800" dirty="0"/>
              <a:t>Victims/perpetrators of sex offences</a:t>
            </a:r>
          </a:p>
          <a:p>
            <a:r>
              <a:rPr lang="en-US" sz="2800" dirty="0"/>
              <a:t>Individuals and family groups in receipt of benefits</a:t>
            </a:r>
          </a:p>
          <a:p>
            <a:r>
              <a:rPr lang="en-US" sz="2800" dirty="0"/>
              <a:t>Individuals who fall into more than one of these categories</a:t>
            </a:r>
          </a:p>
          <a:p>
            <a:endParaRPr lang="en-US" sz="2800" dirty="0"/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841128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Our place in current debates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843808" y="2564904"/>
            <a:ext cx="3410111" cy="2232248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TextBox 4"/>
          <p:cNvSpPr txBox="1"/>
          <p:nvPr/>
        </p:nvSpPr>
        <p:spPr>
          <a:xfrm>
            <a:off x="467544" y="1340768"/>
            <a:ext cx="820891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We will be critically evaluating ideas about what is ‘normal’ by acknowledging competing political discourses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67544" y="5033438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Do you vote?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203848" y="5426060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Who for?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868144" y="5805264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Why?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56376" y="5687670"/>
            <a:ext cx="890829" cy="890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709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653344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Quiz – Name the Leader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6601844" y="3907908"/>
            <a:ext cx="1739049" cy="108384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47530" y="5096249"/>
            <a:ext cx="1296278" cy="97095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745319" y="5096249"/>
            <a:ext cx="1452097" cy="957542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406605" y="764704"/>
            <a:ext cx="1677562" cy="9445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516216" y="682862"/>
            <a:ext cx="1824677" cy="10263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851034" y="2908767"/>
            <a:ext cx="1317857" cy="8769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851034" y="1834185"/>
            <a:ext cx="1429042" cy="953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9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404812" y="2926154"/>
            <a:ext cx="1679355" cy="9493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539552" y="944587"/>
            <a:ext cx="720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1.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539552" y="2018378"/>
            <a:ext cx="720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2.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5452840" y="5148480"/>
            <a:ext cx="720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10.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5467061" y="4014777"/>
            <a:ext cx="720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9.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5467061" y="2908767"/>
            <a:ext cx="720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8.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5452840" y="1980129"/>
            <a:ext cx="720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7.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5436096" y="932410"/>
            <a:ext cx="720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6.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611560" y="5148481"/>
            <a:ext cx="720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5.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611560" y="4108859"/>
            <a:ext cx="720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4.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539552" y="3067738"/>
            <a:ext cx="720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3.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483768" y="6237312"/>
            <a:ext cx="57963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i="1" dirty="0"/>
              <a:t>Do you know what they are the leader of?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10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565555" y="6090003"/>
            <a:ext cx="663949" cy="663949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3707904" y="1834185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Quiz Sheet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11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217971" y="1224797"/>
            <a:ext cx="563937" cy="56393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3660" y="3939904"/>
            <a:ext cx="775146" cy="104825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4BD6874C-34DF-402D-8D29-2CD934BC18F6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473462" y="1797098"/>
            <a:ext cx="1558954" cy="10374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8255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8" grpId="0"/>
      <p:bldP spid="1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1196" y="116632"/>
            <a:ext cx="8229600" cy="792088"/>
          </a:xfrm>
        </p:spPr>
        <p:txBody>
          <a:bodyPr/>
          <a:lstStyle/>
          <a:p>
            <a:r>
              <a:rPr lang="en-US" b="1" dirty="0"/>
              <a:t>Our place in current debates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27584" y="3062356"/>
            <a:ext cx="741682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If you had to vote for one of these leaders who would it be and why?</a:t>
            </a: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835233" y="4198786"/>
            <a:ext cx="970892" cy="970892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5465152" y="4840151"/>
            <a:ext cx="1739049" cy="108384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018592" y="4797152"/>
            <a:ext cx="1296278" cy="97095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594630" y="5445224"/>
            <a:ext cx="1452097" cy="95754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727042" y="1196052"/>
            <a:ext cx="1677562" cy="94454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508752" y="929122"/>
            <a:ext cx="1342838" cy="90506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Picture 3"/>
          <p:cNvPicPr>
            <a:picLocks noChangeAspect="1" noChangeArrowheads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277764" y="1155131"/>
            <a:ext cx="1824677" cy="102638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" name="Picture 5"/>
          <p:cNvPicPr>
            <a:picLocks noChangeAspect="1" noChangeArrowheads="1"/>
          </p:cNvPicPr>
          <p:nvPr/>
        </p:nvPicPr>
        <p:blipFill>
          <a:blip r:embed="rId9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286879" y="3701285"/>
            <a:ext cx="1317857" cy="87697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" name="Picture 6"/>
          <p:cNvPicPr>
            <a:picLocks noChangeAspect="1" noChangeArrowheads="1"/>
          </p:cNvPicPr>
          <p:nvPr/>
        </p:nvPicPr>
        <p:blipFill>
          <a:blip r:embed="rId10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175694" y="1834185"/>
            <a:ext cx="1429042" cy="95316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" name="Picture 7"/>
          <p:cNvPicPr>
            <a:picLocks noChangeAspect="1" noChangeArrowheads="1"/>
          </p:cNvPicPr>
          <p:nvPr/>
        </p:nvPicPr>
        <p:blipFill>
          <a:blip r:embed="rId11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79512" y="2158995"/>
            <a:ext cx="1679355" cy="94939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" name="Picture 21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3686" y="3890458"/>
            <a:ext cx="775146" cy="10482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690615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2619"/>
            <a:ext cx="8229600" cy="1143000"/>
          </a:xfrm>
        </p:spPr>
        <p:txBody>
          <a:bodyPr>
            <a:normAutofit/>
          </a:bodyPr>
          <a:lstStyle/>
          <a:p>
            <a:r>
              <a:rPr lang="en-US" b="1" dirty="0"/>
              <a:t>Current debate and Us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23528" y="1178749"/>
            <a:ext cx="84969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When looking at your Hot Topic you will need to use your academic skills of critical thinking and reflection to;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43608" y="2204864"/>
            <a:ext cx="6840760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Distinguish between myths and facts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Recognise your own biases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Identify barriers to social inclusion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Interact with current policy and practice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Make sound and valid statements regarding social disadvantage based on theory and research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8230979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Group 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2620888"/>
          </a:xfrm>
        </p:spPr>
        <p:txBody>
          <a:bodyPr>
            <a:normAutofit/>
          </a:bodyPr>
          <a:lstStyle/>
          <a:p>
            <a:r>
              <a:rPr lang="en-US" sz="2800" dirty="0"/>
              <a:t>How does UK society come to value some life styles/groups/individuals more than others?</a:t>
            </a:r>
          </a:p>
          <a:p>
            <a:r>
              <a:rPr lang="en-US" sz="2800" dirty="0"/>
              <a:t>What influences our ideas/ideals about what is ‘normal’ ‘desirable’ and ‘valuable’ ?</a:t>
            </a:r>
          </a:p>
          <a:p>
            <a:r>
              <a:rPr lang="en-US" sz="2800" dirty="0"/>
              <a:t>Should we prescribe what is normal and valuable?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434792" y="3933056"/>
            <a:ext cx="2285714" cy="228571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Our place in current debates</a:t>
            </a:r>
            <a:br>
              <a:rPr lang="en-US" b="1" dirty="0"/>
            </a:br>
            <a:r>
              <a:rPr lang="en-US" b="1" dirty="0"/>
              <a:t>Welfare Cuts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1520" y="1700639"/>
            <a:ext cx="2880320" cy="144016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374203" y="2636742"/>
            <a:ext cx="2196151" cy="285145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94562" y="3932886"/>
            <a:ext cx="2052135" cy="2664466"/>
          </a:xfrm>
          <a:prstGeom prst="rect">
            <a:avLst/>
          </a:prstGeom>
        </p:spPr>
      </p:pic>
      <p:sp>
        <p:nvSpPr>
          <p:cNvPr id="7" name="Cloud Callout 6"/>
          <p:cNvSpPr/>
          <p:nvPr/>
        </p:nvSpPr>
        <p:spPr>
          <a:xfrm>
            <a:off x="179512" y="4085125"/>
            <a:ext cx="2952328" cy="1872207"/>
          </a:xfrm>
          <a:prstGeom prst="cloudCallout">
            <a:avLst>
              <a:gd name="adj1" fmla="val -15011"/>
              <a:gd name="adj2" fmla="val -9142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Is cutting benefits the only way to deal with the recession?</a:t>
            </a:r>
          </a:p>
        </p:txBody>
      </p:sp>
      <p:sp>
        <p:nvSpPr>
          <p:cNvPr id="11" name="Cloud Callout 10"/>
          <p:cNvSpPr/>
          <p:nvPr/>
        </p:nvSpPr>
        <p:spPr>
          <a:xfrm>
            <a:off x="5940152" y="1447689"/>
            <a:ext cx="2880319" cy="1656184"/>
          </a:xfrm>
          <a:prstGeom prst="cloudCallout">
            <a:avLst>
              <a:gd name="adj1" fmla="val -14419"/>
              <a:gd name="adj2" fmla="val 9177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Is it right that people in Britain have to use Foodbanks?</a:t>
            </a:r>
          </a:p>
        </p:txBody>
      </p:sp>
    </p:spTree>
    <p:extLst>
      <p:ext uri="{BB962C8B-B14F-4D97-AF65-F5344CB8AC3E}">
        <p14:creationId xmlns:p14="http://schemas.microsoft.com/office/powerpoint/2010/main" val="287562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1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27384"/>
            <a:ext cx="8229600" cy="1143000"/>
          </a:xfrm>
        </p:spPr>
        <p:txBody>
          <a:bodyPr/>
          <a:lstStyle/>
          <a:p>
            <a:r>
              <a:rPr lang="en-US" b="1" dirty="0"/>
              <a:t>Welfare Cuts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95536" y="908720"/>
            <a:ext cx="820891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We will critically evaluate ideas about what is ‘normal’ by acknowledging political discourses/the media/public opinion/your own opinions about;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11560" y="2348880"/>
            <a:ext cx="5112568" cy="26108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The super rich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Military spending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MPs expenses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Banks and the recession</a:t>
            </a: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04048" y="2348880"/>
            <a:ext cx="3733970" cy="2436143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395536" y="5085184"/>
            <a:ext cx="78488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Does what the media reports about these topics fit with your values and opinions?</a:t>
            </a: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732240" y="5647882"/>
            <a:ext cx="782817" cy="7828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0232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 build="p"/>
      <p:bldP spid="1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27384"/>
            <a:ext cx="8229600" cy="1143000"/>
          </a:xfrm>
        </p:spPr>
        <p:txBody>
          <a:bodyPr/>
          <a:lstStyle/>
          <a:p>
            <a:r>
              <a:rPr lang="en-US" b="1" dirty="0"/>
              <a:t>Welfare Cuts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403648" y="5733256"/>
            <a:ext cx="741682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This subject will form the basis of our next theme.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131840" y="1075315"/>
            <a:ext cx="39604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Guided Study Activity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389020" y="1052736"/>
            <a:ext cx="490492" cy="47749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611560" y="1941613"/>
            <a:ext cx="82089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develop and apply critical thinking to societal issues and the impact of poverty and social class;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critically engage with societal values surrounding current debate and ‘hot topics’ which are associated with inclusion and society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27615" y="1556792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This activity maps against the following  Learning Outcomes</a:t>
            </a:r>
          </a:p>
        </p:txBody>
      </p:sp>
      <p:graphicFrame>
        <p:nvGraphicFramePr>
          <p:cNvPr id="15" name="Table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90228138"/>
              </p:ext>
            </p:extLst>
          </p:nvPr>
        </p:nvGraphicFramePr>
        <p:xfrm>
          <a:off x="581250" y="3208689"/>
          <a:ext cx="8215380" cy="249945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87515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34022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894968">
                <a:tc>
                  <a:txBody>
                    <a:bodyPr/>
                    <a:lstStyle/>
                    <a:p>
                      <a:pPr algn="ctr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 dirty="0">
                          <a:effectLst/>
                        </a:rPr>
                        <a:t>1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 dirty="0">
                          <a:effectLst/>
                        </a:rPr>
                        <a:t>Look at the webpages regarding Universal Credit on the UK Government website. </a:t>
                      </a:r>
                      <a:r>
                        <a:rPr lang="en-GB" sz="1800" u="sng" dirty="0">
                          <a:effectLst/>
                          <a:hlinkClick r:id="rId3"/>
                        </a:rPr>
                        <a:t>https://www.gov.uk/universal-credit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60804">
                <a:tc>
                  <a:txBody>
                    <a:bodyPr/>
                    <a:lstStyle/>
                    <a:p>
                      <a:pPr algn="ctr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>
                          <a:effectLst/>
                        </a:rPr>
                        <a:t>2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 dirty="0">
                          <a:effectLst/>
                        </a:rPr>
                        <a:t>Read </a:t>
                      </a:r>
                      <a:r>
                        <a:rPr lang="en-GB" sz="1800" u="sng" dirty="0">
                          <a:effectLst/>
                        </a:rPr>
                        <a:t>at least</a:t>
                      </a:r>
                      <a:r>
                        <a:rPr lang="en-GB" sz="1800" dirty="0">
                          <a:effectLst/>
                        </a:rPr>
                        <a:t> two articles on the subject (these can be media articles or pieces written by ‘Think Tanks’, research bodies, Third sector organisations or pressure groups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53601">
                <a:tc>
                  <a:txBody>
                    <a:bodyPr/>
                    <a:lstStyle/>
                    <a:p>
                      <a:pPr algn="ctr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>
                          <a:effectLst/>
                        </a:rPr>
                        <a:t>3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>
                          <a:effectLst/>
                        </a:rPr>
                        <a:t>Identify whether you can identify a bias in the articles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07203">
                <a:tc>
                  <a:txBody>
                    <a:bodyPr/>
                    <a:lstStyle/>
                    <a:p>
                      <a:pPr algn="ctr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>
                          <a:effectLst/>
                        </a:rPr>
                        <a:t>4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 dirty="0">
                          <a:effectLst/>
                        </a:rPr>
                        <a:t>Take part in a debate on the Universal Credit system in the next session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pic>
        <p:nvPicPr>
          <p:cNvPr id="16" name="Picture 15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596336" y="680459"/>
            <a:ext cx="532427" cy="532427"/>
          </a:xfrm>
          <a:prstGeom prst="rect">
            <a:avLst/>
          </a:prstGeom>
        </p:spPr>
      </p:pic>
      <p:sp>
        <p:nvSpPr>
          <p:cNvPr id="17" name="TextBox 16"/>
          <p:cNvSpPr txBox="1"/>
          <p:nvPr/>
        </p:nvSpPr>
        <p:spPr>
          <a:xfrm>
            <a:off x="6948264" y="1212886"/>
            <a:ext cx="187220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Guided Study Sheet</a:t>
            </a:r>
          </a:p>
        </p:txBody>
      </p:sp>
    </p:spTree>
    <p:extLst>
      <p:ext uri="{BB962C8B-B14F-4D97-AF65-F5344CB8AC3E}">
        <p14:creationId xmlns:p14="http://schemas.microsoft.com/office/powerpoint/2010/main" val="2586963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7" grpId="0"/>
      <p:bldP spid="10" grpId="0"/>
      <p:bldP spid="17" grpId="0"/>
    </p:bldLst>
  </p:timing>
</p:sld>
</file>

<file path=ppt/theme/theme1.xml><?xml version="1.0" encoding="utf-8"?>
<a:theme xmlns:a="http://schemas.openxmlformats.org/drawingml/2006/main" name="UWTSD blue background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blue background</Template>
  <TotalTime>275</TotalTime>
  <Words>744</Words>
  <Application>Microsoft Office PowerPoint</Application>
  <PresentationFormat>On-screen Show (4:3)</PresentationFormat>
  <Paragraphs>97</Paragraphs>
  <Slides>18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1" baseType="lpstr">
      <vt:lpstr>Arial</vt:lpstr>
      <vt:lpstr>Calibri</vt:lpstr>
      <vt:lpstr>UWTSD blue background</vt:lpstr>
      <vt:lpstr>SJSI5021 What are Hot Topics?</vt:lpstr>
      <vt:lpstr>Learning Review</vt:lpstr>
      <vt:lpstr>Who am I?</vt:lpstr>
      <vt:lpstr>Who Am I? Who are ‘we’? Can ‘we’ exclude people?</vt:lpstr>
      <vt:lpstr>Who Am I? Who are ‘we’? Can ‘we’ exclude people?</vt:lpstr>
      <vt:lpstr>Who Am I? Who are ‘we’? Can ‘we’ exclude people?</vt:lpstr>
      <vt:lpstr>PowerPoint Presentation</vt:lpstr>
      <vt:lpstr>Who Am I? Who are ‘we’? Can ‘we’ exclude people?</vt:lpstr>
      <vt:lpstr>Who Am I? Who are ‘we’? Can ‘we’ exclude people?</vt:lpstr>
      <vt:lpstr>Over the course of this module we will critically evaluate political and popular discourse with regards to; </vt:lpstr>
      <vt:lpstr>Our place in current debates</vt:lpstr>
      <vt:lpstr>Quiz – Name the Leader</vt:lpstr>
      <vt:lpstr>Our place in current debates</vt:lpstr>
      <vt:lpstr>Current debate and Us</vt:lpstr>
      <vt:lpstr>Group Discussion</vt:lpstr>
      <vt:lpstr>Our place in current debates Welfare Cuts</vt:lpstr>
      <vt:lpstr>Welfare Cuts</vt:lpstr>
      <vt:lpstr>Welfare Cuts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SJSI5021 What are Hot Topics?</dc:title>
  <dc:creator>Ken Dicks</dc:creator>
  <cp:lastModifiedBy>Ken Dicks</cp:lastModifiedBy>
  <cp:revision>27</cp:revision>
  <dcterms:created xsi:type="dcterms:W3CDTF">2016-10-02T09:35:35Z</dcterms:created>
  <dcterms:modified xsi:type="dcterms:W3CDTF">2020-01-26T18:34:52Z</dcterms:modified>
</cp:coreProperties>
</file>