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2" d="100"/>
          <a:sy n="82" d="100"/>
        </p:scale>
        <p:origin x="69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EB2E6F-4B22-42AE-8229-BA232CCCE6D2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1222CF-584F-4694-B6B9-D71ECF8C468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82771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1222CF-584F-4694-B6B9-D71ECF8C468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47615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3EAEB-4565-4AB9-B79A-028A7208584F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4436C-1E4E-4F69-8805-17C0900436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933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3EAEB-4565-4AB9-B79A-028A7208584F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4436C-1E4E-4F69-8805-17C0900436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1256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3EAEB-4565-4AB9-B79A-028A7208584F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4436C-1E4E-4F69-8805-17C0900436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6748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3EAEB-4565-4AB9-B79A-028A7208584F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4436C-1E4E-4F69-8805-17C0900436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3562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3EAEB-4565-4AB9-B79A-028A7208584F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4436C-1E4E-4F69-8805-17C0900436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987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3EAEB-4565-4AB9-B79A-028A7208584F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4436C-1E4E-4F69-8805-17C0900436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4558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3EAEB-4565-4AB9-B79A-028A7208584F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4436C-1E4E-4F69-8805-17C0900436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3204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3EAEB-4565-4AB9-B79A-028A7208584F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4436C-1E4E-4F69-8805-17C0900436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5391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3EAEB-4565-4AB9-B79A-028A7208584F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4436C-1E4E-4F69-8805-17C0900436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3320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3EAEB-4565-4AB9-B79A-028A7208584F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4436C-1E4E-4F69-8805-17C0900436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0742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3EAEB-4565-4AB9-B79A-028A7208584F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4436C-1E4E-4F69-8805-17C0900436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50875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3EAEB-4565-4AB9-B79A-028A7208584F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4436C-1E4E-4F69-8805-17C0900436C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965338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3EAEB-4565-4AB9-B79A-028A7208584F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4436C-1E4E-4F69-8805-17C0900436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11524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3EAEB-4565-4AB9-B79A-028A7208584F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4436C-1E4E-4F69-8805-17C0900436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1255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3EAEB-4565-4AB9-B79A-028A7208584F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4436C-1E4E-4F69-8805-17C0900436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0946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3EAEB-4565-4AB9-B79A-028A7208584F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4436C-1E4E-4F69-8805-17C0900436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2941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3EAEB-4565-4AB9-B79A-028A7208584F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4436C-1E4E-4F69-8805-17C0900436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5137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143EAEB-4565-4AB9-B79A-028A7208584F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14436C-1E4E-4F69-8805-17C0900436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5105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4A05471-F404-4A3B-9128-851E13AE01BA}"/>
              </a:ext>
            </a:extLst>
          </p:cNvPr>
          <p:cNvSpPr/>
          <p:nvPr/>
        </p:nvSpPr>
        <p:spPr>
          <a:xfrm>
            <a:off x="1640632" y="1017037"/>
            <a:ext cx="8910735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/>
              <a:t>Enhancing Forensic Readiness in </a:t>
            </a:r>
            <a:r>
              <a:rPr lang="en-US" sz="2800" b="1" dirty="0" err="1"/>
              <a:t>Organisations</a:t>
            </a:r>
            <a:r>
              <a:rPr lang="en-US" sz="2800" b="1" dirty="0"/>
              <a:t> for </a:t>
            </a:r>
          </a:p>
          <a:p>
            <a:r>
              <a:rPr lang="en-US" sz="2800" b="1" dirty="0"/>
              <a:t>Effective Cyber Incident Investigation</a:t>
            </a:r>
          </a:p>
          <a:p>
            <a:endParaRPr lang="en-US" sz="2800" dirty="0"/>
          </a:p>
          <a:p>
            <a:r>
              <a:rPr lang="en-US" sz="2800" dirty="0"/>
              <a:t>Presented by: ZIAUR RAHMAN RAMIM</a:t>
            </a:r>
          </a:p>
          <a:p>
            <a:r>
              <a:rPr lang="en-US" sz="2800" dirty="0"/>
              <a:t>ID: 2503796</a:t>
            </a:r>
          </a:p>
          <a:p>
            <a:r>
              <a:rPr lang="en-US" sz="2800" dirty="0"/>
              <a:t>MSc Cybersecurity &amp; Digital Forensics</a:t>
            </a:r>
          </a:p>
          <a:p>
            <a:r>
              <a:rPr lang="en-US" sz="2800" dirty="0"/>
              <a:t>Research Methods and Professional Development</a:t>
            </a:r>
          </a:p>
          <a:p>
            <a:r>
              <a:rPr lang="en-US" sz="2800" dirty="0"/>
              <a:t>Presented to: Dr. Suresh </a:t>
            </a:r>
            <a:r>
              <a:rPr lang="en-US" sz="2800" dirty="0" err="1"/>
              <a:t>Shanmugasunadaram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716891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B6A6D87-4DDF-4EEE-BD4B-A7AF01A8F094}"/>
              </a:ext>
            </a:extLst>
          </p:cNvPr>
          <p:cNvSpPr/>
          <p:nvPr/>
        </p:nvSpPr>
        <p:spPr>
          <a:xfrm>
            <a:off x="1405812" y="761247"/>
            <a:ext cx="685178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u="sng" dirty="0"/>
              <a:t>Contents</a:t>
            </a:r>
          </a:p>
          <a:p>
            <a:endParaRPr lang="en-US" sz="2400" b="1" u="sng" dirty="0"/>
          </a:p>
          <a:p>
            <a:r>
              <a:rPr lang="en-US" sz="2400" dirty="0"/>
              <a:t>1.	Research Background</a:t>
            </a:r>
          </a:p>
          <a:p>
            <a:r>
              <a:rPr lang="en-US" sz="2400" dirty="0"/>
              <a:t>2.	Current Development in the Area</a:t>
            </a:r>
          </a:p>
          <a:p>
            <a:r>
              <a:rPr lang="en-US" sz="2400" dirty="0"/>
              <a:t>3.	Research Problem</a:t>
            </a:r>
          </a:p>
          <a:p>
            <a:r>
              <a:rPr lang="en-US" sz="2400" dirty="0"/>
              <a:t>4.	Research Objectives</a:t>
            </a:r>
          </a:p>
          <a:p>
            <a:r>
              <a:rPr lang="en-US" sz="2400" dirty="0"/>
              <a:t>5.	Literature Review</a:t>
            </a:r>
          </a:p>
          <a:p>
            <a:r>
              <a:rPr lang="en-US" sz="2400" dirty="0"/>
              <a:t>6.	Methodology</a:t>
            </a:r>
          </a:p>
          <a:p>
            <a:r>
              <a:rPr lang="en-US" sz="2400" dirty="0"/>
              <a:t>7.	Data Collection and Evaluation Process</a:t>
            </a:r>
          </a:p>
          <a:p>
            <a:r>
              <a:rPr lang="en-US" sz="2400" dirty="0"/>
              <a:t>8.	Proposed framework Components</a:t>
            </a:r>
          </a:p>
          <a:p>
            <a:r>
              <a:rPr lang="en-US" sz="2400" dirty="0"/>
              <a:t>9.	Project Planning and Resources</a:t>
            </a:r>
          </a:p>
          <a:p>
            <a:r>
              <a:rPr lang="en-US" sz="2400" dirty="0"/>
              <a:t>10.	Limitations</a:t>
            </a:r>
          </a:p>
          <a:p>
            <a:r>
              <a:rPr lang="en-US" sz="2400" dirty="0"/>
              <a:t>11.	Conclusion</a:t>
            </a:r>
          </a:p>
          <a:p>
            <a:r>
              <a:rPr lang="en-US" sz="2400" dirty="0"/>
              <a:t>12.	References</a:t>
            </a:r>
          </a:p>
        </p:txBody>
      </p:sp>
    </p:spTree>
    <p:extLst>
      <p:ext uri="{BB962C8B-B14F-4D97-AF65-F5344CB8AC3E}">
        <p14:creationId xmlns:p14="http://schemas.microsoft.com/office/powerpoint/2010/main" val="11289629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E6A7D6F-C5AF-482E-B5D3-12E28BC8F34E}"/>
              </a:ext>
            </a:extLst>
          </p:cNvPr>
          <p:cNvSpPr/>
          <p:nvPr/>
        </p:nvSpPr>
        <p:spPr>
          <a:xfrm>
            <a:off x="1079241" y="797510"/>
            <a:ext cx="9734938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u="sng" dirty="0">
                <a:cs typeface="Times New Roman" panose="02020603050405020304" pitchFamily="18" charset="0"/>
              </a:rPr>
              <a:t>Research Background</a:t>
            </a:r>
          </a:p>
          <a:p>
            <a:endParaRPr lang="en-US" sz="2800" b="1" u="sng" dirty="0">
              <a:cs typeface="Times New Roman" panose="02020603050405020304" pitchFamily="18" charset="0"/>
            </a:endParaRPr>
          </a:p>
          <a:p>
            <a:r>
              <a:rPr lang="en-US" sz="2800" dirty="0">
                <a:cs typeface="Times New Roman" panose="02020603050405020304" pitchFamily="18" charset="0"/>
              </a:rPr>
              <a:t>•	Cyber incidents continue to affect </a:t>
            </a:r>
            <a:r>
              <a:rPr lang="en-US" sz="2800" dirty="0" err="1">
                <a:cs typeface="Times New Roman" panose="02020603050405020304" pitchFamily="18" charset="0"/>
              </a:rPr>
              <a:t>organisations</a:t>
            </a:r>
            <a:r>
              <a:rPr lang="en-US" sz="2800" dirty="0">
                <a:cs typeface="Times New Roman" panose="02020603050405020304" pitchFamily="18" charset="0"/>
              </a:rPr>
              <a:t> of all sizes </a:t>
            </a:r>
          </a:p>
          <a:p>
            <a:r>
              <a:rPr lang="en-US" sz="2800" dirty="0">
                <a:cs typeface="Times New Roman" panose="02020603050405020304" pitchFamily="18" charset="0"/>
              </a:rPr>
              <a:t>•	Many </a:t>
            </a:r>
            <a:r>
              <a:rPr lang="en-US" sz="2800" dirty="0" err="1">
                <a:cs typeface="Times New Roman" panose="02020603050405020304" pitchFamily="18" charset="0"/>
              </a:rPr>
              <a:t>organisations</a:t>
            </a:r>
            <a:r>
              <a:rPr lang="en-US" sz="2800" dirty="0">
                <a:cs typeface="Times New Roman" panose="02020603050405020304" pitchFamily="18" charset="0"/>
              </a:rPr>
              <a:t> invest in prevention and detection </a:t>
            </a:r>
          </a:p>
          <a:p>
            <a:r>
              <a:rPr lang="en-US" sz="2800" dirty="0">
                <a:cs typeface="Times New Roman" panose="02020603050405020304" pitchFamily="18" charset="0"/>
              </a:rPr>
              <a:t>•	Fewer </a:t>
            </a:r>
            <a:r>
              <a:rPr lang="en-US" sz="2800" dirty="0" err="1">
                <a:cs typeface="Times New Roman" panose="02020603050405020304" pitchFamily="18" charset="0"/>
              </a:rPr>
              <a:t>organisations</a:t>
            </a:r>
            <a:r>
              <a:rPr lang="en-US" sz="2800" dirty="0">
                <a:cs typeface="Times New Roman" panose="02020603050405020304" pitchFamily="18" charset="0"/>
              </a:rPr>
              <a:t> are fully prepared for post-incident investigation </a:t>
            </a:r>
          </a:p>
          <a:p>
            <a:r>
              <a:rPr lang="en-US" sz="2800" dirty="0">
                <a:cs typeface="Times New Roman" panose="02020603050405020304" pitchFamily="18" charset="0"/>
              </a:rPr>
              <a:t>•	Digital evidence is often lost, incomplete, or poorly preserved </a:t>
            </a:r>
          </a:p>
          <a:p>
            <a:r>
              <a:rPr lang="en-US" sz="2800" dirty="0">
                <a:cs typeface="Times New Roman" panose="02020603050405020304" pitchFamily="18" charset="0"/>
              </a:rPr>
              <a:t>•	Forensic readiness helps </a:t>
            </a:r>
            <a:r>
              <a:rPr lang="en-US" sz="2800" dirty="0" err="1">
                <a:cs typeface="Times New Roman" panose="02020603050405020304" pitchFamily="18" charset="0"/>
              </a:rPr>
              <a:t>organisations</a:t>
            </a:r>
            <a:r>
              <a:rPr lang="en-US" sz="2800" dirty="0">
                <a:cs typeface="Times New Roman" panose="02020603050405020304" pitchFamily="18" charset="0"/>
              </a:rPr>
              <a:t> prepare before an incident occurs</a:t>
            </a:r>
          </a:p>
        </p:txBody>
      </p:sp>
    </p:spTree>
    <p:extLst>
      <p:ext uri="{BB962C8B-B14F-4D97-AF65-F5344CB8AC3E}">
        <p14:creationId xmlns:p14="http://schemas.microsoft.com/office/powerpoint/2010/main" val="5841585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D8B6E47-DF15-420F-A063-4E42FC18E99C}"/>
              </a:ext>
            </a:extLst>
          </p:cNvPr>
          <p:cNvSpPr/>
          <p:nvPr/>
        </p:nvSpPr>
        <p:spPr>
          <a:xfrm>
            <a:off x="1172547" y="1324576"/>
            <a:ext cx="914711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u="sng" dirty="0"/>
              <a:t>Current Developments in the Area</a:t>
            </a:r>
          </a:p>
          <a:p>
            <a:endParaRPr lang="en-US" sz="2400" b="1" u="sng" dirty="0"/>
          </a:p>
          <a:p>
            <a:r>
              <a:rPr lang="en-US" sz="2400" dirty="0"/>
              <a:t>•	Growth in ransomware, insider threats, and data breaches </a:t>
            </a:r>
          </a:p>
          <a:p>
            <a:r>
              <a:rPr lang="en-US" sz="2400" dirty="0"/>
              <a:t>•	Increased dependence on cloud systems and distributed environments </a:t>
            </a:r>
          </a:p>
          <a:p>
            <a:r>
              <a:rPr lang="en-US" sz="2400" dirty="0"/>
              <a:t>•	Need for reliable logging, monitoring, and evidence retention </a:t>
            </a:r>
          </a:p>
          <a:p>
            <a:r>
              <a:rPr lang="en-US" sz="2400" dirty="0"/>
              <a:t>•	Forensic readiness becoming more important in modern cyber resilience</a:t>
            </a:r>
          </a:p>
        </p:txBody>
      </p:sp>
    </p:spTree>
    <p:extLst>
      <p:ext uri="{BB962C8B-B14F-4D97-AF65-F5344CB8AC3E}">
        <p14:creationId xmlns:p14="http://schemas.microsoft.com/office/powerpoint/2010/main" val="2483692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8C71D78-B91C-49EE-98F2-0399CC5077AA}"/>
              </a:ext>
            </a:extLst>
          </p:cNvPr>
          <p:cNvSpPr/>
          <p:nvPr/>
        </p:nvSpPr>
        <p:spPr>
          <a:xfrm>
            <a:off x="1079240" y="1520519"/>
            <a:ext cx="10966581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u="sng" dirty="0"/>
              <a:t>Research Problem</a:t>
            </a:r>
          </a:p>
          <a:p>
            <a:endParaRPr lang="en-US" sz="2400" dirty="0"/>
          </a:p>
          <a:p>
            <a:r>
              <a:rPr lang="en-US" sz="2400" dirty="0"/>
              <a:t>•	Incomplete or poorly managed logs </a:t>
            </a:r>
          </a:p>
          <a:p>
            <a:r>
              <a:rPr lang="en-US" sz="2400" dirty="0"/>
              <a:t>•	Weak evidence preservation procedures </a:t>
            </a:r>
          </a:p>
          <a:p>
            <a:r>
              <a:rPr lang="en-US" sz="2400" dirty="0"/>
              <a:t>•	Lack of integration between incident response and forensic needs </a:t>
            </a:r>
          </a:p>
          <a:p>
            <a:r>
              <a:rPr lang="en-US" sz="2400" dirty="0"/>
              <a:t>•	Limited staff awareness and unclear responsibilities </a:t>
            </a:r>
          </a:p>
          <a:p>
            <a:r>
              <a:rPr lang="en-US" sz="2400" dirty="0"/>
              <a:t>•	Practical gap between theory and real-world implementation</a:t>
            </a:r>
          </a:p>
        </p:txBody>
      </p:sp>
    </p:spTree>
    <p:extLst>
      <p:ext uri="{BB962C8B-B14F-4D97-AF65-F5344CB8AC3E}">
        <p14:creationId xmlns:p14="http://schemas.microsoft.com/office/powerpoint/2010/main" val="448161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5509732-4F80-47C4-B4ED-7585FD2F55C7}"/>
              </a:ext>
            </a:extLst>
          </p:cNvPr>
          <p:cNvSpPr/>
          <p:nvPr/>
        </p:nvSpPr>
        <p:spPr>
          <a:xfrm>
            <a:off x="1127449" y="923730"/>
            <a:ext cx="993710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u="sng" dirty="0"/>
              <a:t>Research Objectives</a:t>
            </a:r>
          </a:p>
          <a:p>
            <a:endParaRPr lang="en-US" sz="2400" b="1" u="sng" dirty="0"/>
          </a:p>
          <a:p>
            <a:r>
              <a:rPr lang="en-US" sz="2400" dirty="0"/>
              <a:t>•	To examine the concept and importance of forensic readiness </a:t>
            </a:r>
          </a:p>
          <a:p>
            <a:r>
              <a:rPr lang="en-US" sz="2400" dirty="0"/>
              <a:t>•	To identify the technical, legal, </a:t>
            </a:r>
            <a:r>
              <a:rPr lang="en-US" sz="2400" dirty="0" err="1"/>
              <a:t>organisational</a:t>
            </a:r>
            <a:r>
              <a:rPr lang="en-US" sz="2400" dirty="0"/>
              <a:t>, and human factors that influence readiness </a:t>
            </a:r>
          </a:p>
          <a:p>
            <a:r>
              <a:rPr lang="en-US" sz="2400" dirty="0"/>
              <a:t>•	To </a:t>
            </a:r>
            <a:r>
              <a:rPr lang="en-US" sz="2400" dirty="0" err="1"/>
              <a:t>analyse</a:t>
            </a:r>
            <a:r>
              <a:rPr lang="en-US" sz="2400" dirty="0"/>
              <a:t> the main challenges </a:t>
            </a:r>
            <a:r>
              <a:rPr lang="en-US" sz="2400" dirty="0" err="1"/>
              <a:t>organisations</a:t>
            </a:r>
            <a:r>
              <a:rPr lang="en-US" sz="2400" dirty="0"/>
              <a:t> face in preparing for investigations </a:t>
            </a:r>
          </a:p>
          <a:p>
            <a:r>
              <a:rPr lang="en-US" sz="2400" dirty="0"/>
              <a:t>•	To review existing models and guidance </a:t>
            </a:r>
          </a:p>
          <a:p>
            <a:r>
              <a:rPr lang="en-US" sz="2400" dirty="0"/>
              <a:t>•	To propose a practical forensic readiness framework</a:t>
            </a:r>
          </a:p>
        </p:txBody>
      </p:sp>
    </p:spTree>
    <p:extLst>
      <p:ext uri="{BB962C8B-B14F-4D97-AF65-F5344CB8AC3E}">
        <p14:creationId xmlns:p14="http://schemas.microsoft.com/office/powerpoint/2010/main" val="38161627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465E0AC-B268-4354-B4A0-2C7235B9F97C}"/>
              </a:ext>
            </a:extLst>
          </p:cNvPr>
          <p:cNvSpPr/>
          <p:nvPr/>
        </p:nvSpPr>
        <p:spPr>
          <a:xfrm>
            <a:off x="1041918" y="546071"/>
            <a:ext cx="9949544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u="sng" dirty="0"/>
              <a:t>Literature Review</a:t>
            </a:r>
          </a:p>
          <a:p>
            <a:endParaRPr lang="en-US" sz="2400" dirty="0"/>
          </a:p>
          <a:p>
            <a:r>
              <a:rPr lang="en-US" sz="2400" dirty="0"/>
              <a:t>•	NIST highlights that forensic techniques should be integrated into incident response, not treated only after an attack [1]. </a:t>
            </a:r>
          </a:p>
          <a:p>
            <a:r>
              <a:rPr lang="en-US" sz="2400" dirty="0"/>
              <a:t>•	Effective incident handling depends on preparation, coordination, and recovery planning [2]. </a:t>
            </a:r>
          </a:p>
          <a:p>
            <a:r>
              <a:rPr lang="en-US" sz="2400" dirty="0"/>
              <a:t>•	Log management is essential because logs support event detection, evidence collection, and accountability [3]. </a:t>
            </a:r>
          </a:p>
          <a:p>
            <a:r>
              <a:rPr lang="en-US" sz="2400" dirty="0"/>
              <a:t>•	NCSC guidance stresses the need for forensic visibility and protective monitoring across </a:t>
            </a:r>
            <a:r>
              <a:rPr lang="en-US" sz="2400" dirty="0" err="1"/>
              <a:t>organisational</a:t>
            </a:r>
            <a:r>
              <a:rPr lang="en-US" sz="2400" dirty="0"/>
              <a:t> systems [4]. </a:t>
            </a:r>
          </a:p>
          <a:p>
            <a:r>
              <a:rPr lang="en-US" sz="2400" dirty="0"/>
              <a:t>•	Recent UK reports show that cyber incidents remain common, increasing the need for stronger investigation preparedness [5], [6]. </a:t>
            </a:r>
          </a:p>
          <a:p>
            <a:r>
              <a:rPr lang="en-US" sz="2400" dirty="0"/>
              <a:t>•	However, the literature still lacks a simple and practical framework that </a:t>
            </a:r>
            <a:r>
              <a:rPr lang="en-US" sz="2400" dirty="0" err="1"/>
              <a:t>organisations</a:t>
            </a:r>
            <a:r>
              <a:rPr lang="en-US" sz="2400" dirty="0"/>
              <a:t> can easily apply in real-world settings.</a:t>
            </a:r>
          </a:p>
        </p:txBody>
      </p:sp>
    </p:spTree>
    <p:extLst>
      <p:ext uri="{BB962C8B-B14F-4D97-AF65-F5344CB8AC3E}">
        <p14:creationId xmlns:p14="http://schemas.microsoft.com/office/powerpoint/2010/main" val="25220111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A744CE3-C528-4A10-93A3-7B220136BF9D}"/>
              </a:ext>
            </a:extLst>
          </p:cNvPr>
          <p:cNvSpPr/>
          <p:nvPr/>
        </p:nvSpPr>
        <p:spPr>
          <a:xfrm>
            <a:off x="1116563" y="940560"/>
            <a:ext cx="795279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u="sng" dirty="0"/>
              <a:t>Methodology</a:t>
            </a:r>
          </a:p>
          <a:p>
            <a:endParaRPr lang="en-US" sz="2400" b="1" u="sng" dirty="0"/>
          </a:p>
          <a:p>
            <a:r>
              <a:rPr lang="en-US" sz="2400" dirty="0"/>
              <a:t>Approach: Qualitative research</a:t>
            </a:r>
          </a:p>
          <a:p>
            <a:r>
              <a:rPr lang="en-US" sz="2400" dirty="0"/>
              <a:t>Method: Structured literature review and thematic analysis Data sources:</a:t>
            </a:r>
          </a:p>
          <a:p>
            <a:r>
              <a:rPr lang="en-US" sz="2400" dirty="0"/>
              <a:t>•	Peer-reviewed journal articles </a:t>
            </a:r>
          </a:p>
          <a:p>
            <a:r>
              <a:rPr lang="en-US" sz="2400" dirty="0"/>
              <a:t>•	Conference papers </a:t>
            </a:r>
          </a:p>
          <a:p>
            <a:r>
              <a:rPr lang="en-US" sz="2400" dirty="0"/>
              <a:t>•	Government and industry reports </a:t>
            </a:r>
          </a:p>
          <a:p>
            <a:r>
              <a:rPr lang="en-US" sz="2400" dirty="0"/>
              <a:t>•	Professional guidance such as NIST and NCSC</a:t>
            </a:r>
          </a:p>
        </p:txBody>
      </p:sp>
    </p:spTree>
    <p:extLst>
      <p:ext uri="{BB962C8B-B14F-4D97-AF65-F5344CB8AC3E}">
        <p14:creationId xmlns:p14="http://schemas.microsoft.com/office/powerpoint/2010/main" val="41959762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15C1678-6500-469F-90E2-8137D9A48F08}"/>
              </a:ext>
            </a:extLst>
          </p:cNvPr>
          <p:cNvSpPr/>
          <p:nvPr/>
        </p:nvSpPr>
        <p:spPr>
          <a:xfrm>
            <a:off x="1125894" y="751344"/>
            <a:ext cx="920309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u="sng" dirty="0"/>
              <a:t>Data Collection and Data analysis</a:t>
            </a:r>
          </a:p>
          <a:p>
            <a:endParaRPr lang="en-US" sz="2400" b="1" u="sng" dirty="0"/>
          </a:p>
          <a:p>
            <a:r>
              <a:rPr lang="en-US" sz="2400" b="1" dirty="0"/>
              <a:t>Data collection</a:t>
            </a:r>
          </a:p>
          <a:p>
            <a:r>
              <a:rPr lang="en-US" sz="2400" dirty="0"/>
              <a:t>•	Select recent and relevant academic sources </a:t>
            </a:r>
          </a:p>
          <a:p>
            <a:r>
              <a:rPr lang="en-US" sz="2400" dirty="0"/>
              <a:t>•	Include professional and government guidance </a:t>
            </a:r>
          </a:p>
          <a:p>
            <a:r>
              <a:rPr lang="en-US" sz="2400" dirty="0"/>
              <a:t>•	Focus on studies discussing forensic readiness, incident response, and digital evidence preparation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A046B5E-4ED6-4EAA-B531-5B3D9738A434}"/>
              </a:ext>
            </a:extLst>
          </p:cNvPr>
          <p:cNvSpPr/>
          <p:nvPr/>
        </p:nvSpPr>
        <p:spPr>
          <a:xfrm>
            <a:off x="1125894" y="3718164"/>
            <a:ext cx="883920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u="sng" dirty="0"/>
              <a:t>Data analysis</a:t>
            </a:r>
          </a:p>
          <a:p>
            <a:endParaRPr lang="en-US" sz="2400" dirty="0"/>
          </a:p>
          <a:p>
            <a:r>
              <a:rPr lang="en-US" sz="2400" dirty="0"/>
              <a:t>•	Identify recurring themes </a:t>
            </a:r>
          </a:p>
          <a:p>
            <a:r>
              <a:rPr lang="en-US" sz="2400" dirty="0"/>
              <a:t>•	Compare strengths and weaknesses in existing models </a:t>
            </a:r>
          </a:p>
          <a:p>
            <a:r>
              <a:rPr lang="en-US" sz="2400" dirty="0"/>
              <a:t>•	Synthesize findings into a practical framework</a:t>
            </a:r>
          </a:p>
        </p:txBody>
      </p:sp>
    </p:spTree>
    <p:extLst>
      <p:ext uri="{BB962C8B-B14F-4D97-AF65-F5344CB8AC3E}">
        <p14:creationId xmlns:p14="http://schemas.microsoft.com/office/powerpoint/2010/main" val="7327709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A1A8C7A-6996-4BC6-80AB-6E50E38A3C92}"/>
              </a:ext>
            </a:extLst>
          </p:cNvPr>
          <p:cNvSpPr/>
          <p:nvPr/>
        </p:nvSpPr>
        <p:spPr>
          <a:xfrm>
            <a:off x="1135224" y="1117842"/>
            <a:ext cx="9660293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u="sng" dirty="0"/>
              <a:t>Evaluation Process</a:t>
            </a:r>
          </a:p>
          <a:p>
            <a:endParaRPr lang="en-US" sz="2400" b="1" u="sng" dirty="0"/>
          </a:p>
          <a:p>
            <a:r>
              <a:rPr lang="en-US" sz="2400" b="1" dirty="0"/>
              <a:t>Evaluation</a:t>
            </a:r>
          </a:p>
          <a:p>
            <a:endParaRPr lang="en-US" sz="2400" b="1" dirty="0"/>
          </a:p>
          <a:p>
            <a:r>
              <a:rPr lang="en-US" sz="2400" dirty="0"/>
              <a:t>•	Compare proposed framework against literature findings </a:t>
            </a:r>
          </a:p>
          <a:p>
            <a:r>
              <a:rPr lang="en-US" sz="2400" dirty="0"/>
              <a:t>•	Assess whether it addresses commonly identified challenges </a:t>
            </a:r>
          </a:p>
          <a:p>
            <a:r>
              <a:rPr lang="en-US" sz="2400" dirty="0"/>
              <a:t>•	Check alignment with </a:t>
            </a:r>
            <a:r>
              <a:rPr lang="en-US" sz="2400" dirty="0" err="1"/>
              <a:t>organisational</a:t>
            </a:r>
            <a:r>
              <a:rPr lang="en-US" sz="2400" dirty="0"/>
              <a:t> needs and best practice guidance</a:t>
            </a:r>
          </a:p>
        </p:txBody>
      </p:sp>
    </p:spTree>
    <p:extLst>
      <p:ext uri="{BB962C8B-B14F-4D97-AF65-F5344CB8AC3E}">
        <p14:creationId xmlns:p14="http://schemas.microsoft.com/office/powerpoint/2010/main" val="36606895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2F68888-0732-47F0-8A52-1EE9CD46645D}"/>
              </a:ext>
            </a:extLst>
          </p:cNvPr>
          <p:cNvSpPr/>
          <p:nvPr/>
        </p:nvSpPr>
        <p:spPr>
          <a:xfrm>
            <a:off x="976603" y="843677"/>
            <a:ext cx="6235959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u="sng" dirty="0"/>
              <a:t>Proposed Framework Components</a:t>
            </a:r>
          </a:p>
          <a:p>
            <a:endParaRPr lang="en-US" sz="2400" b="1" dirty="0"/>
          </a:p>
          <a:p>
            <a:r>
              <a:rPr lang="en-US" sz="2400" b="1" dirty="0"/>
              <a:t>Potential framework areas:</a:t>
            </a:r>
          </a:p>
          <a:p>
            <a:endParaRPr lang="en-US" sz="2400" b="1" dirty="0"/>
          </a:p>
          <a:p>
            <a:r>
              <a:rPr lang="en-US" sz="2400" dirty="0"/>
              <a:t>•	Governance and policy </a:t>
            </a:r>
          </a:p>
          <a:p>
            <a:r>
              <a:rPr lang="en-US" sz="2400" dirty="0"/>
              <a:t>•	Technical evidence readiness </a:t>
            </a:r>
          </a:p>
          <a:p>
            <a:r>
              <a:rPr lang="en-US" sz="2400" dirty="0"/>
              <a:t>•   Logging and monitoring </a:t>
            </a:r>
          </a:p>
          <a:p>
            <a:r>
              <a:rPr lang="en-US" sz="2400" dirty="0"/>
              <a:t>•	Incident response integration </a:t>
            </a:r>
          </a:p>
          <a:p>
            <a:r>
              <a:rPr lang="en-US" sz="2400" dirty="0"/>
              <a:t>•	Legal and procedural safeguards </a:t>
            </a:r>
          </a:p>
          <a:p>
            <a:r>
              <a:rPr lang="en-US" sz="2400" dirty="0"/>
              <a:t>•	Staff training and accountability </a:t>
            </a:r>
          </a:p>
          <a:p>
            <a:r>
              <a:rPr lang="en-US" sz="2400" dirty="0"/>
              <a:t>•	Review and continuous improvement</a:t>
            </a:r>
          </a:p>
        </p:txBody>
      </p:sp>
    </p:spTree>
    <p:extLst>
      <p:ext uri="{BB962C8B-B14F-4D97-AF65-F5344CB8AC3E}">
        <p14:creationId xmlns:p14="http://schemas.microsoft.com/office/powerpoint/2010/main" val="41284300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C5D3CF6-3AB0-4459-90D9-C6BF1A17BAA2}"/>
              </a:ext>
            </a:extLst>
          </p:cNvPr>
          <p:cNvSpPr/>
          <p:nvPr/>
        </p:nvSpPr>
        <p:spPr>
          <a:xfrm>
            <a:off x="985934" y="761819"/>
            <a:ext cx="819538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u="sng" dirty="0"/>
              <a:t>Project Planning and Resources</a:t>
            </a:r>
          </a:p>
          <a:p>
            <a:endParaRPr lang="en-US" sz="2400" b="1" u="sng" dirty="0"/>
          </a:p>
          <a:p>
            <a:r>
              <a:rPr lang="en-US" sz="2400" dirty="0"/>
              <a:t>•	Weeks 1–2: </a:t>
            </a:r>
            <a:r>
              <a:rPr lang="en-US" sz="2400" dirty="0" err="1"/>
              <a:t>finalise</a:t>
            </a:r>
            <a:r>
              <a:rPr lang="en-US" sz="2400" dirty="0"/>
              <a:t> topic and research questions </a:t>
            </a:r>
          </a:p>
          <a:p>
            <a:r>
              <a:rPr lang="en-US" sz="2400" dirty="0"/>
              <a:t>•	Weeks 3–5: literature search and source selection </a:t>
            </a:r>
          </a:p>
          <a:p>
            <a:r>
              <a:rPr lang="en-US" sz="2400" dirty="0"/>
              <a:t>•	Weeks 6–8: critical reading and thematic coding </a:t>
            </a:r>
          </a:p>
          <a:p>
            <a:r>
              <a:rPr lang="en-US" sz="2400" dirty="0"/>
              <a:t>•	Weeks 9–10: framework development </a:t>
            </a:r>
          </a:p>
          <a:p>
            <a:r>
              <a:rPr lang="en-US" sz="2400" dirty="0"/>
              <a:t>•	Weeks 11–12: draft writing </a:t>
            </a:r>
          </a:p>
          <a:p>
            <a:r>
              <a:rPr lang="en-US" sz="2400" dirty="0"/>
              <a:t>•   Weeks 13–14: revision and final editing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E917B37-EC14-4D19-BDF9-51348113F744}"/>
              </a:ext>
            </a:extLst>
          </p:cNvPr>
          <p:cNvSpPr/>
          <p:nvPr/>
        </p:nvSpPr>
        <p:spPr>
          <a:xfrm>
            <a:off x="985934" y="4128711"/>
            <a:ext cx="840066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u="sng" dirty="0"/>
              <a:t>Resources needed:</a:t>
            </a:r>
          </a:p>
          <a:p>
            <a:endParaRPr lang="en-US" sz="2400" dirty="0"/>
          </a:p>
          <a:p>
            <a:r>
              <a:rPr lang="en-US" sz="2400" dirty="0"/>
              <a:t>•	Google Scholar / library databases </a:t>
            </a:r>
          </a:p>
          <a:p>
            <a:r>
              <a:rPr lang="en-US" sz="2400" dirty="0"/>
              <a:t>•	NIST and NCSC reports </a:t>
            </a:r>
          </a:p>
          <a:p>
            <a:r>
              <a:rPr lang="en-US" sz="2400" dirty="0"/>
              <a:t>•	Reference manager such as Zotero or Mendeley </a:t>
            </a:r>
          </a:p>
          <a:p>
            <a:r>
              <a:rPr lang="en-US" sz="2400" dirty="0"/>
              <a:t>•	Word processing and presentation tools</a:t>
            </a:r>
          </a:p>
        </p:txBody>
      </p:sp>
    </p:spTree>
    <p:extLst>
      <p:ext uri="{BB962C8B-B14F-4D97-AF65-F5344CB8AC3E}">
        <p14:creationId xmlns:p14="http://schemas.microsoft.com/office/powerpoint/2010/main" val="16755429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B2F14C1-1E87-4D0E-96EB-5D8C1E7EC464}"/>
              </a:ext>
            </a:extLst>
          </p:cNvPr>
          <p:cNvSpPr/>
          <p:nvPr/>
        </p:nvSpPr>
        <p:spPr>
          <a:xfrm>
            <a:off x="1172546" y="1216100"/>
            <a:ext cx="860593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u="sng" dirty="0"/>
              <a:t>Limitations</a:t>
            </a:r>
          </a:p>
          <a:p>
            <a:endParaRPr lang="en-US" sz="2400" dirty="0"/>
          </a:p>
          <a:p>
            <a:r>
              <a:rPr lang="en-US" sz="2400" dirty="0"/>
              <a:t>• Based mainly on secondary research </a:t>
            </a:r>
          </a:p>
          <a:p>
            <a:r>
              <a:rPr lang="en-US" sz="2400" dirty="0"/>
              <a:t>• No live testing in a real </a:t>
            </a:r>
            <a:r>
              <a:rPr lang="en-US" sz="2400" dirty="0" err="1"/>
              <a:t>organisation</a:t>
            </a:r>
            <a:r>
              <a:rPr lang="en-US" sz="2400" dirty="0"/>
              <a:t> </a:t>
            </a:r>
          </a:p>
          <a:p>
            <a:r>
              <a:rPr lang="en-US" sz="2400" dirty="0"/>
              <a:t>• Findings may vary by sector, size, and legal environment </a:t>
            </a:r>
          </a:p>
          <a:p>
            <a:r>
              <a:rPr lang="en-US" sz="2400" dirty="0"/>
              <a:t>• Proposed framework will be practical, but not universally fixed</a:t>
            </a:r>
          </a:p>
        </p:txBody>
      </p:sp>
    </p:spTree>
    <p:extLst>
      <p:ext uri="{BB962C8B-B14F-4D97-AF65-F5344CB8AC3E}">
        <p14:creationId xmlns:p14="http://schemas.microsoft.com/office/powerpoint/2010/main" val="20502122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FAB185-58AC-410A-8902-B3206A3A805C}"/>
              </a:ext>
            </a:extLst>
          </p:cNvPr>
          <p:cNvSpPr/>
          <p:nvPr/>
        </p:nvSpPr>
        <p:spPr>
          <a:xfrm>
            <a:off x="1125893" y="1293665"/>
            <a:ext cx="8354009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u="sng" dirty="0"/>
              <a:t>Conclusion</a:t>
            </a:r>
          </a:p>
          <a:p>
            <a:endParaRPr lang="en-US" sz="2400" dirty="0"/>
          </a:p>
          <a:p>
            <a:r>
              <a:rPr lang="en-US" sz="2400" dirty="0"/>
              <a:t>• Forensic readiness is a growing </a:t>
            </a:r>
            <a:r>
              <a:rPr lang="en-US" sz="2400" dirty="0" err="1"/>
              <a:t>organisational</a:t>
            </a:r>
            <a:r>
              <a:rPr lang="en-US" sz="2400" dirty="0"/>
              <a:t> need </a:t>
            </a:r>
          </a:p>
          <a:p>
            <a:r>
              <a:rPr lang="en-US" sz="2400" dirty="0"/>
              <a:t>• Many </a:t>
            </a:r>
            <a:r>
              <a:rPr lang="en-US" sz="2400" dirty="0" err="1"/>
              <a:t>organisations</a:t>
            </a:r>
            <a:r>
              <a:rPr lang="en-US" sz="2400" dirty="0"/>
              <a:t> still lack practical investigation preparedness </a:t>
            </a:r>
          </a:p>
          <a:p>
            <a:r>
              <a:rPr lang="en-US" sz="2400" dirty="0"/>
              <a:t>• Literature supports the importance of readiness, but practical gaps remain </a:t>
            </a:r>
          </a:p>
          <a:p>
            <a:r>
              <a:rPr lang="en-US" sz="2400" dirty="0"/>
              <a:t>• This study aims to bridge that gap through a practical framework</a:t>
            </a:r>
          </a:p>
        </p:txBody>
      </p:sp>
    </p:spTree>
    <p:extLst>
      <p:ext uri="{BB962C8B-B14F-4D97-AF65-F5344CB8AC3E}">
        <p14:creationId xmlns:p14="http://schemas.microsoft.com/office/powerpoint/2010/main" val="14159066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7AB094D-69A8-4999-A1ED-0E4EC47B94B9}"/>
              </a:ext>
            </a:extLst>
          </p:cNvPr>
          <p:cNvSpPr/>
          <p:nvPr/>
        </p:nvSpPr>
        <p:spPr>
          <a:xfrm>
            <a:off x="493744" y="192337"/>
            <a:ext cx="11353801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u="sng" dirty="0"/>
              <a:t>References</a:t>
            </a:r>
            <a:r>
              <a:rPr lang="en-US" sz="2400" dirty="0"/>
              <a:t> </a:t>
            </a:r>
          </a:p>
          <a:p>
            <a:endParaRPr lang="en-US" sz="2400" dirty="0"/>
          </a:p>
          <a:p>
            <a:r>
              <a:rPr lang="en-US" sz="2400" dirty="0"/>
              <a:t>[1] K. Kent, S. Chevalier, T. </a:t>
            </a:r>
            <a:r>
              <a:rPr lang="en-US" sz="2400" dirty="0" err="1"/>
              <a:t>Grance</a:t>
            </a:r>
            <a:r>
              <a:rPr lang="en-US" sz="2400" dirty="0"/>
              <a:t>, and H. Dang, Guide to Integrating Forensic Techniques into Incident Response, NIST Special Publication 800-86. Gaithersburg, MD, USA: National Institute of Standards and Technology, Aug. 2006. [2] A. Nelson, C. Johnson, M. </a:t>
            </a:r>
            <a:r>
              <a:rPr lang="en-US" sz="2400" dirty="0" err="1"/>
              <a:t>Souppaya</a:t>
            </a:r>
            <a:r>
              <a:rPr lang="en-US" sz="2400" dirty="0"/>
              <a:t>, and T. Thomas, Incident Response Recommendations and Considerations for Cybersecurity Risk Management: A CSF 2.0 Community Profile, NIST Special Publication 800-61 Rev. 3. Gaithersburg, MD, USA: National Institute of Standards and Technology, 2025. [3] K. Kent and M. </a:t>
            </a:r>
            <a:r>
              <a:rPr lang="en-US" sz="2400" dirty="0" err="1"/>
              <a:t>Souppaya</a:t>
            </a:r>
            <a:r>
              <a:rPr lang="en-US" sz="2400" dirty="0"/>
              <a:t>, Guide to Computer Security Log Management, NIST Special Publication 800-92. Gaithersburg, MD, USA: National Institute of Standards and Technology, Sep. 2006. [4] National Cyber Security Centre, “Guidance on digital forensics and protective monitoring,” NCSC, Feb. 04, 2025. [5] UK Government, Cyber Security Breaches Survey 2025. London, U.K.: Department for Science, Innovation and Technology, 2025. [6] UK Government, Cyber Security Longitudinal Survey: Wave Five Results. London, U.K.: Department for Science, Innovation and Technology, 2026.</a:t>
            </a:r>
          </a:p>
        </p:txBody>
      </p:sp>
    </p:spTree>
    <p:extLst>
      <p:ext uri="{BB962C8B-B14F-4D97-AF65-F5344CB8AC3E}">
        <p14:creationId xmlns:p14="http://schemas.microsoft.com/office/powerpoint/2010/main" val="39055572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59</TotalTime>
  <Words>421</Words>
  <Application>Microsoft Office PowerPoint</Application>
  <PresentationFormat>Widescreen</PresentationFormat>
  <Paragraphs>124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Century Gothic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Pollob Biswas</dc:creator>
  <cp:lastModifiedBy>Pollob Biswas</cp:lastModifiedBy>
  <cp:revision>8</cp:revision>
  <dcterms:created xsi:type="dcterms:W3CDTF">2026-04-19T21:14:00Z</dcterms:created>
  <dcterms:modified xsi:type="dcterms:W3CDTF">2026-04-19T22:14:47Z</dcterms:modified>
</cp:coreProperties>
</file>