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4"/>
  </p:sldMasterIdLst>
  <p:notesMasterIdLst>
    <p:notesMasterId r:id="rId13"/>
  </p:notesMasterIdLst>
  <p:handoutMasterIdLst>
    <p:handoutMasterId r:id="rId14"/>
  </p:handoutMasterIdLst>
  <p:sldIdLst>
    <p:sldId id="271" r:id="rId5"/>
    <p:sldId id="308" r:id="rId6"/>
    <p:sldId id="285" r:id="rId7"/>
    <p:sldId id="287" r:id="rId8"/>
    <p:sldId id="288" r:id="rId9"/>
    <p:sldId id="290" r:id="rId10"/>
    <p:sldId id="309" r:id="rId11"/>
    <p:sldId id="281"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5388" autoAdjust="0"/>
  </p:normalViewPr>
  <p:slideViewPr>
    <p:cSldViewPr snapToGrid="0">
      <p:cViewPr varScale="1">
        <p:scale>
          <a:sx n="78" d="100"/>
          <a:sy n="78" d="100"/>
        </p:scale>
        <p:origin x="869" y="72"/>
      </p:cViewPr>
      <p:guideLst>
        <p:guide orient="horz" pos="2160"/>
        <p:guide pos="3840"/>
      </p:guideLst>
    </p:cSldViewPr>
  </p:slideViewPr>
  <p:outlineViewPr>
    <p:cViewPr>
      <p:scale>
        <a:sx n="33" d="100"/>
        <a:sy n="33" d="100"/>
      </p:scale>
      <p:origin x="0" y="-3456"/>
    </p:cViewPr>
  </p:outlineViewPr>
  <p:notesTextViewPr>
    <p:cViewPr>
      <p:scale>
        <a:sx n="1" d="1"/>
        <a:sy n="1" d="1"/>
      </p:scale>
      <p:origin x="0" y="0"/>
    </p:cViewPr>
  </p:notesTextViewPr>
  <p:sorterViewPr>
    <p:cViewPr>
      <p:scale>
        <a:sx n="100" d="100"/>
        <a:sy n="100" d="100"/>
      </p:scale>
      <p:origin x="0" y="-1757"/>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B9DE37-2591-3FBC-4415-0798EA9C952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5719BB2-4044-DB46-8152-A53D1D6D257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655E036-44DE-4DB6-B39A-7EF029F6B033}" type="datetimeFigureOut">
              <a:rPr lang="en-US" smtClean="0"/>
              <a:t>1/12/2026</a:t>
            </a:fld>
            <a:endParaRPr lang="en-US" dirty="0"/>
          </a:p>
        </p:txBody>
      </p:sp>
      <p:sp>
        <p:nvSpPr>
          <p:cNvPr id="4" name="Footer Placeholder 3">
            <a:extLst>
              <a:ext uri="{FF2B5EF4-FFF2-40B4-BE49-F238E27FC236}">
                <a16:creationId xmlns:a16="http://schemas.microsoft.com/office/drawing/2014/main" id="{2F484F4A-57D8-189B-8B9B-F927B936418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FC8B0EFF-2C0C-B88B-55E6-897E08026D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34C9B27-5061-43AE-B89C-0F9BAB5CFAD8}" type="slidenum">
              <a:rPr lang="en-US" smtClean="0"/>
              <a:t>‹#›</a:t>
            </a:fld>
            <a:endParaRPr lang="en-US" dirty="0"/>
          </a:p>
        </p:txBody>
      </p:sp>
    </p:spTree>
    <p:extLst>
      <p:ext uri="{BB962C8B-B14F-4D97-AF65-F5344CB8AC3E}">
        <p14:creationId xmlns:p14="http://schemas.microsoft.com/office/powerpoint/2010/main" val="37289466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D93C6C-DAFB-47FB-93A8-51530B0A0ED7}" type="datetimeFigureOut">
              <a:rPr lang="en-US" smtClean="0"/>
              <a:t>1/12/2026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95A62F-2362-4553-A8D3-DDC42D2E5E9C}" type="slidenum">
              <a:rPr lang="en-US" smtClean="0"/>
              <a:t>‹#›</a:t>
            </a:fld>
            <a:endParaRPr lang="en-US" dirty="0"/>
          </a:p>
        </p:txBody>
      </p:sp>
    </p:spTree>
    <p:extLst>
      <p:ext uri="{BB962C8B-B14F-4D97-AF65-F5344CB8AC3E}">
        <p14:creationId xmlns:p14="http://schemas.microsoft.com/office/powerpoint/2010/main" val="2305411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395A62F-2362-4553-A8D3-DDC42D2E5E9C}" type="slidenum">
              <a:rPr lang="en-US" smtClean="0"/>
              <a:t>1</a:t>
            </a:fld>
            <a:endParaRPr lang="en-US" dirty="0"/>
          </a:p>
        </p:txBody>
      </p:sp>
    </p:spTree>
    <p:extLst>
      <p:ext uri="{BB962C8B-B14F-4D97-AF65-F5344CB8AC3E}">
        <p14:creationId xmlns:p14="http://schemas.microsoft.com/office/powerpoint/2010/main" val="8244306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1D7011-6D63-CA96-CAE9-DBCFD9498A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5068D4-A476-EAC8-A57A-108482DA88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FD32AD-591F-15F4-4283-0A2E3748432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40EDE6E-F330-8BC7-DABD-72CC69F3B344}"/>
              </a:ext>
            </a:extLst>
          </p:cNvPr>
          <p:cNvSpPr>
            <a:spLocks noGrp="1"/>
          </p:cNvSpPr>
          <p:nvPr>
            <p:ph type="sldNum" sz="quarter" idx="5"/>
          </p:nvPr>
        </p:nvSpPr>
        <p:spPr/>
        <p:txBody>
          <a:bodyPr/>
          <a:lstStyle/>
          <a:p>
            <a:fld id="{2395A62F-2362-4553-A8D3-DDC42D2E5E9C}" type="slidenum">
              <a:rPr lang="en-US" smtClean="0"/>
              <a:t>8</a:t>
            </a:fld>
            <a:endParaRPr lang="en-US" dirty="0"/>
          </a:p>
        </p:txBody>
      </p:sp>
    </p:spTree>
    <p:extLst>
      <p:ext uri="{BB962C8B-B14F-4D97-AF65-F5344CB8AC3E}">
        <p14:creationId xmlns:p14="http://schemas.microsoft.com/office/powerpoint/2010/main" val="2072393824"/>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C8B8A27-DF03-4546-BA93-21C967D57E5C}" type="slidenum">
              <a:rPr lang="en-US" smtClean="0"/>
              <a:pPr/>
              <a:t>‹#›</a:t>
            </a:fld>
            <a:endParaRPr lang="en-US" dirty="0"/>
          </a:p>
        </p:txBody>
      </p:sp>
    </p:spTree>
    <p:extLst>
      <p:ext uri="{BB962C8B-B14F-4D97-AF65-F5344CB8AC3E}">
        <p14:creationId xmlns:p14="http://schemas.microsoft.com/office/powerpoint/2010/main" val="2911731038"/>
      </p:ext>
    </p:extLst>
  </p:cSld>
  <p:clrMapOvr>
    <a:masterClrMapping/>
  </p:clrMapOvr>
  <p:hf sldNum="0" hdr="0" ft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dirty="0"/>
          </a:p>
        </p:txBody>
      </p:sp>
      <p:grpSp>
        <p:nvGrpSpPr>
          <p:cNvPr id="7" name="Group 6">
            <a:extLst>
              <a:ext uri="{FF2B5EF4-FFF2-40B4-BE49-F238E27FC236}">
                <a16:creationId xmlns:a16="http://schemas.microsoft.com/office/drawing/2014/main" id="{11C8DA7C-B5FE-925F-CF31-7E8AF32FC777}"/>
              </a:ext>
              <a:ext uri="{C183D7F6-B498-43B3-948B-1728B52AA6E4}">
                <adec:decorative xmlns:adec="http://schemas.microsoft.com/office/drawing/2017/decorative" val="1"/>
              </a:ext>
            </a:extLst>
          </p:cNvPr>
          <p:cNvGrpSpPr/>
          <p:nvPr userDrawn="1"/>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C1E8C878-FDC3-D6A7-42BF-BEE46C5283CC}"/>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9" name="Freeform 10">
              <a:extLst>
                <a:ext uri="{FF2B5EF4-FFF2-40B4-BE49-F238E27FC236}">
                  <a16:creationId xmlns:a16="http://schemas.microsoft.com/office/drawing/2014/main" id="{0CA9FDCF-AA12-F9FC-7F5A-8718E0801EC2}"/>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10" name="Freeform 15">
              <a:extLst>
                <a:ext uri="{FF2B5EF4-FFF2-40B4-BE49-F238E27FC236}">
                  <a16:creationId xmlns:a16="http://schemas.microsoft.com/office/drawing/2014/main" id="{49104E6E-A779-134B-047B-7C48AB715944}"/>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11" name="Freeform 18">
              <a:extLst>
                <a:ext uri="{FF2B5EF4-FFF2-40B4-BE49-F238E27FC236}">
                  <a16:creationId xmlns:a16="http://schemas.microsoft.com/office/drawing/2014/main" id="{4AE645F5-A252-B15E-2CFA-55BCE6DCB66A}"/>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12" name="Freeform 19">
              <a:extLst>
                <a:ext uri="{FF2B5EF4-FFF2-40B4-BE49-F238E27FC236}">
                  <a16:creationId xmlns:a16="http://schemas.microsoft.com/office/drawing/2014/main" id="{36ED8131-0794-B936-5FE0-7A7A2EFE0E6E}"/>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13" name="Freeform 20">
              <a:extLst>
                <a:ext uri="{FF2B5EF4-FFF2-40B4-BE49-F238E27FC236}">
                  <a16:creationId xmlns:a16="http://schemas.microsoft.com/office/drawing/2014/main" id="{E30A3B88-C489-50FB-43D8-73F3BB12FAC3}"/>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14" name="Freeform 22">
              <a:extLst>
                <a:ext uri="{FF2B5EF4-FFF2-40B4-BE49-F238E27FC236}">
                  <a16:creationId xmlns:a16="http://schemas.microsoft.com/office/drawing/2014/main" id="{5E442DF8-D9EA-105A-7777-DD2D67A94664}"/>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15" name="Freeform 23">
              <a:extLst>
                <a:ext uri="{FF2B5EF4-FFF2-40B4-BE49-F238E27FC236}">
                  <a16:creationId xmlns:a16="http://schemas.microsoft.com/office/drawing/2014/main" id="{CC425F89-D018-E524-18EB-FBD1CF4D8E52}"/>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16" name="Freeform 26">
              <a:extLst>
                <a:ext uri="{FF2B5EF4-FFF2-40B4-BE49-F238E27FC236}">
                  <a16:creationId xmlns:a16="http://schemas.microsoft.com/office/drawing/2014/main" id="{1A1226D8-5A66-ECFF-9D0A-18FB89C0DD0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17" name="Freeform 27">
              <a:extLst>
                <a:ext uri="{FF2B5EF4-FFF2-40B4-BE49-F238E27FC236}">
                  <a16:creationId xmlns:a16="http://schemas.microsoft.com/office/drawing/2014/main" id="{AFBAC671-0938-81B1-AEB9-BB3A707D6D11}"/>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18" name="Freeform 28">
              <a:extLst>
                <a:ext uri="{FF2B5EF4-FFF2-40B4-BE49-F238E27FC236}">
                  <a16:creationId xmlns:a16="http://schemas.microsoft.com/office/drawing/2014/main" id="{C4CAAE9B-EA34-E044-16ED-A74C76E65941}"/>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19" name="Freeform 30">
              <a:extLst>
                <a:ext uri="{FF2B5EF4-FFF2-40B4-BE49-F238E27FC236}">
                  <a16:creationId xmlns:a16="http://schemas.microsoft.com/office/drawing/2014/main" id="{386DF2A6-471B-FA1F-A976-348FA0EA9A78}"/>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20" name="Freeform 43">
              <a:extLst>
                <a:ext uri="{FF2B5EF4-FFF2-40B4-BE49-F238E27FC236}">
                  <a16:creationId xmlns:a16="http://schemas.microsoft.com/office/drawing/2014/main" id="{B758789A-CD5B-CB98-A8A0-F87F07B98267}"/>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21" name="Freeform 51">
              <a:extLst>
                <a:ext uri="{FF2B5EF4-FFF2-40B4-BE49-F238E27FC236}">
                  <a16:creationId xmlns:a16="http://schemas.microsoft.com/office/drawing/2014/main" id="{A1286AC7-83E8-6C91-A770-982682913E36}"/>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22" name="Freeform 52">
              <a:extLst>
                <a:ext uri="{FF2B5EF4-FFF2-40B4-BE49-F238E27FC236}">
                  <a16:creationId xmlns:a16="http://schemas.microsoft.com/office/drawing/2014/main" id="{2B0B6917-A59B-4004-E4A0-42E736D24B74}"/>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23" name="Freeform 53">
              <a:extLst>
                <a:ext uri="{FF2B5EF4-FFF2-40B4-BE49-F238E27FC236}">
                  <a16:creationId xmlns:a16="http://schemas.microsoft.com/office/drawing/2014/main" id="{9996E9A9-86E8-592C-1F20-F45436E716E1}"/>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24" name="Freeform 54">
              <a:extLst>
                <a:ext uri="{FF2B5EF4-FFF2-40B4-BE49-F238E27FC236}">
                  <a16:creationId xmlns:a16="http://schemas.microsoft.com/office/drawing/2014/main" id="{2DFF97B3-C77D-66FF-8834-2D0237EA39D1}"/>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25" name="Freeform 55">
              <a:extLst>
                <a:ext uri="{FF2B5EF4-FFF2-40B4-BE49-F238E27FC236}">
                  <a16:creationId xmlns:a16="http://schemas.microsoft.com/office/drawing/2014/main" id="{4F8D82E7-4E44-98FC-0183-40B16F6D63E1}"/>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26" name="Freeform 56">
              <a:extLst>
                <a:ext uri="{FF2B5EF4-FFF2-40B4-BE49-F238E27FC236}">
                  <a16:creationId xmlns:a16="http://schemas.microsoft.com/office/drawing/2014/main" id="{B5CDCD0F-A71B-1B57-2A49-D4786D557EEF}"/>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27" name="Freeform 57">
              <a:extLst>
                <a:ext uri="{FF2B5EF4-FFF2-40B4-BE49-F238E27FC236}">
                  <a16:creationId xmlns:a16="http://schemas.microsoft.com/office/drawing/2014/main" id="{DD0B11FC-38C7-1B8D-FE4D-760B0EA603CE}"/>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28" name="Freeform 59">
              <a:extLst>
                <a:ext uri="{FF2B5EF4-FFF2-40B4-BE49-F238E27FC236}">
                  <a16:creationId xmlns:a16="http://schemas.microsoft.com/office/drawing/2014/main" id="{F53FBE48-48B7-61F9-3003-D091272E2F8F}"/>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29" name="Freeform 60">
              <a:extLst>
                <a:ext uri="{FF2B5EF4-FFF2-40B4-BE49-F238E27FC236}">
                  <a16:creationId xmlns:a16="http://schemas.microsoft.com/office/drawing/2014/main" id="{24AC6455-E5B4-617A-E71C-D0957E4628CD}"/>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30" name="Freeform 61">
              <a:extLst>
                <a:ext uri="{FF2B5EF4-FFF2-40B4-BE49-F238E27FC236}">
                  <a16:creationId xmlns:a16="http://schemas.microsoft.com/office/drawing/2014/main" id="{97208155-9C7D-1C62-6FF3-EC874F01189D}"/>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31" name="Freeform 5">
              <a:extLst>
                <a:ext uri="{FF2B5EF4-FFF2-40B4-BE49-F238E27FC236}">
                  <a16:creationId xmlns:a16="http://schemas.microsoft.com/office/drawing/2014/main" id="{FB465653-3DB8-3F63-1552-9DB22D54B477}"/>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32" name="Freeform 6">
              <a:extLst>
                <a:ext uri="{FF2B5EF4-FFF2-40B4-BE49-F238E27FC236}">
                  <a16:creationId xmlns:a16="http://schemas.microsoft.com/office/drawing/2014/main" id="{85C68ADC-7C7A-2FF1-560D-065254E9D7AD}"/>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33" name="Freeform 7">
              <a:extLst>
                <a:ext uri="{FF2B5EF4-FFF2-40B4-BE49-F238E27FC236}">
                  <a16:creationId xmlns:a16="http://schemas.microsoft.com/office/drawing/2014/main" id="{A29DB68B-7D8C-057D-DDA3-2A9CF445764D}"/>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34" name="Freeform 8">
              <a:extLst>
                <a:ext uri="{FF2B5EF4-FFF2-40B4-BE49-F238E27FC236}">
                  <a16:creationId xmlns:a16="http://schemas.microsoft.com/office/drawing/2014/main" id="{B9E814CA-3CF5-41F2-6EE1-3BCDF8384BCD}"/>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35" name="Freeform 9">
              <a:extLst>
                <a:ext uri="{FF2B5EF4-FFF2-40B4-BE49-F238E27FC236}">
                  <a16:creationId xmlns:a16="http://schemas.microsoft.com/office/drawing/2014/main" id="{18FC9943-DA4A-1B12-519F-87ABAD650082}"/>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36" name="Freeform 11">
              <a:extLst>
                <a:ext uri="{FF2B5EF4-FFF2-40B4-BE49-F238E27FC236}">
                  <a16:creationId xmlns:a16="http://schemas.microsoft.com/office/drawing/2014/main" id="{D8D6BB55-27D4-3243-EF63-2540E73B0A75}"/>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37" name="Freeform 12">
              <a:extLst>
                <a:ext uri="{FF2B5EF4-FFF2-40B4-BE49-F238E27FC236}">
                  <a16:creationId xmlns:a16="http://schemas.microsoft.com/office/drawing/2014/main" id="{5B09EFD3-66D6-8323-DD6D-2CF7EE4A1CAB}"/>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38" name="Freeform 13">
              <a:extLst>
                <a:ext uri="{FF2B5EF4-FFF2-40B4-BE49-F238E27FC236}">
                  <a16:creationId xmlns:a16="http://schemas.microsoft.com/office/drawing/2014/main" id="{7489B2A3-D106-489E-3427-4DCBFB09D32D}"/>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39" name="Freeform 14">
              <a:extLst>
                <a:ext uri="{FF2B5EF4-FFF2-40B4-BE49-F238E27FC236}">
                  <a16:creationId xmlns:a16="http://schemas.microsoft.com/office/drawing/2014/main" id="{48F13A37-615A-7EFA-2B14-89E9C25FC2F6}"/>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40" name="Freeform 16">
              <a:extLst>
                <a:ext uri="{FF2B5EF4-FFF2-40B4-BE49-F238E27FC236}">
                  <a16:creationId xmlns:a16="http://schemas.microsoft.com/office/drawing/2014/main" id="{20AE3E35-5167-4653-813C-272D77740272}"/>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41" name="Freeform 17">
              <a:extLst>
                <a:ext uri="{FF2B5EF4-FFF2-40B4-BE49-F238E27FC236}">
                  <a16:creationId xmlns:a16="http://schemas.microsoft.com/office/drawing/2014/main" id="{742F9C84-9FA7-4623-5CBF-83ACAD1343E2}"/>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42" name="Freeform 21">
              <a:extLst>
                <a:ext uri="{FF2B5EF4-FFF2-40B4-BE49-F238E27FC236}">
                  <a16:creationId xmlns:a16="http://schemas.microsoft.com/office/drawing/2014/main" id="{931AA591-971E-166B-A146-90B35F7E8A6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43" name="Freeform 25">
              <a:extLst>
                <a:ext uri="{FF2B5EF4-FFF2-40B4-BE49-F238E27FC236}">
                  <a16:creationId xmlns:a16="http://schemas.microsoft.com/office/drawing/2014/main" id="{C4664DAF-3626-352F-66E2-74F17822C667}"/>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44" name="Freeform 29">
              <a:extLst>
                <a:ext uri="{FF2B5EF4-FFF2-40B4-BE49-F238E27FC236}">
                  <a16:creationId xmlns:a16="http://schemas.microsoft.com/office/drawing/2014/main" id="{42D9FCDD-6B5D-B0FF-5D20-B4452BEA1591}"/>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45" name="Freeform 31">
              <a:extLst>
                <a:ext uri="{FF2B5EF4-FFF2-40B4-BE49-F238E27FC236}">
                  <a16:creationId xmlns:a16="http://schemas.microsoft.com/office/drawing/2014/main" id="{DBC4CDC0-CD8B-A103-4318-C33789EDAFED}"/>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46" name="Freeform 32">
              <a:extLst>
                <a:ext uri="{FF2B5EF4-FFF2-40B4-BE49-F238E27FC236}">
                  <a16:creationId xmlns:a16="http://schemas.microsoft.com/office/drawing/2014/main" id="{2615B1F5-4F7D-0070-2CCB-4FF591E29902}"/>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47" name="Freeform 33">
              <a:extLst>
                <a:ext uri="{FF2B5EF4-FFF2-40B4-BE49-F238E27FC236}">
                  <a16:creationId xmlns:a16="http://schemas.microsoft.com/office/drawing/2014/main" id="{53D4588B-E49E-E0C5-0CBE-E1EE034FF7AA}"/>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48" name="Freeform 34">
              <a:extLst>
                <a:ext uri="{FF2B5EF4-FFF2-40B4-BE49-F238E27FC236}">
                  <a16:creationId xmlns:a16="http://schemas.microsoft.com/office/drawing/2014/main" id="{29FA2A84-D5F5-09A2-9B2D-31645BA8CB07}"/>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49" name="Freeform 35">
              <a:extLst>
                <a:ext uri="{FF2B5EF4-FFF2-40B4-BE49-F238E27FC236}">
                  <a16:creationId xmlns:a16="http://schemas.microsoft.com/office/drawing/2014/main" id="{8D880FDE-47A5-77D2-5B59-FCF7DE7C53B6}"/>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50" name="Freeform 36">
              <a:extLst>
                <a:ext uri="{FF2B5EF4-FFF2-40B4-BE49-F238E27FC236}">
                  <a16:creationId xmlns:a16="http://schemas.microsoft.com/office/drawing/2014/main" id="{DF40AA1A-0626-B7EB-025E-C54EE66808B9}"/>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51" name="Freeform 37">
              <a:extLst>
                <a:ext uri="{FF2B5EF4-FFF2-40B4-BE49-F238E27FC236}">
                  <a16:creationId xmlns:a16="http://schemas.microsoft.com/office/drawing/2014/main" id="{6F18AA69-02A3-8A00-302C-F3D137195CC6}"/>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52" name="Freeform 38">
              <a:extLst>
                <a:ext uri="{FF2B5EF4-FFF2-40B4-BE49-F238E27FC236}">
                  <a16:creationId xmlns:a16="http://schemas.microsoft.com/office/drawing/2014/main" id="{A353B20A-74CC-D7AB-F022-31143D86BF64}"/>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53" name="Freeform 39">
              <a:extLst>
                <a:ext uri="{FF2B5EF4-FFF2-40B4-BE49-F238E27FC236}">
                  <a16:creationId xmlns:a16="http://schemas.microsoft.com/office/drawing/2014/main" id="{0EBE835F-6DF9-432E-02C9-723E31F8613D}"/>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54" name="Freeform 40">
              <a:extLst>
                <a:ext uri="{FF2B5EF4-FFF2-40B4-BE49-F238E27FC236}">
                  <a16:creationId xmlns:a16="http://schemas.microsoft.com/office/drawing/2014/main" id="{23BAD824-DAAA-B2C5-9FD1-F27115BA4C68}"/>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55" name="Freeform 41">
              <a:extLst>
                <a:ext uri="{FF2B5EF4-FFF2-40B4-BE49-F238E27FC236}">
                  <a16:creationId xmlns:a16="http://schemas.microsoft.com/office/drawing/2014/main" id="{5C34D35B-9411-8B83-8B28-9651E1210611}"/>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56" name="Freeform 42">
              <a:extLst>
                <a:ext uri="{FF2B5EF4-FFF2-40B4-BE49-F238E27FC236}">
                  <a16:creationId xmlns:a16="http://schemas.microsoft.com/office/drawing/2014/main" id="{A655C053-0BF8-1521-169E-F20A4B42A6BE}"/>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57" name="Freeform 44">
              <a:extLst>
                <a:ext uri="{FF2B5EF4-FFF2-40B4-BE49-F238E27FC236}">
                  <a16:creationId xmlns:a16="http://schemas.microsoft.com/office/drawing/2014/main" id="{19305EC1-855E-E088-577C-84C293E1CBCD}"/>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58" name="Freeform 45">
              <a:extLst>
                <a:ext uri="{FF2B5EF4-FFF2-40B4-BE49-F238E27FC236}">
                  <a16:creationId xmlns:a16="http://schemas.microsoft.com/office/drawing/2014/main" id="{F2D53AAE-BF61-F1EC-68AD-0E50E0FF553D}"/>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59" name="Freeform 46">
              <a:extLst>
                <a:ext uri="{FF2B5EF4-FFF2-40B4-BE49-F238E27FC236}">
                  <a16:creationId xmlns:a16="http://schemas.microsoft.com/office/drawing/2014/main" id="{089B646E-53B6-D7E6-2D19-735DF1994E22}"/>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60" name="Freeform 47">
              <a:extLst>
                <a:ext uri="{FF2B5EF4-FFF2-40B4-BE49-F238E27FC236}">
                  <a16:creationId xmlns:a16="http://schemas.microsoft.com/office/drawing/2014/main" id="{830E6657-4173-4963-23A8-25CB61DC4DDA}"/>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61" name="Freeform 48">
              <a:extLst>
                <a:ext uri="{FF2B5EF4-FFF2-40B4-BE49-F238E27FC236}">
                  <a16:creationId xmlns:a16="http://schemas.microsoft.com/office/drawing/2014/main" id="{23F58C53-0A53-CEA7-64D7-0757A6EFD9A4}"/>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62" name="Freeform 49">
              <a:extLst>
                <a:ext uri="{FF2B5EF4-FFF2-40B4-BE49-F238E27FC236}">
                  <a16:creationId xmlns:a16="http://schemas.microsoft.com/office/drawing/2014/main" id="{8DCC460B-8D44-F03A-55A9-75DB6698806E}"/>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63" name="Freeform 8">
              <a:extLst>
                <a:ext uri="{FF2B5EF4-FFF2-40B4-BE49-F238E27FC236}">
                  <a16:creationId xmlns:a16="http://schemas.microsoft.com/office/drawing/2014/main" id="{86DB047B-4263-A363-2D50-2D08032A272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64" name="Freeform 106">
              <a:extLst>
                <a:ext uri="{FF2B5EF4-FFF2-40B4-BE49-F238E27FC236}">
                  <a16:creationId xmlns:a16="http://schemas.microsoft.com/office/drawing/2014/main" id="{3C08E7BD-7CB2-F4F0-1BAE-F6FB35726E4C}"/>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grpSp>
    </p:spTree>
    <p:extLst>
      <p:ext uri="{BB962C8B-B14F-4D97-AF65-F5344CB8AC3E}">
        <p14:creationId xmlns:p14="http://schemas.microsoft.com/office/powerpoint/2010/main" val="2765316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r>
              <a:rPr lang="en-US"/>
              <a:t>20XX</a:t>
            </a:r>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C8B8A27-DF03-4546-BA93-21C967D57E5C}" type="slidenum">
              <a:rPr lang="en-US" smtClean="0"/>
              <a:t>‹#›</a:t>
            </a:fld>
            <a:endParaRPr lang="en-US" dirty="0"/>
          </a:p>
        </p:txBody>
      </p:sp>
    </p:spTree>
    <p:extLst>
      <p:ext uri="{BB962C8B-B14F-4D97-AF65-F5344CB8AC3E}">
        <p14:creationId xmlns:p14="http://schemas.microsoft.com/office/powerpoint/2010/main" val="1393839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r>
              <a:rPr lang="en-US"/>
              <a:t>20XX</a:t>
            </a:r>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953774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r>
              <a:rPr lang="en-US"/>
              <a:t>20XX</a:t>
            </a:r>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C8B8A27-DF03-4546-BA93-21C967D57E5C}" type="slidenum">
              <a:rPr lang="en-US" smtClean="0"/>
              <a:pPr/>
              <a:t>‹#›</a:t>
            </a:fld>
            <a:endParaRPr lang="en-US" dirty="0"/>
          </a:p>
        </p:txBody>
      </p:sp>
    </p:spTree>
    <p:extLst>
      <p:ext uri="{BB962C8B-B14F-4D97-AF65-F5344CB8AC3E}">
        <p14:creationId xmlns:p14="http://schemas.microsoft.com/office/powerpoint/2010/main" val="3380663737"/>
      </p:ext>
    </p:extLst>
  </p:cSld>
  <p:clrMapOvr>
    <a:masterClrMapping/>
  </p:clrMapOvr>
  <p:hf sldNum="0"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r>
              <a:rPr lang="en-US"/>
              <a:t>20XX</a:t>
            </a:r>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27061213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20XX</a:t>
            </a:r>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1696588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r>
              <a:rPr lang="en-US"/>
              <a:t>20XX</a:t>
            </a:r>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C8B8A27-DF03-4546-BA93-21C967D57E5C}" type="slidenum">
              <a:rPr lang="en-US" smtClean="0"/>
              <a:pPr/>
              <a:t>‹#›</a:t>
            </a:fld>
            <a:endParaRPr lang="en-US" dirty="0"/>
          </a:p>
        </p:txBody>
      </p:sp>
    </p:spTree>
    <p:extLst>
      <p:ext uri="{BB962C8B-B14F-4D97-AF65-F5344CB8AC3E}">
        <p14:creationId xmlns:p14="http://schemas.microsoft.com/office/powerpoint/2010/main" val="4020713205"/>
      </p:ext>
    </p:extLst>
  </p:cSld>
  <p:clrMapOvr>
    <a:masterClrMapping/>
  </p:clrMapOvr>
  <p:hf sldNum="0" hdr="0" ftr="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r>
              <a:rPr lang="en-US"/>
              <a:t>20XX</a:t>
            </a:r>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C8B8A27-DF03-4546-BA93-21C967D57E5C}" type="slidenum">
              <a:rPr lang="en-US" smtClean="0"/>
              <a:pPr/>
              <a:t>‹#›</a:t>
            </a:fld>
            <a:endParaRPr lang="en-US" dirty="0"/>
          </a:p>
        </p:txBody>
      </p:sp>
    </p:spTree>
    <p:extLst>
      <p:ext uri="{BB962C8B-B14F-4D97-AF65-F5344CB8AC3E}">
        <p14:creationId xmlns:p14="http://schemas.microsoft.com/office/powerpoint/2010/main" val="1545473314"/>
      </p:ext>
    </p:extLst>
  </p:cSld>
  <p:clrMapOvr>
    <a:masterClrMapping/>
  </p:clrMapOvr>
  <p:hf sldNum="0" hdr="0" ft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C8B8A27-DF03-4546-BA93-21C967D57E5C}" type="slidenum">
              <a:rPr lang="en-US" smtClean="0"/>
              <a:pPr/>
              <a:t>‹#›</a:t>
            </a:fld>
            <a:endParaRPr lang="en-US" dirty="0"/>
          </a:p>
        </p:txBody>
      </p:sp>
    </p:spTree>
    <p:extLst>
      <p:ext uri="{BB962C8B-B14F-4D97-AF65-F5344CB8AC3E}">
        <p14:creationId xmlns:p14="http://schemas.microsoft.com/office/powerpoint/2010/main" val="3696039652"/>
      </p:ext>
    </p:extLst>
  </p:cSld>
  <p:clrMapOvr>
    <a:masterClrMapping/>
  </p:clrMapOvr>
  <p:hf sldNum="0"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C8B8A27-DF03-4546-BA93-21C967D57E5C}" type="slidenum">
              <a:rPr lang="en-US" smtClean="0"/>
              <a:pPr/>
              <a:t>‹#›</a:t>
            </a:fld>
            <a:endParaRPr lang="en-US" dirty="0"/>
          </a:p>
        </p:txBody>
      </p:sp>
    </p:spTree>
    <p:extLst>
      <p:ext uri="{BB962C8B-B14F-4D97-AF65-F5344CB8AC3E}">
        <p14:creationId xmlns:p14="http://schemas.microsoft.com/office/powerpoint/2010/main" val="3753672960"/>
      </p:ext>
    </p:extLst>
  </p:cSld>
  <p:clrMapOvr>
    <a:masterClrMapping/>
  </p:clrMapOvr>
  <p:hf sldNum="0"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C9498770-5483-773B-4916-4A4C0782511A}"/>
              </a:ext>
            </a:extLst>
          </p:cNvPr>
          <p:cNvSpPr>
            <a:spLocks noGrp="1"/>
          </p:cNvSpPr>
          <p:nvPr>
            <p:ph type="pic" sz="quarter" idx="13"/>
          </p:nvPr>
        </p:nvSpPr>
        <p:spPr>
          <a:xfrm>
            <a:off x="1539" y="8"/>
            <a:ext cx="12188938" cy="6857992"/>
          </a:xfrm>
          <a:custGeom>
            <a:avLst/>
            <a:gdLst>
              <a:gd name="connsiteX0" fmla="*/ 10789622 w 12188938"/>
              <a:gd name="connsiteY0" fmla="*/ 4110765 h 6857992"/>
              <a:gd name="connsiteX1" fmla="*/ 10793496 w 12188938"/>
              <a:gd name="connsiteY1" fmla="*/ 4192880 h 6857992"/>
              <a:gd name="connsiteX2" fmla="*/ 10789622 w 12188938"/>
              <a:gd name="connsiteY2" fmla="*/ 4110765 h 6857992"/>
              <a:gd name="connsiteX3" fmla="*/ 11430043 w 12188938"/>
              <a:gd name="connsiteY3" fmla="*/ 4107476 h 6857992"/>
              <a:gd name="connsiteX4" fmla="*/ 11480790 w 12188938"/>
              <a:gd name="connsiteY4" fmla="*/ 4171816 h 6857992"/>
              <a:gd name="connsiteX5" fmla="*/ 11430043 w 12188938"/>
              <a:gd name="connsiteY5" fmla="*/ 4107476 h 6857992"/>
              <a:gd name="connsiteX6" fmla="*/ 11643184 w 12188938"/>
              <a:gd name="connsiteY6" fmla="*/ 4107090 h 6857992"/>
              <a:gd name="connsiteX7" fmla="*/ 11643184 w 12188938"/>
              <a:gd name="connsiteY7" fmla="*/ 4186306 h 6857992"/>
              <a:gd name="connsiteX8" fmla="*/ 11643184 w 12188938"/>
              <a:gd name="connsiteY8" fmla="*/ 4107090 h 6857992"/>
              <a:gd name="connsiteX9" fmla="*/ 11084439 w 12188938"/>
              <a:gd name="connsiteY9" fmla="*/ 4104189 h 6857992"/>
              <a:gd name="connsiteX10" fmla="*/ 11088324 w 12188938"/>
              <a:gd name="connsiteY10" fmla="*/ 4196932 h 6857992"/>
              <a:gd name="connsiteX11" fmla="*/ 11084439 w 12188938"/>
              <a:gd name="connsiteY11" fmla="*/ 4104189 h 6857992"/>
              <a:gd name="connsiteX12" fmla="*/ 11977268 w 12188938"/>
              <a:gd name="connsiteY12" fmla="*/ 4064583 h 6857992"/>
              <a:gd name="connsiteX13" fmla="*/ 11957860 w 12188938"/>
              <a:gd name="connsiteY13" fmla="*/ 4157259 h 6857992"/>
              <a:gd name="connsiteX14" fmla="*/ 11977268 w 12188938"/>
              <a:gd name="connsiteY14" fmla="*/ 4064583 h 6857992"/>
              <a:gd name="connsiteX15" fmla="*/ 10164195 w 12188938"/>
              <a:gd name="connsiteY15" fmla="*/ 4056856 h 6857992"/>
              <a:gd name="connsiteX16" fmla="*/ 10164195 w 12188938"/>
              <a:gd name="connsiteY16" fmla="*/ 4150563 h 6857992"/>
              <a:gd name="connsiteX17" fmla="*/ 10164195 w 12188938"/>
              <a:gd name="connsiteY17" fmla="*/ 4056856 h 6857992"/>
              <a:gd name="connsiteX18" fmla="*/ 10470889 w 12188938"/>
              <a:gd name="connsiteY18" fmla="*/ 4053956 h 6857992"/>
              <a:gd name="connsiteX19" fmla="*/ 10447647 w 12188938"/>
              <a:gd name="connsiteY19" fmla="*/ 4147134 h 6857992"/>
              <a:gd name="connsiteX20" fmla="*/ 10470889 w 12188938"/>
              <a:gd name="connsiteY20" fmla="*/ 4053956 h 6857992"/>
              <a:gd name="connsiteX21" fmla="*/ 152046 w 12188938"/>
              <a:gd name="connsiteY21" fmla="*/ 3893917 h 6857992"/>
              <a:gd name="connsiteX22" fmla="*/ 124874 w 12188938"/>
              <a:gd name="connsiteY22" fmla="*/ 3973187 h 6857992"/>
              <a:gd name="connsiteX23" fmla="*/ 152046 w 12188938"/>
              <a:gd name="connsiteY23" fmla="*/ 3893917 h 6857992"/>
              <a:gd name="connsiteX24" fmla="*/ 638431 w 12188938"/>
              <a:gd name="connsiteY24" fmla="*/ 3886118 h 6857992"/>
              <a:gd name="connsiteX25" fmla="*/ 591851 w 12188938"/>
              <a:gd name="connsiteY25" fmla="*/ 3954475 h 6857992"/>
              <a:gd name="connsiteX26" fmla="*/ 638431 w 12188938"/>
              <a:gd name="connsiteY26" fmla="*/ 3886118 h 6857992"/>
              <a:gd name="connsiteX27" fmla="*/ 2020621 w 12188938"/>
              <a:gd name="connsiteY27" fmla="*/ 3879602 h 6857992"/>
              <a:gd name="connsiteX28" fmla="*/ 1970159 w 12188938"/>
              <a:gd name="connsiteY28" fmla="*/ 3940557 h 6857992"/>
              <a:gd name="connsiteX29" fmla="*/ 2020621 w 12188938"/>
              <a:gd name="connsiteY29" fmla="*/ 3879602 h 6857992"/>
              <a:gd name="connsiteX30" fmla="*/ 1438182 w 12188938"/>
              <a:gd name="connsiteY30" fmla="*/ 3868995 h 6857992"/>
              <a:gd name="connsiteX31" fmla="*/ 1438182 w 12188938"/>
              <a:gd name="connsiteY31" fmla="*/ 3947246 h 6857992"/>
              <a:gd name="connsiteX32" fmla="*/ 1438182 w 12188938"/>
              <a:gd name="connsiteY32" fmla="*/ 3868995 h 6857992"/>
              <a:gd name="connsiteX33" fmla="*/ 1765862 w 12188938"/>
              <a:gd name="connsiteY33" fmla="*/ 3862391 h 6857992"/>
              <a:gd name="connsiteX34" fmla="*/ 1738637 w 12188938"/>
              <a:gd name="connsiteY34" fmla="*/ 3951206 h 6857992"/>
              <a:gd name="connsiteX35" fmla="*/ 1765862 w 12188938"/>
              <a:gd name="connsiteY35" fmla="*/ 3862391 h 6857992"/>
              <a:gd name="connsiteX36" fmla="*/ 1154678 w 12188938"/>
              <a:gd name="connsiteY36" fmla="*/ 3861266 h 6857992"/>
              <a:gd name="connsiteX37" fmla="*/ 1154678 w 12188938"/>
              <a:gd name="connsiteY37" fmla="*/ 3939811 h 6857992"/>
              <a:gd name="connsiteX38" fmla="*/ 1154678 w 12188938"/>
              <a:gd name="connsiteY38" fmla="*/ 3861266 h 6857992"/>
              <a:gd name="connsiteX39" fmla="*/ 878722 w 12188938"/>
              <a:gd name="connsiteY39" fmla="*/ 3858367 h 6857992"/>
              <a:gd name="connsiteX40" fmla="*/ 902082 w 12188938"/>
              <a:gd name="connsiteY40" fmla="*/ 3947246 h 6857992"/>
              <a:gd name="connsiteX41" fmla="*/ 878722 w 12188938"/>
              <a:gd name="connsiteY41" fmla="*/ 3858367 h 6857992"/>
              <a:gd name="connsiteX42" fmla="*/ 449757 w 12188938"/>
              <a:gd name="connsiteY42" fmla="*/ 3849853 h 6857992"/>
              <a:gd name="connsiteX43" fmla="*/ 368452 w 12188938"/>
              <a:gd name="connsiteY43" fmla="*/ 3914667 h 6857992"/>
              <a:gd name="connsiteX44" fmla="*/ 449757 w 12188938"/>
              <a:gd name="connsiteY44" fmla="*/ 3849853 h 6857992"/>
              <a:gd name="connsiteX45" fmla="*/ 11651208 w 12188938"/>
              <a:gd name="connsiteY45" fmla="*/ 3796213 h 6857992"/>
              <a:gd name="connsiteX46" fmla="*/ 11600851 w 12188938"/>
              <a:gd name="connsiteY46" fmla="*/ 3856978 h 6857992"/>
              <a:gd name="connsiteX47" fmla="*/ 11651208 w 12188938"/>
              <a:gd name="connsiteY47" fmla="*/ 3796213 h 6857992"/>
              <a:gd name="connsiteX48" fmla="*/ 11969505 w 12188938"/>
              <a:gd name="connsiteY48" fmla="*/ 3789255 h 6857992"/>
              <a:gd name="connsiteX49" fmla="*/ 11946215 w 12188938"/>
              <a:gd name="connsiteY49" fmla="*/ 3878313 h 6857992"/>
              <a:gd name="connsiteX50" fmla="*/ 11969505 w 12188938"/>
              <a:gd name="connsiteY50" fmla="*/ 3789255 h 6857992"/>
              <a:gd name="connsiteX51" fmla="*/ 11015833 w 12188938"/>
              <a:gd name="connsiteY51" fmla="*/ 3747231 h 6857992"/>
              <a:gd name="connsiteX52" fmla="*/ 11008064 w 12188938"/>
              <a:gd name="connsiteY52" fmla="*/ 3829375 h 6857992"/>
              <a:gd name="connsiteX53" fmla="*/ 11015833 w 12188938"/>
              <a:gd name="connsiteY53" fmla="*/ 3747231 h 6857992"/>
              <a:gd name="connsiteX54" fmla="*/ 10638051 w 12188938"/>
              <a:gd name="connsiteY54" fmla="*/ 3736359 h 6857992"/>
              <a:gd name="connsiteX55" fmla="*/ 10680915 w 12188938"/>
              <a:gd name="connsiteY55" fmla="*/ 3804381 h 6857992"/>
              <a:gd name="connsiteX56" fmla="*/ 10638051 w 12188938"/>
              <a:gd name="connsiteY56" fmla="*/ 3736359 h 6857992"/>
              <a:gd name="connsiteX57" fmla="*/ 10264977 w 12188938"/>
              <a:gd name="connsiteY57" fmla="*/ 3722113 h 6857992"/>
              <a:gd name="connsiteX58" fmla="*/ 10233803 w 12188938"/>
              <a:gd name="connsiteY58" fmla="*/ 3811564 h 6857992"/>
              <a:gd name="connsiteX59" fmla="*/ 10264977 w 12188938"/>
              <a:gd name="connsiteY59" fmla="*/ 3722113 h 6857992"/>
              <a:gd name="connsiteX60" fmla="*/ 11255210 w 12188938"/>
              <a:gd name="connsiteY60" fmla="*/ 3710038 h 6857992"/>
              <a:gd name="connsiteX61" fmla="*/ 11305640 w 12188938"/>
              <a:gd name="connsiteY61" fmla="*/ 3785221 h 6857992"/>
              <a:gd name="connsiteX62" fmla="*/ 11255210 w 12188938"/>
              <a:gd name="connsiteY62" fmla="*/ 3710038 h 6857992"/>
              <a:gd name="connsiteX63" fmla="*/ 343061 w 12188938"/>
              <a:gd name="connsiteY63" fmla="*/ 3611056 h 6857992"/>
              <a:gd name="connsiteX64" fmla="*/ 327601 w 12188938"/>
              <a:gd name="connsiteY64" fmla="*/ 3703799 h 6857992"/>
              <a:gd name="connsiteX65" fmla="*/ 343061 w 12188938"/>
              <a:gd name="connsiteY65" fmla="*/ 3611056 h 6857992"/>
              <a:gd name="connsiteX66" fmla="*/ 2040279 w 12188938"/>
              <a:gd name="connsiteY66" fmla="*/ 3578335 h 6857992"/>
              <a:gd name="connsiteX67" fmla="*/ 2090709 w 12188938"/>
              <a:gd name="connsiteY67" fmla="*/ 3650011 h 6857992"/>
              <a:gd name="connsiteX68" fmla="*/ 2040279 w 12188938"/>
              <a:gd name="connsiteY68" fmla="*/ 3578335 h 6857992"/>
              <a:gd name="connsiteX69" fmla="*/ 99393 w 12188938"/>
              <a:gd name="connsiteY69" fmla="*/ 3575932 h 6857992"/>
              <a:gd name="connsiteX70" fmla="*/ 149855 w 12188938"/>
              <a:gd name="connsiteY70" fmla="*/ 3647887 h 6857992"/>
              <a:gd name="connsiteX71" fmla="*/ 99393 w 12188938"/>
              <a:gd name="connsiteY71" fmla="*/ 3575932 h 6857992"/>
              <a:gd name="connsiteX72" fmla="*/ 801257 w 12188938"/>
              <a:gd name="connsiteY72" fmla="*/ 3571806 h 6857992"/>
              <a:gd name="connsiteX73" fmla="*/ 847929 w 12188938"/>
              <a:gd name="connsiteY73" fmla="*/ 3639458 h 6857992"/>
              <a:gd name="connsiteX74" fmla="*/ 801257 w 12188938"/>
              <a:gd name="connsiteY74" fmla="*/ 3571806 h 6857992"/>
              <a:gd name="connsiteX75" fmla="*/ 1771669 w 12188938"/>
              <a:gd name="connsiteY75" fmla="*/ 3571447 h 6857992"/>
              <a:gd name="connsiteX76" fmla="*/ 1775551 w 12188938"/>
              <a:gd name="connsiteY76" fmla="*/ 3653562 h 6857992"/>
              <a:gd name="connsiteX77" fmla="*/ 1771669 w 12188938"/>
              <a:gd name="connsiteY77" fmla="*/ 3571447 h 6857992"/>
              <a:gd name="connsiteX78" fmla="*/ 1531232 w 12188938"/>
              <a:gd name="connsiteY78" fmla="*/ 3567584 h 6857992"/>
              <a:gd name="connsiteX79" fmla="*/ 1515737 w 12188938"/>
              <a:gd name="connsiteY79" fmla="*/ 3661291 h 6857992"/>
              <a:gd name="connsiteX80" fmla="*/ 1531232 w 12188938"/>
              <a:gd name="connsiteY80" fmla="*/ 3567584 h 6857992"/>
              <a:gd name="connsiteX81" fmla="*/ 576083 w 12188938"/>
              <a:gd name="connsiteY81" fmla="*/ 3560820 h 6857992"/>
              <a:gd name="connsiteX82" fmla="*/ 579988 w 12188938"/>
              <a:gd name="connsiteY82" fmla="*/ 3657427 h 6857992"/>
              <a:gd name="connsiteX83" fmla="*/ 576083 w 12188938"/>
              <a:gd name="connsiteY83" fmla="*/ 3560820 h 6857992"/>
              <a:gd name="connsiteX84" fmla="*/ 1243735 w 12188938"/>
              <a:gd name="connsiteY84" fmla="*/ 3554060 h 6857992"/>
              <a:gd name="connsiteX85" fmla="*/ 1267115 w 12188938"/>
              <a:gd name="connsiteY85" fmla="*/ 3621974 h 6857992"/>
              <a:gd name="connsiteX86" fmla="*/ 1298288 w 12188938"/>
              <a:gd name="connsiteY86" fmla="*/ 3607677 h 6857992"/>
              <a:gd name="connsiteX87" fmla="*/ 1243735 w 12188938"/>
              <a:gd name="connsiteY87" fmla="*/ 3554060 h 6857992"/>
              <a:gd name="connsiteX88" fmla="*/ 1069080 w 12188938"/>
              <a:gd name="connsiteY88" fmla="*/ 3514450 h 6857992"/>
              <a:gd name="connsiteX89" fmla="*/ 1057493 w 12188938"/>
              <a:gd name="connsiteY89" fmla="*/ 3603329 h 6857992"/>
              <a:gd name="connsiteX90" fmla="*/ 1069080 w 12188938"/>
              <a:gd name="connsiteY90" fmla="*/ 3514450 h 6857992"/>
              <a:gd name="connsiteX91" fmla="*/ 11577350 w 12188938"/>
              <a:gd name="connsiteY91" fmla="*/ 3430849 h 6857992"/>
              <a:gd name="connsiteX92" fmla="*/ 11534652 w 12188938"/>
              <a:gd name="connsiteY92" fmla="*/ 3506317 h 6857992"/>
              <a:gd name="connsiteX93" fmla="*/ 11577350 w 12188938"/>
              <a:gd name="connsiteY93" fmla="*/ 3430849 h 6857992"/>
              <a:gd name="connsiteX94" fmla="*/ 12105571 w 12188938"/>
              <a:gd name="connsiteY94" fmla="*/ 3430847 h 6857992"/>
              <a:gd name="connsiteX95" fmla="*/ 12160022 w 12188938"/>
              <a:gd name="connsiteY95" fmla="*/ 3498761 h 6857992"/>
              <a:gd name="connsiteX96" fmla="*/ 12105571 w 12188938"/>
              <a:gd name="connsiteY96" fmla="*/ 3430847 h 6857992"/>
              <a:gd name="connsiteX97" fmla="*/ 11825923 w 12188938"/>
              <a:gd name="connsiteY97" fmla="*/ 3416356 h 6857992"/>
              <a:gd name="connsiteX98" fmla="*/ 11794935 w 12188938"/>
              <a:gd name="connsiteY98" fmla="*/ 3488207 h 6857992"/>
              <a:gd name="connsiteX99" fmla="*/ 11825923 w 12188938"/>
              <a:gd name="connsiteY99" fmla="*/ 3416356 h 6857992"/>
              <a:gd name="connsiteX100" fmla="*/ 11297784 w 12188938"/>
              <a:gd name="connsiteY100" fmla="*/ 3380614 h 6857992"/>
              <a:gd name="connsiteX101" fmla="*/ 11239709 w 12188938"/>
              <a:gd name="connsiteY101" fmla="*/ 3448527 h 6857992"/>
              <a:gd name="connsiteX102" fmla="*/ 11297784 w 12188938"/>
              <a:gd name="connsiteY102" fmla="*/ 3380614 h 6857992"/>
              <a:gd name="connsiteX103" fmla="*/ 10284650 w 12188938"/>
              <a:gd name="connsiteY103" fmla="*/ 3366124 h 6857992"/>
              <a:gd name="connsiteX104" fmla="*/ 10261360 w 12188938"/>
              <a:gd name="connsiteY104" fmla="*/ 3459057 h 6857992"/>
              <a:gd name="connsiteX105" fmla="*/ 10284650 w 12188938"/>
              <a:gd name="connsiteY105" fmla="*/ 3366124 h 6857992"/>
              <a:gd name="connsiteX106" fmla="*/ 10933029 w 12188938"/>
              <a:gd name="connsiteY106" fmla="*/ 3359362 h 6857992"/>
              <a:gd name="connsiteX107" fmla="*/ 10983552 w 12188938"/>
              <a:gd name="connsiteY107" fmla="*/ 3434478 h 6857992"/>
              <a:gd name="connsiteX108" fmla="*/ 10933029 w 12188938"/>
              <a:gd name="connsiteY108" fmla="*/ 3359362 h 6857992"/>
              <a:gd name="connsiteX109" fmla="*/ 10579447 w 12188938"/>
              <a:gd name="connsiteY109" fmla="*/ 3355210 h 6857992"/>
              <a:gd name="connsiteX110" fmla="*/ 10649317 w 12188938"/>
              <a:gd name="connsiteY110" fmla="*/ 3416018 h 6857992"/>
              <a:gd name="connsiteX111" fmla="*/ 10579447 w 12188938"/>
              <a:gd name="connsiteY111" fmla="*/ 3355210 h 6857992"/>
              <a:gd name="connsiteX112" fmla="*/ 1915689 w 12188938"/>
              <a:gd name="connsiteY112" fmla="*/ 3277771 h 6857992"/>
              <a:gd name="connsiteX113" fmla="*/ 1896321 w 12188938"/>
              <a:gd name="connsiteY113" fmla="*/ 3359884 h 6857992"/>
              <a:gd name="connsiteX114" fmla="*/ 1915689 w 12188938"/>
              <a:gd name="connsiteY114" fmla="*/ 3277771 h 6857992"/>
              <a:gd name="connsiteX115" fmla="*/ 1698041 w 12188938"/>
              <a:gd name="connsiteY115" fmla="*/ 3245892 h 6857992"/>
              <a:gd name="connsiteX116" fmla="*/ 1682547 w 12188938"/>
              <a:gd name="connsiteY116" fmla="*/ 3335065 h 6857992"/>
              <a:gd name="connsiteX117" fmla="*/ 1698041 w 12188938"/>
              <a:gd name="connsiteY117" fmla="*/ 3245892 h 6857992"/>
              <a:gd name="connsiteX118" fmla="*/ 1104067 w 12188938"/>
              <a:gd name="connsiteY118" fmla="*/ 3224638 h 6857992"/>
              <a:gd name="connsiteX119" fmla="*/ 1061284 w 12188938"/>
              <a:gd name="connsiteY119" fmla="*/ 3296199 h 6857992"/>
              <a:gd name="connsiteX120" fmla="*/ 1104067 w 12188938"/>
              <a:gd name="connsiteY120" fmla="*/ 3224638 h 6857992"/>
              <a:gd name="connsiteX121" fmla="*/ 1383806 w 12188938"/>
              <a:gd name="connsiteY121" fmla="*/ 3220776 h 6857992"/>
              <a:gd name="connsiteX122" fmla="*/ 1430332 w 12188938"/>
              <a:gd name="connsiteY122" fmla="*/ 3299346 h 6857992"/>
              <a:gd name="connsiteX123" fmla="*/ 1383806 w 12188938"/>
              <a:gd name="connsiteY123" fmla="*/ 3220776 h 6857992"/>
              <a:gd name="connsiteX124" fmla="*/ 804868 w 12188938"/>
              <a:gd name="connsiteY124" fmla="*/ 3191793 h 6857992"/>
              <a:gd name="connsiteX125" fmla="*/ 785446 w 12188938"/>
              <a:gd name="connsiteY125" fmla="*/ 3277771 h 6857992"/>
              <a:gd name="connsiteX126" fmla="*/ 804868 w 12188938"/>
              <a:gd name="connsiteY126" fmla="*/ 3191793 h 6857992"/>
              <a:gd name="connsiteX127" fmla="*/ 482687 w 12188938"/>
              <a:gd name="connsiteY127" fmla="*/ 3191410 h 6857992"/>
              <a:gd name="connsiteX128" fmla="*/ 455563 w 12188938"/>
              <a:gd name="connsiteY128" fmla="*/ 3195805 h 6857992"/>
              <a:gd name="connsiteX129" fmla="*/ 514013 w 12188938"/>
              <a:gd name="connsiteY129" fmla="*/ 3267146 h 6857992"/>
              <a:gd name="connsiteX130" fmla="*/ 482687 w 12188938"/>
              <a:gd name="connsiteY130" fmla="*/ 3191410 h 6857992"/>
              <a:gd name="connsiteX131" fmla="*/ 218915 w 12188938"/>
              <a:gd name="connsiteY131" fmla="*/ 3177302 h 6857992"/>
              <a:gd name="connsiteX132" fmla="*/ 187741 w 12188938"/>
              <a:gd name="connsiteY132" fmla="*/ 3267244 h 6857992"/>
              <a:gd name="connsiteX133" fmla="*/ 218915 w 12188938"/>
              <a:gd name="connsiteY133" fmla="*/ 3177302 h 6857992"/>
              <a:gd name="connsiteX134" fmla="*/ 2152903 w 12188938"/>
              <a:gd name="connsiteY134" fmla="*/ 1624906 h 6857992"/>
              <a:gd name="connsiteX135" fmla="*/ 2152903 w 12188938"/>
              <a:gd name="connsiteY135" fmla="*/ 5233079 h 6857992"/>
              <a:gd name="connsiteX136" fmla="*/ 10036020 w 12188938"/>
              <a:gd name="connsiteY136" fmla="*/ 5233079 h 6857992"/>
              <a:gd name="connsiteX137" fmla="*/ 10036020 w 12188938"/>
              <a:gd name="connsiteY137" fmla="*/ 3459281 h 6857992"/>
              <a:gd name="connsiteX138" fmla="*/ 10047194 w 12188938"/>
              <a:gd name="connsiteY138" fmla="*/ 3454934 h 6857992"/>
              <a:gd name="connsiteX139" fmla="*/ 10038968 w 12188938"/>
              <a:gd name="connsiteY139" fmla="*/ 3375592 h 6857992"/>
              <a:gd name="connsiteX140" fmla="*/ 10036020 w 12188938"/>
              <a:gd name="connsiteY140" fmla="*/ 3374870 h 6857992"/>
              <a:gd name="connsiteX141" fmla="*/ 10036020 w 12188938"/>
              <a:gd name="connsiteY141" fmla="*/ 1624906 h 6857992"/>
              <a:gd name="connsiteX142" fmla="*/ 0 w 12188938"/>
              <a:gd name="connsiteY142" fmla="*/ 0 h 6857992"/>
              <a:gd name="connsiteX143" fmla="*/ 12188938 w 12188938"/>
              <a:gd name="connsiteY143" fmla="*/ 0 h 6857992"/>
              <a:gd name="connsiteX144" fmla="*/ 12188938 w 12188938"/>
              <a:gd name="connsiteY144" fmla="*/ 6857992 h 6857992"/>
              <a:gd name="connsiteX145" fmla="*/ 0 w 12188938"/>
              <a:gd name="connsiteY145" fmla="*/ 6857992 h 6857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12188938" h="6857992">
                <a:moveTo>
                  <a:pt x="10789622" y="4110765"/>
                </a:moveTo>
                <a:cubicBezTo>
                  <a:pt x="10708277" y="4128616"/>
                  <a:pt x="10735392" y="4189310"/>
                  <a:pt x="10793496" y="4192880"/>
                </a:cubicBezTo>
                <a:cubicBezTo>
                  <a:pt x="10859347" y="4189310"/>
                  <a:pt x="10851600" y="4110765"/>
                  <a:pt x="10789622" y="4110765"/>
                </a:cubicBezTo>
                <a:close/>
                <a:moveTo>
                  <a:pt x="11430043" y="4107476"/>
                </a:moveTo>
                <a:cubicBezTo>
                  <a:pt x="11320742" y="4150369"/>
                  <a:pt x="11414429" y="4207560"/>
                  <a:pt x="11480790" y="4171816"/>
                </a:cubicBezTo>
                <a:cubicBezTo>
                  <a:pt x="11488597" y="4143220"/>
                  <a:pt x="11461272" y="4100327"/>
                  <a:pt x="11430043" y="4107476"/>
                </a:cubicBezTo>
                <a:close/>
                <a:moveTo>
                  <a:pt x="11643184" y="4107090"/>
                </a:moveTo>
                <a:cubicBezTo>
                  <a:pt x="11569378" y="4121493"/>
                  <a:pt x="11592685" y="4171903"/>
                  <a:pt x="11643184" y="4186306"/>
                </a:cubicBezTo>
                <a:cubicBezTo>
                  <a:pt x="11713106" y="4186306"/>
                  <a:pt x="11705337" y="4110691"/>
                  <a:pt x="11643184" y="4107090"/>
                </a:cubicBezTo>
                <a:close/>
                <a:moveTo>
                  <a:pt x="11084439" y="4104189"/>
                </a:moveTo>
                <a:cubicBezTo>
                  <a:pt x="11002864" y="4107756"/>
                  <a:pt x="11014518" y="4196932"/>
                  <a:pt x="11088324" y="4196932"/>
                </a:cubicBezTo>
                <a:cubicBezTo>
                  <a:pt x="11146592" y="4186231"/>
                  <a:pt x="11127169" y="4111323"/>
                  <a:pt x="11084439" y="4104189"/>
                </a:cubicBezTo>
                <a:close/>
                <a:moveTo>
                  <a:pt x="11977268" y="4064583"/>
                </a:moveTo>
                <a:cubicBezTo>
                  <a:pt x="11899635" y="4071712"/>
                  <a:pt x="11884108" y="4132308"/>
                  <a:pt x="11957860" y="4157259"/>
                </a:cubicBezTo>
                <a:cubicBezTo>
                  <a:pt x="12016085" y="4167952"/>
                  <a:pt x="12039375" y="4071712"/>
                  <a:pt x="11977268" y="4064583"/>
                </a:cubicBezTo>
                <a:close/>
                <a:moveTo>
                  <a:pt x="10164195" y="4056856"/>
                </a:moveTo>
                <a:cubicBezTo>
                  <a:pt x="10082803" y="4064064"/>
                  <a:pt x="10086679" y="4143355"/>
                  <a:pt x="10164195" y="4150563"/>
                </a:cubicBezTo>
                <a:cubicBezTo>
                  <a:pt x="10222333" y="4139751"/>
                  <a:pt x="10206830" y="4071273"/>
                  <a:pt x="10164195" y="4056856"/>
                </a:cubicBezTo>
                <a:close/>
                <a:moveTo>
                  <a:pt x="10470889" y="4053956"/>
                </a:moveTo>
                <a:cubicBezTo>
                  <a:pt x="10439900" y="4071875"/>
                  <a:pt x="10381796" y="4075459"/>
                  <a:pt x="10447647" y="4147134"/>
                </a:cubicBezTo>
                <a:cubicBezTo>
                  <a:pt x="10532866" y="4165053"/>
                  <a:pt x="10532866" y="4064707"/>
                  <a:pt x="10470889" y="4053956"/>
                </a:cubicBezTo>
                <a:close/>
                <a:moveTo>
                  <a:pt x="152046" y="3893917"/>
                </a:moveTo>
                <a:cubicBezTo>
                  <a:pt x="93821" y="3890314"/>
                  <a:pt x="66649" y="3962377"/>
                  <a:pt x="124874" y="3973187"/>
                </a:cubicBezTo>
                <a:cubicBezTo>
                  <a:pt x="194744" y="4023631"/>
                  <a:pt x="221916" y="3901124"/>
                  <a:pt x="152046" y="3893917"/>
                </a:cubicBezTo>
                <a:close/>
                <a:moveTo>
                  <a:pt x="638431" y="3886118"/>
                </a:moveTo>
                <a:cubicBezTo>
                  <a:pt x="587970" y="3882520"/>
                  <a:pt x="568561" y="3918497"/>
                  <a:pt x="591851" y="3954475"/>
                </a:cubicBezTo>
                <a:cubicBezTo>
                  <a:pt x="665603" y="3986854"/>
                  <a:pt x="723828" y="3904106"/>
                  <a:pt x="638431" y="3886118"/>
                </a:cubicBezTo>
                <a:close/>
                <a:moveTo>
                  <a:pt x="2020621" y="3879602"/>
                </a:moveTo>
                <a:cubicBezTo>
                  <a:pt x="1993449" y="3915458"/>
                  <a:pt x="1977922" y="3854503"/>
                  <a:pt x="1970159" y="3940557"/>
                </a:cubicBezTo>
                <a:cubicBezTo>
                  <a:pt x="2040029" y="4040953"/>
                  <a:pt x="2125430" y="3897530"/>
                  <a:pt x="2020621" y="3879602"/>
                </a:cubicBezTo>
                <a:close/>
                <a:moveTo>
                  <a:pt x="1438182" y="3868995"/>
                </a:moveTo>
                <a:cubicBezTo>
                  <a:pt x="1356435" y="3890336"/>
                  <a:pt x="1391468" y="3925905"/>
                  <a:pt x="1438182" y="3947246"/>
                </a:cubicBezTo>
                <a:cubicBezTo>
                  <a:pt x="1504359" y="3940132"/>
                  <a:pt x="1500466" y="3876109"/>
                  <a:pt x="1438182" y="3868995"/>
                </a:cubicBezTo>
                <a:close/>
                <a:moveTo>
                  <a:pt x="1765862" y="3862391"/>
                </a:moveTo>
                <a:cubicBezTo>
                  <a:pt x="1730858" y="3876602"/>
                  <a:pt x="1676408" y="3887259"/>
                  <a:pt x="1738637" y="3951206"/>
                </a:cubicBezTo>
                <a:cubicBezTo>
                  <a:pt x="1835871" y="3972522"/>
                  <a:pt x="1831981" y="3873049"/>
                  <a:pt x="1765862" y="3862391"/>
                </a:cubicBezTo>
                <a:close/>
                <a:moveTo>
                  <a:pt x="1154678" y="3861266"/>
                </a:moveTo>
                <a:cubicBezTo>
                  <a:pt x="1077376" y="3879117"/>
                  <a:pt x="1108297" y="3925530"/>
                  <a:pt x="1154678" y="3939811"/>
                </a:cubicBezTo>
                <a:cubicBezTo>
                  <a:pt x="1224250" y="3943381"/>
                  <a:pt x="1220385" y="3871977"/>
                  <a:pt x="1154678" y="3861266"/>
                </a:cubicBezTo>
                <a:close/>
                <a:moveTo>
                  <a:pt x="878722" y="3858367"/>
                </a:moveTo>
                <a:cubicBezTo>
                  <a:pt x="793069" y="3890364"/>
                  <a:pt x="828109" y="3940136"/>
                  <a:pt x="902082" y="3947246"/>
                </a:cubicBezTo>
                <a:cubicBezTo>
                  <a:pt x="968269" y="3933025"/>
                  <a:pt x="917656" y="3861922"/>
                  <a:pt x="878722" y="3858367"/>
                </a:cubicBezTo>
                <a:close/>
                <a:moveTo>
                  <a:pt x="449757" y="3849853"/>
                </a:moveTo>
                <a:cubicBezTo>
                  <a:pt x="411040" y="3846252"/>
                  <a:pt x="352965" y="3867857"/>
                  <a:pt x="368452" y="3914667"/>
                </a:cubicBezTo>
                <a:cubicBezTo>
                  <a:pt x="411040" y="3965078"/>
                  <a:pt x="515576" y="3896663"/>
                  <a:pt x="449757" y="3849853"/>
                </a:cubicBezTo>
                <a:close/>
                <a:moveTo>
                  <a:pt x="11651208" y="3796213"/>
                </a:moveTo>
                <a:cubicBezTo>
                  <a:pt x="11620219" y="3824808"/>
                  <a:pt x="11604725" y="3774766"/>
                  <a:pt x="11600851" y="3856978"/>
                </a:cubicBezTo>
                <a:cubicBezTo>
                  <a:pt x="11662828" y="3953488"/>
                  <a:pt x="11751921" y="3810511"/>
                  <a:pt x="11651208" y="3796213"/>
                </a:cubicBezTo>
                <a:close/>
                <a:moveTo>
                  <a:pt x="11969505" y="3789255"/>
                </a:moveTo>
                <a:cubicBezTo>
                  <a:pt x="11938451" y="3803504"/>
                  <a:pt x="11884108" y="3814191"/>
                  <a:pt x="11946215" y="3878313"/>
                </a:cubicBezTo>
                <a:cubicBezTo>
                  <a:pt x="12039375" y="3903249"/>
                  <a:pt x="12039375" y="3799942"/>
                  <a:pt x="11969505" y="3789255"/>
                </a:cubicBezTo>
                <a:close/>
                <a:moveTo>
                  <a:pt x="11015833" y="3747231"/>
                </a:moveTo>
                <a:cubicBezTo>
                  <a:pt x="10945912" y="3747231"/>
                  <a:pt x="10934258" y="3854375"/>
                  <a:pt x="11008064" y="3829375"/>
                </a:cubicBezTo>
                <a:cubicBezTo>
                  <a:pt x="11046910" y="3865089"/>
                  <a:pt x="11077986" y="3747231"/>
                  <a:pt x="11015833" y="3747231"/>
                </a:cubicBezTo>
                <a:close/>
                <a:moveTo>
                  <a:pt x="10638051" y="3736359"/>
                </a:moveTo>
                <a:cubicBezTo>
                  <a:pt x="10525048" y="3765000"/>
                  <a:pt x="10610775" y="3854503"/>
                  <a:pt x="10680915" y="3804381"/>
                </a:cubicBezTo>
                <a:cubicBezTo>
                  <a:pt x="10688708" y="3775741"/>
                  <a:pt x="10673121" y="3732779"/>
                  <a:pt x="10638051" y="3736359"/>
                </a:cubicBezTo>
                <a:close/>
                <a:moveTo>
                  <a:pt x="10264977" y="3722113"/>
                </a:moveTo>
                <a:cubicBezTo>
                  <a:pt x="10214320" y="3729269"/>
                  <a:pt x="10179250" y="3786518"/>
                  <a:pt x="10233803" y="3811564"/>
                </a:cubicBezTo>
                <a:cubicBezTo>
                  <a:pt x="10288357" y="3818720"/>
                  <a:pt x="10342910" y="3747159"/>
                  <a:pt x="10264977" y="3722113"/>
                </a:cubicBezTo>
                <a:close/>
                <a:moveTo>
                  <a:pt x="11255210" y="3710038"/>
                </a:moveTo>
                <a:cubicBezTo>
                  <a:pt x="11146591" y="3735099"/>
                  <a:pt x="11235813" y="3831762"/>
                  <a:pt x="11305640" y="3785221"/>
                </a:cubicBezTo>
                <a:cubicBezTo>
                  <a:pt x="11313398" y="3749419"/>
                  <a:pt x="11282364" y="3713618"/>
                  <a:pt x="11255210" y="3710038"/>
                </a:cubicBezTo>
                <a:close/>
                <a:moveTo>
                  <a:pt x="343061" y="3611056"/>
                </a:moveTo>
                <a:cubicBezTo>
                  <a:pt x="281219" y="3621757"/>
                  <a:pt x="258029" y="3682397"/>
                  <a:pt x="327601" y="3703799"/>
                </a:cubicBezTo>
                <a:cubicBezTo>
                  <a:pt x="385577" y="3700232"/>
                  <a:pt x="404903" y="3621757"/>
                  <a:pt x="343061" y="3611056"/>
                </a:cubicBezTo>
                <a:close/>
                <a:moveTo>
                  <a:pt x="2040279" y="3578335"/>
                </a:moveTo>
                <a:cubicBezTo>
                  <a:pt x="1935539" y="3621341"/>
                  <a:pt x="2017003" y="3678681"/>
                  <a:pt x="2090709" y="3650011"/>
                </a:cubicBezTo>
                <a:cubicBezTo>
                  <a:pt x="2102350" y="3628508"/>
                  <a:pt x="2071313" y="3567584"/>
                  <a:pt x="2040279" y="3578335"/>
                </a:cubicBezTo>
                <a:close/>
                <a:moveTo>
                  <a:pt x="99393" y="3575932"/>
                </a:moveTo>
                <a:cubicBezTo>
                  <a:pt x="-1531" y="3611909"/>
                  <a:pt x="64458" y="3680266"/>
                  <a:pt x="149855" y="3647887"/>
                </a:cubicBezTo>
                <a:cubicBezTo>
                  <a:pt x="153736" y="3611909"/>
                  <a:pt x="130446" y="3575932"/>
                  <a:pt x="99393" y="3575932"/>
                </a:cubicBezTo>
                <a:close/>
                <a:moveTo>
                  <a:pt x="801257" y="3571806"/>
                </a:moveTo>
                <a:cubicBezTo>
                  <a:pt x="692355" y="3600291"/>
                  <a:pt x="777921" y="3689306"/>
                  <a:pt x="847929" y="3639458"/>
                </a:cubicBezTo>
                <a:cubicBezTo>
                  <a:pt x="851818" y="3610973"/>
                  <a:pt x="836261" y="3564685"/>
                  <a:pt x="801257" y="3571806"/>
                </a:cubicBezTo>
                <a:close/>
                <a:moveTo>
                  <a:pt x="1771669" y="3571447"/>
                </a:moveTo>
                <a:cubicBezTo>
                  <a:pt x="1701799" y="3582158"/>
                  <a:pt x="1678509" y="3649992"/>
                  <a:pt x="1775551" y="3653562"/>
                </a:cubicBezTo>
                <a:cubicBezTo>
                  <a:pt x="1826012" y="3642851"/>
                  <a:pt x="1833776" y="3571447"/>
                  <a:pt x="1771669" y="3571447"/>
                </a:cubicBezTo>
                <a:close/>
                <a:moveTo>
                  <a:pt x="1531232" y="3567584"/>
                </a:moveTo>
                <a:cubicBezTo>
                  <a:pt x="1449886" y="3578396"/>
                  <a:pt x="1438265" y="3632458"/>
                  <a:pt x="1515737" y="3661291"/>
                </a:cubicBezTo>
                <a:cubicBezTo>
                  <a:pt x="1577714" y="3661291"/>
                  <a:pt x="1589335" y="3578396"/>
                  <a:pt x="1531232" y="3567584"/>
                </a:cubicBezTo>
                <a:close/>
                <a:moveTo>
                  <a:pt x="576083" y="3560820"/>
                </a:moveTo>
                <a:cubicBezTo>
                  <a:pt x="494078" y="3564398"/>
                  <a:pt x="505793" y="3650271"/>
                  <a:pt x="579988" y="3657427"/>
                </a:cubicBezTo>
                <a:cubicBezTo>
                  <a:pt x="634658" y="3643115"/>
                  <a:pt x="622943" y="3571554"/>
                  <a:pt x="576083" y="3560820"/>
                </a:cubicBezTo>
                <a:close/>
                <a:moveTo>
                  <a:pt x="1243735" y="3554060"/>
                </a:moveTo>
                <a:cubicBezTo>
                  <a:pt x="1169699" y="3571932"/>
                  <a:pt x="1196975" y="3661293"/>
                  <a:pt x="1267115" y="3621974"/>
                </a:cubicBezTo>
                <a:cubicBezTo>
                  <a:pt x="1274908" y="3614825"/>
                  <a:pt x="1286598" y="3596953"/>
                  <a:pt x="1298288" y="3607677"/>
                </a:cubicBezTo>
                <a:cubicBezTo>
                  <a:pt x="1306082" y="3582656"/>
                  <a:pt x="1271012" y="3554060"/>
                  <a:pt x="1243735" y="3554060"/>
                </a:cubicBezTo>
                <a:close/>
                <a:moveTo>
                  <a:pt x="1069080" y="3514450"/>
                </a:moveTo>
                <a:cubicBezTo>
                  <a:pt x="995691" y="3532226"/>
                  <a:pt x="960928" y="3603329"/>
                  <a:pt x="1057493" y="3603329"/>
                </a:cubicBezTo>
                <a:cubicBezTo>
                  <a:pt x="1107706" y="3592664"/>
                  <a:pt x="1130882" y="3521560"/>
                  <a:pt x="1069080" y="3514450"/>
                </a:cubicBezTo>
                <a:close/>
                <a:moveTo>
                  <a:pt x="11577350" y="3430849"/>
                </a:moveTo>
                <a:cubicBezTo>
                  <a:pt x="11526888" y="3430849"/>
                  <a:pt x="11507480" y="3470380"/>
                  <a:pt x="11534652" y="3506317"/>
                </a:cubicBezTo>
                <a:cubicBezTo>
                  <a:pt x="11608404" y="3520692"/>
                  <a:pt x="11662747" y="3463193"/>
                  <a:pt x="11577350" y="3430849"/>
                </a:cubicBezTo>
                <a:close/>
                <a:moveTo>
                  <a:pt x="12105571" y="3430847"/>
                </a:moveTo>
                <a:cubicBezTo>
                  <a:pt x="12000559" y="3466591"/>
                  <a:pt x="12082235" y="3538080"/>
                  <a:pt x="12160022" y="3498761"/>
                </a:cubicBezTo>
                <a:cubicBezTo>
                  <a:pt x="12156133" y="3470166"/>
                  <a:pt x="12136686" y="3430847"/>
                  <a:pt x="12105571" y="3430847"/>
                </a:cubicBezTo>
                <a:close/>
                <a:moveTo>
                  <a:pt x="11825923" y="3416356"/>
                </a:moveTo>
                <a:cubicBezTo>
                  <a:pt x="11744578" y="3419949"/>
                  <a:pt x="11756199" y="3498984"/>
                  <a:pt x="11794935" y="3488207"/>
                </a:cubicBezTo>
                <a:cubicBezTo>
                  <a:pt x="11868533" y="3531317"/>
                  <a:pt x="11895648" y="3423543"/>
                  <a:pt x="11825923" y="3416356"/>
                </a:cubicBezTo>
                <a:close/>
                <a:moveTo>
                  <a:pt x="11297784" y="3380614"/>
                </a:moveTo>
                <a:cubicBezTo>
                  <a:pt x="11255196" y="3384189"/>
                  <a:pt x="11224222" y="3402061"/>
                  <a:pt x="11239709" y="3448527"/>
                </a:cubicBezTo>
                <a:cubicBezTo>
                  <a:pt x="11301656" y="3523589"/>
                  <a:pt x="11386833" y="3416358"/>
                  <a:pt x="11297784" y="3380614"/>
                </a:cubicBezTo>
                <a:close/>
                <a:moveTo>
                  <a:pt x="10284650" y="3366124"/>
                </a:moveTo>
                <a:cubicBezTo>
                  <a:pt x="10253596" y="3380421"/>
                  <a:pt x="10199253" y="3391144"/>
                  <a:pt x="10261360" y="3459057"/>
                </a:cubicBezTo>
                <a:cubicBezTo>
                  <a:pt x="10354520" y="3473355"/>
                  <a:pt x="10350638" y="3376847"/>
                  <a:pt x="10284650" y="3366124"/>
                </a:cubicBezTo>
                <a:close/>
                <a:moveTo>
                  <a:pt x="10933029" y="3359362"/>
                </a:moveTo>
                <a:cubicBezTo>
                  <a:pt x="10820322" y="3384401"/>
                  <a:pt x="10917483" y="3491711"/>
                  <a:pt x="10983552" y="3434478"/>
                </a:cubicBezTo>
                <a:cubicBezTo>
                  <a:pt x="10991325" y="3402285"/>
                  <a:pt x="10960234" y="3366515"/>
                  <a:pt x="10933029" y="3359362"/>
                </a:cubicBezTo>
                <a:close/>
                <a:moveTo>
                  <a:pt x="10579447" y="3355210"/>
                </a:moveTo>
                <a:cubicBezTo>
                  <a:pt x="10494050" y="3401711"/>
                  <a:pt x="10598855" y="3483982"/>
                  <a:pt x="10649317" y="3416018"/>
                </a:cubicBezTo>
                <a:cubicBezTo>
                  <a:pt x="10649317" y="3380249"/>
                  <a:pt x="10633790" y="3351633"/>
                  <a:pt x="10579447" y="3355210"/>
                </a:cubicBezTo>
                <a:close/>
                <a:moveTo>
                  <a:pt x="1915689" y="3277771"/>
                </a:moveTo>
                <a:cubicBezTo>
                  <a:pt x="1869206" y="3284911"/>
                  <a:pt x="1853712" y="3334893"/>
                  <a:pt x="1896321" y="3359884"/>
                </a:cubicBezTo>
                <a:cubicBezTo>
                  <a:pt x="1973793" y="3338462"/>
                  <a:pt x="2004782" y="3302761"/>
                  <a:pt x="1915689" y="3277771"/>
                </a:cubicBezTo>
                <a:close/>
                <a:moveTo>
                  <a:pt x="1698041" y="3245892"/>
                </a:moveTo>
                <a:cubicBezTo>
                  <a:pt x="1616696" y="3256592"/>
                  <a:pt x="1605075" y="3310097"/>
                  <a:pt x="1682547" y="3335065"/>
                </a:cubicBezTo>
                <a:cubicBezTo>
                  <a:pt x="1744524" y="3338632"/>
                  <a:pt x="1756145" y="3253025"/>
                  <a:pt x="1698041" y="3245892"/>
                </a:cubicBezTo>
                <a:close/>
                <a:moveTo>
                  <a:pt x="1104067" y="3224638"/>
                </a:moveTo>
                <a:cubicBezTo>
                  <a:pt x="1057395" y="3231794"/>
                  <a:pt x="1030170" y="3253263"/>
                  <a:pt x="1061284" y="3296199"/>
                </a:cubicBezTo>
                <a:cubicBezTo>
                  <a:pt x="1139071" y="3321243"/>
                  <a:pt x="1189633" y="3260418"/>
                  <a:pt x="1104067" y="3224638"/>
                </a:cubicBezTo>
                <a:close/>
                <a:moveTo>
                  <a:pt x="1383806" y="3220776"/>
                </a:moveTo>
                <a:cubicBezTo>
                  <a:pt x="1283002" y="3238632"/>
                  <a:pt x="1345035" y="3338631"/>
                  <a:pt x="1430332" y="3299346"/>
                </a:cubicBezTo>
                <a:cubicBezTo>
                  <a:pt x="1461349" y="3277918"/>
                  <a:pt x="1395437" y="3220776"/>
                  <a:pt x="1383806" y="3220776"/>
                </a:cubicBezTo>
                <a:close/>
                <a:moveTo>
                  <a:pt x="804868" y="3191793"/>
                </a:moveTo>
                <a:cubicBezTo>
                  <a:pt x="762138" y="3202540"/>
                  <a:pt x="742716" y="3252696"/>
                  <a:pt x="785446" y="3277771"/>
                </a:cubicBezTo>
                <a:cubicBezTo>
                  <a:pt x="859252" y="3263441"/>
                  <a:pt x="886444" y="3213289"/>
                  <a:pt x="804868" y="3191793"/>
                </a:cubicBezTo>
                <a:close/>
                <a:moveTo>
                  <a:pt x="482687" y="3191410"/>
                </a:moveTo>
                <a:cubicBezTo>
                  <a:pt x="473950" y="3191737"/>
                  <a:pt x="464817" y="3193131"/>
                  <a:pt x="455563" y="3195805"/>
                </a:cubicBezTo>
                <a:cubicBezTo>
                  <a:pt x="432183" y="3231476"/>
                  <a:pt x="467253" y="3267146"/>
                  <a:pt x="514013" y="3267146"/>
                </a:cubicBezTo>
                <a:cubicBezTo>
                  <a:pt x="585614" y="3239056"/>
                  <a:pt x="543846" y="3189119"/>
                  <a:pt x="482687" y="3191410"/>
                </a:cubicBezTo>
                <a:close/>
                <a:moveTo>
                  <a:pt x="218915" y="3177302"/>
                </a:moveTo>
                <a:cubicBezTo>
                  <a:pt x="164362" y="3180900"/>
                  <a:pt x="133188" y="3242060"/>
                  <a:pt x="187741" y="3267244"/>
                </a:cubicBezTo>
                <a:cubicBezTo>
                  <a:pt x="242295" y="3281635"/>
                  <a:pt x="296848" y="3202486"/>
                  <a:pt x="218915" y="3177302"/>
                </a:cubicBezTo>
                <a:close/>
                <a:moveTo>
                  <a:pt x="2152903" y="1624906"/>
                </a:moveTo>
                <a:lnTo>
                  <a:pt x="2152903" y="5233079"/>
                </a:lnTo>
                <a:lnTo>
                  <a:pt x="10036020" y="5233079"/>
                </a:lnTo>
                <a:lnTo>
                  <a:pt x="10036020" y="3459281"/>
                </a:lnTo>
                <a:lnTo>
                  <a:pt x="10047194" y="3454934"/>
                </a:lnTo>
                <a:cubicBezTo>
                  <a:pt x="10075852" y="3435526"/>
                  <a:pt x="10071530" y="3391335"/>
                  <a:pt x="10038968" y="3375592"/>
                </a:cubicBezTo>
                <a:lnTo>
                  <a:pt x="10036020" y="3374870"/>
                </a:lnTo>
                <a:lnTo>
                  <a:pt x="10036020" y="1624906"/>
                </a:lnTo>
                <a:close/>
                <a:moveTo>
                  <a:pt x="0" y="0"/>
                </a:moveTo>
                <a:lnTo>
                  <a:pt x="12188938" y="0"/>
                </a:lnTo>
                <a:lnTo>
                  <a:pt x="12188938" y="6857992"/>
                </a:lnTo>
                <a:lnTo>
                  <a:pt x="0" y="6857992"/>
                </a:lnTo>
                <a:close/>
              </a:path>
            </a:pathLst>
          </a:custGeom>
          <a:solidFill>
            <a:schemeClr val="accent5">
              <a:lumMod val="60000"/>
              <a:lumOff val="40000"/>
            </a:schemeClr>
          </a:solidFill>
        </p:spPr>
        <p:txBody>
          <a:bodyPr wrap="square">
            <a:noAutofit/>
          </a:bodyPr>
          <a:lstStyle>
            <a:lvl1pPr marL="0" indent="0" algn="ctr">
              <a:buNone/>
              <a:defRPr/>
            </a:lvl1pPr>
          </a:lstStyle>
          <a:p>
            <a:r>
              <a:rPr lang="en-GB"/>
              <a:t>Click icon to add picture</a:t>
            </a:r>
            <a:endParaRPr lang="en-US" dirty="0"/>
          </a:p>
        </p:txBody>
      </p:sp>
      <p:sp>
        <p:nvSpPr>
          <p:cNvPr id="2" name="Title 1">
            <a:extLst>
              <a:ext uri="{FF2B5EF4-FFF2-40B4-BE49-F238E27FC236}">
                <a16:creationId xmlns:a16="http://schemas.microsoft.com/office/drawing/2014/main" id="{0D395C89-2E28-4777-95B0-BA7EECAE3BA4}"/>
              </a:ext>
            </a:extLst>
          </p:cNvPr>
          <p:cNvSpPr>
            <a:spLocks noGrp="1"/>
          </p:cNvSpPr>
          <p:nvPr>
            <p:ph type="ctrTitle" hasCustomPrompt="1"/>
          </p:nvPr>
        </p:nvSpPr>
        <p:spPr>
          <a:xfrm>
            <a:off x="2152217" y="3001754"/>
            <a:ext cx="7883117" cy="854493"/>
          </a:xfrm>
          <a:noFill/>
          <a:ln>
            <a:noFill/>
          </a:ln>
        </p:spPr>
        <p:txBody>
          <a:bodyPr anchor="ctr">
            <a:normAutofit/>
          </a:bodyPr>
          <a:lstStyle>
            <a:lvl1pPr algn="ctr">
              <a:defRPr sz="4800"/>
            </a:lvl1pPr>
          </a:lstStyle>
          <a:p>
            <a:r>
              <a:rPr lang="en-US" dirty="0"/>
              <a:t>Click to add title</a:t>
            </a:r>
          </a:p>
        </p:txBody>
      </p:sp>
    </p:spTree>
    <p:extLst>
      <p:ext uri="{BB962C8B-B14F-4D97-AF65-F5344CB8AC3E}">
        <p14:creationId xmlns:p14="http://schemas.microsoft.com/office/powerpoint/2010/main" val="38680254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ntent + picture ">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735DAE3-0E24-0A0A-A809-7253765BCEEF}"/>
              </a:ext>
              <a:ext uri="{C183D7F6-B498-43B3-948B-1728B52AA6E4}">
                <adec:decorative xmlns:adec="http://schemas.microsoft.com/office/drawing/2017/decorative" val="1"/>
              </a:ext>
            </a:extLst>
          </p:cNvPr>
          <p:cNvSpPr/>
          <p:nvPr userDrawn="1"/>
        </p:nvSpPr>
        <p:spPr>
          <a:xfrm>
            <a:off x="0" y="869271"/>
            <a:ext cx="12192000" cy="51164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D0903B4B-F1A6-94A7-078A-B4C68C246F88}"/>
              </a:ext>
              <a:ext uri="{C183D7F6-B498-43B3-948B-1728B52AA6E4}">
                <adec:decorative xmlns:adec="http://schemas.microsoft.com/office/drawing/2017/decorative" val="1"/>
              </a:ext>
            </a:extLst>
          </p:cNvPr>
          <p:cNvGrpSpPr/>
          <p:nvPr userDrawn="1"/>
        </p:nvGrpSpPr>
        <p:grpSpPr>
          <a:xfrm>
            <a:off x="10105189" y="-13857"/>
            <a:ext cx="1554888" cy="6859377"/>
            <a:chOff x="10105189" y="-13857"/>
            <a:chExt cx="1554888" cy="6859377"/>
          </a:xfrm>
        </p:grpSpPr>
        <p:sp>
          <p:nvSpPr>
            <p:cNvPr id="11" name="Freeform 43">
              <a:extLst>
                <a:ext uri="{FF2B5EF4-FFF2-40B4-BE49-F238E27FC236}">
                  <a16:creationId xmlns:a16="http://schemas.microsoft.com/office/drawing/2014/main" id="{AC98AFCA-7C91-7B19-CB80-F83504443295}"/>
                </a:ext>
              </a:extLst>
            </p:cNvPr>
            <p:cNvSpPr>
              <a:spLocks/>
            </p:cNvSpPr>
            <p:nvPr/>
          </p:nvSpPr>
          <p:spPr bwMode="auto">
            <a:xfrm rot="5400000">
              <a:off x="11484646" y="6343529"/>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51">
              <a:extLst>
                <a:ext uri="{FF2B5EF4-FFF2-40B4-BE49-F238E27FC236}">
                  <a16:creationId xmlns:a16="http://schemas.microsoft.com/office/drawing/2014/main" id="{CB407C79-96ED-0BC2-46BF-3F886B79750A}"/>
                </a:ext>
              </a:extLst>
            </p:cNvPr>
            <p:cNvSpPr>
              <a:spLocks/>
            </p:cNvSpPr>
            <p:nvPr/>
          </p:nvSpPr>
          <p:spPr bwMode="auto">
            <a:xfrm rot="5400000">
              <a:off x="11457615" y="6497945"/>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3" name="Freeform 52">
              <a:extLst>
                <a:ext uri="{FF2B5EF4-FFF2-40B4-BE49-F238E27FC236}">
                  <a16:creationId xmlns:a16="http://schemas.microsoft.com/office/drawing/2014/main" id="{2462403D-89DE-67CB-A647-2BCD9B1F5216}"/>
                </a:ext>
              </a:extLst>
            </p:cNvPr>
            <p:cNvSpPr>
              <a:spLocks/>
            </p:cNvSpPr>
            <p:nvPr/>
          </p:nvSpPr>
          <p:spPr bwMode="auto">
            <a:xfrm rot="5400000">
              <a:off x="11454620" y="5945466"/>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53">
              <a:extLst>
                <a:ext uri="{FF2B5EF4-FFF2-40B4-BE49-F238E27FC236}">
                  <a16:creationId xmlns:a16="http://schemas.microsoft.com/office/drawing/2014/main" id="{997116C1-F796-5F41-F35A-ADD7DC16E8DF}"/>
                </a:ext>
              </a:extLst>
            </p:cNvPr>
            <p:cNvSpPr>
              <a:spLocks/>
            </p:cNvSpPr>
            <p:nvPr/>
          </p:nvSpPr>
          <p:spPr bwMode="auto">
            <a:xfrm rot="5400000">
              <a:off x="11556696" y="670403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5" name="Freeform 54">
              <a:extLst>
                <a:ext uri="{FF2B5EF4-FFF2-40B4-BE49-F238E27FC236}">
                  <a16:creationId xmlns:a16="http://schemas.microsoft.com/office/drawing/2014/main" id="{71E7F9A0-168C-6426-C30D-3D623F4D1430}"/>
                </a:ext>
              </a:extLst>
            </p:cNvPr>
            <p:cNvSpPr>
              <a:spLocks/>
            </p:cNvSpPr>
            <p:nvPr/>
          </p:nvSpPr>
          <p:spPr bwMode="auto">
            <a:xfrm rot="5400000">
              <a:off x="11431548" y="6097142"/>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6" name="Freeform 78">
              <a:extLst>
                <a:ext uri="{FF2B5EF4-FFF2-40B4-BE49-F238E27FC236}">
                  <a16:creationId xmlns:a16="http://schemas.microsoft.com/office/drawing/2014/main" id="{6B4A3BAC-E54A-A3B6-487A-5702AC78CD6E}"/>
                </a:ext>
              </a:extLst>
            </p:cNvPr>
            <p:cNvSpPr>
              <a:spLocks/>
            </p:cNvSpPr>
            <p:nvPr/>
          </p:nvSpPr>
          <p:spPr bwMode="auto">
            <a:xfrm rot="5400000">
              <a:off x="11191926" y="6203957"/>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7" name="Freeform 79">
              <a:extLst>
                <a:ext uri="{FF2B5EF4-FFF2-40B4-BE49-F238E27FC236}">
                  <a16:creationId xmlns:a16="http://schemas.microsoft.com/office/drawing/2014/main" id="{7D2925F7-1816-0796-537B-B852C1D39A2F}"/>
                </a:ext>
              </a:extLst>
            </p:cNvPr>
            <p:cNvSpPr>
              <a:spLocks/>
            </p:cNvSpPr>
            <p:nvPr/>
          </p:nvSpPr>
          <p:spPr bwMode="auto">
            <a:xfrm rot="5400000">
              <a:off x="11204298" y="6435002"/>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8" name="Freeform 80">
              <a:extLst>
                <a:ext uri="{FF2B5EF4-FFF2-40B4-BE49-F238E27FC236}">
                  <a16:creationId xmlns:a16="http://schemas.microsoft.com/office/drawing/2014/main" id="{48ACB1E9-30D8-1021-C382-249D939F38A3}"/>
                </a:ext>
              </a:extLst>
            </p:cNvPr>
            <p:cNvSpPr>
              <a:spLocks/>
            </p:cNvSpPr>
            <p:nvPr/>
          </p:nvSpPr>
          <p:spPr bwMode="auto">
            <a:xfrm rot="5400000">
              <a:off x="11198957" y="6672797"/>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9" name="Freeform 84">
              <a:extLst>
                <a:ext uri="{FF2B5EF4-FFF2-40B4-BE49-F238E27FC236}">
                  <a16:creationId xmlns:a16="http://schemas.microsoft.com/office/drawing/2014/main" id="{85C35004-429A-4A73-0645-9E554094035C}"/>
                </a:ext>
              </a:extLst>
            </p:cNvPr>
            <p:cNvSpPr>
              <a:spLocks/>
            </p:cNvSpPr>
            <p:nvPr/>
          </p:nvSpPr>
          <p:spPr bwMode="auto">
            <a:xfrm rot="5400000">
              <a:off x="11173416" y="5999371"/>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0" name="Freeform 106">
              <a:extLst>
                <a:ext uri="{FF2B5EF4-FFF2-40B4-BE49-F238E27FC236}">
                  <a16:creationId xmlns:a16="http://schemas.microsoft.com/office/drawing/2014/main" id="{9ACC5F1B-742F-8016-2904-34B43E0AAF25}"/>
                </a:ext>
              </a:extLst>
            </p:cNvPr>
            <p:cNvSpPr>
              <a:spLocks/>
            </p:cNvSpPr>
            <p:nvPr/>
          </p:nvSpPr>
          <p:spPr bwMode="auto">
            <a:xfrm rot="5400000">
              <a:off x="10919084" y="613174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1" name="Freeform 108">
              <a:extLst>
                <a:ext uri="{FF2B5EF4-FFF2-40B4-BE49-F238E27FC236}">
                  <a16:creationId xmlns:a16="http://schemas.microsoft.com/office/drawing/2014/main" id="{B2BDA3AD-3D6E-8507-FFED-D3C2ECD16D14}"/>
                </a:ext>
              </a:extLst>
            </p:cNvPr>
            <p:cNvSpPr>
              <a:spLocks/>
            </p:cNvSpPr>
            <p:nvPr/>
          </p:nvSpPr>
          <p:spPr bwMode="auto">
            <a:xfrm rot="5400000">
              <a:off x="10916755" y="6681825"/>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2" name="Freeform 112">
              <a:extLst>
                <a:ext uri="{FF2B5EF4-FFF2-40B4-BE49-F238E27FC236}">
                  <a16:creationId xmlns:a16="http://schemas.microsoft.com/office/drawing/2014/main" id="{420B721A-01AB-EA84-32C3-29E13F3A8269}"/>
                </a:ext>
              </a:extLst>
            </p:cNvPr>
            <p:cNvSpPr>
              <a:spLocks/>
            </p:cNvSpPr>
            <p:nvPr/>
          </p:nvSpPr>
          <p:spPr bwMode="auto">
            <a:xfrm rot="5400000">
              <a:off x="10907510" y="639299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3" name="Freeform 130">
              <a:extLst>
                <a:ext uri="{FF2B5EF4-FFF2-40B4-BE49-F238E27FC236}">
                  <a16:creationId xmlns:a16="http://schemas.microsoft.com/office/drawing/2014/main" id="{DB8DCF08-DF2E-9211-37CE-C6A335A50DA5}"/>
                </a:ext>
              </a:extLst>
            </p:cNvPr>
            <p:cNvSpPr>
              <a:spLocks/>
            </p:cNvSpPr>
            <p:nvPr/>
          </p:nvSpPr>
          <p:spPr bwMode="auto">
            <a:xfrm rot="5400000">
              <a:off x="10651885" y="6069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4" name="Freeform 131">
              <a:extLst>
                <a:ext uri="{FF2B5EF4-FFF2-40B4-BE49-F238E27FC236}">
                  <a16:creationId xmlns:a16="http://schemas.microsoft.com/office/drawing/2014/main" id="{4C9BE349-ECC5-C8F9-A180-88327C426A86}"/>
                </a:ext>
              </a:extLst>
            </p:cNvPr>
            <p:cNvSpPr>
              <a:spLocks/>
            </p:cNvSpPr>
            <p:nvPr/>
          </p:nvSpPr>
          <p:spPr bwMode="auto">
            <a:xfrm rot="5400000">
              <a:off x="10665559" y="654078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5" name="Freeform 135">
              <a:extLst>
                <a:ext uri="{FF2B5EF4-FFF2-40B4-BE49-F238E27FC236}">
                  <a16:creationId xmlns:a16="http://schemas.microsoft.com/office/drawing/2014/main" id="{C2584340-9504-3A74-8DE7-DAB89AF9D355}"/>
                </a:ext>
              </a:extLst>
            </p:cNvPr>
            <p:cNvSpPr>
              <a:spLocks/>
            </p:cNvSpPr>
            <p:nvPr/>
          </p:nvSpPr>
          <p:spPr bwMode="auto">
            <a:xfrm rot="5400000">
              <a:off x="10652898" y="631112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6" name="Freeform 141">
              <a:extLst>
                <a:ext uri="{FF2B5EF4-FFF2-40B4-BE49-F238E27FC236}">
                  <a16:creationId xmlns:a16="http://schemas.microsoft.com/office/drawing/2014/main" id="{ACB31481-346C-7D4E-2B9E-2BB08261F3B4}"/>
                </a:ext>
              </a:extLst>
            </p:cNvPr>
            <p:cNvSpPr>
              <a:spLocks/>
            </p:cNvSpPr>
            <p:nvPr/>
          </p:nvSpPr>
          <p:spPr bwMode="auto">
            <a:xfrm rot="5400000">
              <a:off x="10626608" y="666707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7" name="Freeform 15">
              <a:extLst>
                <a:ext uri="{FF2B5EF4-FFF2-40B4-BE49-F238E27FC236}">
                  <a16:creationId xmlns:a16="http://schemas.microsoft.com/office/drawing/2014/main" id="{9A7A6595-5BA0-C1DC-5336-02D992CADF91}"/>
                </a:ext>
              </a:extLst>
            </p:cNvPr>
            <p:cNvSpPr>
              <a:spLocks/>
            </p:cNvSpPr>
            <p:nvPr/>
          </p:nvSpPr>
          <p:spPr bwMode="auto">
            <a:xfrm rot="5400000">
              <a:off x="10462341" y="6394037"/>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8" name="Freeform 18">
              <a:extLst>
                <a:ext uri="{FF2B5EF4-FFF2-40B4-BE49-F238E27FC236}">
                  <a16:creationId xmlns:a16="http://schemas.microsoft.com/office/drawing/2014/main" id="{AC191D5F-6C04-342D-5436-CBFEF0684940}"/>
                </a:ext>
              </a:extLst>
            </p:cNvPr>
            <p:cNvSpPr>
              <a:spLocks/>
            </p:cNvSpPr>
            <p:nvPr/>
          </p:nvSpPr>
          <p:spPr bwMode="auto">
            <a:xfrm rot="5400000">
              <a:off x="10441934" y="6124863"/>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9" name="Freeform 23">
              <a:extLst>
                <a:ext uri="{FF2B5EF4-FFF2-40B4-BE49-F238E27FC236}">
                  <a16:creationId xmlns:a16="http://schemas.microsoft.com/office/drawing/2014/main" id="{5A48FF74-766E-1D48-BE27-37C5A45DA0F1}"/>
                </a:ext>
              </a:extLst>
            </p:cNvPr>
            <p:cNvSpPr>
              <a:spLocks/>
            </p:cNvSpPr>
            <p:nvPr/>
          </p:nvSpPr>
          <p:spPr bwMode="auto">
            <a:xfrm rot="5400000">
              <a:off x="10423462" y="6639005"/>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30" name="Freeform 43">
              <a:extLst>
                <a:ext uri="{FF2B5EF4-FFF2-40B4-BE49-F238E27FC236}">
                  <a16:creationId xmlns:a16="http://schemas.microsoft.com/office/drawing/2014/main" id="{EC2C900A-ECB1-058A-4CF7-E309C3608ADA}"/>
                </a:ext>
              </a:extLst>
            </p:cNvPr>
            <p:cNvSpPr>
              <a:spLocks/>
            </p:cNvSpPr>
            <p:nvPr/>
          </p:nvSpPr>
          <p:spPr bwMode="auto">
            <a:xfrm rot="5400000">
              <a:off x="10177488" y="6588213"/>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31" name="Freeform 51">
              <a:extLst>
                <a:ext uri="{FF2B5EF4-FFF2-40B4-BE49-F238E27FC236}">
                  <a16:creationId xmlns:a16="http://schemas.microsoft.com/office/drawing/2014/main" id="{9B333AF5-0804-0D5E-DC7F-49E62B28E3FA}"/>
                </a:ext>
              </a:extLst>
            </p:cNvPr>
            <p:cNvSpPr>
              <a:spLocks/>
            </p:cNvSpPr>
            <p:nvPr/>
          </p:nvSpPr>
          <p:spPr bwMode="auto">
            <a:xfrm rot="5400000">
              <a:off x="10150457" y="67426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32" name="Freeform 52">
              <a:extLst>
                <a:ext uri="{FF2B5EF4-FFF2-40B4-BE49-F238E27FC236}">
                  <a16:creationId xmlns:a16="http://schemas.microsoft.com/office/drawing/2014/main" id="{C8BCCE8A-08C8-0951-210F-F1E3004DBF3B}"/>
                </a:ext>
              </a:extLst>
            </p:cNvPr>
            <p:cNvSpPr>
              <a:spLocks/>
            </p:cNvSpPr>
            <p:nvPr/>
          </p:nvSpPr>
          <p:spPr bwMode="auto">
            <a:xfrm rot="5400000">
              <a:off x="10147462" y="6178198"/>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33" name="Freeform 54">
              <a:extLst>
                <a:ext uri="{FF2B5EF4-FFF2-40B4-BE49-F238E27FC236}">
                  <a16:creationId xmlns:a16="http://schemas.microsoft.com/office/drawing/2014/main" id="{0447D30B-CDC3-A4A4-19A0-4203E4E79B80}"/>
                </a:ext>
              </a:extLst>
            </p:cNvPr>
            <p:cNvSpPr>
              <a:spLocks/>
            </p:cNvSpPr>
            <p:nvPr/>
          </p:nvSpPr>
          <p:spPr bwMode="auto">
            <a:xfrm rot="5400000">
              <a:off x="10124390" y="6341826"/>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34" name="Freeform 59">
              <a:extLst>
                <a:ext uri="{FF2B5EF4-FFF2-40B4-BE49-F238E27FC236}">
                  <a16:creationId xmlns:a16="http://schemas.microsoft.com/office/drawing/2014/main" id="{E1CEE16B-E9B2-FC7B-9DE4-D846EF2BF7C4}"/>
                </a:ext>
              </a:extLst>
            </p:cNvPr>
            <p:cNvSpPr>
              <a:spLocks/>
            </p:cNvSpPr>
            <p:nvPr/>
          </p:nvSpPr>
          <p:spPr bwMode="auto">
            <a:xfrm rot="5400000">
              <a:off x="10175095" y="5993860"/>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35" name="Freeform 43">
              <a:extLst>
                <a:ext uri="{FF2B5EF4-FFF2-40B4-BE49-F238E27FC236}">
                  <a16:creationId xmlns:a16="http://schemas.microsoft.com/office/drawing/2014/main" id="{5F1288FF-642E-5CAD-945F-1DADD069BB22}"/>
                </a:ext>
              </a:extLst>
            </p:cNvPr>
            <p:cNvSpPr>
              <a:spLocks/>
            </p:cNvSpPr>
            <p:nvPr/>
          </p:nvSpPr>
          <p:spPr bwMode="auto">
            <a:xfrm rot="5400000">
              <a:off x="11497414" y="47037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36" name="Freeform 51">
              <a:extLst>
                <a:ext uri="{FF2B5EF4-FFF2-40B4-BE49-F238E27FC236}">
                  <a16:creationId xmlns:a16="http://schemas.microsoft.com/office/drawing/2014/main" id="{6694FBEA-0303-B7AF-2759-3036553F0B00}"/>
                </a:ext>
              </a:extLst>
            </p:cNvPr>
            <p:cNvSpPr>
              <a:spLocks/>
            </p:cNvSpPr>
            <p:nvPr/>
          </p:nvSpPr>
          <p:spPr bwMode="auto">
            <a:xfrm rot="5400000">
              <a:off x="11503840" y="6673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37" name="Freeform 52">
              <a:extLst>
                <a:ext uri="{FF2B5EF4-FFF2-40B4-BE49-F238E27FC236}">
                  <a16:creationId xmlns:a16="http://schemas.microsoft.com/office/drawing/2014/main" id="{03D1DD93-B546-2562-E146-1E9BC0B9658F}"/>
                </a:ext>
              </a:extLst>
            </p:cNvPr>
            <p:cNvSpPr>
              <a:spLocks/>
            </p:cNvSpPr>
            <p:nvPr/>
          </p:nvSpPr>
          <p:spPr bwMode="auto">
            <a:xfrm rot="5400000">
              <a:off x="11467388" y="60361"/>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38" name="Freeform 53">
              <a:extLst>
                <a:ext uri="{FF2B5EF4-FFF2-40B4-BE49-F238E27FC236}">
                  <a16:creationId xmlns:a16="http://schemas.microsoft.com/office/drawing/2014/main" id="{6AF8539D-3307-9A46-AE40-91D4184624DB}"/>
                </a:ext>
              </a:extLst>
            </p:cNvPr>
            <p:cNvSpPr>
              <a:spLocks/>
            </p:cNvSpPr>
            <p:nvPr/>
          </p:nvSpPr>
          <p:spPr bwMode="auto">
            <a:xfrm rot="5400000">
              <a:off x="11458469" y="863565"/>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39" name="Freeform 54">
              <a:extLst>
                <a:ext uri="{FF2B5EF4-FFF2-40B4-BE49-F238E27FC236}">
                  <a16:creationId xmlns:a16="http://schemas.microsoft.com/office/drawing/2014/main" id="{9FDCABBD-3038-BAE5-2FC0-551D2A8E2085}"/>
                </a:ext>
              </a:extLst>
            </p:cNvPr>
            <p:cNvSpPr>
              <a:spLocks/>
            </p:cNvSpPr>
            <p:nvPr/>
          </p:nvSpPr>
          <p:spPr bwMode="auto">
            <a:xfrm rot="5400000">
              <a:off x="11444316" y="22398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40" name="Freeform 78">
              <a:extLst>
                <a:ext uri="{FF2B5EF4-FFF2-40B4-BE49-F238E27FC236}">
                  <a16:creationId xmlns:a16="http://schemas.microsoft.com/office/drawing/2014/main" id="{574CD38C-2BE8-C7A6-2C4C-CD9C08B4DDFB}"/>
                </a:ext>
              </a:extLst>
            </p:cNvPr>
            <p:cNvSpPr>
              <a:spLocks/>
            </p:cNvSpPr>
            <p:nvPr/>
          </p:nvSpPr>
          <p:spPr bwMode="auto">
            <a:xfrm rot="5400000">
              <a:off x="11178114" y="33080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41" name="Freeform 79">
              <a:extLst>
                <a:ext uri="{FF2B5EF4-FFF2-40B4-BE49-F238E27FC236}">
                  <a16:creationId xmlns:a16="http://schemas.microsoft.com/office/drawing/2014/main" id="{2023FBCB-E9D7-79A1-BDDA-F5113E189AF6}"/>
                </a:ext>
              </a:extLst>
            </p:cNvPr>
            <p:cNvSpPr>
              <a:spLocks/>
            </p:cNvSpPr>
            <p:nvPr/>
          </p:nvSpPr>
          <p:spPr bwMode="auto">
            <a:xfrm rot="5400000">
              <a:off x="11190486" y="56184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42" name="Freeform 80">
              <a:extLst>
                <a:ext uri="{FF2B5EF4-FFF2-40B4-BE49-F238E27FC236}">
                  <a16:creationId xmlns:a16="http://schemas.microsoft.com/office/drawing/2014/main" id="{34590977-8506-92F9-ED59-F986B61CC343}"/>
                </a:ext>
              </a:extLst>
            </p:cNvPr>
            <p:cNvSpPr>
              <a:spLocks/>
            </p:cNvSpPr>
            <p:nvPr/>
          </p:nvSpPr>
          <p:spPr bwMode="auto">
            <a:xfrm rot="5400000">
              <a:off x="11185145" y="721953"/>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43" name="Freeform 84">
              <a:extLst>
                <a:ext uri="{FF2B5EF4-FFF2-40B4-BE49-F238E27FC236}">
                  <a16:creationId xmlns:a16="http://schemas.microsoft.com/office/drawing/2014/main" id="{79FEECE8-DEB8-08F4-8101-D3E62696D131}"/>
                </a:ext>
              </a:extLst>
            </p:cNvPr>
            <p:cNvSpPr>
              <a:spLocks/>
            </p:cNvSpPr>
            <p:nvPr/>
          </p:nvSpPr>
          <p:spPr bwMode="auto">
            <a:xfrm rot="5400000">
              <a:off x="11159604" y="12621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44" name="Freeform 106">
              <a:extLst>
                <a:ext uri="{FF2B5EF4-FFF2-40B4-BE49-F238E27FC236}">
                  <a16:creationId xmlns:a16="http://schemas.microsoft.com/office/drawing/2014/main" id="{D3DDE981-C209-EA51-C6FB-3A73D49DDE83}"/>
                </a:ext>
              </a:extLst>
            </p:cNvPr>
            <p:cNvSpPr>
              <a:spLocks/>
            </p:cNvSpPr>
            <p:nvPr/>
          </p:nvSpPr>
          <p:spPr bwMode="auto">
            <a:xfrm rot="5400000">
              <a:off x="10905272" y="240659"/>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45" name="Freeform 108">
              <a:extLst>
                <a:ext uri="{FF2B5EF4-FFF2-40B4-BE49-F238E27FC236}">
                  <a16:creationId xmlns:a16="http://schemas.microsoft.com/office/drawing/2014/main" id="{86D1D9D1-2683-EF0A-DD8C-B670E7D7BE7C}"/>
                </a:ext>
              </a:extLst>
            </p:cNvPr>
            <p:cNvSpPr>
              <a:spLocks/>
            </p:cNvSpPr>
            <p:nvPr/>
          </p:nvSpPr>
          <p:spPr bwMode="auto">
            <a:xfrm rot="5400000">
              <a:off x="10902943" y="80867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46" name="Freeform 110">
              <a:extLst>
                <a:ext uri="{FF2B5EF4-FFF2-40B4-BE49-F238E27FC236}">
                  <a16:creationId xmlns:a16="http://schemas.microsoft.com/office/drawing/2014/main" id="{0A6607D4-5BC5-9DE5-14BC-0CA5F64158EC}"/>
                </a:ext>
              </a:extLst>
            </p:cNvPr>
            <p:cNvSpPr>
              <a:spLocks/>
            </p:cNvSpPr>
            <p:nvPr/>
          </p:nvSpPr>
          <p:spPr bwMode="auto">
            <a:xfrm rot="5400000">
              <a:off x="10882996" y="-7175"/>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47" name="Freeform 112">
              <a:extLst>
                <a:ext uri="{FF2B5EF4-FFF2-40B4-BE49-F238E27FC236}">
                  <a16:creationId xmlns:a16="http://schemas.microsoft.com/office/drawing/2014/main" id="{3E4F1E44-D528-0977-318B-FA999140A053}"/>
                </a:ext>
              </a:extLst>
            </p:cNvPr>
            <p:cNvSpPr>
              <a:spLocks/>
            </p:cNvSpPr>
            <p:nvPr/>
          </p:nvSpPr>
          <p:spPr bwMode="auto">
            <a:xfrm rot="5400000">
              <a:off x="10893698" y="51983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48" name="Freeform 130">
              <a:extLst>
                <a:ext uri="{FF2B5EF4-FFF2-40B4-BE49-F238E27FC236}">
                  <a16:creationId xmlns:a16="http://schemas.microsoft.com/office/drawing/2014/main" id="{2B8A12D4-E8DF-3963-622D-0A5314FC2D9B}"/>
                </a:ext>
              </a:extLst>
            </p:cNvPr>
            <p:cNvSpPr>
              <a:spLocks/>
            </p:cNvSpPr>
            <p:nvPr/>
          </p:nvSpPr>
          <p:spPr bwMode="auto">
            <a:xfrm rot="5400000">
              <a:off x="10637929" y="112644"/>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49" name="Freeform 131">
              <a:extLst>
                <a:ext uri="{FF2B5EF4-FFF2-40B4-BE49-F238E27FC236}">
                  <a16:creationId xmlns:a16="http://schemas.microsoft.com/office/drawing/2014/main" id="{CE32AB4C-8495-DC06-6FBE-99D5102E1C1D}"/>
                </a:ext>
              </a:extLst>
            </p:cNvPr>
            <p:cNvSpPr>
              <a:spLocks/>
            </p:cNvSpPr>
            <p:nvPr/>
          </p:nvSpPr>
          <p:spPr bwMode="auto">
            <a:xfrm rot="5400000">
              <a:off x="10651747" y="667631"/>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50" name="Freeform 135">
              <a:extLst>
                <a:ext uri="{FF2B5EF4-FFF2-40B4-BE49-F238E27FC236}">
                  <a16:creationId xmlns:a16="http://schemas.microsoft.com/office/drawing/2014/main" id="{FC06C8A4-44E2-FCC8-982E-CA47575E721E}"/>
                </a:ext>
              </a:extLst>
            </p:cNvPr>
            <p:cNvSpPr>
              <a:spLocks/>
            </p:cNvSpPr>
            <p:nvPr/>
          </p:nvSpPr>
          <p:spPr bwMode="auto">
            <a:xfrm rot="5400000">
              <a:off x="10639086" y="437973"/>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51" name="Freeform 141">
              <a:extLst>
                <a:ext uri="{FF2B5EF4-FFF2-40B4-BE49-F238E27FC236}">
                  <a16:creationId xmlns:a16="http://schemas.microsoft.com/office/drawing/2014/main" id="{9FC51A95-1451-D91A-33C2-69EDF465D857}"/>
                </a:ext>
              </a:extLst>
            </p:cNvPr>
            <p:cNvSpPr>
              <a:spLocks/>
            </p:cNvSpPr>
            <p:nvPr/>
          </p:nvSpPr>
          <p:spPr bwMode="auto">
            <a:xfrm rot="5400000">
              <a:off x="10587436" y="840570"/>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52" name="Freeform 10">
              <a:extLst>
                <a:ext uri="{FF2B5EF4-FFF2-40B4-BE49-F238E27FC236}">
                  <a16:creationId xmlns:a16="http://schemas.microsoft.com/office/drawing/2014/main" id="{EC10FEDF-5C0F-8E0F-A223-71045552FB9F}"/>
                </a:ext>
              </a:extLst>
            </p:cNvPr>
            <p:cNvSpPr>
              <a:spLocks/>
            </p:cNvSpPr>
            <p:nvPr/>
          </p:nvSpPr>
          <p:spPr bwMode="auto">
            <a:xfrm rot="5400000">
              <a:off x="10424494" y="51581"/>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53" name="Freeform 15">
              <a:extLst>
                <a:ext uri="{FF2B5EF4-FFF2-40B4-BE49-F238E27FC236}">
                  <a16:creationId xmlns:a16="http://schemas.microsoft.com/office/drawing/2014/main" id="{85F94D8E-5F9B-8C01-8A09-2B12B61207D7}"/>
                </a:ext>
              </a:extLst>
            </p:cNvPr>
            <p:cNvSpPr>
              <a:spLocks/>
            </p:cNvSpPr>
            <p:nvPr/>
          </p:nvSpPr>
          <p:spPr bwMode="auto">
            <a:xfrm rot="5400000">
              <a:off x="10428424" y="565778"/>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54" name="Freeform 18">
              <a:extLst>
                <a:ext uri="{FF2B5EF4-FFF2-40B4-BE49-F238E27FC236}">
                  <a16:creationId xmlns:a16="http://schemas.microsoft.com/office/drawing/2014/main" id="{8081BAA2-81DE-18DC-ACD8-68C366FD1E81}"/>
                </a:ext>
              </a:extLst>
            </p:cNvPr>
            <p:cNvSpPr>
              <a:spLocks/>
            </p:cNvSpPr>
            <p:nvPr/>
          </p:nvSpPr>
          <p:spPr bwMode="auto">
            <a:xfrm rot="5400000">
              <a:off x="10431838" y="30903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55" name="Freeform 22">
              <a:extLst>
                <a:ext uri="{FF2B5EF4-FFF2-40B4-BE49-F238E27FC236}">
                  <a16:creationId xmlns:a16="http://schemas.microsoft.com/office/drawing/2014/main" id="{54C829E6-8192-9A22-C0F4-ABB0EEBA1E22}"/>
                </a:ext>
              </a:extLst>
            </p:cNvPr>
            <p:cNvSpPr>
              <a:spLocks/>
            </p:cNvSpPr>
            <p:nvPr/>
          </p:nvSpPr>
          <p:spPr bwMode="auto">
            <a:xfrm rot="5400000">
              <a:off x="11163668" y="855426"/>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56" name="Freeform 23">
              <a:extLst>
                <a:ext uri="{FF2B5EF4-FFF2-40B4-BE49-F238E27FC236}">
                  <a16:creationId xmlns:a16="http://schemas.microsoft.com/office/drawing/2014/main" id="{5469357B-00F6-6DEE-B1DA-3CC6A6C93415}"/>
                </a:ext>
              </a:extLst>
            </p:cNvPr>
            <p:cNvSpPr>
              <a:spLocks/>
            </p:cNvSpPr>
            <p:nvPr/>
          </p:nvSpPr>
          <p:spPr bwMode="auto">
            <a:xfrm rot="5400000">
              <a:off x="10389545" y="810746"/>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57" name="Freeform 30">
              <a:extLst>
                <a:ext uri="{FF2B5EF4-FFF2-40B4-BE49-F238E27FC236}">
                  <a16:creationId xmlns:a16="http://schemas.microsoft.com/office/drawing/2014/main" id="{00D2E361-A546-79DE-7792-E9CC2E138B56}"/>
                </a:ext>
              </a:extLst>
            </p:cNvPr>
            <p:cNvSpPr>
              <a:spLocks/>
            </p:cNvSpPr>
            <p:nvPr/>
          </p:nvSpPr>
          <p:spPr bwMode="auto">
            <a:xfrm rot="5400000">
              <a:off x="10429579" y="1052065"/>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58" name="Freeform 43">
              <a:extLst>
                <a:ext uri="{FF2B5EF4-FFF2-40B4-BE49-F238E27FC236}">
                  <a16:creationId xmlns:a16="http://schemas.microsoft.com/office/drawing/2014/main" id="{44A97E25-2EF9-F7C9-8FA6-8DEC12AB6033}"/>
                </a:ext>
              </a:extLst>
            </p:cNvPr>
            <p:cNvSpPr>
              <a:spLocks/>
            </p:cNvSpPr>
            <p:nvPr/>
          </p:nvSpPr>
          <p:spPr bwMode="auto">
            <a:xfrm rot="5400000">
              <a:off x="10143571" y="75995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59" name="Freeform 51">
              <a:extLst>
                <a:ext uri="{FF2B5EF4-FFF2-40B4-BE49-F238E27FC236}">
                  <a16:creationId xmlns:a16="http://schemas.microsoft.com/office/drawing/2014/main" id="{F63B6B5D-7799-E33D-309E-DB26C44F40E4}"/>
                </a:ext>
              </a:extLst>
            </p:cNvPr>
            <p:cNvSpPr>
              <a:spLocks/>
            </p:cNvSpPr>
            <p:nvPr/>
          </p:nvSpPr>
          <p:spPr bwMode="auto">
            <a:xfrm rot="5400000">
              <a:off x="10116540" y="91437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60" name="Freeform 52">
              <a:extLst>
                <a:ext uri="{FF2B5EF4-FFF2-40B4-BE49-F238E27FC236}">
                  <a16:creationId xmlns:a16="http://schemas.microsoft.com/office/drawing/2014/main" id="{032A3A46-63F7-56B9-F11F-72C7BF7AE645}"/>
                </a:ext>
              </a:extLst>
            </p:cNvPr>
            <p:cNvSpPr>
              <a:spLocks/>
            </p:cNvSpPr>
            <p:nvPr/>
          </p:nvSpPr>
          <p:spPr bwMode="auto">
            <a:xfrm rot="5400000">
              <a:off x="10113545" y="34993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61" name="Freeform 54">
              <a:extLst>
                <a:ext uri="{FF2B5EF4-FFF2-40B4-BE49-F238E27FC236}">
                  <a16:creationId xmlns:a16="http://schemas.microsoft.com/office/drawing/2014/main" id="{7E7331E6-754B-7B85-A4B8-69AF5658AF29}"/>
                </a:ext>
              </a:extLst>
            </p:cNvPr>
            <p:cNvSpPr>
              <a:spLocks/>
            </p:cNvSpPr>
            <p:nvPr/>
          </p:nvSpPr>
          <p:spPr bwMode="auto">
            <a:xfrm rot="5400000">
              <a:off x="10090473" y="51356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62" name="Freeform 59">
              <a:extLst>
                <a:ext uri="{FF2B5EF4-FFF2-40B4-BE49-F238E27FC236}">
                  <a16:creationId xmlns:a16="http://schemas.microsoft.com/office/drawing/2014/main" id="{843B4187-D6A1-25B4-C80D-ED0FBC6CD4AB}"/>
                </a:ext>
              </a:extLst>
            </p:cNvPr>
            <p:cNvSpPr>
              <a:spLocks/>
            </p:cNvSpPr>
            <p:nvPr/>
          </p:nvSpPr>
          <p:spPr bwMode="auto">
            <a:xfrm rot="5400000">
              <a:off x="10094459" y="118508"/>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grpSp>
      <p:sp>
        <p:nvSpPr>
          <p:cNvPr id="2" name="Title 1">
            <a:extLst>
              <a:ext uri="{FF2B5EF4-FFF2-40B4-BE49-F238E27FC236}">
                <a16:creationId xmlns:a16="http://schemas.microsoft.com/office/drawing/2014/main" id="{0C40C44A-93E6-6C58-5E88-AFDC594EC27A}"/>
              </a:ext>
            </a:extLst>
          </p:cNvPr>
          <p:cNvSpPr>
            <a:spLocks noGrp="1"/>
          </p:cNvSpPr>
          <p:nvPr>
            <p:ph type="title" hasCustomPrompt="1"/>
          </p:nvPr>
        </p:nvSpPr>
        <p:spPr>
          <a:xfrm>
            <a:off x="4531432" y="1003156"/>
            <a:ext cx="6603272" cy="1572356"/>
          </a:xfrm>
        </p:spPr>
        <p:txBody>
          <a:bodyPr anchor="ctr" anchorCtr="0">
            <a:noAutofit/>
          </a:bodyPr>
          <a:lstStyle>
            <a:lvl1pPr>
              <a:defRPr/>
            </a:lvl1pPr>
          </a:lstStyle>
          <a:p>
            <a:r>
              <a:rPr lang="en-US" dirty="0"/>
              <a:t>Click to add title</a:t>
            </a:r>
          </a:p>
        </p:txBody>
      </p:sp>
      <p:sp>
        <p:nvSpPr>
          <p:cNvPr id="8" name="Picture Placeholder 7">
            <a:extLst>
              <a:ext uri="{FF2B5EF4-FFF2-40B4-BE49-F238E27FC236}">
                <a16:creationId xmlns:a16="http://schemas.microsoft.com/office/drawing/2014/main" id="{BC013AD6-0EF3-2B25-DDBD-2DF706123AEE}"/>
              </a:ext>
            </a:extLst>
          </p:cNvPr>
          <p:cNvSpPr>
            <a:spLocks noGrp="1"/>
          </p:cNvSpPr>
          <p:nvPr>
            <p:ph type="pic" sz="quarter" idx="13"/>
          </p:nvPr>
        </p:nvSpPr>
        <p:spPr>
          <a:xfrm>
            <a:off x="-6825" y="-5838"/>
            <a:ext cx="3700058" cy="6863837"/>
          </a:xfrm>
        </p:spPr>
        <p:txBody>
          <a:bodyPr/>
          <a:lstStyle>
            <a:lvl1pPr marL="0" indent="0" algn="ctr">
              <a:buNone/>
              <a:defRPr/>
            </a:lvl1pPr>
          </a:lstStyle>
          <a:p>
            <a:r>
              <a:rPr lang="en-GB"/>
              <a:t>Click icon to add picture</a:t>
            </a:r>
            <a:endParaRPr lang="en-US" dirty="0"/>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hasCustomPrompt="1"/>
          </p:nvPr>
        </p:nvSpPr>
        <p:spPr>
          <a:xfrm>
            <a:off x="4520512" y="2884095"/>
            <a:ext cx="6603272" cy="2803135"/>
          </a:xfrm>
        </p:spPr>
        <p:txBody>
          <a:bodyPr>
            <a:normAutofit/>
          </a:bodyPr>
          <a:lstStyle>
            <a:lvl1pPr marL="0" indent="0">
              <a:spcAft>
                <a:spcPts val="1000"/>
              </a:spcAft>
              <a:buNone/>
              <a:defRPr sz="1800"/>
            </a:lvl1pPr>
            <a:lvl2pPr>
              <a:spcAft>
                <a:spcPts val="1000"/>
              </a:spcAft>
              <a:defRPr sz="1600"/>
            </a:lvl2pPr>
            <a:lvl3pPr>
              <a:spcAft>
                <a:spcPts val="1000"/>
              </a:spcAft>
              <a:defRPr sz="1400"/>
            </a:lvl3pPr>
            <a:lvl4pPr>
              <a:spcAft>
                <a:spcPts val="1000"/>
              </a:spcAft>
              <a:defRPr sz="1200"/>
            </a:lvl4pPr>
            <a:lvl5pPr>
              <a:spcAft>
                <a:spcPts val="1000"/>
              </a:spcAft>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133711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3.png"/><Relationship Id="rId2" Type="http://schemas.openxmlformats.org/officeDocument/2006/relationships/slideLayout" Target="../slideLayouts/slideLayout2.xml"/><Relationship Id="rId16" Type="http://schemas.microsoft.com/office/2007/relationships/hdphoto" Target="../media/hdphoto1.wdp"/><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r>
              <a:rPr lang="en-US"/>
              <a:t>20XX</a:t>
            </a:r>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5">
                <a:duotone>
                  <a:schemeClr val="accent1">
                    <a:shade val="45000"/>
                    <a:satMod val="135000"/>
                  </a:schemeClr>
                  <a:prstClr val="white"/>
                </a:duotone>
                <a:extLst>
                  <a:ext uri="{BEBA8EAE-BF5A-486C-A8C5-ECC9F3942E4B}">
                    <a14:imgProps xmlns:a14="http://schemas.microsoft.com/office/drawing/2010/main">
                      <a14:imgLayer r:embed="rId1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C8B8A27-DF03-4546-BA93-21C967D57E5C}" type="slidenum">
              <a:rPr lang="en-US" smtClean="0"/>
              <a:pPr/>
              <a:t>‹#›</a:t>
            </a:fld>
            <a:endParaRPr lang="en-US" dirty="0"/>
          </a:p>
        </p:txBody>
      </p:sp>
    </p:spTree>
    <p:extLst>
      <p:ext uri="{BB962C8B-B14F-4D97-AF65-F5344CB8AC3E}">
        <p14:creationId xmlns:p14="http://schemas.microsoft.com/office/powerpoint/2010/main" val="2243706575"/>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 id="2147483722" r:id="rId12"/>
    <p:sldLayoutId id="2147483726" r:id="rId13"/>
  </p:sldLayoutIdLst>
  <p:hf sldNum="0" hdr="0" ftr="0"/>
  <p:txStyles>
    <p:titleStyle>
      <a:lvl1pPr algn="l" defTabSz="914400" rtl="0" eaLnBrk="1" latinLnBrk="0" hangingPunct="1">
        <a:lnSpc>
          <a:spcPct val="90000"/>
        </a:lnSpc>
        <a:spcBef>
          <a:spcPct val="0"/>
        </a:spcBef>
        <a:buNone/>
        <a:defRPr sz="5400" kern="1200" cap="all" baseline="0">
          <a:blipFill>
            <a:blip r:embed="rId17">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internationalairportreview.com/news/80623/cardiff-airport-unveils-draft-masterplan-for-development/" TargetMode="External"/><Relationship Id="rId3" Type="http://schemas.openxmlformats.org/officeDocument/2006/relationships/hyperlink" Target="https://www.bbc.co.uk/bitesize/guides/z2nnqty/revision/2" TargetMode="External"/><Relationship Id="rId7" Type="http://schemas.openxmlformats.org/officeDocument/2006/relationships/hyperlink" Target="https://www.routesonline.com/airports/2398/cardiff-airport/about/" TargetMode="Externa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hyperlink" Target="https://www.bbc.co.uk/news/articles/c70rlxn4d19o" TargetMode="External"/><Relationship Id="rId11" Type="http://schemas.openxmlformats.org/officeDocument/2006/relationships/hyperlink" Target="https://www.gov.wales/cardiff-airport-our-role" TargetMode="External"/><Relationship Id="rId5" Type="http://schemas.openxmlformats.org/officeDocument/2006/relationships/hyperlink" Target="https://www.bbc.co.uk/news/uk-wales-politics-68294274" TargetMode="External"/><Relationship Id="rId10" Type="http://schemas.openxmlformats.org/officeDocument/2006/relationships/hyperlink" Target="https://www.gov.wales/air-transport-2023-html" TargetMode="External"/><Relationship Id="rId4" Type="http://schemas.openxmlformats.org/officeDocument/2006/relationships/hyperlink" Target="https://www.bbc.co.uk/news/uk-wales-64224834" TargetMode="External"/><Relationship Id="rId9" Type="http://schemas.openxmlformats.org/officeDocument/2006/relationships/hyperlink" Target="https://www.gov.wales/sites/default/files/publications/2017-11/devolution-of-air-passenger-duty-to-wales-review-of-bristol-international-airports-concern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Placeholder 99" descr="Photo of a beach with a paddleboarder in the background&#10;">
            <a:extLst>
              <a:ext uri="{FF2B5EF4-FFF2-40B4-BE49-F238E27FC236}">
                <a16:creationId xmlns:a16="http://schemas.microsoft.com/office/drawing/2014/main" id="{EC0D392E-82AA-A0FB-17D0-03C09761DA66}"/>
              </a:ext>
            </a:extLst>
          </p:cNvPr>
          <p:cNvPicPr>
            <a:picLocks noGrp="1" noChangeAspect="1"/>
          </p:cNvPicPr>
          <p:nvPr>
            <p:ph type="pic" sz="quarter" idx="13"/>
          </p:nvPr>
        </p:nvPicPr>
        <p:blipFill rotWithShape="1">
          <a:blip r:embed="rId3"/>
          <a:srcRect t="7802" b="7802"/>
          <a:stretch>
            <a:fillRect/>
          </a:stretch>
        </p:blipFill>
        <p:spPr>
          <a:prstGeom prst="rect">
            <a:avLst/>
          </a:prstGeom>
        </p:spPr>
      </p:pic>
      <p:sp>
        <p:nvSpPr>
          <p:cNvPr id="7" name="Title 6">
            <a:extLst>
              <a:ext uri="{FF2B5EF4-FFF2-40B4-BE49-F238E27FC236}">
                <a16:creationId xmlns:a16="http://schemas.microsoft.com/office/drawing/2014/main" id="{85224AF3-8A06-5D1E-F762-4E225CD6443A}"/>
              </a:ext>
            </a:extLst>
          </p:cNvPr>
          <p:cNvSpPr>
            <a:spLocks noGrp="1"/>
          </p:cNvSpPr>
          <p:nvPr>
            <p:ph type="ctrTitle"/>
          </p:nvPr>
        </p:nvSpPr>
        <p:spPr>
          <a:xfrm>
            <a:off x="1051560" y="2612367"/>
            <a:ext cx="9966960" cy="3017156"/>
          </a:xfrm>
        </p:spPr>
        <p:txBody>
          <a:bodyPr vert="horz" lIns="91440" tIns="45720" rIns="91440" bIns="45720" rtlCol="0" anchor="ctr">
            <a:normAutofit/>
          </a:bodyPr>
          <a:lstStyle/>
          <a:p>
            <a:pPr algn="l">
              <a:lnSpc>
                <a:spcPct val="80000"/>
              </a:lnSpc>
            </a:pPr>
            <a:r>
              <a:rPr lang="en-US" sz="9600">
                <a:blipFill dpi="0" rotWithShape="1">
                  <a:blip r:embed="rId4"/>
                  <a:srcRect/>
                  <a:tile tx="6350" ty="-127000" sx="65000" sy="64000" flip="none" algn="tl"/>
                </a:blipFill>
              </a:rPr>
              <a:t>Against</a:t>
            </a:r>
            <a:br>
              <a:rPr lang="en-US" sz="9600">
                <a:blipFill dpi="0" rotWithShape="1">
                  <a:blip r:embed="rId4"/>
                  <a:srcRect/>
                  <a:tile tx="6350" ty="-127000" sx="65000" sy="64000" flip="none" algn="tl"/>
                </a:blipFill>
              </a:rPr>
            </a:br>
            <a:r>
              <a:rPr lang="en-US" sz="9600">
                <a:blipFill dpi="0" rotWithShape="1">
                  <a:blip r:embed="rId4"/>
                  <a:srcRect/>
                  <a:tile tx="6350" ty="-127000" sx="65000" sy="64000" flip="none" algn="tl"/>
                </a:blipFill>
              </a:rPr>
              <a:t>Cardiff Airport</a:t>
            </a:r>
          </a:p>
        </p:txBody>
      </p:sp>
    </p:spTree>
    <p:extLst>
      <p:ext uri="{BB962C8B-B14F-4D97-AF65-F5344CB8AC3E}">
        <p14:creationId xmlns:p14="http://schemas.microsoft.com/office/powerpoint/2010/main" val="7048995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3DBEA-5951-3543-5A0F-8A89CDB0C75E}"/>
              </a:ext>
            </a:extLst>
          </p:cNvPr>
          <p:cNvSpPr>
            <a:spLocks noGrp="1"/>
          </p:cNvSpPr>
          <p:nvPr>
            <p:ph type="title"/>
          </p:nvPr>
        </p:nvSpPr>
        <p:spPr>
          <a:xfrm>
            <a:off x="761803" y="350196"/>
            <a:ext cx="4646904" cy="1624520"/>
          </a:xfrm>
        </p:spPr>
        <p:txBody>
          <a:bodyPr anchor="ctr">
            <a:normAutofit/>
          </a:bodyPr>
          <a:lstStyle/>
          <a:p>
            <a:r>
              <a:rPr lang="en-GB" sz="4000"/>
              <a:t>Intro-Jo</a:t>
            </a:r>
          </a:p>
        </p:txBody>
      </p:sp>
      <p:sp>
        <p:nvSpPr>
          <p:cNvPr id="3" name="Content Placeholder 2">
            <a:extLst>
              <a:ext uri="{FF2B5EF4-FFF2-40B4-BE49-F238E27FC236}">
                <a16:creationId xmlns:a16="http://schemas.microsoft.com/office/drawing/2014/main" id="{17EA3586-7A73-F408-DAF7-0E045A9C1F88}"/>
              </a:ext>
            </a:extLst>
          </p:cNvPr>
          <p:cNvSpPr>
            <a:spLocks noGrp="1"/>
          </p:cNvSpPr>
          <p:nvPr>
            <p:ph idx="1"/>
          </p:nvPr>
        </p:nvSpPr>
        <p:spPr>
          <a:xfrm>
            <a:off x="761802" y="2743200"/>
            <a:ext cx="4646905" cy="3613149"/>
          </a:xfrm>
        </p:spPr>
        <p:txBody>
          <a:bodyPr anchor="ctr">
            <a:normAutofit/>
          </a:bodyPr>
          <a:lstStyle/>
          <a:p>
            <a:r>
              <a:rPr lang="en-GB" sz="2000"/>
              <a:t>Cardiff Airport has the potential to be a major hub for tourists. I will be arguing that despite the potential it has it is failing to operate to its full potential due to growing losses, limited routes and passenger numbers and competition from nearby airports showing that it is being under-utilised.</a:t>
            </a:r>
          </a:p>
        </p:txBody>
      </p:sp>
      <p:sp>
        <p:nvSpPr>
          <p:cNvPr id="4" name="Date Placeholder 3">
            <a:extLst>
              <a:ext uri="{FF2B5EF4-FFF2-40B4-BE49-F238E27FC236}">
                <a16:creationId xmlns:a16="http://schemas.microsoft.com/office/drawing/2014/main" id="{9D294221-A3CD-A788-42EA-4DF23C1E166B}"/>
              </a:ext>
            </a:extLst>
          </p:cNvPr>
          <p:cNvSpPr>
            <a:spLocks noGrp="1"/>
          </p:cNvSpPr>
          <p:nvPr>
            <p:ph type="dt" sz="half" idx="10"/>
          </p:nvPr>
        </p:nvSpPr>
        <p:spPr>
          <a:xfrm>
            <a:off x="761802" y="6356350"/>
            <a:ext cx="2819598" cy="365125"/>
          </a:xfrm>
        </p:spPr>
        <p:txBody>
          <a:bodyPr>
            <a:normAutofit/>
          </a:bodyPr>
          <a:lstStyle/>
          <a:p>
            <a:pPr>
              <a:spcAft>
                <a:spcPts val="600"/>
              </a:spcAft>
            </a:pPr>
            <a:r>
              <a:rPr lang="en-US">
                <a:solidFill>
                  <a:schemeClr val="tx1"/>
                </a:solidFill>
              </a:rPr>
              <a:t>20XX</a:t>
            </a:r>
          </a:p>
        </p:txBody>
      </p:sp>
      <p:pic>
        <p:nvPicPr>
          <p:cNvPr id="6" name="Picture 5" descr="Aeroplane jet engine on wing, in flight">
            <a:extLst>
              <a:ext uri="{FF2B5EF4-FFF2-40B4-BE49-F238E27FC236}">
                <a16:creationId xmlns:a16="http://schemas.microsoft.com/office/drawing/2014/main" id="{543DA936-4B77-FDB1-63C8-AF12E3F59261}"/>
              </a:ext>
            </a:extLst>
          </p:cNvPr>
          <p:cNvPicPr>
            <a:picLocks noChangeAspect="1"/>
          </p:cNvPicPr>
          <p:nvPr/>
        </p:nvPicPr>
        <p:blipFill>
          <a:blip r:embed="rId2">
            <a:extLst>
              <a:ext uri="{28A0092B-C50C-407E-A947-70E740481C1C}">
                <a14:useLocalDpi xmlns:a14="http://schemas.microsoft.com/office/drawing/2010/main" val="0"/>
              </a:ext>
            </a:extLst>
          </a:blip>
          <a:srcRect l="40601" r="-2" b="-2"/>
          <a:stretch>
            <a:fillRect/>
          </a:stretch>
        </p:blipFill>
        <p:spPr>
          <a:xfrm>
            <a:off x="6096000" y="1"/>
            <a:ext cx="6102825" cy="6858000"/>
          </a:xfrm>
          <a:prstGeom prst="rect">
            <a:avLst/>
          </a:prstGeom>
        </p:spPr>
      </p:pic>
    </p:spTree>
    <p:extLst>
      <p:ext uri="{BB962C8B-B14F-4D97-AF65-F5344CB8AC3E}">
        <p14:creationId xmlns:p14="http://schemas.microsoft.com/office/powerpoint/2010/main" val="7006446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16BC7B7-418F-5327-4861-9E15B4F03719}"/>
              </a:ext>
            </a:extLst>
          </p:cNvPr>
          <p:cNvSpPr>
            <a:spLocks noGrp="1"/>
          </p:cNvSpPr>
          <p:nvPr>
            <p:ph type="subTitle" idx="1"/>
          </p:nvPr>
        </p:nvSpPr>
        <p:spPr>
          <a:xfrm>
            <a:off x="1158337" y="682358"/>
            <a:ext cx="9401507" cy="5502132"/>
          </a:xfrm>
        </p:spPr>
        <p:txBody>
          <a:bodyPr>
            <a:noAutofit/>
          </a:bodyPr>
          <a:lstStyle/>
          <a:p>
            <a:r>
              <a:rPr lang="en-GB" sz="1800" dirty="0">
                <a:latin typeface="Calibri" panose="020F0502020204030204" pitchFamily="34" charset="0"/>
                <a:ea typeface="Calibri" panose="020F0502020204030204" pitchFamily="34" charset="0"/>
                <a:cs typeface="Calibri" panose="020F0502020204030204" pitchFamily="34" charset="0"/>
              </a:rPr>
              <a:t>Another area that Cardiff Airport is underperforming is their financial performance as they rely heavily on investment from the Welsh Government since its purchase in 2013, totalling hundreds of millions through loans, and grants. This suggests that they are not making enough from passengers and airlines to support themselves. If they were being utilised to the full extent, then they wouldn’t need so much funding from the government.</a:t>
            </a:r>
          </a:p>
          <a:p>
            <a:endParaRPr lang="en-GB" sz="1800" dirty="0">
              <a:latin typeface="Calibri" panose="020F0502020204030204" pitchFamily="34" charset="0"/>
              <a:ea typeface="Calibri" panose="020F0502020204030204" pitchFamily="34" charset="0"/>
              <a:cs typeface="Calibri" panose="020F0502020204030204" pitchFamily="34" charset="0"/>
            </a:endParaRPr>
          </a:p>
          <a:p>
            <a:r>
              <a:rPr lang="en-GB" sz="1800" dirty="0">
                <a:latin typeface="Calibri" panose="020F0502020204030204" pitchFamily="34" charset="0"/>
                <a:ea typeface="Calibri" panose="020F0502020204030204" pitchFamily="34" charset="0"/>
                <a:cs typeface="Calibri" panose="020F0502020204030204" pitchFamily="34" charset="0"/>
              </a:rPr>
              <a:t>Due to its reliance on high passenger volumes, Wizz Air withdrew from Cardiff Airport in early 2023, stating that operating costs that were too high in comparison to the amount passengers. This decision came because of the financial pressure, with the airline reporting losses of £381 million in the first half of the 2022 financial year.</a:t>
            </a:r>
          </a:p>
          <a:p>
            <a:endParaRPr lang="en-GB" sz="1800" dirty="0">
              <a:latin typeface="Calibri" panose="020F0502020204030204" pitchFamily="34" charset="0"/>
              <a:ea typeface="Calibri" panose="020F0502020204030204" pitchFamily="34" charset="0"/>
              <a:cs typeface="Calibri" panose="020F0502020204030204" pitchFamily="34" charset="0"/>
            </a:endParaRPr>
          </a:p>
          <a:p>
            <a:r>
              <a:rPr lang="en-GB" sz="1800" dirty="0">
                <a:latin typeface="Calibri" panose="020F0502020204030204" pitchFamily="34" charset="0"/>
                <a:ea typeface="Calibri" panose="020F0502020204030204" pitchFamily="34" charset="0"/>
                <a:cs typeface="Calibri" panose="020F0502020204030204" pitchFamily="34" charset="0"/>
              </a:rPr>
              <a:t>For similar reasons </a:t>
            </a:r>
            <a:r>
              <a:rPr lang="en-GB" sz="1800" dirty="0" err="1">
                <a:latin typeface="Calibri" panose="020F0502020204030204" pitchFamily="34" charset="0"/>
                <a:ea typeface="Calibri" panose="020F0502020204030204" pitchFamily="34" charset="0"/>
                <a:cs typeface="Calibri" panose="020F0502020204030204" pitchFamily="34" charset="0"/>
              </a:rPr>
              <a:t>LoganAir</a:t>
            </a:r>
            <a:r>
              <a:rPr lang="en-GB" sz="1800" dirty="0">
                <a:latin typeface="Calibri" panose="020F0502020204030204" pitchFamily="34" charset="0"/>
                <a:ea typeface="Calibri" panose="020F0502020204030204" pitchFamily="34" charset="0"/>
                <a:cs typeface="Calibri" panose="020F0502020204030204" pitchFamily="34" charset="0"/>
              </a:rPr>
              <a:t> has also pulled out of Cardiff airport which was a direct link between the two cities (Cardiff and Edinburgh) the next option for passengers wanting this destination would be flying to Belfast then Edinburgh with the flight time taking up to six hours, compared to the original 1-hour flight or travelling to another airport like Birmingham or Bristol. The reason was due to a lack of a consistent demand and the operational costs of this route. This further reduces the domestic travel within the UK that Cardiff airport can provide.</a:t>
            </a:r>
          </a:p>
        </p:txBody>
      </p:sp>
      <p:sp>
        <p:nvSpPr>
          <p:cNvPr id="4" name="Date Placeholder 3">
            <a:extLst>
              <a:ext uri="{FF2B5EF4-FFF2-40B4-BE49-F238E27FC236}">
                <a16:creationId xmlns:a16="http://schemas.microsoft.com/office/drawing/2014/main" id="{6169BC0D-98F0-1653-AF53-8CA0C931FFC8}"/>
              </a:ext>
            </a:extLst>
          </p:cNvPr>
          <p:cNvSpPr>
            <a:spLocks noGrp="1"/>
          </p:cNvSpPr>
          <p:nvPr>
            <p:ph type="dt" sz="half" idx="10"/>
          </p:nvPr>
        </p:nvSpPr>
        <p:spPr/>
        <p:txBody>
          <a:bodyPr/>
          <a:lstStyle/>
          <a:p>
            <a:r>
              <a:rPr lang="en-US"/>
              <a:t>20XX</a:t>
            </a:r>
            <a:endParaRPr lang="en-US" dirty="0"/>
          </a:p>
        </p:txBody>
      </p:sp>
    </p:spTree>
    <p:extLst>
      <p:ext uri="{BB962C8B-B14F-4D97-AF65-F5344CB8AC3E}">
        <p14:creationId xmlns:p14="http://schemas.microsoft.com/office/powerpoint/2010/main" val="21642385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9E3DD3-3253-CA38-D8E8-D2DFC24A99F5}"/>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AC2EE847-0D8C-D789-2A5F-5BED3AA2E4A8}"/>
              </a:ext>
            </a:extLst>
          </p:cNvPr>
          <p:cNvSpPr>
            <a:spLocks noGrp="1"/>
          </p:cNvSpPr>
          <p:nvPr>
            <p:ph type="subTitle" idx="1"/>
          </p:nvPr>
        </p:nvSpPr>
        <p:spPr>
          <a:xfrm>
            <a:off x="1004824" y="1789635"/>
            <a:ext cx="9401507" cy="3122725"/>
          </a:xfrm>
        </p:spPr>
        <p:txBody>
          <a:bodyPr>
            <a:noAutofit/>
          </a:bodyPr>
          <a:lstStyle/>
          <a:p>
            <a:r>
              <a:rPr lang="en-US" sz="2000" dirty="0">
                <a:latin typeface="Calibri" panose="020F0502020204030204" pitchFamily="34" charset="0"/>
                <a:ea typeface="Calibri" panose="020F0502020204030204" pitchFamily="34" charset="0"/>
                <a:cs typeface="Calibri" panose="020F0502020204030204" pitchFamily="34" charset="0"/>
              </a:rPr>
              <a:t>When it comes to choosing an airport to fly to and from passengers look for convenience, connectivity and what the airport itself offers. Cardiff under performs in this area as they offer fewer international and domestic routes compared to competitors like Bristol Airport. Cardiff has about three options for long haul flights which include Turkey, Dubai and Canada (May 2026) (Dubai not being a direct route). This becomes less appealing for both business and leisure travelers, as a result, they will be more likely to choose an airport that provides more flexibility more flights and a wider option for destinations. </a:t>
            </a:r>
          </a:p>
          <a:p>
            <a:r>
              <a:rPr lang="en-US" sz="2000" dirty="0">
                <a:latin typeface="Calibri" panose="020F0502020204030204" pitchFamily="34" charset="0"/>
                <a:ea typeface="Calibri" panose="020F0502020204030204" pitchFamily="34" charset="0"/>
                <a:cs typeface="Calibri" panose="020F0502020204030204" pitchFamily="34" charset="0"/>
              </a:rPr>
              <a:t>This lack of connectivity for them can create a cycle of low passenger numbers and demand will be reduced which will make it harder for airlines to operate out of the airport with more routes leading to further reductions. Most of the Airport’s destinations are seasonal not year-round which leads to further limits for their destinations and their reliability among regular travelers. The reliance on seasonal routes shows that the Airport is remaining under-developed and under-used.</a:t>
            </a:r>
          </a:p>
        </p:txBody>
      </p:sp>
      <p:sp>
        <p:nvSpPr>
          <p:cNvPr id="4" name="Date Placeholder 3">
            <a:extLst>
              <a:ext uri="{FF2B5EF4-FFF2-40B4-BE49-F238E27FC236}">
                <a16:creationId xmlns:a16="http://schemas.microsoft.com/office/drawing/2014/main" id="{42F0D998-9D4F-BF8C-7D73-DD5BC9898CA2}"/>
              </a:ext>
            </a:extLst>
          </p:cNvPr>
          <p:cNvSpPr>
            <a:spLocks noGrp="1"/>
          </p:cNvSpPr>
          <p:nvPr>
            <p:ph type="dt" sz="half" idx="10"/>
          </p:nvPr>
        </p:nvSpPr>
        <p:spPr/>
        <p:txBody>
          <a:bodyPr/>
          <a:lstStyle/>
          <a:p>
            <a:r>
              <a:rPr lang="en-US"/>
              <a:t>20XX</a:t>
            </a:r>
            <a:endParaRPr lang="en-US" dirty="0"/>
          </a:p>
        </p:txBody>
      </p:sp>
    </p:spTree>
    <p:extLst>
      <p:ext uri="{BB962C8B-B14F-4D97-AF65-F5344CB8AC3E}">
        <p14:creationId xmlns:p14="http://schemas.microsoft.com/office/powerpoint/2010/main" val="2394934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7E36D2-B8B7-E998-3C19-989FF66941C9}"/>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67E16F4B-DDE7-2428-B8DB-B56E0373A1DB}"/>
              </a:ext>
            </a:extLst>
          </p:cNvPr>
          <p:cNvSpPr>
            <a:spLocks noGrp="1"/>
          </p:cNvSpPr>
          <p:nvPr>
            <p:ph type="subTitle" idx="1"/>
          </p:nvPr>
        </p:nvSpPr>
        <p:spPr>
          <a:xfrm>
            <a:off x="1148505" y="1301790"/>
            <a:ext cx="9401507" cy="4430416"/>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The data shows that even though there is a slight increase in passengers there has also been a decline, it also suggests that there is a limited connection with domestic travel in the UK which can be seen as a lost opportunity to expand tourism and passenger numbers for the airport.</a:t>
            </a:r>
          </a:p>
          <a:p>
            <a:r>
              <a:rPr lang="en-GB" dirty="0">
                <a:latin typeface="Calibri" panose="020F0502020204030204" pitchFamily="34" charset="0"/>
                <a:ea typeface="Calibri" panose="020F0502020204030204" pitchFamily="34" charset="0"/>
                <a:cs typeface="Calibri" panose="020F0502020204030204" pitchFamily="34" charset="0"/>
              </a:rPr>
              <a:t> The graph also shows that international passengers make up the majority of the airport's footfall, however, there was a decline in the number between 2022 and 2023 for international travellers which shows that Cardiff is struggling to retain this type of passenger despite the international routes being their main strength. In total the number of passengers has fallen from around 860,000 in 2022 to 840,000 in 2023. The decline in total and international passengers suggests under-performance and a struggle to reach pre-pandemic numbers.</a:t>
            </a:r>
          </a:p>
        </p:txBody>
      </p:sp>
      <p:sp>
        <p:nvSpPr>
          <p:cNvPr id="4" name="Date Placeholder 3">
            <a:extLst>
              <a:ext uri="{FF2B5EF4-FFF2-40B4-BE49-F238E27FC236}">
                <a16:creationId xmlns:a16="http://schemas.microsoft.com/office/drawing/2014/main" id="{FCC8A41E-75FF-6321-6824-AA96CD134C84}"/>
              </a:ext>
            </a:extLst>
          </p:cNvPr>
          <p:cNvSpPr>
            <a:spLocks noGrp="1"/>
          </p:cNvSpPr>
          <p:nvPr>
            <p:ph type="dt" sz="half" idx="10"/>
          </p:nvPr>
        </p:nvSpPr>
        <p:spPr/>
        <p:txBody>
          <a:bodyPr/>
          <a:lstStyle/>
          <a:p>
            <a:r>
              <a:rPr lang="en-US"/>
              <a:t>20XX</a:t>
            </a:r>
            <a:endParaRPr lang="en-US" dirty="0"/>
          </a:p>
        </p:txBody>
      </p:sp>
    </p:spTree>
    <p:extLst>
      <p:ext uri="{BB962C8B-B14F-4D97-AF65-F5344CB8AC3E}">
        <p14:creationId xmlns:p14="http://schemas.microsoft.com/office/powerpoint/2010/main" val="35751703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FA3B88-0F30-7CDE-B230-2C7BB57FEC21}"/>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995FF2A5-857A-A6F6-D6EF-CE1AF0F585A3}"/>
              </a:ext>
            </a:extLst>
          </p:cNvPr>
          <p:cNvSpPr>
            <a:spLocks noGrp="1"/>
          </p:cNvSpPr>
          <p:nvPr>
            <p:ph type="subTitle" idx="1"/>
          </p:nvPr>
        </p:nvSpPr>
        <p:spPr>
          <a:xfrm>
            <a:off x="1132644" y="1327519"/>
            <a:ext cx="9401507" cy="3122725"/>
          </a:xfrm>
        </p:spPr>
        <p:txBody>
          <a:bodyPr>
            <a:noAutofit/>
          </a:bodyPr>
          <a:lstStyle/>
          <a:p>
            <a:r>
              <a:rPr lang="en-US" sz="2000" dirty="0">
                <a:latin typeface="Calibri" panose="020F0502020204030204" pitchFamily="34" charset="0"/>
                <a:ea typeface="Calibri" panose="020F0502020204030204" pitchFamily="34" charset="0"/>
                <a:cs typeface="Calibri" panose="020F0502020204030204" pitchFamily="34" charset="0"/>
              </a:rPr>
              <a:t>The tourism Life Cycle Model by Butler explains how destinations and the infrastructure develops overtime from exploration to decline or rejuvenation. Cardiff airport is not successfully moving through these stages which means it is at risk of decline rather than rejuvenation. The airport should be working in the development stage of the TALC model through growth and expansion for the infrastructure. Looking at current passenger numbers and limited routes suggest that the airport lies in the stagnation stage as growth has slowed, airlines are withdrawing routes and passenger numbers are remaining low compared to other airports like Bristol. The TALC model suggests that destinations at this stage will either face decline or rejuvenation and without an increase in investment, more routes being introduced Cardiff airport can risk declining further rather than progressing. </a:t>
            </a:r>
          </a:p>
        </p:txBody>
      </p:sp>
      <p:sp>
        <p:nvSpPr>
          <p:cNvPr id="4" name="Date Placeholder 3">
            <a:extLst>
              <a:ext uri="{FF2B5EF4-FFF2-40B4-BE49-F238E27FC236}">
                <a16:creationId xmlns:a16="http://schemas.microsoft.com/office/drawing/2014/main" id="{C7AA6609-D148-E404-86E3-6F36209BBA9D}"/>
              </a:ext>
            </a:extLst>
          </p:cNvPr>
          <p:cNvSpPr>
            <a:spLocks noGrp="1"/>
          </p:cNvSpPr>
          <p:nvPr>
            <p:ph type="dt" sz="half" idx="10"/>
          </p:nvPr>
        </p:nvSpPr>
        <p:spPr/>
        <p:txBody>
          <a:bodyPr/>
          <a:lstStyle/>
          <a:p>
            <a:r>
              <a:rPr lang="en-US"/>
              <a:t>20XX</a:t>
            </a:r>
            <a:endParaRPr lang="en-US" dirty="0"/>
          </a:p>
        </p:txBody>
      </p:sp>
    </p:spTree>
    <p:extLst>
      <p:ext uri="{BB962C8B-B14F-4D97-AF65-F5344CB8AC3E}">
        <p14:creationId xmlns:p14="http://schemas.microsoft.com/office/powerpoint/2010/main" val="1039989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EC6B4-8E0F-9EA3-5D68-6F994B7B5159}"/>
              </a:ext>
            </a:extLst>
          </p:cNvPr>
          <p:cNvSpPr>
            <a:spLocks noGrp="1"/>
          </p:cNvSpPr>
          <p:nvPr>
            <p:ph type="title"/>
          </p:nvPr>
        </p:nvSpPr>
        <p:spPr>
          <a:xfrm>
            <a:off x="761803" y="350196"/>
            <a:ext cx="4646904" cy="1624520"/>
          </a:xfrm>
        </p:spPr>
        <p:txBody>
          <a:bodyPr anchor="ctr">
            <a:normAutofit/>
          </a:bodyPr>
          <a:lstStyle/>
          <a:p>
            <a:r>
              <a:rPr lang="en-GB" sz="4000"/>
              <a:t>Conclusion-Jo</a:t>
            </a:r>
            <a:endParaRPr lang="en-US" sz="4000"/>
          </a:p>
        </p:txBody>
      </p:sp>
      <p:sp>
        <p:nvSpPr>
          <p:cNvPr id="3" name="Content Placeholder 2">
            <a:extLst>
              <a:ext uri="{FF2B5EF4-FFF2-40B4-BE49-F238E27FC236}">
                <a16:creationId xmlns:a16="http://schemas.microsoft.com/office/drawing/2014/main" id="{C1035514-0D7E-E235-AC97-D80CD0B46EC2}"/>
              </a:ext>
            </a:extLst>
          </p:cNvPr>
          <p:cNvSpPr>
            <a:spLocks noGrp="1"/>
          </p:cNvSpPr>
          <p:nvPr>
            <p:ph idx="1"/>
          </p:nvPr>
        </p:nvSpPr>
        <p:spPr>
          <a:xfrm>
            <a:off x="761802" y="2743200"/>
            <a:ext cx="4646905" cy="3613149"/>
          </a:xfrm>
        </p:spPr>
        <p:txBody>
          <a:bodyPr anchor="ctr">
            <a:normAutofit/>
          </a:bodyPr>
          <a:lstStyle/>
          <a:p>
            <a:r>
              <a:rPr lang="en-GB" sz="1900"/>
              <a:t>To conclude my findings Cardiff Airport has the potential to succeed but is currently being under-utilised with limited routes, financial issues, low passenger numbers and strong competition from nearby airports. Their position within Butler’s lifecycle model  shows how their current performance can affect the airports connectivity long term and have a limited contribution to Wales’ tourism overall. Without change they will continue to be underutilised.</a:t>
            </a:r>
          </a:p>
        </p:txBody>
      </p:sp>
      <p:sp>
        <p:nvSpPr>
          <p:cNvPr id="4" name="Date Placeholder 3">
            <a:extLst>
              <a:ext uri="{FF2B5EF4-FFF2-40B4-BE49-F238E27FC236}">
                <a16:creationId xmlns:a16="http://schemas.microsoft.com/office/drawing/2014/main" id="{299CA31C-1403-6017-1203-3D3C77940EA0}"/>
              </a:ext>
            </a:extLst>
          </p:cNvPr>
          <p:cNvSpPr>
            <a:spLocks noGrp="1"/>
          </p:cNvSpPr>
          <p:nvPr>
            <p:ph type="dt" sz="half" idx="10"/>
          </p:nvPr>
        </p:nvSpPr>
        <p:spPr>
          <a:xfrm>
            <a:off x="761802" y="6356350"/>
            <a:ext cx="2819598" cy="365125"/>
          </a:xfrm>
        </p:spPr>
        <p:txBody>
          <a:bodyPr>
            <a:normAutofit/>
          </a:bodyPr>
          <a:lstStyle/>
          <a:p>
            <a:pPr>
              <a:spcAft>
                <a:spcPts val="600"/>
              </a:spcAft>
            </a:pPr>
            <a:r>
              <a:rPr lang="en-US">
                <a:solidFill>
                  <a:schemeClr val="tx1"/>
                </a:solidFill>
              </a:rPr>
              <a:t>20XX</a:t>
            </a:r>
          </a:p>
        </p:txBody>
      </p:sp>
      <p:pic>
        <p:nvPicPr>
          <p:cNvPr id="6" name="Picture 5" descr="Planes on an airport">
            <a:extLst>
              <a:ext uri="{FF2B5EF4-FFF2-40B4-BE49-F238E27FC236}">
                <a16:creationId xmlns:a16="http://schemas.microsoft.com/office/drawing/2014/main" id="{4E498796-7EC1-CAF3-1BE9-AAB965B7BB3F}"/>
              </a:ext>
            </a:extLst>
          </p:cNvPr>
          <p:cNvPicPr>
            <a:picLocks noChangeAspect="1"/>
          </p:cNvPicPr>
          <p:nvPr/>
        </p:nvPicPr>
        <p:blipFill>
          <a:blip r:embed="rId2"/>
          <a:srcRect l="29192" r="8739" b="1"/>
          <a:stretch>
            <a:fillRect/>
          </a:stretch>
        </p:blipFill>
        <p:spPr>
          <a:xfrm>
            <a:off x="6096000" y="1"/>
            <a:ext cx="6102825" cy="6858000"/>
          </a:xfrm>
          <a:prstGeom prst="rect">
            <a:avLst/>
          </a:prstGeom>
        </p:spPr>
      </p:pic>
    </p:spTree>
    <p:extLst>
      <p:ext uri="{BB962C8B-B14F-4D97-AF65-F5344CB8AC3E}">
        <p14:creationId xmlns:p14="http://schemas.microsoft.com/office/powerpoint/2010/main" val="4504459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65AE42-9944-6C0D-75B1-5081D06322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344F6F-7CC8-E50C-BEF0-6416B2D4DBDF}"/>
              </a:ext>
            </a:extLst>
          </p:cNvPr>
          <p:cNvSpPr>
            <a:spLocks noGrp="1"/>
          </p:cNvSpPr>
          <p:nvPr>
            <p:ph type="title"/>
          </p:nvPr>
        </p:nvSpPr>
        <p:spPr>
          <a:xfrm>
            <a:off x="8837961" y="127819"/>
            <a:ext cx="3452362" cy="805979"/>
          </a:xfrm>
          <a:noFill/>
        </p:spPr>
        <p:txBody>
          <a:bodyPr/>
          <a:lstStyle/>
          <a:p>
            <a:r>
              <a:rPr lang="en-US" dirty="0"/>
              <a:t>References</a:t>
            </a:r>
          </a:p>
        </p:txBody>
      </p:sp>
      <p:sp>
        <p:nvSpPr>
          <p:cNvPr id="8" name="Rectangle 3">
            <a:extLst>
              <a:ext uri="{FF2B5EF4-FFF2-40B4-BE49-F238E27FC236}">
                <a16:creationId xmlns:a16="http://schemas.microsoft.com/office/drawing/2014/main" id="{F3C46513-C4D6-11F3-D808-CDF0945B85B3}"/>
              </a:ext>
            </a:extLst>
          </p:cNvPr>
          <p:cNvSpPr>
            <a:spLocks noChangeArrowheads="1"/>
          </p:cNvSpPr>
          <p:nvPr/>
        </p:nvSpPr>
        <p:spPr bwMode="auto">
          <a:xfrm>
            <a:off x="0" y="394692"/>
            <a:ext cx="11632801" cy="64633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BBC (2020). Changing patterns of tourism -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Eduqas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 Revision 2 - GCSE Geography - BBC Bitesize. [online] BBC Bitesize. Available at: </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3"/>
              </a:rPr>
              <a:t>https://www.bbc.co.uk/bitesize/guides/z2nnqty/revision/2</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Cardiff Airport: Wizz Air ends flights in and out of Wales. (2023).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BBC News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10 Jan. Available at: </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4"/>
              </a:rPr>
              <a:t>https://www.bbc.co.uk/news/uk-wales-64224834</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Cardiff Airport (2025). Cardiff Airport kicks off a busy summer season with expanded destinations. [online] Routes. Available at: https://www.routesonline.com/airports/2398/cardiff-airport/news/299664746/cardiff-airport-kicks-off-a-busy-summer-season-with-expanded-destinations/ [Accessed 11 Jan. 2026].</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Deans, D. (2024). Cardiff Airport continuing to make losses. BBC News. [online] 14 Feb. Available at: </a:t>
            </a:r>
            <a:r>
              <a:rPr kumimoji="0" lang="en-GB"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5"/>
              </a:rPr>
              <a:t>https://www.bbc.co.uk/news/uk-wales-politics-68294274</a:t>
            </a:r>
            <a:r>
              <a:rPr kumimoji="0" lang="en-GB"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Deans, D. (2025). Bristol Airport legal challenge to £200m Cardiff Airport subsidy. BBC News. [online] 9 Jul. Available at: </a:t>
            </a:r>
            <a:r>
              <a:rPr kumimoji="0" lang="en-GB"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6"/>
              </a:rPr>
              <a:t>https://www.bbc.co.uk/news/articles/c70rlxn4d19o</a:t>
            </a:r>
            <a:r>
              <a:rPr kumimoji="0" lang="en-GB"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FlightConnections</a:t>
            </a:r>
            <a:r>
              <a:rPr kumimoji="0" lang="en-GB"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(2018). Flights from Cardiff (CWL). [online] Flightconnections.com. Available at: https://www.flightconnections.com/flights-from-cardiff-cwl [Accessed 9 Jan.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Informa Markets (2025). About | Cardiff Airport | Routes. [online] Routesonline.com. Available at: </a:t>
            </a:r>
            <a:r>
              <a:rPr kumimoji="0" lang="en-GB"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7"/>
              </a:rPr>
              <a:t>https://www.routesonline.com/airports/2398/cardiff-airport/about/</a:t>
            </a:r>
            <a:r>
              <a:rPr kumimoji="0" lang="en-GB"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dirty="0">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r>
              <a:rPr lang="en-US" altLang="en-US" sz="1200" dirty="0">
                <a:latin typeface="Times New Roman" panose="02020603050405020304" pitchFamily="18" charset="0"/>
                <a:cs typeface="Times New Roman" panose="02020603050405020304" pitchFamily="18" charset="0"/>
              </a:rPr>
              <a:t>International Airport Review (2019). </a:t>
            </a:r>
            <a:r>
              <a:rPr lang="en-US" altLang="en-US" sz="1200" i="1" dirty="0">
                <a:latin typeface="Times New Roman" panose="02020603050405020304" pitchFamily="18" charset="0"/>
                <a:cs typeface="Times New Roman" panose="02020603050405020304" pitchFamily="18" charset="0"/>
              </a:rPr>
              <a:t>Cardiff Airport unveils draft Masterplan for development</a:t>
            </a:r>
            <a:r>
              <a:rPr lang="en-US" altLang="en-US" sz="1200" dirty="0">
                <a:latin typeface="Times New Roman" panose="02020603050405020304" pitchFamily="18" charset="0"/>
                <a:cs typeface="Times New Roman" panose="02020603050405020304" pitchFamily="18" charset="0"/>
              </a:rPr>
              <a:t>. [online] International Airport Review. Available at: </a:t>
            </a:r>
            <a:r>
              <a:rPr lang="en-US" altLang="en-US" sz="1200" dirty="0">
                <a:latin typeface="Times New Roman" panose="02020603050405020304" pitchFamily="18" charset="0"/>
                <a:cs typeface="Times New Roman" panose="02020603050405020304" pitchFamily="18" charset="0"/>
                <a:hlinkClick r:id="rId8"/>
              </a:rPr>
              <a:t>https://www.internationalairportreview.com/news/80623/cardiff-airport-unveils-draft-masterplan-for-development/</a:t>
            </a:r>
            <a:r>
              <a:rPr lang="en-US" altLang="en-US" sz="1200" dirty="0">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endParaRPr lang="en-US" altLang="en-US" sz="1200" dirty="0">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r>
              <a:rPr lang="en-GB" altLang="en-US" sz="1200" dirty="0">
                <a:latin typeface="Times New Roman" panose="02020603050405020304" pitchFamily="18" charset="0"/>
                <a:cs typeface="Times New Roman" panose="02020603050405020304" pitchFamily="18" charset="0"/>
              </a:rPr>
              <a:t>Morgan, H. (2025). Cardiff Airport route to Scotland axed. [online] Wales Online. Available at: https://www.walesonline.co.uk/news/wales-news/cardiff-airport-route-scotland-axed-32559056 [Accessed 11 Jan. 2026]</a:t>
            </a:r>
          </a:p>
          <a:p>
            <a:pPr lvl="0" defTabSz="914400" eaLnBrk="0" fontAlgn="base" hangingPunct="0">
              <a:spcBef>
                <a:spcPct val="0"/>
              </a:spcBef>
              <a:spcAft>
                <a:spcPct val="0"/>
              </a:spcAft>
            </a:pPr>
            <a:endParaRPr lang="en-US" altLang="en-US" sz="1200" dirty="0">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endParaRPr lang="en-US" altLang="en-US" sz="800" dirty="0"/>
          </a:p>
          <a:p>
            <a:pPr lvl="0" defTabSz="914400" eaLnBrk="0" fontAlgn="base" hangingPunct="0">
              <a:spcBef>
                <a:spcPct val="0"/>
              </a:spcBef>
              <a:spcAft>
                <a:spcPct val="0"/>
              </a:spcAft>
            </a:pPr>
            <a:r>
              <a:rPr lang="en-US" altLang="en-US" sz="1200" dirty="0" err="1">
                <a:latin typeface="Times New Roman" panose="02020603050405020304" pitchFamily="18" charset="0"/>
                <a:cs typeface="Times New Roman" panose="02020603050405020304" pitchFamily="18" charset="0"/>
              </a:rPr>
              <a:t>NationCymru</a:t>
            </a:r>
            <a:r>
              <a:rPr lang="en-US" altLang="en-US" sz="1200" dirty="0">
                <a:latin typeface="Times New Roman" panose="02020603050405020304" pitchFamily="18" charset="0"/>
                <a:cs typeface="Times New Roman" panose="02020603050405020304" pitchFamily="18" charset="0"/>
              </a:rPr>
              <a:t> (2019). </a:t>
            </a:r>
            <a:r>
              <a:rPr lang="en-US" altLang="en-US" sz="1200" i="1" dirty="0">
                <a:latin typeface="Times New Roman" panose="02020603050405020304" pitchFamily="18" charset="0"/>
                <a:cs typeface="Times New Roman" panose="02020603050405020304" pitchFamily="18" charset="0"/>
              </a:rPr>
              <a:t>Westminster is deliberately holding back Cardiff Airport – and </a:t>
            </a:r>
            <a:r>
              <a:rPr lang="en-US" altLang="en-US" sz="1200" i="1" dirty="0" err="1">
                <a:latin typeface="Times New Roman" panose="02020603050405020304" pitchFamily="18" charset="0"/>
                <a:cs typeface="Times New Roman" panose="02020603050405020304" pitchFamily="18" charset="0"/>
              </a:rPr>
              <a:t>Wales’</a:t>
            </a:r>
            <a:r>
              <a:rPr lang="en-US" altLang="en-US" sz="1200" i="1" dirty="0">
                <a:latin typeface="Times New Roman" panose="02020603050405020304" pitchFamily="18" charset="0"/>
                <a:cs typeface="Times New Roman" panose="02020603050405020304" pitchFamily="18" charset="0"/>
              </a:rPr>
              <a:t> economy – to </a:t>
            </a:r>
            <a:r>
              <a:rPr lang="en-US" altLang="en-US" sz="1200" i="1" dirty="0" err="1">
                <a:latin typeface="Times New Roman" panose="02020603050405020304" pitchFamily="18" charset="0"/>
                <a:cs typeface="Times New Roman" panose="02020603050405020304" pitchFamily="18" charset="0"/>
              </a:rPr>
              <a:t>favour</a:t>
            </a:r>
            <a:r>
              <a:rPr lang="en-US" altLang="en-US" sz="1200" i="1" dirty="0">
                <a:latin typeface="Times New Roman" panose="02020603050405020304" pitchFamily="18" charset="0"/>
                <a:cs typeface="Times New Roman" panose="02020603050405020304" pitchFamily="18" charset="0"/>
              </a:rPr>
              <a:t> Bristol</a:t>
            </a:r>
            <a:r>
              <a:rPr lang="en-US" altLang="en-US" sz="1200" dirty="0">
                <a:latin typeface="Times New Roman" panose="02020603050405020304" pitchFamily="18" charset="0"/>
                <a:cs typeface="Times New Roman" panose="02020603050405020304" pitchFamily="18" charset="0"/>
              </a:rPr>
              <a:t>. [online] </a:t>
            </a:r>
            <a:r>
              <a:rPr lang="en-US" altLang="en-US" sz="1200" dirty="0" err="1">
                <a:latin typeface="Times New Roman" panose="02020603050405020304" pitchFamily="18" charset="0"/>
                <a:cs typeface="Times New Roman" panose="02020603050405020304" pitchFamily="18" charset="0"/>
              </a:rPr>
              <a:t>Nation.Cymru</a:t>
            </a:r>
            <a:r>
              <a:rPr lang="en-US" altLang="en-US" sz="1200" dirty="0">
                <a:latin typeface="Times New Roman" panose="02020603050405020304" pitchFamily="18" charset="0"/>
                <a:cs typeface="Times New Roman" panose="02020603050405020304" pitchFamily="18" charset="0"/>
              </a:rPr>
              <a:t>. Available at: https://nation.cymru/opinion/westminster-is-deliberately-holding-back-cardiff-airport-and-wales-economy-to-favour-bristol/ [Accessed 9 Jan. 2026].</a:t>
            </a:r>
          </a:p>
          <a:p>
            <a:pPr lvl="0" defTabSz="914400" eaLnBrk="0" fontAlgn="base" hangingPunct="0">
              <a:spcBef>
                <a:spcPct val="0"/>
              </a:spcBef>
              <a:spcAft>
                <a:spcPct val="0"/>
              </a:spcAft>
            </a:pPr>
            <a:endParaRPr lang="en-US" altLang="en-US" sz="800" dirty="0"/>
          </a:p>
          <a:p>
            <a:pPr lvl="0" defTabSz="914400" eaLnBrk="0" fontAlgn="base" hangingPunct="0">
              <a:spcBef>
                <a:spcPct val="0"/>
              </a:spcBef>
              <a:spcAft>
                <a:spcPct val="0"/>
              </a:spcAft>
            </a:pPr>
            <a:r>
              <a:rPr lang="en-US" altLang="en-US" sz="1200" dirty="0">
                <a:latin typeface="Times New Roman" panose="02020603050405020304" pitchFamily="18" charset="0"/>
                <a:cs typeface="Times New Roman" panose="02020603050405020304" pitchFamily="18" charset="0"/>
              </a:rPr>
              <a:t>Northpoint Aviation (2017). </a:t>
            </a:r>
            <a:r>
              <a:rPr lang="en-US" altLang="en-US" sz="1200" i="1" dirty="0">
                <a:latin typeface="Times New Roman" panose="02020603050405020304" pitchFamily="18" charset="0"/>
                <a:cs typeface="Times New Roman" panose="02020603050405020304" pitchFamily="18" charset="0"/>
              </a:rPr>
              <a:t>Auxiliary Evidence Review of Bristol International Airport’s Reports concerning The Devolution of Air Passenger Duty to the Welsh Government 2</a:t>
            </a:r>
            <a:r>
              <a:rPr lang="en-US" altLang="en-US" sz="1200" dirty="0">
                <a:latin typeface="Times New Roman" panose="02020603050405020304" pitchFamily="18" charset="0"/>
                <a:cs typeface="Times New Roman" panose="02020603050405020304" pitchFamily="18" charset="0"/>
              </a:rPr>
              <a:t>. [online] Available at:</a:t>
            </a:r>
          </a:p>
          <a:p>
            <a:pPr lvl="0" defTabSz="914400" eaLnBrk="0" fontAlgn="base" hangingPunct="0">
              <a:spcBef>
                <a:spcPct val="0"/>
              </a:spcBef>
              <a:spcAft>
                <a:spcPct val="0"/>
              </a:spcAft>
            </a:pPr>
            <a:r>
              <a:rPr lang="en-US" altLang="en-US" sz="1200" dirty="0">
                <a:latin typeface="Times New Roman" panose="02020603050405020304" pitchFamily="18" charset="0"/>
                <a:cs typeface="Times New Roman" panose="02020603050405020304" pitchFamily="18" charset="0"/>
              </a:rPr>
              <a:t> </a:t>
            </a:r>
            <a:r>
              <a:rPr lang="en-US" altLang="en-US" sz="1200" dirty="0">
                <a:latin typeface="Times New Roman" panose="02020603050405020304" pitchFamily="18" charset="0"/>
                <a:cs typeface="Times New Roman" panose="02020603050405020304" pitchFamily="18" charset="0"/>
                <a:hlinkClick r:id="rId9"/>
              </a:rPr>
              <a:t>https://www.gov.wales/sites/default/files/publications/2017-11/devolution-of-air-passenger-duty-to-wales-review-of-bristol-international-airports-concerns.pdf</a:t>
            </a:r>
            <a:r>
              <a:rPr lang="en-US" altLang="en-US" sz="1200" dirty="0">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endParaRPr lang="en-US" altLang="en-US" sz="1200" dirty="0">
              <a:cs typeface="Times New Roman" panose="02020603050405020304" pitchFamily="18" charset="0"/>
            </a:endParaRPr>
          </a:p>
          <a:p>
            <a:pPr lvl="0" defTabSz="914400" eaLnBrk="0" fontAlgn="base" hangingPunct="0">
              <a:spcBef>
                <a:spcPct val="0"/>
              </a:spcBef>
              <a:spcAft>
                <a:spcPct val="0"/>
              </a:spcAft>
            </a:pPr>
            <a:r>
              <a:rPr lang="en-GB" altLang="en-US" sz="1200" dirty="0"/>
              <a:t> Singh, S. (2011). The tourism area ‘life cycle’: A clarification. Annals of Tourism Research, 38(3), 1185–1187. https://doi.org/10.1016/j.annals.2011.03.005</a:t>
            </a:r>
            <a:endParaRPr lang="en-US" altLang="en-US" sz="1200" dirty="0"/>
          </a:p>
          <a:p>
            <a:pPr lvl="0" defTabSz="914400" eaLnBrk="0" fontAlgn="base" hangingPunct="0">
              <a:spcBef>
                <a:spcPct val="0"/>
              </a:spcBef>
              <a:spcAft>
                <a:spcPct val="0"/>
              </a:spcAft>
            </a:pPr>
            <a:endParaRPr lang="en-US" altLang="en-US" sz="1200" dirty="0">
              <a:cs typeface="Times New Roman" panose="02020603050405020304" pitchFamily="18" charset="0"/>
            </a:endParaRPr>
          </a:p>
          <a:p>
            <a:pPr lvl="0" defTabSz="914400" eaLnBrk="0" fontAlgn="base" hangingPunct="0">
              <a:spcBef>
                <a:spcPct val="0"/>
              </a:spcBef>
              <a:spcAft>
                <a:spcPct val="0"/>
              </a:spcAft>
            </a:pPr>
            <a:r>
              <a:rPr lang="en-US" altLang="en-US" sz="1200" dirty="0">
                <a:cs typeface="Times New Roman" panose="02020603050405020304" pitchFamily="18" charset="0"/>
              </a:rPr>
              <a:t>Welsh Government (2024a). </a:t>
            </a:r>
            <a:r>
              <a:rPr lang="en-US" altLang="en-US" sz="1200" i="1" dirty="0">
                <a:cs typeface="Times New Roman" panose="02020603050405020304" pitchFamily="18" charset="0"/>
              </a:rPr>
              <a:t>Air transport: 2023 [HTML] | GOV.WALES</a:t>
            </a:r>
            <a:r>
              <a:rPr lang="en-US" altLang="en-US" sz="1200" dirty="0">
                <a:cs typeface="Times New Roman" panose="02020603050405020304" pitchFamily="18" charset="0"/>
              </a:rPr>
              <a:t>. [online] GOV.WALES. Available at: </a:t>
            </a:r>
            <a:r>
              <a:rPr lang="en-US" altLang="en-US" sz="1200" dirty="0">
                <a:cs typeface="Times New Roman" panose="02020603050405020304" pitchFamily="18" charset="0"/>
                <a:hlinkClick r:id="rId10"/>
              </a:rPr>
              <a:t>https://www.gov.wales/air-transport-2023-html</a:t>
            </a:r>
            <a:r>
              <a:rPr lang="en-US" altLang="en-US" sz="1200" dirty="0">
                <a:cs typeface="Times New Roman" panose="02020603050405020304" pitchFamily="18" charset="0"/>
              </a:rPr>
              <a:t>.</a:t>
            </a:r>
          </a:p>
          <a:p>
            <a:pPr lvl="0" defTabSz="914400" eaLnBrk="0" fontAlgn="base" hangingPunct="0">
              <a:spcBef>
                <a:spcPct val="0"/>
              </a:spcBef>
              <a:spcAft>
                <a:spcPct val="0"/>
              </a:spcAft>
            </a:pPr>
            <a:endParaRPr lang="en-US" altLang="en-US" sz="800" dirty="0"/>
          </a:p>
          <a:p>
            <a:pPr lvl="0" defTabSz="914400" eaLnBrk="0" fontAlgn="base" hangingPunct="0">
              <a:spcBef>
                <a:spcPct val="0"/>
              </a:spcBef>
              <a:spcAft>
                <a:spcPct val="0"/>
              </a:spcAft>
            </a:pPr>
            <a:r>
              <a:rPr lang="en-US" altLang="en-US" sz="1200" dirty="0">
                <a:latin typeface="Times New Roman" panose="02020603050405020304" pitchFamily="18" charset="0"/>
                <a:cs typeface="Times New Roman" panose="02020603050405020304" pitchFamily="18" charset="0"/>
              </a:rPr>
              <a:t>Welsh Government (2024b). </a:t>
            </a:r>
            <a:r>
              <a:rPr lang="en-US" altLang="en-US" sz="1200" i="1" dirty="0">
                <a:latin typeface="Times New Roman" panose="02020603050405020304" pitchFamily="18" charset="0"/>
                <a:cs typeface="Times New Roman" panose="02020603050405020304" pitchFamily="18" charset="0"/>
              </a:rPr>
              <a:t>Cardiff Airport: our role | GOV.WALES</a:t>
            </a:r>
            <a:r>
              <a:rPr lang="en-US" altLang="en-US" sz="1200" dirty="0">
                <a:latin typeface="Times New Roman" panose="02020603050405020304" pitchFamily="18" charset="0"/>
                <a:cs typeface="Times New Roman" panose="02020603050405020304" pitchFamily="18" charset="0"/>
              </a:rPr>
              <a:t>. [online] www.gov.wales. Available at: </a:t>
            </a:r>
            <a:r>
              <a:rPr lang="en-US" altLang="en-US" sz="1200" dirty="0">
                <a:latin typeface="Times New Roman" panose="02020603050405020304" pitchFamily="18" charset="0"/>
                <a:cs typeface="Times New Roman" panose="02020603050405020304" pitchFamily="18" charset="0"/>
                <a:hlinkClick r:id="rId11"/>
              </a:rPr>
              <a:t>https://www.gov.wales/cardiff-airport-our-role</a:t>
            </a:r>
            <a:r>
              <a:rPr lang="en-US" altLang="en-US" sz="12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90685389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e45cab14036b6149316ae5ec97d01256">
  <xsd:schema xmlns:xsd="http://www.w3.org/2001/XMLSchema" xmlns:xs="http://www.w3.org/2001/XMLSchema" xmlns:p="http://schemas.microsoft.com/office/2006/metadata/properties" xmlns:ns3="3ef5847a-e696-4fee-a2c0-6c3f87568321" targetNamespace="http://schemas.microsoft.com/office/2006/metadata/properties" ma:root="true" ma:fieldsID="08fa8375ff142a806876d14e2e58066e"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8043E6B0-C5ED-4765-9993-E63A92137F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E2E9C82-64B6-4F9A-A148-8AB14CA82416}">
  <ds:schemaRefs>
    <ds:schemaRef ds:uri="http://schemas.microsoft.com/sharepoint/v3/contenttype/forms"/>
  </ds:schemaRefs>
</ds:datastoreItem>
</file>

<file path=customXml/itemProps3.xml><?xml version="1.0" encoding="utf-8"?>
<ds:datastoreItem xmlns:ds="http://schemas.openxmlformats.org/officeDocument/2006/customXml" ds:itemID="{020AD0CF-41C9-4CE6-A693-309F7D7F2239}">
  <ds:schemaRefs>
    <ds:schemaRef ds:uri="http://www.w3.org/XML/1998/namespace"/>
    <ds:schemaRef ds:uri="http://purl.org/dc/dcmitype/"/>
    <ds:schemaRef ds:uri="http://purl.org/dc/elements/1.1/"/>
    <ds:schemaRef ds:uri="http://schemas.microsoft.com/office/2006/documentManagement/types"/>
    <ds:schemaRef ds:uri="3ef5847a-e696-4fee-a2c0-6c3f87568321"/>
    <ds:schemaRef ds:uri="http://schemas.microsoft.com/office/2006/metadata/properties"/>
    <ds:schemaRef ds:uri="http://schemas.microsoft.com/office/infopath/2007/PartnerControls"/>
    <ds:schemaRef ds:uri="http://schemas.openxmlformats.org/package/2006/metadata/core-properties"/>
    <ds:schemaRef ds:uri="http://purl.org/dc/te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TM03090434[[fn=Wood Type]]</Template>
  <TotalTime>745</TotalTime>
  <Words>1450</Words>
  <Application>Microsoft Office PowerPoint</Application>
  <PresentationFormat>Widescreen</PresentationFormat>
  <Paragraphs>54</Paragraphs>
  <Slides>8</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Calibri</vt:lpstr>
      <vt:lpstr>Rockwell</vt:lpstr>
      <vt:lpstr>Rockwell Condensed</vt:lpstr>
      <vt:lpstr>Times New Roman</vt:lpstr>
      <vt:lpstr>Wingdings</vt:lpstr>
      <vt:lpstr>Wood Type</vt:lpstr>
      <vt:lpstr>Against Cardiff Airport</vt:lpstr>
      <vt:lpstr>Intro-Jo</vt:lpstr>
      <vt:lpstr>PowerPoint Presentation</vt:lpstr>
      <vt:lpstr>PowerPoint Presentation</vt:lpstr>
      <vt:lpstr>PowerPoint Presentation</vt:lpstr>
      <vt:lpstr>PowerPoint Presentation</vt:lpstr>
      <vt:lpstr>Conclusion-Jo</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 Ayres (2502970)</dc:creator>
  <cp:lastModifiedBy>Jo Ayres (2502970)</cp:lastModifiedBy>
  <cp:revision>3</cp:revision>
  <dcterms:created xsi:type="dcterms:W3CDTF">2026-01-08T12:39:34Z</dcterms:created>
  <dcterms:modified xsi:type="dcterms:W3CDTF">2026-01-12T19:10:45Z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