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69" r:id="rId3"/>
    <p:sldId id="288" r:id="rId4"/>
    <p:sldId id="281" r:id="rId5"/>
    <p:sldId id="258" r:id="rId6"/>
    <p:sldId id="259" r:id="rId7"/>
    <p:sldId id="260" r:id="rId8"/>
    <p:sldId id="273" r:id="rId9"/>
    <p:sldId id="285" r:id="rId10"/>
    <p:sldId id="272" r:id="rId11"/>
    <p:sldId id="275" r:id="rId12"/>
    <p:sldId id="264" r:id="rId13"/>
    <p:sldId id="268" r:id="rId14"/>
    <p:sldId id="274" r:id="rId15"/>
    <p:sldId id="276" r:id="rId16"/>
    <p:sldId id="280" r:id="rId17"/>
    <p:sldId id="287" r:id="rId18"/>
    <p:sldId id="277" r:id="rId19"/>
    <p:sldId id="278" r:id="rId20"/>
    <p:sldId id="279" r:id="rId21"/>
    <p:sldId id="283" r:id="rId22"/>
    <p:sldId id="286" r:id="rId23"/>
    <p:sldId id="282" r:id="rId24"/>
    <p:sldId id="284" r:id="rId25"/>
    <p:sldId id="263" r:id="rId26"/>
    <p:sldId id="266" r:id="rId27"/>
    <p:sldId id="26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54EC08-74FE-425C-A31E-E6E9659C5620}" type="datetimeFigureOut">
              <a:rPr lang="en-GB" smtClean="0"/>
              <a:t>08/03/2022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8C4916-4B4B-4785-8F9F-12403B881B94}" type="slidenum">
              <a:rPr lang="en-GB" smtClean="0"/>
              <a:t>‹#›</a:t>
            </a:fld>
            <a:endParaRPr lang="en-GB"/>
          </a:p>
        </p:txBody>
      </p:sp>
    </p:spTree>
    <p:extLst>
      <p:ext uri="{BB962C8B-B14F-4D97-AF65-F5344CB8AC3E}">
        <p14:creationId xmlns:p14="http://schemas.microsoft.com/office/powerpoint/2010/main" val="239096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4138" y="731838"/>
            <a:ext cx="65008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588BBD3C-683B-4799-8F7B-86C33F33765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71661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task here</a:t>
            </a:r>
            <a:r>
              <a:rPr lang="en-GB" baseline="0" dirty="0"/>
              <a:t> ? Breakout rooms to discuss how Maslow can be applied to the holistic needs of children.</a:t>
            </a:r>
            <a:endParaRPr lang="en-GB" dirty="0"/>
          </a:p>
        </p:txBody>
      </p:sp>
      <p:sp>
        <p:nvSpPr>
          <p:cNvPr id="4" name="Slide Number Placeholder 3"/>
          <p:cNvSpPr>
            <a:spLocks noGrp="1"/>
          </p:cNvSpPr>
          <p:nvPr>
            <p:ph type="sldNum" sz="quarter" idx="10"/>
          </p:nvPr>
        </p:nvSpPr>
        <p:spPr/>
        <p:txBody>
          <a:bodyPr/>
          <a:lstStyle/>
          <a:p>
            <a:fld id="{4A66B6C9-5BBD-4072-9F7E-2607EE887D06}" type="slidenum">
              <a:rPr lang="en-GB" smtClean="0"/>
              <a:t>8</a:t>
            </a:fld>
            <a:endParaRPr lang="en-GB"/>
          </a:p>
        </p:txBody>
      </p:sp>
    </p:spTree>
    <p:extLst>
      <p:ext uri="{BB962C8B-B14F-4D97-AF65-F5344CB8AC3E}">
        <p14:creationId xmlns:p14="http://schemas.microsoft.com/office/powerpoint/2010/main" val="2876897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is a very familiar model, but has</a:t>
            </a:r>
            <a:r>
              <a:rPr lang="en-GB" baseline="0" dirty="0"/>
              <a:t> far reaching applications to develop and create effective supportive mechanisms for the wellbeing of children and organisations.</a:t>
            </a:r>
            <a:endParaRPr lang="en-GB" dirty="0"/>
          </a:p>
        </p:txBody>
      </p:sp>
      <p:sp>
        <p:nvSpPr>
          <p:cNvPr id="4" name="Slide Number Placeholder 3"/>
          <p:cNvSpPr>
            <a:spLocks noGrp="1"/>
          </p:cNvSpPr>
          <p:nvPr>
            <p:ph type="sldNum" sz="quarter" idx="10"/>
          </p:nvPr>
        </p:nvSpPr>
        <p:spPr/>
        <p:txBody>
          <a:bodyPr/>
          <a:lstStyle/>
          <a:p>
            <a:fld id="{4A66B6C9-5BBD-4072-9F7E-2607EE887D06}" type="slidenum">
              <a:rPr lang="en-GB" smtClean="0"/>
              <a:t>9</a:t>
            </a:fld>
            <a:endParaRPr lang="en-GB"/>
          </a:p>
        </p:txBody>
      </p:sp>
    </p:spTree>
    <p:extLst>
      <p:ext uri="{BB962C8B-B14F-4D97-AF65-F5344CB8AC3E}">
        <p14:creationId xmlns:p14="http://schemas.microsoft.com/office/powerpoint/2010/main" val="20097677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575C057F-309C-412B-AF34-35E49DB785EC}" type="datetimeFigureOut">
              <a:rPr lang="en-GB"/>
              <a:pPr>
                <a:defRPr/>
              </a:pPr>
              <a:t>08/03/2022</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AC63198B-9912-4BA4-A31E-82C56A300878}" type="slidenum">
              <a:rPr lang="en-GB" altLang="en-US"/>
              <a:pPr>
                <a:defRPr/>
              </a:pPr>
              <a:t>‹#›</a:t>
            </a:fld>
            <a:endParaRPr lang="en-GB" altLang="en-US"/>
          </a:p>
        </p:txBody>
      </p:sp>
    </p:spTree>
    <p:extLst>
      <p:ext uri="{BB962C8B-B14F-4D97-AF65-F5344CB8AC3E}">
        <p14:creationId xmlns:p14="http://schemas.microsoft.com/office/powerpoint/2010/main" val="1171204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045C24D-9557-443D-BC35-4F606A6C28E9}" type="datetimeFigureOut">
              <a:rPr lang="en-GB"/>
              <a:pPr>
                <a:defRPr/>
              </a:pPr>
              <a:t>08/03/2022</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9CD04172-630F-4BF4-979A-1A7D3350BB06}" type="slidenum">
              <a:rPr lang="en-GB" altLang="en-US"/>
              <a:pPr>
                <a:defRPr/>
              </a:pPr>
              <a:t>‹#›</a:t>
            </a:fld>
            <a:endParaRPr lang="en-GB" altLang="en-US"/>
          </a:p>
        </p:txBody>
      </p:sp>
    </p:spTree>
    <p:extLst>
      <p:ext uri="{BB962C8B-B14F-4D97-AF65-F5344CB8AC3E}">
        <p14:creationId xmlns:p14="http://schemas.microsoft.com/office/powerpoint/2010/main" val="4157137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BE920C7-2EF3-473D-A5E6-014220F069D5}" type="datetimeFigureOut">
              <a:rPr lang="en-GB"/>
              <a:pPr>
                <a:defRPr/>
              </a:pPr>
              <a:t>08/03/2022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EA9A602-51A1-4921-A247-E3639B777F81}" type="slidenum">
              <a:rPr lang="en-GB" altLang="en-US"/>
              <a:pPr>
                <a:defRPr/>
              </a:pPr>
              <a:t>‹#›</a:t>
            </a:fld>
            <a:endParaRPr lang="en-GB" altLang="en-US"/>
          </a:p>
        </p:txBody>
      </p:sp>
    </p:spTree>
    <p:extLst>
      <p:ext uri="{BB962C8B-B14F-4D97-AF65-F5344CB8AC3E}">
        <p14:creationId xmlns:p14="http://schemas.microsoft.com/office/powerpoint/2010/main" val="3942958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F0B5316-9FD8-4308-9B50-654987AD788E}" type="datetimeFigureOut">
              <a:rPr lang="en-GB"/>
              <a:pPr>
                <a:defRPr/>
              </a:pPr>
              <a:t>08/03/2022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4878208-8059-47EE-B1DE-B6B1CA2E3C4D}" type="slidenum">
              <a:rPr lang="en-GB" altLang="en-US"/>
              <a:pPr>
                <a:defRPr/>
              </a:pPr>
              <a:t>‹#›</a:t>
            </a:fld>
            <a:endParaRPr lang="en-GB" altLang="en-US"/>
          </a:p>
        </p:txBody>
      </p:sp>
    </p:spTree>
    <p:extLst>
      <p:ext uri="{BB962C8B-B14F-4D97-AF65-F5344CB8AC3E}">
        <p14:creationId xmlns:p14="http://schemas.microsoft.com/office/powerpoint/2010/main" val="3701061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C5C4D94-B0EE-48B3-B8CC-4468C5CC88F9}" type="datetimeFigureOut">
              <a:rPr lang="en-GB"/>
              <a:pPr>
                <a:defRPr/>
              </a:pPr>
              <a:t>08/03/2022</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EA9C4C3-F3CE-4A44-8D66-8F12A343B214}" type="slidenum">
              <a:rPr lang="en-GB" altLang="en-US"/>
              <a:pPr>
                <a:defRPr/>
              </a:pPr>
              <a:t>‹#›</a:t>
            </a:fld>
            <a:endParaRPr lang="en-GB" altLang="en-US"/>
          </a:p>
        </p:txBody>
      </p:sp>
    </p:spTree>
    <p:extLst>
      <p:ext uri="{BB962C8B-B14F-4D97-AF65-F5344CB8AC3E}">
        <p14:creationId xmlns:p14="http://schemas.microsoft.com/office/powerpoint/2010/main" val="461054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8346F9-8B2C-47BF-8B50-6800F41CC5D3}" type="datetimeFigureOut">
              <a:rPr lang="en-GB"/>
              <a:pPr>
                <a:defRPr/>
              </a:pPr>
              <a:t>08/03/2022</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A09D616-DC10-4A38-813E-4E0FEA678D50}" type="slidenum">
              <a:rPr lang="en-GB" altLang="en-US"/>
              <a:pPr>
                <a:defRPr/>
              </a:pPr>
              <a:t>‹#›</a:t>
            </a:fld>
            <a:endParaRPr lang="en-GB" altLang="en-US"/>
          </a:p>
        </p:txBody>
      </p:sp>
    </p:spTree>
    <p:extLst>
      <p:ext uri="{BB962C8B-B14F-4D97-AF65-F5344CB8AC3E}">
        <p14:creationId xmlns:p14="http://schemas.microsoft.com/office/powerpoint/2010/main" val="1836309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039F7D-6D9A-4C85-BDC0-FC0BF2C11D28}" type="datetimeFigureOut">
              <a:rPr lang="en-GB"/>
              <a:pPr>
                <a:defRPr/>
              </a:pPr>
              <a:t>08/03/2022</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7900548A-A5B8-432E-896D-EA74BB813B12}" type="slidenum">
              <a:rPr lang="en-GB" altLang="en-US"/>
              <a:pPr>
                <a:defRPr/>
              </a:pPr>
              <a:t>‹#›</a:t>
            </a:fld>
            <a:endParaRPr lang="en-GB" altLang="en-US"/>
          </a:p>
        </p:txBody>
      </p:sp>
    </p:spTree>
    <p:extLst>
      <p:ext uri="{BB962C8B-B14F-4D97-AF65-F5344CB8AC3E}">
        <p14:creationId xmlns:p14="http://schemas.microsoft.com/office/powerpoint/2010/main" val="133332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FB0BA04-A20B-4D02-9E30-3F4370B3446A}" type="datetimeFigureOut">
              <a:rPr lang="en-GB"/>
              <a:pPr>
                <a:defRPr/>
              </a:pPr>
              <a:t>08/03/2022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57AA47F-F2CE-4E3E-B12C-3A8B1B361054}" type="slidenum">
              <a:rPr lang="en-GB" altLang="en-US"/>
              <a:pPr>
                <a:defRPr/>
              </a:pPr>
              <a:t>‹#›</a:t>
            </a:fld>
            <a:endParaRPr lang="en-GB" altLang="en-US"/>
          </a:p>
        </p:txBody>
      </p:sp>
    </p:spTree>
    <p:extLst>
      <p:ext uri="{BB962C8B-B14F-4D97-AF65-F5344CB8AC3E}">
        <p14:creationId xmlns:p14="http://schemas.microsoft.com/office/powerpoint/2010/main" val="3589699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B385EB-4490-4A51-BB44-89447A7E2CD8}" type="datetimeFigureOut">
              <a:rPr lang="en-GB"/>
              <a:pPr>
                <a:defRPr/>
              </a:pPr>
              <a:t>08/03/2022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D8CE864-9534-4646-9A47-E5FAC5A187B7}" type="slidenum">
              <a:rPr lang="en-GB" altLang="en-US"/>
              <a:pPr>
                <a:defRPr/>
              </a:pPr>
              <a:t>‹#›</a:t>
            </a:fld>
            <a:endParaRPr lang="en-GB" altLang="en-US"/>
          </a:p>
        </p:txBody>
      </p:sp>
    </p:spTree>
    <p:extLst>
      <p:ext uri="{BB962C8B-B14F-4D97-AF65-F5344CB8AC3E}">
        <p14:creationId xmlns:p14="http://schemas.microsoft.com/office/powerpoint/2010/main" val="1876436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0FD4C6E-6EC0-448D-AB3D-B7322D6FFDC3}" type="datetimeFigureOut">
              <a:rPr lang="en-GB"/>
              <a:pPr>
                <a:defRPr/>
              </a:pPr>
              <a:t>08/03/2022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B16390-9E21-4BCE-89D3-B2327638357E}" type="slidenum">
              <a:rPr lang="en-GB" altLang="en-US"/>
              <a:pPr>
                <a:defRPr/>
              </a:pPr>
              <a:t>‹#›</a:t>
            </a:fld>
            <a:endParaRPr lang="en-GB" altLang="en-US"/>
          </a:p>
        </p:txBody>
      </p:sp>
    </p:spTree>
    <p:extLst>
      <p:ext uri="{BB962C8B-B14F-4D97-AF65-F5344CB8AC3E}">
        <p14:creationId xmlns:p14="http://schemas.microsoft.com/office/powerpoint/2010/main" val="2606157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A8879B4-2950-4F42-8B16-7858E0B2117B}" type="datetimeFigureOut">
              <a:rPr lang="en-GB"/>
              <a:pPr>
                <a:defRPr/>
              </a:pPr>
              <a:t>08/03/2022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7FD2528-5C91-4B90-AF3F-F066668CD3B6}" type="slidenum">
              <a:rPr lang="en-GB" altLang="en-US"/>
              <a:pPr>
                <a:defRPr/>
              </a:pPr>
              <a:t>‹#›</a:t>
            </a:fld>
            <a:endParaRPr lang="en-GB" altLang="en-US"/>
          </a:p>
        </p:txBody>
      </p:sp>
    </p:spTree>
    <p:extLst>
      <p:ext uri="{BB962C8B-B14F-4D97-AF65-F5344CB8AC3E}">
        <p14:creationId xmlns:p14="http://schemas.microsoft.com/office/powerpoint/2010/main" val="2338541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48991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650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F6FACA7-71D2-4F80-9E11-61501B771079}" type="datetimeFigureOut">
              <a:rPr lang="en-GB"/>
              <a:pPr>
                <a:defRPr/>
              </a:pPr>
              <a:t>08/03/2022</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0D7A5D03-7B33-49E0-B9F7-26BD22353133}" type="slidenum">
              <a:rPr lang="en-GB" altLang="en-US"/>
              <a:pPr>
                <a:defRPr/>
              </a:pPr>
              <a:t>‹#›</a:t>
            </a:fld>
            <a:endParaRPr lang="en-GB" altLang="en-US"/>
          </a:p>
        </p:txBody>
      </p:sp>
    </p:spTree>
    <p:extLst>
      <p:ext uri="{BB962C8B-B14F-4D97-AF65-F5344CB8AC3E}">
        <p14:creationId xmlns:p14="http://schemas.microsoft.com/office/powerpoint/2010/main" val="8326924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3.bp.blogspot.com/--HdoQP3Qx2U/T3Oju7Hi7eI/AAAAAAAAAg8/GwaIvB_BeyQ/s1600/Slide1.JPG" TargetMode="Externa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hyperlink" Target="https://files.eric.ed.gov/fulltext/EJ956375.pdf" TargetMode="External"/><Relationship Id="rId7" Type="http://schemas.openxmlformats.org/officeDocument/2006/relationships/hyperlink" Target="https://gov.wales/sites/default/files/consultations/2021-05/enabling-pathways-consultation-document_0.pdf" TargetMode="External"/><Relationship Id="rId2" Type="http://schemas.openxmlformats.org/officeDocument/2006/relationships/hyperlink" Target="https://www.teachearlyyears.com/learning-and-development/view/patterns-of-behaviour" TargetMode="External"/><Relationship Id="rId1" Type="http://schemas.openxmlformats.org/officeDocument/2006/relationships/slideLayout" Target="../slideLayouts/slideLayout2.xml"/><Relationship Id="rId6" Type="http://schemas.openxmlformats.org/officeDocument/2006/relationships/hyperlink" Target="https://www.playwales.org.uk/eng/news/1534-developing-and-managing-play-spaces--a-new-toolkit" TargetMode="External"/><Relationship Id="rId5" Type="http://schemas.openxmlformats.org/officeDocument/2006/relationships/hyperlink" Target="https://emotionallyhealthyschools.org/wp-content/uploads/2020/09/sics-ziko-manual.pdf" TargetMode="External"/><Relationship Id="rId4" Type="http://schemas.openxmlformats.org/officeDocument/2006/relationships/hyperlink" Target="https://www.ted.com/talks/steven_johnson_the_playful_wonderland_behind_great_inventions#t-3805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1847529" y="1124744"/>
            <a:ext cx="8640959" cy="4824536"/>
          </a:xfrm>
        </p:spPr>
        <p:txBody>
          <a:bodyPr/>
          <a:lstStyle/>
          <a:p>
            <a:r>
              <a:rPr lang="en-GB" altLang="en-US" sz="4000" dirty="0">
                <a:solidFill>
                  <a:schemeClr val="bg2"/>
                </a:solidFill>
                <a:latin typeface="Lucida Sans" panose="020B0602030504020204" pitchFamily="34" charset="0"/>
              </a:rPr>
              <a:t>Sustained Shared Thinking: Enhancing curiosity, creating authentic learning experiences.</a:t>
            </a:r>
          </a:p>
        </p:txBody>
      </p:sp>
    </p:spTree>
    <p:extLst>
      <p:ext uri="{BB962C8B-B14F-4D97-AF65-F5344CB8AC3E}">
        <p14:creationId xmlns:p14="http://schemas.microsoft.com/office/powerpoint/2010/main" val="1381645158"/>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pic>
        <p:nvPicPr>
          <p:cNvPr id="5" name="Content Placeholder 4"/>
          <p:cNvPicPr>
            <a:picLocks noGrp="1" noChangeAspect="1"/>
          </p:cNvPicPr>
          <p:nvPr>
            <p:ph idx="1"/>
          </p:nvPr>
        </p:nvPicPr>
        <p:blipFill>
          <a:blip r:embed="rId2"/>
          <a:stretch>
            <a:fillRect/>
          </a:stretch>
        </p:blipFill>
        <p:spPr>
          <a:xfrm>
            <a:off x="4434435" y="59514"/>
            <a:ext cx="7622697" cy="5405478"/>
          </a:xfrm>
          <a:prstGeom prst="rect">
            <a:avLst/>
          </a:prstGeom>
        </p:spPr>
      </p:pic>
      <p:sp>
        <p:nvSpPr>
          <p:cNvPr id="4" name="Text Placeholder 3"/>
          <p:cNvSpPr>
            <a:spLocks noGrp="1"/>
          </p:cNvSpPr>
          <p:nvPr>
            <p:ph type="body" sz="half" idx="2"/>
          </p:nvPr>
        </p:nvSpPr>
        <p:spPr/>
        <p:txBody>
          <a:bodyPr/>
          <a:lstStyle/>
          <a:p>
            <a:r>
              <a:rPr lang="en-GB" sz="2000" dirty="0"/>
              <a:t>Emergent Curriculum</a:t>
            </a:r>
          </a:p>
          <a:p>
            <a:r>
              <a:rPr lang="en-GB" sz="2000" dirty="0"/>
              <a:t>Inquiry based early learning</a:t>
            </a:r>
          </a:p>
          <a:p>
            <a:r>
              <a:rPr lang="en-GB" sz="2000" dirty="0"/>
              <a:t>Schemas</a:t>
            </a:r>
          </a:p>
          <a:p>
            <a:r>
              <a:rPr lang="en-GB" sz="2000" dirty="0"/>
              <a:t>Fostering creativity through play and language</a:t>
            </a:r>
          </a:p>
          <a:p>
            <a:r>
              <a:rPr lang="en-GB" sz="2000" dirty="0"/>
              <a:t>Sustained shared thinking.</a:t>
            </a:r>
          </a:p>
        </p:txBody>
      </p:sp>
    </p:spTree>
    <p:extLst>
      <p:ext uri="{BB962C8B-B14F-4D97-AF65-F5344CB8AC3E}">
        <p14:creationId xmlns:p14="http://schemas.microsoft.com/office/powerpoint/2010/main" val="4289681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65A84-F7F7-478A-8020-576F51DADE85}"/>
              </a:ext>
            </a:extLst>
          </p:cNvPr>
          <p:cNvSpPr>
            <a:spLocks noGrp="1"/>
          </p:cNvSpPr>
          <p:nvPr>
            <p:ph type="title"/>
          </p:nvPr>
        </p:nvSpPr>
        <p:spPr/>
        <p:txBody>
          <a:bodyPr/>
          <a:lstStyle/>
          <a:p>
            <a:r>
              <a:rPr lang="en-GB" dirty="0"/>
              <a:t>Exploring Education.</a:t>
            </a:r>
          </a:p>
        </p:txBody>
      </p:sp>
      <p:sp>
        <p:nvSpPr>
          <p:cNvPr id="3" name="Content Placeholder 2">
            <a:extLst>
              <a:ext uri="{FF2B5EF4-FFF2-40B4-BE49-F238E27FC236}">
                <a16:creationId xmlns:a16="http://schemas.microsoft.com/office/drawing/2014/main" id="{A97DC355-F822-45A8-A29C-A14F2E53E6AF}"/>
              </a:ext>
            </a:extLst>
          </p:cNvPr>
          <p:cNvSpPr>
            <a:spLocks noGrp="1"/>
          </p:cNvSpPr>
          <p:nvPr>
            <p:ph idx="1"/>
          </p:nvPr>
        </p:nvSpPr>
        <p:spPr/>
        <p:txBody>
          <a:bodyPr/>
          <a:lstStyle/>
          <a:p>
            <a:pPr marL="0" indent="0">
              <a:buNone/>
            </a:pPr>
            <a:r>
              <a:rPr lang="en-GB" dirty="0"/>
              <a:t>“</a:t>
            </a:r>
            <a:r>
              <a:rPr lang="en-GB" b="1" i="1" dirty="0"/>
              <a:t>We teach more and more about less and less. We don’t draw out the individual.  We impose upon the individual- systems and structures.  We don’t revere individuality, we don’t treasure it… we stifle it.  We don’t educate we formulate.  We abandon the individual in his or her need and uniqueness and ‘impose the same upon all”.</a:t>
            </a:r>
          </a:p>
        </p:txBody>
      </p:sp>
      <p:sp>
        <p:nvSpPr>
          <p:cNvPr id="4" name="Text Placeholder 3">
            <a:extLst>
              <a:ext uri="{FF2B5EF4-FFF2-40B4-BE49-F238E27FC236}">
                <a16:creationId xmlns:a16="http://schemas.microsoft.com/office/drawing/2014/main" id="{CF3E85C2-91CB-4047-AD21-18DC2FA63ABC}"/>
              </a:ext>
            </a:extLst>
          </p:cNvPr>
          <p:cNvSpPr>
            <a:spLocks noGrp="1"/>
          </p:cNvSpPr>
          <p:nvPr>
            <p:ph type="body" sz="half" idx="2"/>
          </p:nvPr>
        </p:nvSpPr>
        <p:spPr/>
        <p:txBody>
          <a:bodyPr/>
          <a:lstStyle/>
          <a:p>
            <a:r>
              <a:rPr lang="en-GB" dirty="0"/>
              <a:t>From Robert Louis Stephenson in, Can I go and play now: Rethinking education in the early years.</a:t>
            </a:r>
          </a:p>
          <a:p>
            <a:endParaRPr lang="en-GB" dirty="0"/>
          </a:p>
          <a:p>
            <a:r>
              <a:rPr lang="en-GB" dirty="0"/>
              <a:t>(</a:t>
            </a:r>
            <a:r>
              <a:rPr lang="en-GB" dirty="0" err="1"/>
              <a:t>Bottril</a:t>
            </a:r>
            <a:r>
              <a:rPr lang="en-GB" dirty="0"/>
              <a:t>, 2018)</a:t>
            </a:r>
          </a:p>
          <a:p>
            <a:endParaRPr lang="en-GB" dirty="0"/>
          </a:p>
          <a:p>
            <a:endParaRPr lang="en-GB" dirty="0"/>
          </a:p>
        </p:txBody>
      </p:sp>
    </p:spTree>
    <p:extLst>
      <p:ext uri="{BB962C8B-B14F-4D97-AF65-F5344CB8AC3E}">
        <p14:creationId xmlns:p14="http://schemas.microsoft.com/office/powerpoint/2010/main" val="2758013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well-being look like in young children?</a:t>
            </a:r>
          </a:p>
        </p:txBody>
      </p:sp>
      <p:sp>
        <p:nvSpPr>
          <p:cNvPr id="3" name="Content Placeholder 2"/>
          <p:cNvSpPr>
            <a:spLocks noGrp="1"/>
          </p:cNvSpPr>
          <p:nvPr>
            <p:ph idx="1"/>
          </p:nvPr>
        </p:nvSpPr>
        <p:spPr/>
        <p:txBody>
          <a:bodyPr/>
          <a:lstStyle/>
          <a:p>
            <a:pPr>
              <a:buFont typeface="Wingdings" panose="05000000000000000000" pitchFamily="2" charset="2"/>
              <a:buChar char="v"/>
            </a:pPr>
            <a:r>
              <a:rPr lang="en-GB" sz="2400" dirty="0"/>
              <a:t>Enthusiastic</a:t>
            </a:r>
          </a:p>
          <a:p>
            <a:pPr>
              <a:buFont typeface="Wingdings" panose="05000000000000000000" pitchFamily="2" charset="2"/>
              <a:buChar char="v"/>
            </a:pPr>
            <a:r>
              <a:rPr lang="en-GB" sz="2400" dirty="0"/>
              <a:t>Confident expressing feelings and thoughts</a:t>
            </a:r>
          </a:p>
          <a:p>
            <a:pPr>
              <a:buFont typeface="Wingdings" panose="05000000000000000000" pitchFamily="2" charset="2"/>
              <a:buChar char="v"/>
            </a:pPr>
            <a:r>
              <a:rPr lang="en-GB" sz="2400" dirty="0"/>
              <a:t>Regulating emotions</a:t>
            </a:r>
          </a:p>
          <a:p>
            <a:pPr>
              <a:buFont typeface="Wingdings" panose="05000000000000000000" pitchFamily="2" charset="2"/>
              <a:buChar char="v"/>
            </a:pPr>
            <a:r>
              <a:rPr lang="en-GB" sz="2400" dirty="0"/>
              <a:t>Empathy and caring.</a:t>
            </a:r>
          </a:p>
          <a:p>
            <a:pPr>
              <a:buFont typeface="Wingdings" panose="05000000000000000000" pitchFamily="2" charset="2"/>
              <a:buChar char="v"/>
            </a:pPr>
            <a:r>
              <a:rPr lang="en-GB" sz="2400" dirty="0"/>
              <a:t>Recovery from mistakes and disappointments.</a:t>
            </a:r>
          </a:p>
          <a:p>
            <a:pPr>
              <a:buFont typeface="Wingdings" panose="05000000000000000000" pitchFamily="2" charset="2"/>
              <a:buChar char="v"/>
            </a:pPr>
            <a:r>
              <a:rPr lang="en-GB" sz="2400" dirty="0"/>
              <a:t>Trust and affection.</a:t>
            </a:r>
          </a:p>
          <a:p>
            <a:pPr>
              <a:buFont typeface="Wingdings" panose="05000000000000000000" pitchFamily="2" charset="2"/>
              <a:buChar char="v"/>
            </a:pPr>
            <a:r>
              <a:rPr lang="en-GB" sz="2400" dirty="0"/>
              <a:t>Belonging.</a:t>
            </a:r>
          </a:p>
          <a:p>
            <a:pPr>
              <a:buFont typeface="Wingdings" panose="05000000000000000000" pitchFamily="2" charset="2"/>
              <a:buChar char="v"/>
            </a:pPr>
            <a:r>
              <a:rPr lang="en-GB" sz="2400" dirty="0"/>
              <a:t>Trying new things</a:t>
            </a:r>
          </a:p>
          <a:p>
            <a:pPr>
              <a:buFont typeface="Wingdings" panose="05000000000000000000" pitchFamily="2" charset="2"/>
              <a:buChar char="v"/>
            </a:pPr>
            <a:r>
              <a:rPr lang="en-GB" sz="2400" dirty="0"/>
              <a:t>Involved, engaged and persistent.</a:t>
            </a:r>
          </a:p>
          <a:p>
            <a:pPr>
              <a:buFont typeface="Wingdings" panose="05000000000000000000" pitchFamily="2" charset="2"/>
              <a:buChar char="v"/>
            </a:pPr>
            <a:r>
              <a:rPr lang="en-GB" sz="2400" dirty="0"/>
              <a:t>Able to take risks.</a:t>
            </a:r>
          </a:p>
          <a:p>
            <a:pPr marL="0" indent="0">
              <a:buNone/>
            </a:pPr>
            <a:r>
              <a:rPr lang="en-US" sz="1400" b="1" dirty="0"/>
              <a:t>(Manning-Morton, 2014)</a:t>
            </a:r>
          </a:p>
          <a:p>
            <a:pPr marL="0" indent="0">
              <a:buNone/>
            </a:pPr>
            <a:endParaRPr lang="en-GB" sz="1400" dirty="0"/>
          </a:p>
        </p:txBody>
      </p:sp>
      <p:pic>
        <p:nvPicPr>
          <p:cNvPr id="5" name="Picture 4"/>
          <p:cNvPicPr>
            <a:picLocks noChangeAspect="1"/>
          </p:cNvPicPr>
          <p:nvPr/>
        </p:nvPicPr>
        <p:blipFill>
          <a:blip r:embed="rId2"/>
          <a:stretch>
            <a:fillRect/>
          </a:stretch>
        </p:blipFill>
        <p:spPr>
          <a:xfrm>
            <a:off x="-1" y="1435100"/>
            <a:ext cx="4766733" cy="4281338"/>
          </a:xfrm>
          <a:prstGeom prst="rect">
            <a:avLst/>
          </a:prstGeom>
        </p:spPr>
      </p:pic>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4011183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Developing an emergent curriculum</a:t>
            </a:r>
          </a:p>
        </p:txBody>
      </p:sp>
      <p:sp>
        <p:nvSpPr>
          <p:cNvPr id="7" name="Text Placeholder 6"/>
          <p:cNvSpPr>
            <a:spLocks noGrp="1"/>
          </p:cNvSpPr>
          <p:nvPr>
            <p:ph type="body" sz="half" idx="2"/>
          </p:nvPr>
        </p:nvSpPr>
        <p:spPr/>
        <p:txBody>
          <a:bodyPr/>
          <a:lstStyle/>
          <a:p>
            <a:endParaRPr lang="en-GB"/>
          </a:p>
        </p:txBody>
      </p:sp>
      <p:pic>
        <p:nvPicPr>
          <p:cNvPr id="1026" name="Picture 2" descr="Emergent Curriculum Explorations"/>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5148" b="15148"/>
          <a:stretch>
            <a:fillRect/>
          </a:stretch>
        </p:blipFill>
        <p:spPr bwMode="auto">
          <a:xfrm>
            <a:off x="709352" y="474231"/>
            <a:ext cx="10329949" cy="403488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6692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982822"/>
          </a:xfrm>
        </p:spPr>
        <p:txBody>
          <a:bodyPr/>
          <a:lstStyle/>
          <a:p>
            <a:r>
              <a:rPr lang="en-GB" b="0" dirty="0"/>
              <a:t>An emergent curriculum develops an appreciation for and skills in working with diversity in all its forms,</a:t>
            </a:r>
            <a:endParaRPr lang="en-GB" dirty="0"/>
          </a:p>
        </p:txBody>
      </p:sp>
      <p:pic>
        <p:nvPicPr>
          <p:cNvPr id="5" name="Picture Placeholder 4" descr="Reggio Beyond Pinterest: The Image of the Child | Early ..."/>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4622" t="2931" r="4622" b="56671"/>
          <a:stretch/>
        </p:blipFill>
        <p:spPr>
          <a:xfrm>
            <a:off x="477078" y="567950"/>
            <a:ext cx="10955694" cy="3732502"/>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424322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1" y="273050"/>
            <a:ext cx="4011084" cy="342301"/>
          </a:xfrm>
        </p:spPr>
        <p:txBody>
          <a:bodyPr/>
          <a:lstStyle/>
          <a:p>
            <a:r>
              <a:rPr lang="en-GB" dirty="0"/>
              <a:t>An emergent curriculum</a:t>
            </a:r>
          </a:p>
        </p:txBody>
      </p:sp>
      <p:sp>
        <p:nvSpPr>
          <p:cNvPr id="6" name="Content Placeholder 5"/>
          <p:cNvSpPr>
            <a:spLocks noGrp="1"/>
          </p:cNvSpPr>
          <p:nvPr>
            <p:ph idx="1"/>
          </p:nvPr>
        </p:nvSpPr>
        <p:spPr/>
        <p:txBody>
          <a:bodyPr/>
          <a:lstStyle/>
          <a:p>
            <a:r>
              <a:rPr lang="en-GB" dirty="0"/>
              <a:t>Effective observation and assessment</a:t>
            </a:r>
          </a:p>
          <a:p>
            <a:r>
              <a:rPr lang="en-GB" dirty="0"/>
              <a:t>A recognition of individual needs.</a:t>
            </a:r>
          </a:p>
          <a:p>
            <a:r>
              <a:rPr lang="en-GB" dirty="0"/>
              <a:t>Community Involvement.</a:t>
            </a:r>
          </a:p>
          <a:p>
            <a:r>
              <a:rPr lang="en-GB" dirty="0"/>
              <a:t>Partnership Development.</a:t>
            </a:r>
          </a:p>
          <a:p>
            <a:r>
              <a:rPr lang="en-GB" dirty="0"/>
              <a:t>Foundation Phase Principles</a:t>
            </a:r>
          </a:p>
          <a:p>
            <a:r>
              <a:rPr lang="en-GB" dirty="0"/>
              <a:t>New Curriculum</a:t>
            </a:r>
          </a:p>
          <a:p>
            <a:endParaRPr lang="en-GB" dirty="0"/>
          </a:p>
        </p:txBody>
      </p:sp>
      <p:sp>
        <p:nvSpPr>
          <p:cNvPr id="7" name="Text Placeholder 6"/>
          <p:cNvSpPr>
            <a:spLocks noGrp="1"/>
          </p:cNvSpPr>
          <p:nvPr>
            <p:ph type="body" sz="half" idx="2"/>
          </p:nvPr>
        </p:nvSpPr>
        <p:spPr/>
        <p:txBody>
          <a:bodyPr/>
          <a:lstStyle/>
          <a:p>
            <a:r>
              <a:rPr lang="en-GB" sz="2400" dirty="0"/>
              <a:t>An emergent curriculum is constantly </a:t>
            </a:r>
            <a:r>
              <a:rPr lang="en-GB" sz="2400" dirty="0">
                <a:solidFill>
                  <a:srgbClr val="0070C0"/>
                </a:solidFill>
              </a:rPr>
              <a:t>evolving</a:t>
            </a:r>
            <a:r>
              <a:rPr lang="en-GB" sz="2400" dirty="0"/>
              <a:t> in </a:t>
            </a:r>
            <a:r>
              <a:rPr lang="en-GB" sz="2400" dirty="0">
                <a:solidFill>
                  <a:schemeClr val="accent2">
                    <a:lumMod val="75000"/>
                  </a:schemeClr>
                </a:solidFill>
              </a:rPr>
              <a:t>response</a:t>
            </a:r>
            <a:r>
              <a:rPr lang="en-GB" sz="2400" dirty="0"/>
              <a:t> to children’s </a:t>
            </a:r>
            <a:r>
              <a:rPr lang="en-GB" sz="2400" dirty="0">
                <a:solidFill>
                  <a:schemeClr val="accent6">
                    <a:lumMod val="75000"/>
                  </a:schemeClr>
                </a:solidFill>
              </a:rPr>
              <a:t>changing needs </a:t>
            </a:r>
            <a:r>
              <a:rPr lang="en-GB" sz="2400" dirty="0"/>
              <a:t>and </a:t>
            </a:r>
            <a:r>
              <a:rPr lang="en-GB" sz="2400" dirty="0">
                <a:solidFill>
                  <a:srgbClr val="002060"/>
                </a:solidFill>
              </a:rPr>
              <a:t>interests</a:t>
            </a:r>
            <a:r>
              <a:rPr lang="en-GB" sz="2400" dirty="0"/>
              <a:t>, </a:t>
            </a:r>
            <a:r>
              <a:rPr lang="en-GB" sz="2400" dirty="0">
                <a:solidFill>
                  <a:srgbClr val="0070C0"/>
                </a:solidFill>
              </a:rPr>
              <a:t>parental</a:t>
            </a:r>
            <a:r>
              <a:rPr lang="en-GB" sz="2400" dirty="0"/>
              <a:t> and </a:t>
            </a:r>
            <a:r>
              <a:rPr lang="en-GB" sz="2400" dirty="0">
                <a:solidFill>
                  <a:schemeClr val="accent5">
                    <a:lumMod val="75000"/>
                  </a:schemeClr>
                </a:solidFill>
              </a:rPr>
              <a:t>community</a:t>
            </a:r>
            <a:r>
              <a:rPr lang="en-GB" sz="2400" dirty="0"/>
              <a:t> interests and </a:t>
            </a:r>
            <a:r>
              <a:rPr lang="en-GB" sz="2400" dirty="0">
                <a:solidFill>
                  <a:schemeClr val="accent6">
                    <a:lumMod val="50000"/>
                  </a:schemeClr>
                </a:solidFill>
              </a:rPr>
              <a:t>concerns</a:t>
            </a:r>
            <a:r>
              <a:rPr lang="en-GB" sz="2400" dirty="0"/>
              <a:t>, and </a:t>
            </a:r>
            <a:r>
              <a:rPr lang="en-GB" sz="2400" dirty="0">
                <a:solidFill>
                  <a:srgbClr val="FFC000"/>
                </a:solidFill>
              </a:rPr>
              <a:t>teachers’ priorities</a:t>
            </a:r>
            <a:r>
              <a:rPr lang="en-GB" sz="2400" dirty="0"/>
              <a:t>. Each of these key elements shapes the direction for future learning. </a:t>
            </a:r>
          </a:p>
          <a:p>
            <a:endParaRPr lang="en-GB" dirty="0"/>
          </a:p>
          <a:p>
            <a:endParaRPr lang="en-GB" dirty="0"/>
          </a:p>
          <a:p>
            <a:endParaRPr lang="en-GB" dirty="0"/>
          </a:p>
        </p:txBody>
      </p:sp>
    </p:spTree>
    <p:extLst>
      <p:ext uri="{BB962C8B-B14F-4D97-AF65-F5344CB8AC3E}">
        <p14:creationId xmlns:p14="http://schemas.microsoft.com/office/powerpoint/2010/main" val="237311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ee the source image"/>
          <p:cNvPicPr/>
          <p:nvPr/>
        </p:nvPicPr>
        <p:blipFill>
          <a:blip r:embed="rId3">
            <a:extLst>
              <a:ext uri="{28A0092B-C50C-407E-A947-70E740481C1C}">
                <a14:useLocalDpi xmlns:a14="http://schemas.microsoft.com/office/drawing/2010/main" val="0"/>
              </a:ext>
            </a:extLst>
          </a:blip>
          <a:srcRect/>
          <a:stretch>
            <a:fillRect/>
          </a:stretch>
        </p:blipFill>
        <p:spPr bwMode="auto">
          <a:xfrm>
            <a:off x="698270" y="127462"/>
            <a:ext cx="11055926" cy="5392593"/>
          </a:xfrm>
          <a:prstGeom prst="rect">
            <a:avLst/>
          </a:prstGeom>
          <a:noFill/>
          <a:ln>
            <a:noFill/>
          </a:ln>
        </p:spPr>
      </p:pic>
    </p:spTree>
    <p:extLst>
      <p:ext uri="{BB962C8B-B14F-4D97-AF65-F5344CB8AC3E}">
        <p14:creationId xmlns:p14="http://schemas.microsoft.com/office/powerpoint/2010/main" val="1069081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Maslow</a:t>
            </a:r>
          </a:p>
        </p:txBody>
      </p:sp>
      <p:pic>
        <p:nvPicPr>
          <p:cNvPr id="6" name="Content Placeholder 5"/>
          <p:cNvPicPr>
            <a:picLocks noGrp="1" noChangeAspect="1"/>
          </p:cNvPicPr>
          <p:nvPr>
            <p:ph idx="1"/>
          </p:nvPr>
        </p:nvPicPr>
        <p:blipFill>
          <a:blip r:embed="rId3"/>
          <a:stretch>
            <a:fillRect/>
          </a:stretch>
        </p:blipFill>
        <p:spPr>
          <a:xfrm>
            <a:off x="925484" y="1368830"/>
            <a:ext cx="10158152" cy="4147734"/>
          </a:xfrm>
          <a:prstGeom prst="rect">
            <a:avLst/>
          </a:prstGeom>
        </p:spPr>
      </p:pic>
    </p:spTree>
    <p:extLst>
      <p:ext uri="{BB962C8B-B14F-4D97-AF65-F5344CB8AC3E}">
        <p14:creationId xmlns:p14="http://schemas.microsoft.com/office/powerpoint/2010/main" val="3129883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Enabling/Facilitating an emergent curriculum.</a:t>
            </a:r>
          </a:p>
        </p:txBody>
      </p:sp>
      <p:sp>
        <p:nvSpPr>
          <p:cNvPr id="3" name="Content Placeholder 2"/>
          <p:cNvSpPr>
            <a:spLocks noGrp="1"/>
          </p:cNvSpPr>
          <p:nvPr>
            <p:ph idx="1"/>
          </p:nvPr>
        </p:nvSpPr>
        <p:spPr/>
        <p:txBody>
          <a:bodyPr/>
          <a:lstStyle/>
          <a:p>
            <a:pPr marL="0" indent="0">
              <a:buNone/>
            </a:pPr>
            <a:endParaRPr lang="en-GB" dirty="0"/>
          </a:p>
          <a:p>
            <a:r>
              <a:rPr lang="en-GB" dirty="0"/>
              <a:t>Enabling Adults</a:t>
            </a:r>
          </a:p>
          <a:p>
            <a:r>
              <a:rPr lang="en-GB" dirty="0"/>
              <a:t>Enabling Experiences</a:t>
            </a:r>
          </a:p>
          <a:p>
            <a:r>
              <a:rPr lang="en-GB" dirty="0"/>
              <a:t>Enabling Environments</a:t>
            </a:r>
          </a:p>
        </p:txBody>
      </p:sp>
      <p:sp>
        <p:nvSpPr>
          <p:cNvPr id="4" name="Text Placeholder 3"/>
          <p:cNvSpPr>
            <a:spLocks noGrp="1"/>
          </p:cNvSpPr>
          <p:nvPr>
            <p:ph type="body" sz="half" idx="2"/>
          </p:nvPr>
        </p:nvSpPr>
        <p:spPr/>
        <p:txBody>
          <a:bodyPr/>
          <a:lstStyle/>
          <a:p>
            <a:endParaRPr lang="en-GB" dirty="0"/>
          </a:p>
          <a:p>
            <a:endParaRPr lang="en-GB" dirty="0"/>
          </a:p>
        </p:txBody>
      </p:sp>
    </p:spTree>
    <p:extLst>
      <p:ext uri="{BB962C8B-B14F-4D97-AF65-F5344CB8AC3E}">
        <p14:creationId xmlns:p14="http://schemas.microsoft.com/office/powerpoint/2010/main" val="176195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Enabling Adults</a:t>
            </a:r>
          </a:p>
        </p:txBody>
      </p:sp>
      <p:sp>
        <p:nvSpPr>
          <p:cNvPr id="4" name="Text Placeholder 3"/>
          <p:cNvSpPr>
            <a:spLocks noGrp="1"/>
          </p:cNvSpPr>
          <p:nvPr>
            <p:ph type="body" sz="half" idx="2"/>
          </p:nvPr>
        </p:nvSpPr>
        <p:spPr/>
        <p:txBody>
          <a:bodyPr/>
          <a:lstStyle/>
          <a:p>
            <a:r>
              <a:rPr lang="en-GB" sz="2000" b="1" dirty="0">
                <a:solidFill>
                  <a:srgbClr val="FFC000"/>
                </a:solidFill>
              </a:rPr>
              <a:t>Responsive (Observe, notice, respond)</a:t>
            </a:r>
          </a:p>
          <a:p>
            <a:r>
              <a:rPr lang="en-GB" sz="2000" b="1" dirty="0">
                <a:solidFill>
                  <a:schemeClr val="accent3">
                    <a:lumMod val="75000"/>
                  </a:schemeClr>
                </a:solidFill>
              </a:rPr>
              <a:t>Role Model</a:t>
            </a:r>
          </a:p>
          <a:p>
            <a:r>
              <a:rPr lang="en-GB" sz="2000" b="1" dirty="0">
                <a:solidFill>
                  <a:schemeClr val="accent5">
                    <a:lumMod val="75000"/>
                  </a:schemeClr>
                </a:solidFill>
              </a:rPr>
              <a:t>Consistent </a:t>
            </a:r>
          </a:p>
          <a:p>
            <a:r>
              <a:rPr lang="en-GB" sz="2000" b="1" dirty="0">
                <a:solidFill>
                  <a:srgbClr val="92D050"/>
                </a:solidFill>
              </a:rPr>
              <a:t>Offer rich communication opportunities</a:t>
            </a:r>
          </a:p>
          <a:p>
            <a:r>
              <a:rPr lang="en-GB" sz="2000" b="1" dirty="0">
                <a:solidFill>
                  <a:schemeClr val="accent5"/>
                </a:solidFill>
              </a:rPr>
              <a:t>Link with families and communities</a:t>
            </a:r>
          </a:p>
          <a:p>
            <a:r>
              <a:rPr lang="en-GB" sz="2000" b="1" dirty="0">
                <a:solidFill>
                  <a:schemeClr val="accent6">
                    <a:lumMod val="75000"/>
                  </a:schemeClr>
                </a:solidFill>
              </a:rPr>
              <a:t>A joyful approach to learning</a:t>
            </a:r>
          </a:p>
          <a:p>
            <a:r>
              <a:rPr lang="en-GB" sz="2000" b="1" dirty="0">
                <a:solidFill>
                  <a:srgbClr val="C00000"/>
                </a:solidFill>
              </a:rPr>
              <a:t>Evoking Curiosity</a:t>
            </a:r>
          </a:p>
          <a:p>
            <a:r>
              <a:rPr lang="en-GB" sz="2000" b="1" dirty="0"/>
              <a:t>Facilitating risk</a:t>
            </a:r>
          </a:p>
          <a:p>
            <a:endParaRPr lang="en-GB" dirty="0"/>
          </a:p>
          <a:p>
            <a:endParaRPr lang="en-GB" dirty="0"/>
          </a:p>
        </p:txBody>
      </p:sp>
      <p:pic>
        <p:nvPicPr>
          <p:cNvPr id="3074" name="Picture 2" descr="https://1.bp.blogspot.com/-tiqOdykvmyo/Uy4gbSadRaI/AAAAAAAABok/_QzvtFAMc7E/s1600/Vygotsky%3DSan%2Bpham%2B3.gif"/>
          <p:cNvPicPr>
            <a:picLocks noGrp="1" noChangeAspect="1" noChangeArrowheads="1" noCro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44195" y="465826"/>
            <a:ext cx="7614249" cy="4865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248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Foundation Phase</a:t>
            </a:r>
          </a:p>
        </p:txBody>
      </p:sp>
      <p:sp>
        <p:nvSpPr>
          <p:cNvPr id="4" name="Text Placeholder 3"/>
          <p:cNvSpPr>
            <a:spLocks noGrp="1"/>
          </p:cNvSpPr>
          <p:nvPr>
            <p:ph type="body" sz="half" idx="2"/>
          </p:nvPr>
        </p:nvSpPr>
        <p:spPr/>
        <p:txBody>
          <a:bodyPr/>
          <a:lstStyle/>
          <a:p>
            <a:pPr marL="342900" lvl="0" indent="-342900">
              <a:buFont typeface="Arial" panose="020B0604020202020204" pitchFamily="34" charset="0"/>
              <a:buChar char="•"/>
            </a:pPr>
            <a:r>
              <a:rPr lang="en-GB" altLang="en-US" sz="2800" dirty="0">
                <a:solidFill>
                  <a:prstClr val="black"/>
                </a:solidFill>
              </a:rPr>
              <a:t>Learning through play</a:t>
            </a:r>
          </a:p>
          <a:p>
            <a:pPr marL="342900" lvl="0" indent="-342900">
              <a:buFont typeface="Arial" panose="020B0604020202020204" pitchFamily="34" charset="0"/>
              <a:buChar char="•"/>
            </a:pPr>
            <a:r>
              <a:rPr lang="en-GB" altLang="en-US" sz="2800" dirty="0">
                <a:solidFill>
                  <a:prstClr val="black"/>
                </a:solidFill>
              </a:rPr>
              <a:t>Planning for purposeful play</a:t>
            </a:r>
          </a:p>
          <a:p>
            <a:pPr marL="342900" lvl="0" indent="-342900">
              <a:buFont typeface="Arial" panose="020B0604020202020204" pitchFamily="34" charset="0"/>
              <a:buChar char="•"/>
            </a:pPr>
            <a:r>
              <a:rPr lang="en-GB" altLang="en-US" sz="2800" dirty="0">
                <a:solidFill>
                  <a:prstClr val="black"/>
                </a:solidFill>
              </a:rPr>
              <a:t>Play based curriculum </a:t>
            </a:r>
          </a:p>
          <a:p>
            <a:pPr marL="342900" lvl="0" indent="-342900">
              <a:buFont typeface="Arial" panose="020B0604020202020204" pitchFamily="34" charset="0"/>
              <a:buChar char="•"/>
            </a:pPr>
            <a:r>
              <a:rPr lang="en-GB" altLang="en-US" sz="2800" dirty="0">
                <a:solidFill>
                  <a:prstClr val="black"/>
                </a:solidFill>
              </a:rPr>
              <a:t>The learning environment</a:t>
            </a:r>
          </a:p>
          <a:p>
            <a:pPr marL="342900" lvl="0" indent="-342900">
              <a:buFont typeface="Arial" panose="020B0604020202020204" pitchFamily="34" charset="0"/>
              <a:buChar char="•"/>
            </a:pPr>
            <a:r>
              <a:rPr lang="en-GB" altLang="en-US" sz="2800" dirty="0">
                <a:solidFill>
                  <a:prstClr val="black"/>
                </a:solidFill>
              </a:rPr>
              <a:t>Holistic development and play </a:t>
            </a:r>
          </a:p>
          <a:p>
            <a:endParaRPr lang="en-GB" dirty="0"/>
          </a:p>
        </p:txBody>
      </p:sp>
      <p:pic>
        <p:nvPicPr>
          <p:cNvPr id="2050" name="Picture 2" descr="http://3.bp.blogspot.com/-RdEbB8nVCpk/UGeDXjqLABI/AAAAAAAABUI/pqDq3qb_5cc/s1600/Play+is+the+highest+form+of+Research.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20685" y="273050"/>
            <a:ext cx="7386089" cy="5172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141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Facilitating Exploration.</a:t>
            </a:r>
          </a:p>
        </p:txBody>
      </p:sp>
      <p:sp>
        <p:nvSpPr>
          <p:cNvPr id="3" name="Content Placeholder 2"/>
          <p:cNvSpPr>
            <a:spLocks noGrp="1"/>
          </p:cNvSpPr>
          <p:nvPr>
            <p:ph idx="1"/>
          </p:nvPr>
        </p:nvSpPr>
        <p:spPr/>
        <p:txBody>
          <a:bodyPr/>
          <a:lstStyle/>
          <a:p>
            <a:r>
              <a:rPr lang="en-GB" dirty="0"/>
              <a:t>“The Playful state of mind is fundamentally exploratory, seeking out new possibilities in the World around us”.</a:t>
            </a:r>
          </a:p>
          <a:p>
            <a:r>
              <a:rPr lang="en-GB" dirty="0"/>
              <a:t>Stephen Johnson (2016)</a:t>
            </a:r>
          </a:p>
        </p:txBody>
      </p:sp>
      <p:sp>
        <p:nvSpPr>
          <p:cNvPr id="4" name="Text Placeholder 3"/>
          <p:cNvSpPr>
            <a:spLocks noGrp="1"/>
          </p:cNvSpPr>
          <p:nvPr>
            <p:ph type="body" sz="half" idx="2"/>
          </p:nvPr>
        </p:nvSpPr>
        <p:spPr/>
        <p:txBody>
          <a:bodyPr/>
          <a:lstStyle/>
          <a:p>
            <a:r>
              <a:rPr lang="en-GB" sz="2400" b="1" i="1" dirty="0">
                <a:solidFill>
                  <a:srgbClr val="C00000"/>
                </a:solidFill>
              </a:rPr>
              <a:t>Experience</a:t>
            </a:r>
            <a:r>
              <a:rPr lang="en-GB" sz="2400" i="1" dirty="0"/>
              <a:t> is, for me, the </a:t>
            </a:r>
            <a:r>
              <a:rPr lang="en-GB" sz="2400" b="1" i="1" dirty="0">
                <a:solidFill>
                  <a:schemeClr val="accent6">
                    <a:lumMod val="75000"/>
                  </a:schemeClr>
                </a:solidFill>
              </a:rPr>
              <a:t>highest authority</a:t>
            </a:r>
            <a:r>
              <a:rPr lang="en-GB" sz="2400" i="1" dirty="0"/>
              <a:t>.</a:t>
            </a:r>
            <a:r>
              <a:rPr lang="en-GB" sz="2400" dirty="0"/>
              <a:t> The touchstone of </a:t>
            </a:r>
            <a:r>
              <a:rPr lang="en-GB" sz="2400" dirty="0">
                <a:solidFill>
                  <a:schemeClr val="accent2">
                    <a:lumMod val="75000"/>
                  </a:schemeClr>
                </a:solidFill>
              </a:rPr>
              <a:t>validity</a:t>
            </a:r>
            <a:r>
              <a:rPr lang="en-GB" sz="2400" dirty="0"/>
              <a:t> is my </a:t>
            </a:r>
            <a:r>
              <a:rPr lang="en-GB" sz="2400" b="1" dirty="0">
                <a:solidFill>
                  <a:srgbClr val="00B050"/>
                </a:solidFill>
              </a:rPr>
              <a:t>own experience</a:t>
            </a:r>
            <a:r>
              <a:rPr lang="en-GB" sz="2400" dirty="0"/>
              <a:t>. No </a:t>
            </a:r>
            <a:r>
              <a:rPr lang="en-GB" sz="2400" b="1" dirty="0">
                <a:solidFill>
                  <a:schemeClr val="accent1">
                    <a:lumMod val="60000"/>
                    <a:lumOff val="40000"/>
                  </a:schemeClr>
                </a:solidFill>
              </a:rPr>
              <a:t>other</a:t>
            </a:r>
            <a:r>
              <a:rPr lang="en-GB" sz="2400" dirty="0"/>
              <a:t> person's ideas, and none of </a:t>
            </a:r>
            <a:r>
              <a:rPr lang="en-GB" sz="2400" b="1" dirty="0">
                <a:solidFill>
                  <a:schemeClr val="accent1">
                    <a:lumMod val="60000"/>
                    <a:lumOff val="40000"/>
                  </a:schemeClr>
                </a:solidFill>
              </a:rPr>
              <a:t>my own </a:t>
            </a:r>
            <a:r>
              <a:rPr lang="en-GB" sz="2400" dirty="0"/>
              <a:t>ideas, are as authoritative as my </a:t>
            </a:r>
            <a:r>
              <a:rPr lang="en-GB" sz="2400" b="1" i="1" u="sng" dirty="0">
                <a:solidFill>
                  <a:schemeClr val="tx2">
                    <a:lumMod val="40000"/>
                    <a:lumOff val="60000"/>
                  </a:schemeClr>
                </a:solidFill>
              </a:rPr>
              <a:t>Experience.</a:t>
            </a:r>
          </a:p>
          <a:p>
            <a:endParaRPr lang="en-GB" sz="2400" dirty="0"/>
          </a:p>
          <a:p>
            <a:r>
              <a:rPr lang="en-GB" dirty="0"/>
              <a:t>Carl Rogers.</a:t>
            </a:r>
          </a:p>
        </p:txBody>
      </p:sp>
      <p:pic>
        <p:nvPicPr>
          <p:cNvPr id="102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66732" y="2905042"/>
            <a:ext cx="7173367" cy="272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8173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Bruner</a:t>
            </a:r>
          </a:p>
        </p:txBody>
      </p:sp>
      <p:sp>
        <p:nvSpPr>
          <p:cNvPr id="4" name="Text Placeholder 3"/>
          <p:cNvSpPr>
            <a:spLocks noGrp="1"/>
          </p:cNvSpPr>
          <p:nvPr>
            <p:ph type="body" sz="half" idx="2"/>
          </p:nvPr>
        </p:nvSpPr>
        <p:spPr/>
        <p:txBody>
          <a:bodyPr/>
          <a:lstStyle/>
          <a:p>
            <a:r>
              <a:rPr lang="en-GB" sz="2800" dirty="0"/>
              <a:t>Enabling experiences</a:t>
            </a:r>
          </a:p>
          <a:p>
            <a:r>
              <a:rPr lang="en-GB" sz="2800" dirty="0"/>
              <a:t>Revisiting </a:t>
            </a:r>
          </a:p>
          <a:p>
            <a:r>
              <a:rPr lang="en-GB" sz="2800" dirty="0"/>
              <a:t>Reinforcing</a:t>
            </a:r>
          </a:p>
          <a:p>
            <a:r>
              <a:rPr lang="en-GB" sz="2800" dirty="0"/>
              <a:t>Recognising patterns</a:t>
            </a:r>
          </a:p>
          <a:p>
            <a:r>
              <a:rPr lang="en-GB" sz="2800" dirty="0"/>
              <a:t>Facilitating Progression</a:t>
            </a:r>
          </a:p>
        </p:txBody>
      </p:sp>
      <p:pic>
        <p:nvPicPr>
          <p:cNvPr id="2050"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02038" y="273050"/>
            <a:ext cx="7177177" cy="5172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962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2"/>
            <a:ext cx="8689976" cy="3183466"/>
          </a:xfrm>
        </p:spPr>
        <p:txBody>
          <a:bodyPr>
            <a:normAutofit fontScale="90000"/>
          </a:bodyPr>
          <a:lstStyle/>
          <a:p>
            <a:r>
              <a:rPr lang="en-GB" dirty="0">
                <a:effectLst>
                  <a:outerShdw blurRad="38100" dist="19050" dir="2700000" algn="tl">
                    <a:srgbClr val="000000">
                      <a:alpha val="39000"/>
                    </a:srgbClr>
                  </a:outerShdw>
                </a:effectLst>
              </a:rPr>
              <a:t>Sustained Shared Thinking</a:t>
            </a:r>
            <a:br>
              <a:rPr lang="en-GB" dirty="0"/>
            </a:br>
            <a:r>
              <a:rPr lang="en-GB" dirty="0">
                <a:effectLst>
                  <a:outerShdw blurRad="38100" dist="19050" dir="2700000" algn="tl">
                    <a:srgbClr val="000000">
                      <a:alpha val="39000"/>
                    </a:srgbClr>
                  </a:outerShdw>
                </a:effectLst>
              </a:rPr>
              <a:t>Engaging activities to evoke curiosity</a:t>
            </a:r>
            <a:r>
              <a:rPr lang="en-GB" dirty="0"/>
              <a:t>.</a:t>
            </a:r>
            <a:br>
              <a:rPr lang="en-GB" dirty="0"/>
            </a:br>
            <a:r>
              <a:rPr lang="en-GB" dirty="0"/>
              <a:t> </a:t>
            </a:r>
            <a:br>
              <a:rPr lang="en-GB" dirty="0"/>
            </a:br>
            <a:endParaRPr lang="en-GB" dirty="0"/>
          </a:p>
        </p:txBody>
      </p:sp>
      <p:pic>
        <p:nvPicPr>
          <p:cNvPr id="4" name="Picture 3"/>
          <p:cNvPicPr>
            <a:picLocks noChangeAspect="1"/>
          </p:cNvPicPr>
          <p:nvPr/>
        </p:nvPicPr>
        <p:blipFill>
          <a:blip r:embed="rId2"/>
          <a:stretch>
            <a:fillRect/>
          </a:stretch>
        </p:blipFill>
        <p:spPr>
          <a:xfrm>
            <a:off x="0" y="1952809"/>
            <a:ext cx="12192000" cy="4718924"/>
          </a:xfrm>
          <a:prstGeom prst="rect">
            <a:avLst/>
          </a:prstGeom>
        </p:spPr>
      </p:pic>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534670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Ymgysylltu</a:t>
            </a:r>
            <a:r>
              <a:rPr lang="en-GB" dirty="0"/>
              <a:t> </a:t>
            </a:r>
            <a:r>
              <a:rPr lang="en-GB" dirty="0" err="1"/>
              <a:t>â'r</a:t>
            </a:r>
            <a:r>
              <a:rPr lang="en-GB" dirty="0"/>
              <a:t> </a:t>
            </a:r>
            <a:r>
              <a:rPr lang="en-GB" dirty="0" err="1"/>
              <a:t>dychymyg</a:t>
            </a:r>
            <a:r>
              <a:rPr lang="en-GB" dirty="0"/>
              <a:t>/                           Engaging the imagination</a:t>
            </a:r>
          </a:p>
        </p:txBody>
      </p:sp>
      <p:pic>
        <p:nvPicPr>
          <p:cNvPr id="6" name="Content Placeholder 5"/>
          <p:cNvPicPr>
            <a:picLocks noGrp="1" noChangeAspect="1"/>
          </p:cNvPicPr>
          <p:nvPr>
            <p:ph sz="quarter" idx="13"/>
          </p:nvPr>
        </p:nvPicPr>
        <p:blipFill>
          <a:blip r:embed="rId2"/>
          <a:stretch>
            <a:fillRect/>
          </a:stretch>
        </p:blipFill>
        <p:spPr>
          <a:xfrm>
            <a:off x="1386476" y="1998134"/>
            <a:ext cx="9419048" cy="4165600"/>
          </a:xfrm>
          <a:prstGeom prst="rect">
            <a:avLst/>
          </a:prstGeom>
        </p:spPr>
      </p:pic>
    </p:spTree>
    <p:extLst>
      <p:ext uri="{BB962C8B-B14F-4D97-AF65-F5344CB8AC3E}">
        <p14:creationId xmlns:p14="http://schemas.microsoft.com/office/powerpoint/2010/main" val="4033545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74638"/>
            <a:ext cx="10972800" cy="639762"/>
          </a:xfrm>
        </p:spPr>
        <p:txBody>
          <a:bodyPr/>
          <a:lstStyle/>
          <a:p>
            <a:r>
              <a:rPr lang="en-GB" dirty="0"/>
              <a:t>Framing Imagination in real experience</a:t>
            </a:r>
          </a:p>
        </p:txBody>
      </p:sp>
      <p:pic>
        <p:nvPicPr>
          <p:cNvPr id="6" name="Content Placeholder 5"/>
          <p:cNvPicPr>
            <a:picLocks noGrp="1" noChangeAspect="1"/>
          </p:cNvPicPr>
          <p:nvPr>
            <p:ph sz="quarter" idx="13"/>
          </p:nvPr>
        </p:nvPicPr>
        <p:blipFill>
          <a:blip r:embed="rId2"/>
          <a:stretch>
            <a:fillRect/>
          </a:stretch>
        </p:blipFill>
        <p:spPr>
          <a:xfrm>
            <a:off x="74762" y="1078332"/>
            <a:ext cx="11806686" cy="4500083"/>
          </a:xfrm>
          <a:prstGeom prst="rect">
            <a:avLst/>
          </a:prstGeom>
        </p:spPr>
      </p:pic>
    </p:spTree>
    <p:extLst>
      <p:ext uri="{BB962C8B-B14F-4D97-AF65-F5344CB8AC3E}">
        <p14:creationId xmlns:p14="http://schemas.microsoft.com/office/powerpoint/2010/main" val="232058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Reflection</a:t>
            </a:r>
          </a:p>
        </p:txBody>
      </p:sp>
      <p:pic>
        <p:nvPicPr>
          <p:cNvPr id="11" name="Content Placeholder 10"/>
          <p:cNvPicPr>
            <a:picLocks noGrp="1" noChangeAspect="1"/>
          </p:cNvPicPr>
          <p:nvPr>
            <p:ph sz="quarter" idx="13"/>
          </p:nvPr>
        </p:nvPicPr>
        <p:blipFill>
          <a:blip r:embed="rId2"/>
          <a:stretch>
            <a:fillRect/>
          </a:stretch>
        </p:blipFill>
        <p:spPr>
          <a:xfrm>
            <a:off x="1625601" y="1201947"/>
            <a:ext cx="8348132" cy="4543245"/>
          </a:xfrm>
          <a:prstGeom prst="rect">
            <a:avLst/>
          </a:prstGeom>
        </p:spPr>
      </p:pic>
    </p:spTree>
    <p:extLst>
      <p:ext uri="{BB962C8B-B14F-4D97-AF65-F5344CB8AC3E}">
        <p14:creationId xmlns:p14="http://schemas.microsoft.com/office/powerpoint/2010/main" val="3608805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Sut</a:t>
            </a:r>
            <a:r>
              <a:rPr lang="en-GB" dirty="0"/>
              <a:t> </a:t>
            </a:r>
            <a:r>
              <a:rPr lang="en-GB" dirty="0" err="1"/>
              <a:t>ydym</a:t>
            </a:r>
            <a:r>
              <a:rPr lang="en-GB" dirty="0"/>
              <a:t> </a:t>
            </a:r>
            <a:r>
              <a:rPr lang="en-GB" dirty="0" err="1"/>
              <a:t>ni</a:t>
            </a:r>
            <a:r>
              <a:rPr lang="en-GB" dirty="0"/>
              <a:t>?/How do we?</a:t>
            </a:r>
          </a:p>
        </p:txBody>
      </p:sp>
      <p:sp>
        <p:nvSpPr>
          <p:cNvPr id="6" name="Content Placeholder 5"/>
          <p:cNvSpPr>
            <a:spLocks noGrp="1"/>
          </p:cNvSpPr>
          <p:nvPr>
            <p:ph sz="quarter" idx="13"/>
          </p:nvPr>
        </p:nvSpPr>
        <p:spPr/>
        <p:txBody>
          <a:bodyPr/>
          <a:lstStyle/>
          <a:p>
            <a:r>
              <a:rPr lang="en-GB" dirty="0" err="1"/>
              <a:t>Disgrifio</a:t>
            </a:r>
            <a:endParaRPr lang="en-GB" dirty="0"/>
          </a:p>
          <a:p>
            <a:r>
              <a:rPr lang="en-GB" dirty="0"/>
              <a:t>ADFYFYRIO </a:t>
            </a:r>
          </a:p>
          <a:p>
            <a:r>
              <a:rPr lang="en-GB" dirty="0" err="1"/>
              <a:t>Cysyniadol</a:t>
            </a:r>
            <a:endParaRPr lang="en-GB" dirty="0"/>
          </a:p>
          <a:p>
            <a:r>
              <a:rPr lang="en-GB" dirty="0" err="1"/>
              <a:t>Arbrofi</a:t>
            </a:r>
            <a:endParaRPr lang="en-GB" dirty="0"/>
          </a:p>
        </p:txBody>
      </p:sp>
      <p:sp>
        <p:nvSpPr>
          <p:cNvPr id="7" name="Content Placeholder 6"/>
          <p:cNvSpPr>
            <a:spLocks noGrp="1"/>
          </p:cNvSpPr>
          <p:nvPr>
            <p:ph sz="quarter" idx="14"/>
          </p:nvPr>
        </p:nvSpPr>
        <p:spPr/>
        <p:txBody>
          <a:bodyPr/>
          <a:lstStyle/>
          <a:p>
            <a:r>
              <a:rPr lang="en-GB" dirty="0"/>
              <a:t>Describing</a:t>
            </a:r>
          </a:p>
          <a:p>
            <a:r>
              <a:rPr lang="en-GB" dirty="0"/>
              <a:t>Reflecting</a:t>
            </a:r>
          </a:p>
          <a:p>
            <a:r>
              <a:rPr lang="en-GB" dirty="0"/>
              <a:t>Conceptualisation</a:t>
            </a:r>
          </a:p>
          <a:p>
            <a:r>
              <a:rPr lang="en-GB" dirty="0"/>
              <a:t>Experimentation</a:t>
            </a:r>
          </a:p>
        </p:txBody>
      </p:sp>
    </p:spTree>
    <p:extLst>
      <p:ext uri="{BB962C8B-B14F-4D97-AF65-F5344CB8AC3E}">
        <p14:creationId xmlns:p14="http://schemas.microsoft.com/office/powerpoint/2010/main" val="2104151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3"/>
          </p:nvPr>
        </p:nvSpPr>
        <p:spPr/>
        <p:txBody>
          <a:bodyPr/>
          <a:lstStyle/>
          <a:p>
            <a:r>
              <a:rPr lang="en-GB" dirty="0" err="1"/>
              <a:t>Meddwl</a:t>
            </a:r>
            <a:r>
              <a:rPr lang="en-GB" dirty="0"/>
              <a:t> am y </a:t>
            </a:r>
            <a:r>
              <a:rPr lang="en-GB" dirty="0" err="1"/>
              <a:t>Geiriau</a:t>
            </a:r>
            <a:r>
              <a:rPr lang="en-GB" dirty="0"/>
              <a:t> </a:t>
            </a:r>
            <a:r>
              <a:rPr lang="en-GB" dirty="0" err="1"/>
              <a:t>a'r</a:t>
            </a:r>
            <a:r>
              <a:rPr lang="en-GB" dirty="0"/>
              <a:t> </a:t>
            </a:r>
            <a:r>
              <a:rPr lang="en-GB" dirty="0" err="1"/>
              <a:t>iaith</a:t>
            </a:r>
            <a:endParaRPr lang="en-GB" dirty="0"/>
          </a:p>
          <a:p>
            <a:r>
              <a:rPr lang="en-GB" dirty="0" err="1"/>
              <a:t>Cefnogi</a:t>
            </a:r>
            <a:r>
              <a:rPr lang="en-GB" dirty="0"/>
              <a:t> a </a:t>
            </a:r>
            <a:r>
              <a:rPr lang="en-GB" dirty="0" err="1"/>
              <a:t>chynnal</a:t>
            </a:r>
            <a:r>
              <a:rPr lang="en-GB" dirty="0"/>
              <a:t> </a:t>
            </a:r>
            <a:r>
              <a:rPr lang="en-GB" dirty="0" err="1"/>
              <a:t>cynnydd</a:t>
            </a:r>
            <a:endParaRPr lang="en-GB" dirty="0"/>
          </a:p>
        </p:txBody>
      </p:sp>
      <p:sp>
        <p:nvSpPr>
          <p:cNvPr id="4" name="Content Placeholder 3"/>
          <p:cNvSpPr>
            <a:spLocks noGrp="1"/>
          </p:cNvSpPr>
          <p:nvPr>
            <p:ph sz="quarter" idx="14"/>
          </p:nvPr>
        </p:nvSpPr>
        <p:spPr/>
        <p:txBody>
          <a:bodyPr/>
          <a:lstStyle/>
          <a:p>
            <a:r>
              <a:rPr lang="en-GB" dirty="0"/>
              <a:t>Evoking thought and language</a:t>
            </a:r>
          </a:p>
          <a:p>
            <a:r>
              <a:rPr lang="en-GB" dirty="0"/>
              <a:t>Supporting and Sustaining progress</a:t>
            </a:r>
          </a:p>
        </p:txBody>
      </p:sp>
    </p:spTree>
    <p:extLst>
      <p:ext uri="{BB962C8B-B14F-4D97-AF65-F5344CB8AC3E}">
        <p14:creationId xmlns:p14="http://schemas.microsoft.com/office/powerpoint/2010/main" val="3566078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Skill Set.</a:t>
            </a:r>
          </a:p>
        </p:txBody>
      </p:sp>
      <p:sp>
        <p:nvSpPr>
          <p:cNvPr id="3" name="Content Placeholder 2"/>
          <p:cNvSpPr>
            <a:spLocks noGrp="1"/>
          </p:cNvSpPr>
          <p:nvPr>
            <p:ph sz="quarter" idx="13"/>
          </p:nvPr>
        </p:nvSpPr>
        <p:spPr/>
        <p:txBody>
          <a:bodyPr/>
          <a:lstStyle/>
          <a:p>
            <a:r>
              <a:rPr lang="en-GB" dirty="0" err="1"/>
              <a:t>Gofyn</a:t>
            </a:r>
            <a:r>
              <a:rPr lang="en-GB" dirty="0"/>
              <a:t> </a:t>
            </a:r>
            <a:r>
              <a:rPr lang="en-GB" dirty="0" err="1"/>
              <a:t>Cwestiynau</a:t>
            </a:r>
            <a:r>
              <a:rPr lang="en-GB" dirty="0"/>
              <a:t> </a:t>
            </a:r>
            <a:r>
              <a:rPr lang="en-GB" dirty="0" err="1"/>
              <a:t>agored</a:t>
            </a:r>
            <a:endParaRPr lang="en-GB" dirty="0"/>
          </a:p>
          <a:p>
            <a:r>
              <a:rPr lang="en-GB" dirty="0" err="1"/>
              <a:t>Myfyrio</a:t>
            </a:r>
            <a:r>
              <a:rPr lang="en-GB" dirty="0"/>
              <a:t> </a:t>
            </a:r>
            <a:r>
              <a:rPr lang="en-GB" dirty="0" err="1"/>
              <a:t>gyda'n</a:t>
            </a:r>
            <a:r>
              <a:rPr lang="en-GB" dirty="0"/>
              <a:t> </a:t>
            </a:r>
            <a:r>
              <a:rPr lang="en-GB" dirty="0" err="1"/>
              <a:t>gilydd</a:t>
            </a:r>
            <a:endParaRPr lang="en-GB" dirty="0"/>
          </a:p>
          <a:p>
            <a:r>
              <a:rPr lang="en-GB" dirty="0" err="1"/>
              <a:t>Datblygu</a:t>
            </a:r>
            <a:r>
              <a:rPr lang="en-GB" dirty="0"/>
              <a:t> </a:t>
            </a:r>
            <a:r>
              <a:rPr lang="en-GB" dirty="0" err="1"/>
              <a:t>Cysyniadau</a:t>
            </a:r>
            <a:endParaRPr lang="en-GB" dirty="0"/>
          </a:p>
          <a:p>
            <a:r>
              <a:rPr lang="en-GB" dirty="0" err="1"/>
              <a:t>Cadarnhau</a:t>
            </a:r>
            <a:r>
              <a:rPr lang="en-GB" dirty="0"/>
              <a:t> </a:t>
            </a:r>
            <a:r>
              <a:rPr lang="en-GB" dirty="0" err="1"/>
              <a:t>meddyliau</a:t>
            </a:r>
            <a:endParaRPr lang="en-GB" dirty="0"/>
          </a:p>
          <a:p>
            <a:r>
              <a:rPr lang="en-GB" dirty="0" err="1"/>
              <a:t>Symud</a:t>
            </a:r>
            <a:r>
              <a:rPr lang="en-GB" dirty="0"/>
              <a:t> </a:t>
            </a:r>
            <a:r>
              <a:rPr lang="en-GB" dirty="0" err="1"/>
              <a:t>Ymlaen</a:t>
            </a:r>
            <a:endParaRPr lang="en-GB" dirty="0"/>
          </a:p>
          <a:p>
            <a:endParaRPr lang="en-GB" dirty="0"/>
          </a:p>
        </p:txBody>
      </p:sp>
      <p:sp>
        <p:nvSpPr>
          <p:cNvPr id="4" name="Content Placeholder 3"/>
          <p:cNvSpPr>
            <a:spLocks noGrp="1"/>
          </p:cNvSpPr>
          <p:nvPr>
            <p:ph sz="quarter" idx="14"/>
          </p:nvPr>
        </p:nvSpPr>
        <p:spPr/>
        <p:txBody>
          <a:bodyPr/>
          <a:lstStyle/>
          <a:p>
            <a:r>
              <a:rPr lang="en-GB" dirty="0"/>
              <a:t>Asking open Questions</a:t>
            </a:r>
          </a:p>
          <a:p>
            <a:r>
              <a:rPr lang="en-GB" dirty="0"/>
              <a:t>Reflecting together</a:t>
            </a:r>
          </a:p>
          <a:p>
            <a:r>
              <a:rPr lang="en-GB" dirty="0"/>
              <a:t>Concept Development</a:t>
            </a:r>
          </a:p>
          <a:p>
            <a:r>
              <a:rPr lang="en-GB" dirty="0"/>
              <a:t>Affirming thoughts</a:t>
            </a:r>
          </a:p>
          <a:p>
            <a:r>
              <a:rPr lang="en-GB" dirty="0"/>
              <a:t>Moving Forward</a:t>
            </a:r>
          </a:p>
          <a:p>
            <a:endParaRPr lang="en-GB" dirty="0"/>
          </a:p>
        </p:txBody>
      </p:sp>
    </p:spTree>
    <p:extLst>
      <p:ext uri="{BB962C8B-B14F-4D97-AF65-F5344CB8AC3E}">
        <p14:creationId xmlns:p14="http://schemas.microsoft.com/office/powerpoint/2010/main" val="1426773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ee the source image"/>
          <p:cNvPicPr/>
          <p:nvPr/>
        </p:nvPicPr>
        <p:blipFill>
          <a:blip r:embed="rId2">
            <a:extLst>
              <a:ext uri="{28A0092B-C50C-407E-A947-70E740481C1C}">
                <a14:useLocalDpi xmlns:a14="http://schemas.microsoft.com/office/drawing/2010/main" val="0"/>
              </a:ext>
            </a:extLst>
          </a:blip>
          <a:srcRect/>
          <a:stretch>
            <a:fillRect/>
          </a:stretch>
        </p:blipFill>
        <p:spPr bwMode="auto">
          <a:xfrm>
            <a:off x="402357" y="117424"/>
            <a:ext cx="11203047" cy="5645021"/>
          </a:xfrm>
          <a:prstGeom prst="rect">
            <a:avLst/>
          </a:prstGeom>
          <a:noFill/>
          <a:ln>
            <a:noFill/>
          </a:ln>
        </p:spPr>
      </p:pic>
    </p:spTree>
    <p:extLst>
      <p:ext uri="{BB962C8B-B14F-4D97-AF65-F5344CB8AC3E}">
        <p14:creationId xmlns:p14="http://schemas.microsoft.com/office/powerpoint/2010/main" val="4170342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73050"/>
            <a:ext cx="4011084" cy="382558"/>
          </a:xfrm>
        </p:spPr>
        <p:txBody>
          <a:bodyPr/>
          <a:lstStyle/>
          <a:p>
            <a:r>
              <a:rPr lang="en-GB" dirty="0"/>
              <a:t>Reggio Emilia</a:t>
            </a:r>
          </a:p>
        </p:txBody>
      </p:sp>
      <p:sp>
        <p:nvSpPr>
          <p:cNvPr id="6" name="Content Placeholder 5"/>
          <p:cNvSpPr>
            <a:spLocks noGrp="1"/>
          </p:cNvSpPr>
          <p:nvPr>
            <p:ph type="body" sz="half" idx="2"/>
          </p:nvPr>
        </p:nvSpPr>
        <p:spPr>
          <a:xfrm>
            <a:off x="609601" y="787879"/>
            <a:ext cx="3879272" cy="4677113"/>
          </a:xfrm>
        </p:spPr>
        <p:txBody>
          <a:bodyPr/>
          <a:lstStyle/>
          <a:p>
            <a:r>
              <a:rPr lang="en-GB" sz="2800" dirty="0"/>
              <a:t>The Reggio Emilia approach is an educational model that involves and emphasizes the role of the </a:t>
            </a:r>
            <a:r>
              <a:rPr lang="en-GB" sz="2800" b="1" dirty="0">
                <a:solidFill>
                  <a:srgbClr val="00B050"/>
                </a:solidFill>
              </a:rPr>
              <a:t>environment</a:t>
            </a:r>
            <a:r>
              <a:rPr lang="en-GB" sz="2800" dirty="0">
                <a:solidFill>
                  <a:srgbClr val="00B050"/>
                </a:solidFill>
              </a:rPr>
              <a:t> </a:t>
            </a:r>
            <a:r>
              <a:rPr lang="en-GB" sz="2800" dirty="0"/>
              <a:t>and puts children’s </a:t>
            </a:r>
            <a:r>
              <a:rPr lang="en-GB" sz="2800" b="1" dirty="0">
                <a:solidFill>
                  <a:srgbClr val="FF0000"/>
                </a:solidFill>
              </a:rPr>
              <a:t>curiosity</a:t>
            </a:r>
            <a:r>
              <a:rPr lang="en-GB" sz="2800" dirty="0"/>
              <a:t>, </a:t>
            </a:r>
            <a:r>
              <a:rPr lang="en-GB" sz="2800" b="1" dirty="0">
                <a:solidFill>
                  <a:srgbClr val="00B0F0"/>
                </a:solidFill>
              </a:rPr>
              <a:t>creativity</a:t>
            </a:r>
            <a:r>
              <a:rPr lang="en-GB" sz="2800" dirty="0"/>
              <a:t>, and </a:t>
            </a:r>
            <a:r>
              <a:rPr lang="en-GB" sz="2800" b="1" dirty="0">
                <a:solidFill>
                  <a:srgbClr val="7030A0"/>
                </a:solidFill>
              </a:rPr>
              <a:t>wonder</a:t>
            </a:r>
            <a:r>
              <a:rPr lang="en-GB" sz="2800" dirty="0"/>
              <a:t> in the centre of their learning journey</a:t>
            </a:r>
          </a:p>
        </p:txBody>
      </p:sp>
      <p:pic>
        <p:nvPicPr>
          <p:cNvPr id="7" name="Content Placeholder 6"/>
          <p:cNvPicPr>
            <a:picLocks noGrp="1" noChangeAspect="1"/>
          </p:cNvPicPr>
          <p:nvPr>
            <p:ph idx="1"/>
          </p:nvPr>
        </p:nvPicPr>
        <p:blipFill>
          <a:blip r:embed="rId2"/>
          <a:stretch>
            <a:fillRect/>
          </a:stretch>
        </p:blipFill>
        <p:spPr>
          <a:xfrm>
            <a:off x="4488873" y="49876"/>
            <a:ext cx="7542414" cy="5525193"/>
          </a:xfrm>
          <a:prstGeom prst="rect">
            <a:avLst/>
          </a:prstGeom>
        </p:spPr>
      </p:pic>
    </p:spTree>
    <p:extLst>
      <p:ext uri="{BB962C8B-B14F-4D97-AF65-F5344CB8AC3E}">
        <p14:creationId xmlns:p14="http://schemas.microsoft.com/office/powerpoint/2010/main" val="1775475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i="1" u="sng" dirty="0"/>
              <a:t>Assessment tools</a:t>
            </a:r>
          </a:p>
        </p:txBody>
      </p:sp>
      <p:pic>
        <p:nvPicPr>
          <p:cNvPr id="5" name="Content Placeholder 4"/>
          <p:cNvPicPr>
            <a:picLocks noGrp="1" noChangeAspect="1"/>
          </p:cNvPicPr>
          <p:nvPr>
            <p:ph idx="1"/>
          </p:nvPr>
        </p:nvPicPr>
        <p:blipFill>
          <a:blip r:embed="rId2"/>
          <a:stretch>
            <a:fillRect/>
          </a:stretch>
        </p:blipFill>
        <p:spPr>
          <a:xfrm>
            <a:off x="4767263" y="218536"/>
            <a:ext cx="6999167" cy="5423139"/>
          </a:xfrm>
          <a:prstGeom prst="rect">
            <a:avLst/>
          </a:prstGeom>
        </p:spPr>
      </p:pic>
      <p:sp>
        <p:nvSpPr>
          <p:cNvPr id="4" name="Text Placeholder 3"/>
          <p:cNvSpPr>
            <a:spLocks noGrp="1"/>
          </p:cNvSpPr>
          <p:nvPr>
            <p:ph type="body" sz="half" idx="2"/>
          </p:nvPr>
        </p:nvSpPr>
        <p:spPr/>
        <p:txBody>
          <a:bodyPr/>
          <a:lstStyle/>
          <a:p>
            <a:r>
              <a:rPr lang="en-GB" sz="3600" b="1" dirty="0">
                <a:solidFill>
                  <a:srgbClr val="7030A0"/>
                </a:solidFill>
              </a:rPr>
              <a:t>Observe</a:t>
            </a:r>
          </a:p>
          <a:p>
            <a:r>
              <a:rPr lang="en-GB" sz="3600" b="1" dirty="0">
                <a:solidFill>
                  <a:srgbClr val="7030A0"/>
                </a:solidFill>
              </a:rPr>
              <a:t>Assess</a:t>
            </a:r>
          </a:p>
          <a:p>
            <a:r>
              <a:rPr lang="en-GB" sz="3600" b="1" dirty="0">
                <a:solidFill>
                  <a:srgbClr val="7030A0"/>
                </a:solidFill>
              </a:rPr>
              <a:t>Plan</a:t>
            </a:r>
          </a:p>
          <a:p>
            <a:r>
              <a:rPr lang="en-GB" sz="3600" b="1" dirty="0">
                <a:solidFill>
                  <a:srgbClr val="7030A0"/>
                </a:solidFill>
              </a:rPr>
              <a:t>Implement</a:t>
            </a:r>
          </a:p>
          <a:p>
            <a:r>
              <a:rPr lang="en-GB" sz="3600" b="1" dirty="0">
                <a:solidFill>
                  <a:srgbClr val="7030A0"/>
                </a:solidFill>
              </a:rPr>
              <a:t>Evaluate </a:t>
            </a:r>
          </a:p>
          <a:p>
            <a:endParaRPr lang="en-GB" sz="3600" b="1" dirty="0">
              <a:solidFill>
                <a:srgbClr val="7030A0"/>
              </a:solidFill>
            </a:endParaRPr>
          </a:p>
        </p:txBody>
      </p:sp>
    </p:spTree>
    <p:extLst>
      <p:ext uri="{BB962C8B-B14F-4D97-AF65-F5344CB8AC3E}">
        <p14:creationId xmlns:p14="http://schemas.microsoft.com/office/powerpoint/2010/main" val="3532192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stories</a:t>
            </a:r>
          </a:p>
        </p:txBody>
      </p:sp>
      <p:sp>
        <p:nvSpPr>
          <p:cNvPr id="4" name="Text Placeholder 3"/>
          <p:cNvSpPr>
            <a:spLocks noGrp="1"/>
          </p:cNvSpPr>
          <p:nvPr>
            <p:ph type="body" sz="half" idx="2"/>
          </p:nvPr>
        </p:nvSpPr>
        <p:spPr/>
        <p:txBody>
          <a:bodyPr/>
          <a:lstStyle/>
          <a:p>
            <a:r>
              <a:rPr lang="en-GB" dirty="0"/>
              <a:t>Teachers document learning with children, colleagues and parents. They engage partners in discussion and reflection about their learning experiences and document learning through a range of tools to make the learning process visible. In the process, teachers’ own thinking, planning and decision-making is made visible</a:t>
            </a:r>
          </a:p>
          <a:p>
            <a:endParaRPr lang="en-GB" dirty="0"/>
          </a:p>
          <a:p>
            <a:r>
              <a:rPr lang="en-GB" dirty="0"/>
              <a:t>Image  </a:t>
            </a:r>
            <a:r>
              <a:rPr lang="en-GB" dirty="0">
                <a:hlinkClick r:id="rId2"/>
              </a:rPr>
              <a:t>http://3.bp.blogspot.com/--HdoQP3Qx2U/T3Oju7Hi7eI/AAAAAAAAAg8/GwaIvB_BeyQ/s1600/Slide1.JPG</a:t>
            </a:r>
            <a:r>
              <a:rPr lang="en-GB" dirty="0"/>
              <a:t>.</a:t>
            </a:r>
          </a:p>
        </p:txBody>
      </p:sp>
      <p:pic>
        <p:nvPicPr>
          <p:cNvPr id="7" name="Content Placeholder 6"/>
          <p:cNvPicPr>
            <a:picLocks noGrp="1" noChangeAspect="1"/>
          </p:cNvPicPr>
          <p:nvPr>
            <p:ph idx="1"/>
          </p:nvPr>
        </p:nvPicPr>
        <p:blipFill>
          <a:blip r:embed="rId3"/>
          <a:stretch>
            <a:fillRect/>
          </a:stretch>
        </p:blipFill>
        <p:spPr>
          <a:xfrm>
            <a:off x="4543864" y="273050"/>
            <a:ext cx="7251895" cy="5172075"/>
          </a:xfrm>
          <a:prstGeom prst="rect">
            <a:avLst/>
          </a:prstGeom>
        </p:spPr>
      </p:pic>
    </p:spTree>
    <p:extLst>
      <p:ext uri="{BB962C8B-B14F-4D97-AF65-F5344CB8AC3E}">
        <p14:creationId xmlns:p14="http://schemas.microsoft.com/office/powerpoint/2010/main" val="3628718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Montessori</a:t>
            </a:r>
          </a:p>
        </p:txBody>
      </p:sp>
      <p:sp>
        <p:nvSpPr>
          <p:cNvPr id="4" name="Text Placeholder 3"/>
          <p:cNvSpPr>
            <a:spLocks noGrp="1"/>
          </p:cNvSpPr>
          <p:nvPr>
            <p:ph type="body" sz="half" idx="2"/>
          </p:nvPr>
        </p:nvSpPr>
        <p:spPr>
          <a:xfrm>
            <a:off x="609601" y="1435101"/>
            <a:ext cx="4222651" cy="4029891"/>
          </a:xfrm>
        </p:spPr>
        <p:txBody>
          <a:bodyPr/>
          <a:lstStyle/>
          <a:p>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6271" y="1435100"/>
            <a:ext cx="12135729" cy="4262316"/>
          </a:xfrm>
        </p:spPr>
      </p:pic>
      <p:pic>
        <p:nvPicPr>
          <p:cNvPr id="6"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0" y="1435100"/>
            <a:ext cx="5416062" cy="5089525"/>
          </a:xfrm>
        </p:spPr>
      </p:pic>
    </p:spTree>
    <p:extLst>
      <p:ext uri="{BB962C8B-B14F-4D97-AF65-F5344CB8AC3E}">
        <p14:creationId xmlns:p14="http://schemas.microsoft.com/office/powerpoint/2010/main" val="3737240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References</a:t>
            </a:r>
          </a:p>
        </p:txBody>
      </p:sp>
      <p:sp>
        <p:nvSpPr>
          <p:cNvPr id="6" name="Content Placeholder 5"/>
          <p:cNvSpPr>
            <a:spLocks noGrp="1"/>
          </p:cNvSpPr>
          <p:nvPr>
            <p:ph idx="1"/>
          </p:nvPr>
        </p:nvSpPr>
        <p:spPr/>
        <p:txBody>
          <a:bodyPr/>
          <a:lstStyle/>
          <a:p>
            <a:pPr marL="0" indent="0">
              <a:buNone/>
            </a:pPr>
            <a:r>
              <a:rPr lang="en-GB" sz="1400" dirty="0"/>
              <a:t>Atherton, F. (2021) Patterns of Behaviour [Available at] </a:t>
            </a:r>
            <a:r>
              <a:rPr lang="en-GB" sz="1400" dirty="0">
                <a:hlinkClick r:id="rId2"/>
              </a:rPr>
              <a:t>https://www.teachearlyyears.com/learning-and-development/view/patterns-of-behaviour</a:t>
            </a:r>
            <a:endParaRPr lang="en-GB" sz="1400" dirty="0"/>
          </a:p>
          <a:p>
            <a:pPr marL="0" indent="0">
              <a:buNone/>
            </a:pPr>
            <a:r>
              <a:rPr lang="en-GB" sz="1400" dirty="0"/>
              <a:t>Broderick, J and Hong, S (2011) Introducing the Cycle of Inquiry System: A Reflective Inquiry Practice for Early Childhood Teacher Development. </a:t>
            </a:r>
            <a:r>
              <a:rPr lang="en-GB" sz="1400" i="1" dirty="0"/>
              <a:t>Early Childhood Research and Practice. [Available at] </a:t>
            </a:r>
            <a:r>
              <a:rPr lang="en-GB" sz="1400" dirty="0">
                <a:hlinkClick r:id="rId3"/>
              </a:rPr>
              <a:t>https://files.eric.ed.gov/fulltext/EJ956375.pdf</a:t>
            </a:r>
            <a:endParaRPr lang="en-GB" sz="1400" dirty="0"/>
          </a:p>
          <a:p>
            <a:pPr marL="0" indent="0">
              <a:buNone/>
            </a:pPr>
            <a:r>
              <a:rPr lang="en-GB" sz="1400" i="1" dirty="0"/>
              <a:t>Johnson, S. (2016)  TED Talk (Available at) </a:t>
            </a:r>
            <a:r>
              <a:rPr lang="en-GB" sz="1400" dirty="0">
                <a:hlinkClick r:id="rId4"/>
              </a:rPr>
              <a:t>https://www.ted.com/talks/steven_johnson_the_playful_wonderland_behind_great_inventions#t-380593</a:t>
            </a:r>
            <a:endParaRPr lang="en-GB" sz="1400" dirty="0"/>
          </a:p>
          <a:p>
            <a:pPr marL="0" indent="0">
              <a:buNone/>
            </a:pPr>
            <a:r>
              <a:rPr lang="en-GB" sz="1400" dirty="0" err="1"/>
              <a:t>Laevers</a:t>
            </a:r>
            <a:r>
              <a:rPr lang="en-GB" sz="1400" dirty="0"/>
              <a:t>, F (2005) Well-being and Involvement in Care A process-oriented Self-evaluation Instrument for Care Settings Available at. </a:t>
            </a:r>
            <a:r>
              <a:rPr lang="en-GB" sz="1400" dirty="0">
                <a:hlinkClick r:id="rId5"/>
              </a:rPr>
              <a:t>https://emotionallyhealthyschools.org/wp-content/uploads/2020/09/sics-ziko-manual.pdf</a:t>
            </a:r>
            <a:endParaRPr lang="en-GB" sz="1400" dirty="0"/>
          </a:p>
          <a:p>
            <a:pPr marL="0" indent="0">
              <a:buNone/>
            </a:pPr>
            <a:r>
              <a:rPr lang="en-GB" sz="1400" i="1" dirty="0"/>
              <a:t>Manning-Morton, J. (2014) Exploring Wellbeing in the Early Years. McGraw Hill Publishing.</a:t>
            </a:r>
          </a:p>
          <a:p>
            <a:pPr marL="0" indent="0">
              <a:buNone/>
            </a:pPr>
            <a:r>
              <a:rPr lang="en-GB" sz="1400" dirty="0"/>
              <a:t>Play Wales (2021) Developing and managing play spaces – a new toolkit. [available at] </a:t>
            </a:r>
            <a:r>
              <a:rPr lang="en-GB" sz="1400" dirty="0">
                <a:hlinkClick r:id="rId6"/>
              </a:rPr>
              <a:t>https://www.playwales.org.uk/eng/news/1534-developing-and-managing-play-spaces--a-new-toolkit</a:t>
            </a:r>
            <a:endParaRPr lang="en-GB" sz="1400" dirty="0"/>
          </a:p>
          <a:p>
            <a:pPr marL="0" indent="0">
              <a:buNone/>
            </a:pPr>
            <a:r>
              <a:rPr lang="en-GB" sz="1400" dirty="0"/>
              <a:t>Stacey, S. (2009) </a:t>
            </a:r>
            <a:r>
              <a:rPr lang="en-GB" sz="1400" i="1" dirty="0"/>
              <a:t>Emergent Curriculum in Early Childhood Education: From theory to practice</a:t>
            </a:r>
            <a:r>
              <a:rPr lang="en-GB" sz="1400" dirty="0"/>
              <a:t>, </a:t>
            </a:r>
            <a:r>
              <a:rPr lang="en-GB" sz="1400" dirty="0" err="1"/>
              <a:t>Redleaf</a:t>
            </a:r>
            <a:r>
              <a:rPr lang="en-GB" sz="1400" dirty="0"/>
              <a:t> Press, Canada</a:t>
            </a:r>
            <a:r>
              <a:rPr lang="en-GB" dirty="0"/>
              <a:t>.</a:t>
            </a:r>
          </a:p>
          <a:p>
            <a:pPr marL="0" indent="0">
              <a:buNone/>
            </a:pPr>
            <a:r>
              <a:rPr lang="en-GB" sz="1400" dirty="0"/>
              <a:t>Welsh Government (2021) Enabling Pathways (Consultation Document) Available at. </a:t>
            </a:r>
            <a:r>
              <a:rPr lang="en-GB" sz="1400" dirty="0">
                <a:hlinkClick r:id="rId7"/>
              </a:rPr>
              <a:t>https://gov.wales/sites/default/files/consultations/2021-05/enabling-pathways-consultation-document_0.pdf</a:t>
            </a:r>
            <a:endParaRPr lang="en-GB" sz="1400" dirty="0"/>
          </a:p>
        </p:txBody>
      </p:sp>
    </p:spTree>
    <p:extLst>
      <p:ext uri="{BB962C8B-B14F-4D97-AF65-F5344CB8AC3E}">
        <p14:creationId xmlns:p14="http://schemas.microsoft.com/office/powerpoint/2010/main" val="24004788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7421</TotalTime>
  <Words>932</Words>
  <Application>Microsoft Office PowerPoint</Application>
  <PresentationFormat>Widescreen</PresentationFormat>
  <Paragraphs>123</Paragraphs>
  <Slides>27</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Myriad Pro</vt:lpstr>
      <vt:lpstr>Arial</vt:lpstr>
      <vt:lpstr>Calibri</vt:lpstr>
      <vt:lpstr>Lucida Sans</vt:lpstr>
      <vt:lpstr>Times</vt:lpstr>
      <vt:lpstr>Wingdings</vt:lpstr>
      <vt:lpstr>20140311PresentationUWTSDTemplate</vt:lpstr>
      <vt:lpstr>Sustained Shared Thinking: Enhancing curiosity, creating authentic learning experiences.</vt:lpstr>
      <vt:lpstr>Content</vt:lpstr>
      <vt:lpstr>Exploring Education.</vt:lpstr>
      <vt:lpstr>What does well-being look like in young children?</vt:lpstr>
      <vt:lpstr>Developing an emergent curriculum</vt:lpstr>
      <vt:lpstr>An emergent curriculum develops an appreciation for and skills in working with diversity in all its forms,</vt:lpstr>
      <vt:lpstr>An emergent curriculum</vt:lpstr>
      <vt:lpstr>PowerPoint Presentation</vt:lpstr>
      <vt:lpstr>Maslow</vt:lpstr>
      <vt:lpstr>Enabling/Facilitating an emergent curriculum.</vt:lpstr>
      <vt:lpstr>Enabling Adults</vt:lpstr>
      <vt:lpstr>Foundation Phase</vt:lpstr>
      <vt:lpstr>Facilitating Exploration.</vt:lpstr>
      <vt:lpstr>Bruner</vt:lpstr>
      <vt:lpstr>Sustained Shared Thinking Engaging activities to evoke curiosity.   </vt:lpstr>
      <vt:lpstr>Ymgysylltu â'r dychymyg/                           Engaging the imagination</vt:lpstr>
      <vt:lpstr>Framing Imagination in real experience</vt:lpstr>
      <vt:lpstr>Reflection</vt:lpstr>
      <vt:lpstr>Sut ydym ni?/How do we?</vt:lpstr>
      <vt:lpstr>PowerPoint Presentation</vt:lpstr>
      <vt:lpstr>The Skill Set.</vt:lpstr>
      <vt:lpstr>PowerPoint Presentation</vt:lpstr>
      <vt:lpstr>Reggio Emilia</vt:lpstr>
      <vt:lpstr>Assessment tools</vt:lpstr>
      <vt:lpstr>Learning stories</vt:lpstr>
      <vt:lpstr>Montessori</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Development and Wellbeing in the Early Years.</dc:title>
  <dc:creator>Paul Darby</dc:creator>
  <cp:lastModifiedBy>Paul Darby</cp:lastModifiedBy>
  <cp:revision>47</cp:revision>
  <dcterms:created xsi:type="dcterms:W3CDTF">2021-05-14T08:49:00Z</dcterms:created>
  <dcterms:modified xsi:type="dcterms:W3CDTF">2022-03-08T10:18:15Z</dcterms:modified>
</cp:coreProperties>
</file>