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6"/>
  </p:notesMasterIdLst>
  <p:sldIdLst>
    <p:sldId id="273" r:id="rId3"/>
    <p:sldId id="256" r:id="rId4"/>
    <p:sldId id="257" r:id="rId5"/>
    <p:sldId id="258" r:id="rId6"/>
    <p:sldId id="259" r:id="rId7"/>
    <p:sldId id="260" r:id="rId8"/>
    <p:sldId id="261" r:id="rId9"/>
    <p:sldId id="262" r:id="rId10"/>
    <p:sldId id="263" r:id="rId11"/>
    <p:sldId id="269" r:id="rId12"/>
    <p:sldId id="271" r:id="rId13"/>
    <p:sldId id="264"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969" autoAdjust="0"/>
  </p:normalViewPr>
  <p:slideViewPr>
    <p:cSldViewPr snapToGrid="0">
      <p:cViewPr>
        <p:scale>
          <a:sx n="60" d="100"/>
          <a:sy n="60" d="100"/>
        </p:scale>
        <p:origin x="300"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88C8DE-26C1-4A06-9CEB-A88125DF035E}" type="datetimeFigureOut">
              <a:rPr lang="en-US" smtClean="0"/>
              <a:t>7/19/2023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AD5281-82E2-4886-B793-D0A9B3315826}" type="slidenum">
              <a:rPr lang="en-US" smtClean="0"/>
              <a:t>‹#›</a:t>
            </a:fld>
            <a:endParaRPr lang="en-US"/>
          </a:p>
        </p:txBody>
      </p:sp>
    </p:spTree>
    <p:extLst>
      <p:ext uri="{BB962C8B-B14F-4D97-AF65-F5344CB8AC3E}">
        <p14:creationId xmlns:p14="http://schemas.microsoft.com/office/powerpoint/2010/main" val="788623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1. Emphasize digital transformation: The pandemic has accelerated the shift towards digital platforms and e-commerce. Unilever should invest in robust digital infrastructure and online platforms to enhance its customer reach and engagement. This can include expanding e-commerce capabilities, leveraging data analytics for personalized marketing, and enhancing supply chain visibility through digital technologies.</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2. Enhance product innovation: Consumer preferences and behaviors have changed significantly during the pandemic. Unilever should focus on developing innovative products that cater to emerging consumer trends such as health and wellness, sustainability, and convenience. This can involve launching new product lines, reformulating existing products to meet changing demands, and exploring partnerships or acquisitions to access new technologies or markets.</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3. Strengthen sustainability initiatives: Environmental and social sustainability have become increasingly important to consumers. Unilever should continue its commitment to sustainability and work towards reducing its environmental footprint. This can involve investing in renewable energy sources, adopting circular economy practices, and promoting responsible sourcing of raw materials. Communicating these efforts effectively to consumers can also help build brand loyalty.</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4. Foster agile and resilient supply chains: The pandemic highlighted the vulnerability of global supply chains. Unilever should focus on building more resilient and agile supply chains by diversifying sourcing options, collaborating closely with key suppliers, and leveraging technology for real-time visibility and predictive analytics. This will help mitigate disruptions and enable faster response to changing market dynamics.</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5. Strengthen local market presence: The pandemic has led to a renewed focus on local and regional markets. Unilever can adapt its strategy to cater to the unique needs and preferences of different markets. This can involve tailoring product offerings, marketing campaigns, and distribution channels to specific regions. Additionally, forming strategic alliances with local partners or acquiring local brands can help Unilever gain a deeper understanding of local markets and enhance its competitive position.</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6. Prioritize employee well-being and flexibility: The pandemic has reshaped work dynamics, with remote work becoming more prevalent. Unilever should prioritize employee well-being by providing flexible work arrangements, investing in digital collaboration tools, and fostering a supportive work culture. By adapting to the changing needs and expectations of its workforce, Unilever can attract and retain top talent, which is crucial for driving innovation and maintaining a competitive edge.</a:t>
            </a:r>
          </a:p>
          <a:p>
            <a:endParaRPr lang="en-US" dirty="0"/>
          </a:p>
        </p:txBody>
      </p:sp>
      <p:sp>
        <p:nvSpPr>
          <p:cNvPr id="4" name="Slide Number Placeholder 3"/>
          <p:cNvSpPr>
            <a:spLocks noGrp="1"/>
          </p:cNvSpPr>
          <p:nvPr>
            <p:ph type="sldNum" sz="quarter" idx="5"/>
          </p:nvPr>
        </p:nvSpPr>
        <p:spPr/>
        <p:txBody>
          <a:bodyPr/>
          <a:lstStyle/>
          <a:p>
            <a:fld id="{84AD5281-82E2-4886-B793-D0A9B3315826}" type="slidenum">
              <a:rPr lang="en-US" smtClean="0"/>
              <a:t>8</a:t>
            </a:fld>
            <a:endParaRPr lang="en-US"/>
          </a:p>
        </p:txBody>
      </p:sp>
    </p:spTree>
    <p:extLst>
      <p:ext uri="{BB962C8B-B14F-4D97-AF65-F5344CB8AC3E}">
        <p14:creationId xmlns:p14="http://schemas.microsoft.com/office/powerpoint/2010/main" val="39914293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4AD5281-82E2-4886-B793-D0A9B3315826}" type="slidenum">
              <a:rPr lang="en-US" smtClean="0"/>
              <a:t>10</a:t>
            </a:fld>
            <a:endParaRPr lang="en-US"/>
          </a:p>
        </p:txBody>
      </p:sp>
    </p:spTree>
    <p:extLst>
      <p:ext uri="{BB962C8B-B14F-4D97-AF65-F5344CB8AC3E}">
        <p14:creationId xmlns:p14="http://schemas.microsoft.com/office/powerpoint/2010/main" val="4227534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4AD5281-82E2-4886-B793-D0A9B3315826}" type="slidenum">
              <a:rPr lang="en-US" smtClean="0"/>
              <a:t>11</a:t>
            </a:fld>
            <a:endParaRPr lang="en-US"/>
          </a:p>
        </p:txBody>
      </p:sp>
    </p:spTree>
    <p:extLst>
      <p:ext uri="{BB962C8B-B14F-4D97-AF65-F5344CB8AC3E}">
        <p14:creationId xmlns:p14="http://schemas.microsoft.com/office/powerpoint/2010/main" val="67258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552A1-C993-6181-C23C-C0B8DCFCE9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C1E3252-6B25-1C0D-AC2B-076D97F07A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033386F-65EE-3F06-2521-184D516F043C}"/>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2F2B19DD-3BC1-F776-29E2-1F9BF4A17E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BCC5B-A44F-304E-E542-003633CA4CB0}"/>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1678941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BFEBB-7955-F8E7-C80B-C2CFA933EA8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A17DAC-2816-6F79-079B-76A91D5906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1D5857-B861-543D-2004-026BE3C71662}"/>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7CD1B827-7641-D99A-4C70-2BD594D877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98912-BC42-C5A8-D929-16DC8B8076E7}"/>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3150252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C5303-D727-507B-8780-44A0CA9068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0E1DB7E-5A0A-1643-99ED-101F3D76E8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7FD891-8A38-E3D7-03C0-EAD5892EFDE1}"/>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27600C81-55C8-2CF2-6E51-B2427F3C92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35BCD2-6F46-409A-5C91-9F4E81857354}"/>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3096771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A6D80-FDE6-EBE4-D27C-442AF7F98FF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4DD30E-1A37-EBD8-B2D9-76F4B812D4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AD67D96-8F68-0AE8-70D9-88E25B7812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23BE133-E5A7-43AD-A418-5525D1FE7B87}"/>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6" name="Footer Placeholder 5">
            <a:extLst>
              <a:ext uri="{FF2B5EF4-FFF2-40B4-BE49-F238E27FC236}">
                <a16:creationId xmlns:a16="http://schemas.microsoft.com/office/drawing/2014/main" id="{8D29E48A-F2EB-F93E-B3DA-467226E5A6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62E99A-F703-55EA-1F77-A38F620D3165}"/>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4154731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683FE-CDC0-6296-0BF5-42342B4A3DE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6E0F1CE-A92C-C349-0889-534BBFAE6E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EB201B5-65E5-71FB-804B-8B2E36D0FA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CFCE33A-A537-C943-7C46-8DA7A7AA45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58A0F51-6FC9-6456-80ED-76270F280B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F64E76-880F-77FD-67B3-80895E726C0F}"/>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8" name="Footer Placeholder 7">
            <a:extLst>
              <a:ext uri="{FF2B5EF4-FFF2-40B4-BE49-F238E27FC236}">
                <a16:creationId xmlns:a16="http://schemas.microsoft.com/office/drawing/2014/main" id="{E70A8D98-03EC-FE43-EBB2-3633C4A286F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E7C2113-3C7B-A3E7-5F68-2959C03E0AD2}"/>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785933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5743-8F40-06AD-2B95-29211F42E2A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E7AD4A5-F593-10CC-78FB-7D1E8B9F81F7}"/>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4" name="Footer Placeholder 3">
            <a:extLst>
              <a:ext uri="{FF2B5EF4-FFF2-40B4-BE49-F238E27FC236}">
                <a16:creationId xmlns:a16="http://schemas.microsoft.com/office/drawing/2014/main" id="{F27E65C8-A842-9EFB-CE34-B742CD33CE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5B0B8EE-971E-EB7A-910F-160D4D5EA798}"/>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1377956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719A8D-EB86-3D8B-A1E0-8EC817AEC917}"/>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3" name="Footer Placeholder 2">
            <a:extLst>
              <a:ext uri="{FF2B5EF4-FFF2-40B4-BE49-F238E27FC236}">
                <a16:creationId xmlns:a16="http://schemas.microsoft.com/office/drawing/2014/main" id="{173EB68A-8274-A33F-E90E-F6030ABDEA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AEE950-4F7D-9B89-1211-FA89422C6C50}"/>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386977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6002-004D-FC54-F65D-E05F579933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E73B7C6-84A1-20BC-B838-C7C4E4F952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CB2DF7E-D713-1FA0-EECC-74588994A8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8B3653-2A49-2954-E4D7-F756CF038F79}"/>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6" name="Footer Placeholder 5">
            <a:extLst>
              <a:ext uri="{FF2B5EF4-FFF2-40B4-BE49-F238E27FC236}">
                <a16:creationId xmlns:a16="http://schemas.microsoft.com/office/drawing/2014/main" id="{13BDDB6C-21D8-6A37-B8D8-1C98B9AFEF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A1A7814-93D4-C490-0638-023207944174}"/>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2766771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801E6-24AB-ACE4-D00C-E997930F9B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7DB0703-EC5A-73C9-EF61-476E1262F7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5C4DEFC-EBF3-1E88-03D5-5D57DAF27A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45445B-7B6B-D0B1-53BF-C9AFB31435F4}"/>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6" name="Footer Placeholder 5">
            <a:extLst>
              <a:ext uri="{FF2B5EF4-FFF2-40B4-BE49-F238E27FC236}">
                <a16:creationId xmlns:a16="http://schemas.microsoft.com/office/drawing/2014/main" id="{85A5A94E-A691-7151-62D6-AEC7DE9AD2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CFDECA-CA17-523F-0F5E-3BFA0CF6AA17}"/>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28568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A425F-5D9C-13F1-0F63-A9DD882A053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D9E7FF-60F5-2AED-9FF8-5319B6A7FE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F4667C-60F8-DF47-85ED-55411F1376F5}"/>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D1A74B07-EC89-55CF-C230-CF740F4360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D88D9D-BED4-8570-9CD3-C79B14E58F73}"/>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2485930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F072E-8834-8F5C-B7A5-39F637BD43C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B8BF7C-051A-9DCE-089D-FA44D016CB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181EAC-4951-5F17-662B-ABFB703473F4}"/>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4A7EB5EC-5216-7C7A-95FE-3A8FFCB731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789B75-4B1D-8D4A-EBE2-E2717208D4BC}"/>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2298322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5FECB-0215-8186-FFAD-500F879C2FC2}"/>
              </a:ext>
            </a:extLst>
          </p:cNvPr>
          <p:cNvSpPr>
            <a:spLocks noGrp="1"/>
          </p:cNvSpPr>
          <p:nvPr>
            <p:ph type="title"/>
          </p:nvPr>
        </p:nvSpPr>
        <p:spPr/>
        <p:txBody>
          <a:bodyPr/>
          <a:lstStyle/>
          <a:p>
            <a:r>
              <a:rPr lang="en-US"/>
              <a:t>Click to edit Master title style</a:t>
            </a:r>
          </a:p>
        </p:txBody>
      </p:sp>
      <p:sp>
        <p:nvSpPr>
          <p:cNvPr id="3" name="Text Placeholder 2">
            <a:extLst>
              <a:ext uri="{FF2B5EF4-FFF2-40B4-BE49-F238E27FC236}">
                <a16:creationId xmlns:a16="http://schemas.microsoft.com/office/drawing/2014/main" id="{58EC84CE-D1D5-E55A-F2A7-6D0752C51F93}"/>
              </a:ext>
            </a:extLst>
          </p:cNvPr>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EF6BF1-5B8C-B6C1-9127-A23A44FF5969}"/>
              </a:ext>
            </a:extLst>
          </p:cNvPr>
          <p:cNvSpPr>
            <a:spLocks noGrp="1"/>
          </p:cNvSpPr>
          <p:nvPr>
            <p:ph type="dt" sz="half" idx="10"/>
          </p:nvPr>
        </p:nvSpPr>
        <p:spPr/>
        <p:txBody>
          <a:body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921F0CB4-6D2F-6D06-1C19-51EF96C9A2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AD1C42-8586-9C27-A47A-B33640F1CED9}"/>
              </a:ext>
            </a:extLst>
          </p:cNvPr>
          <p:cNvSpPr>
            <a:spLocks noGrp="1"/>
          </p:cNvSpPr>
          <p:nvPr>
            <p:ph type="sldNum" sz="quarter" idx="12"/>
          </p:nvPr>
        </p:nvSpPr>
        <p:spPr/>
        <p:txBody>
          <a:bodyPr/>
          <a:lstStyle/>
          <a:p>
            <a:fld id="{F2309815-FD79-442F-A7EA-B1D0AAD41E66}" type="slidenum">
              <a:rPr lang="en-US" smtClean="0"/>
              <a:t>‹#›</a:t>
            </a:fld>
            <a:endParaRPr lang="en-US"/>
          </a:p>
        </p:txBody>
      </p:sp>
    </p:spTree>
    <p:extLst>
      <p:ext uri="{BB962C8B-B14F-4D97-AF65-F5344CB8AC3E}">
        <p14:creationId xmlns:p14="http://schemas.microsoft.com/office/powerpoint/2010/main" val="303645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4047116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6921989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7367291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351CED-465B-40B5-ADCE-957C918F227B}" type="datetimeFigureOut">
              <a:rPr lang="en-US" smtClean="0"/>
              <a:t>7/19/2023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398128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351CED-465B-40B5-ADCE-957C918F227B}" type="datetimeFigureOut">
              <a:rPr lang="en-US" smtClean="0"/>
              <a:t>7/19/2023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2492352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351CED-465B-40B5-ADCE-957C918F227B}" type="datetimeFigureOut">
              <a:rPr lang="en-US" smtClean="0"/>
              <a:t>7/19/2023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0170426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351CED-465B-40B5-ADCE-957C918F227B}" type="datetimeFigureOut">
              <a:rPr lang="en-US" smtClean="0"/>
              <a:t>7/19/2023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5588669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7/19/2023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623490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7/19/2023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7789874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826817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856788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0850607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382025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8279277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6995195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7/19/2023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86647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08C4BB-4957-7329-3FAA-0E8932A25B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C7D446-72EA-2EFE-6344-778482CAB6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F86C9F-042F-D51B-12AD-C144A649BE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F3D27D-05C9-4B08-A9D6-E5FA26593CFC}" type="datetimeFigureOut">
              <a:rPr lang="en-US" smtClean="0"/>
              <a:t>7/19/2023</a:t>
            </a:fld>
            <a:endParaRPr lang="en-US"/>
          </a:p>
        </p:txBody>
      </p:sp>
      <p:sp>
        <p:nvSpPr>
          <p:cNvPr id="5" name="Footer Placeholder 4">
            <a:extLst>
              <a:ext uri="{FF2B5EF4-FFF2-40B4-BE49-F238E27FC236}">
                <a16:creationId xmlns:a16="http://schemas.microsoft.com/office/drawing/2014/main" id="{8661D3B3-4A8D-AB34-7CB8-3762EEE2D3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5490C7C-8A7A-C2DC-F930-633A35CF77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309815-FD79-442F-A7EA-B1D0AAD41E66}" type="slidenum">
              <a:rPr lang="en-US" smtClean="0"/>
              <a:t>‹#›</a:t>
            </a:fld>
            <a:endParaRPr lang="en-US"/>
          </a:p>
        </p:txBody>
      </p:sp>
    </p:spTree>
    <p:extLst>
      <p:ext uri="{BB962C8B-B14F-4D97-AF65-F5344CB8AC3E}">
        <p14:creationId xmlns:p14="http://schemas.microsoft.com/office/powerpoint/2010/main" val="1177903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E351CED-465B-40B5-ADCE-957C918F227B}" type="datetimeFigureOut">
              <a:rPr lang="en-US" smtClean="0"/>
              <a:t>7/19/2023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A33CB2A-1702-4C1D-9CC4-8D472D39F19E}" type="slidenum">
              <a:rPr lang="en-US" smtClean="0"/>
              <a:t>‹#›</a:t>
            </a:fld>
            <a:endParaRPr lang="en-US"/>
          </a:p>
        </p:txBody>
      </p:sp>
    </p:spTree>
    <p:extLst>
      <p:ext uri="{BB962C8B-B14F-4D97-AF65-F5344CB8AC3E}">
        <p14:creationId xmlns:p14="http://schemas.microsoft.com/office/powerpoint/2010/main" val="144286097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AA11-E353-6EA3-AE63-E8EF250146A0}"/>
              </a:ext>
            </a:extLst>
          </p:cNvPr>
          <p:cNvSpPr>
            <a:spLocks noGrp="1" noRot="1" noMove="1" noResize="1" noEditPoints="1" noAdjustHandles="1" noChangeArrowheads="1" noChangeShapeType="1"/>
          </p:cNvSpPr>
          <p:nvPr>
            <p:ph type="title"/>
          </p:nvPr>
        </p:nvSpPr>
        <p:spPr>
          <a:xfrm>
            <a:off x="677334" y="609600"/>
            <a:ext cx="8596668" cy="1320800"/>
          </a:xfrm>
        </p:spPr>
        <p:txBody>
          <a:bodyPr vert="horz" lIns="91440" tIns="45720" rIns="91440" bIns="45720" rtlCol="0" anchor="t">
            <a:normAutofit/>
          </a:bodyPr>
          <a:lstStyle/>
          <a:p>
            <a:r>
              <a:rPr lang="en-US" sz="3300" b="1" dirty="0">
                <a:latin typeface="Calibri" panose="020F0502020204030204" pitchFamily="34" charset="0"/>
                <a:ea typeface="Calibri" panose="020F0502020204030204" pitchFamily="34" charset="0"/>
                <a:cs typeface="Calibri" panose="020F0502020204030204" pitchFamily="34" charset="0"/>
              </a:rPr>
              <a:t>Presentation on A Critical Analysis of the Global Business Environment - Post Pandemic</a:t>
            </a:r>
          </a:p>
        </p:txBody>
      </p:sp>
      <p:pic>
        <p:nvPicPr>
          <p:cNvPr id="140" name="Picture 139" descr="A close-up of a sign&#10;&#10;Description automatically generated">
            <a:extLst>
              <a:ext uri="{FF2B5EF4-FFF2-40B4-BE49-F238E27FC236}">
                <a16:creationId xmlns:a16="http://schemas.microsoft.com/office/drawing/2014/main" id="{7FCE82E8-E901-1240-7A30-E7D29EEA31E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817474" y="2159331"/>
            <a:ext cx="5283289" cy="2351063"/>
          </a:xfrm>
          <a:prstGeom prst="rect">
            <a:avLst/>
          </a:prstGeom>
        </p:spPr>
      </p:pic>
      <p:sp>
        <p:nvSpPr>
          <p:cNvPr id="3" name="Subtitle 2">
            <a:extLst>
              <a:ext uri="{FF2B5EF4-FFF2-40B4-BE49-F238E27FC236}">
                <a16:creationId xmlns:a16="http://schemas.microsoft.com/office/drawing/2014/main" id="{18FC87A8-890E-69F4-F858-1482CC4CC546}"/>
              </a:ext>
            </a:extLst>
          </p:cNvPr>
          <p:cNvSpPr>
            <a:spLocks noGrp="1" noRot="1" noMove="1" noResize="1" noEditPoints="1" noAdjustHandles="1" noChangeArrowheads="1" noChangeShapeType="1"/>
          </p:cNvSpPr>
          <p:nvPr>
            <p:ph idx="1"/>
          </p:nvPr>
        </p:nvSpPr>
        <p:spPr>
          <a:xfrm>
            <a:off x="6416039" y="2160589"/>
            <a:ext cx="2927185" cy="3880773"/>
          </a:xfrm>
        </p:spPr>
        <p:txBody>
          <a:bodyPr vert="horz" lIns="91440" tIns="45720" rIns="91440" bIns="45720" rtlCol="0">
            <a:normAutofit/>
          </a:bodyPr>
          <a:lstStyle/>
          <a:p>
            <a:r>
              <a:rPr lang="en-US" dirty="0">
                <a:latin typeface="Calibri" panose="020F0502020204030204" pitchFamily="34" charset="0"/>
                <a:ea typeface="Calibri" panose="020F0502020204030204" pitchFamily="34" charset="0"/>
                <a:cs typeface="Calibri" panose="020F0502020204030204" pitchFamily="34" charset="0"/>
              </a:rPr>
              <a:t>Student’s Name: Nishant Nyachhon</a:t>
            </a:r>
          </a:p>
          <a:p>
            <a:r>
              <a:rPr lang="en-US" dirty="0">
                <a:latin typeface="Calibri" panose="020F0502020204030204" pitchFamily="34" charset="0"/>
                <a:ea typeface="Calibri" panose="020F0502020204030204" pitchFamily="34" charset="0"/>
                <a:cs typeface="Calibri" panose="020F0502020204030204" pitchFamily="34" charset="0"/>
              </a:rPr>
              <a:t>Student ID: 2241625</a:t>
            </a:r>
          </a:p>
          <a:p>
            <a:r>
              <a:rPr lang="en-US" dirty="0">
                <a:latin typeface="Calibri" panose="020F0502020204030204" pitchFamily="34" charset="0"/>
                <a:ea typeface="Calibri" panose="020F0502020204030204" pitchFamily="34" charset="0"/>
                <a:cs typeface="Calibri" panose="020F0502020204030204" pitchFamily="34" charset="0"/>
              </a:rPr>
              <a:t>Module: Marketing Management</a:t>
            </a:r>
          </a:p>
          <a:p>
            <a:r>
              <a:rPr lang="en-US" dirty="0">
                <a:latin typeface="Calibri" panose="020F0502020204030204" pitchFamily="34" charset="0"/>
                <a:ea typeface="Calibri" panose="020F0502020204030204" pitchFamily="34" charset="0"/>
                <a:cs typeface="Calibri" panose="020F0502020204030204" pitchFamily="34" charset="0"/>
              </a:rPr>
              <a:t>Module Code: LCMB7001</a:t>
            </a:r>
          </a:p>
          <a:p>
            <a:r>
              <a:rPr lang="en-US" dirty="0">
                <a:latin typeface="Calibri" panose="020F0502020204030204" pitchFamily="34" charset="0"/>
                <a:ea typeface="Calibri" panose="020F0502020204030204" pitchFamily="34" charset="0"/>
                <a:cs typeface="Calibri" panose="020F0502020204030204" pitchFamily="34" charset="0"/>
              </a:rPr>
              <a:t>Lecturer: </a:t>
            </a:r>
            <a:r>
              <a:rPr lang="en-US" dirty="0" err="1">
                <a:latin typeface="Calibri" panose="020F0502020204030204" pitchFamily="34" charset="0"/>
                <a:ea typeface="Calibri" panose="020F0502020204030204" pitchFamily="34" charset="0"/>
                <a:cs typeface="Calibri" panose="020F0502020204030204" pitchFamily="34" charset="0"/>
              </a:rPr>
              <a:t>Efua</a:t>
            </a:r>
            <a:r>
              <a:rPr lang="en-US" dirty="0">
                <a:latin typeface="Calibri" panose="020F0502020204030204" pitchFamily="34" charset="0"/>
                <a:ea typeface="Calibri" panose="020F0502020204030204" pitchFamily="34" charset="0"/>
                <a:cs typeface="Calibri" panose="020F0502020204030204" pitchFamily="34" charset="0"/>
              </a:rPr>
              <a:t> Adams </a:t>
            </a:r>
          </a:p>
        </p:txBody>
      </p:sp>
    </p:spTree>
    <p:extLst>
      <p:ext uri="{BB962C8B-B14F-4D97-AF65-F5344CB8AC3E}">
        <p14:creationId xmlns:p14="http://schemas.microsoft.com/office/powerpoint/2010/main" val="4050718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0C7F6C-42E4-EB38-DA36-DB9391244CFF}"/>
              </a:ext>
            </a:extLst>
          </p:cNvPr>
          <p:cNvSpPr>
            <a:spLocks noGrp="1"/>
          </p:cNvSpPr>
          <p:nvPr>
            <p:ph type="title"/>
          </p:nvPr>
        </p:nvSpPr>
        <p:spPr>
          <a:xfrm>
            <a:off x="686834" y="1153572"/>
            <a:ext cx="3200400" cy="4461163"/>
          </a:xfrm>
        </p:spPr>
        <p:txBody>
          <a:bodyPr vert="horz" lIns="91440" tIns="45720" rIns="91440" bIns="45720" rtlCol="0" anchor="ctr">
            <a:normAutofit/>
          </a:bodyPr>
          <a:lstStyle/>
          <a:p>
            <a:pPr marR="0"/>
            <a:r>
              <a:rPr lang="en-US" b="1" i="0" u="none" strike="noStrike" kern="1200" baseline="0" dirty="0">
                <a:solidFill>
                  <a:srgbClr val="FFFFFF"/>
                </a:solidFill>
                <a:latin typeface="+mj-lt"/>
                <a:ea typeface="+mj-ea"/>
                <a:cs typeface="+mj-cs"/>
              </a:rPr>
              <a:t>Introduction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2C8B7C24-D593-7C62-3A25-0201DF2478EB}"/>
              </a:ext>
            </a:extLst>
          </p:cNvPr>
          <p:cNvSpPr>
            <a:spLocks noGrp="1"/>
          </p:cNvSpPr>
          <p:nvPr>
            <p:ph type="body" idx="1"/>
          </p:nvPr>
        </p:nvSpPr>
        <p:spPr>
          <a:xfrm>
            <a:off x="4447308" y="591344"/>
            <a:ext cx="6906491" cy="5585619"/>
          </a:xfrm>
        </p:spPr>
        <p:txBody>
          <a:bodyPr vert="horz" lIns="91440" tIns="45720" rIns="91440" bIns="45720" rtlCol="0" anchor="ctr">
            <a:normAutofit/>
          </a:bodyPr>
          <a:lstStyle/>
          <a:p>
            <a:pPr marR="0" lvl="0"/>
            <a:r>
              <a:rPr lang="en-US" sz="2400" i="0" u="none" strike="noStrike" baseline="0" dirty="0"/>
              <a:t>Good morning, ladies and gentlemen. Today, we will be discussing one of the world's largest and most successful businesses - Unilever. As a multinational corporation that operates in over 190 countries, Unilever has a significant impact on the global economy and the lives of millions of people worldwide.</a:t>
            </a:r>
          </a:p>
          <a:p>
            <a:pPr marR="0" lvl="0"/>
            <a:r>
              <a:rPr lang="en-US" sz="2400" i="0" u="none" strike="noStrike" baseline="0" dirty="0"/>
              <a:t>However, like many other companies, Unilever has not been immune to the effects of the COVID-19 pandemic. The pandemic has disrupted supply chains, caused financial instability, and forced businesses to adapt to new ways of working. In this presentation, we will explore how Unilever has responded to these challenges and examine its future outlook in a post-pandemic world.</a:t>
            </a:r>
          </a:p>
        </p:txBody>
      </p:sp>
    </p:spTree>
    <p:extLst>
      <p:ext uri="{BB962C8B-B14F-4D97-AF65-F5344CB8AC3E}">
        <p14:creationId xmlns:p14="http://schemas.microsoft.com/office/powerpoint/2010/main" val="210081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7266619-5675-4484-6AE9-535922F8AD74}"/>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Unilever: A Brief Overview</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032389DE-4A6D-9FFB-4A12-1FE6EF84BF7D}"/>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i="0" u="none" strike="noStrike" baseline="0" dirty="0"/>
              <a:t>Unilever is a multinational consumer goods company with a rich history dating back to the 19th century. Founded in 1929, Unilever has grown to become one of the largest companies in the world, operating in over 190 countries and employing more than 155,000 people globally.</a:t>
            </a:r>
          </a:p>
          <a:p>
            <a:pPr marR="0" lvl="0"/>
            <a:r>
              <a:rPr lang="en-US" i="0" u="none" strike="noStrike" baseline="0" dirty="0"/>
              <a:t>The company operates in a wide range of industries, including food and beverage, personal care, home care, and refreshments. Some of its most well-known brands include Lipton, Knorr, Dove, Axe, and Hellmann's. With such a diverse portfolio, Unilever is able to reach a broad customer base across multiple markets.</a:t>
            </a:r>
          </a:p>
        </p:txBody>
      </p:sp>
    </p:spTree>
    <p:extLst>
      <p:ext uri="{BB962C8B-B14F-4D97-AF65-F5344CB8AC3E}">
        <p14:creationId xmlns:p14="http://schemas.microsoft.com/office/powerpoint/2010/main" val="4186277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1E20257-B092-FDED-5C87-77B782B84197}"/>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The Global Business Environment</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3702775E-CC2D-2C47-9630-D7EE913A9E2F}"/>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200" i="0" u="none" strike="noStrike" baseline="0" dirty="0"/>
              <a:t>The global business environment is constantly evolving and presents a range of challenges for multinational corporations like Unilever. One of the main challenges is navigating the complex regulatory landscape in different countries, which can vary significantly in terms of labor laws, environmental regulations, and tax policies. This requires companies like Unilever to have a deep understanding of local markets and to be able to adapt their operations accordingly.</a:t>
            </a:r>
          </a:p>
          <a:p>
            <a:pPr marR="0" lvl="0"/>
            <a:r>
              <a:rPr lang="en-US" sz="2200" i="0" u="none" strike="noStrike" baseline="0" dirty="0"/>
              <a:t>Another major challenge faced by multinational corporations is managing supply chain risks, particularly in the wake of the COVID-19 pandemic. Disruptions to global supply chains have had a significant impact on companies like Unilever, forcing them to rethink their sourcing strategies and find new ways to ensure continuity of supply. This has highlighted the importance of building resilience into supply chains and having robust contingency plans in place.</a:t>
            </a:r>
          </a:p>
        </p:txBody>
      </p:sp>
    </p:spTree>
    <p:extLst>
      <p:ext uri="{BB962C8B-B14F-4D97-AF65-F5344CB8AC3E}">
        <p14:creationId xmlns:p14="http://schemas.microsoft.com/office/powerpoint/2010/main" val="3697972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0085F3D-8C18-2C91-5C91-FD900B9D7DB4}"/>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The Impact of the Pandemic on Unilever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19393C83-B5CB-FE55-B208-4DC81FB35F38}"/>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000" i="0" u="none" strike="noStrike" baseline="0" dirty="0"/>
              <a:t>The COVID-19 pandemic has had a significant impact on Unilever's operations, supply chain, and financial performance. With lockdowns and restrictions in place across the globe, consumer demand for certain products has shifted, leading to disruptions in Unilever's supply chain. For example, with more people staying at home, the demand for personal care products has increased while demand for beauty products has decreased. This has led to a shift in production and distribution for Unilever, as they have had to adapt to these changing market conditions.</a:t>
            </a:r>
          </a:p>
          <a:p>
            <a:pPr marR="0" lvl="0"/>
            <a:r>
              <a:rPr lang="en-US" sz="2000" i="0" u="none" strike="noStrike" baseline="0" dirty="0"/>
              <a:t>Furthermore, Unilever has also faced financial challenges due to the pandemic. In their half-year results for 2020, Unilever reported a decline in underlying sales growth, largely attributed to the impact of the pandemic. The company also experienced increased costs related to ensuring the safety of their employees and implementing new health and safety protocols. Despite these challenges, however, Unilever has shown resilience and adaptability, continuing to innovate and invest in their business even during these uncertain times.</a:t>
            </a:r>
          </a:p>
        </p:txBody>
      </p:sp>
    </p:spTree>
    <p:extLst>
      <p:ext uri="{BB962C8B-B14F-4D97-AF65-F5344CB8AC3E}">
        <p14:creationId xmlns:p14="http://schemas.microsoft.com/office/powerpoint/2010/main" val="3703842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BB59FF-92E9-9CA4-82E4-9538D4B0F1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Unilever's Response to the Pandemic</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F11B2FE8-03FA-93B8-6649-000325093B1B}"/>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600" i="0" u="none" strike="noStrike" baseline="0" dirty="0"/>
              <a:t>Unilever's response to the pandemic has been comprehensive and multi-faceted. The company has taken steps to ensure the safety and well-being of its employees, while also supporting its customers and communities.</a:t>
            </a:r>
          </a:p>
          <a:p>
            <a:pPr marR="0" lvl="0"/>
            <a:r>
              <a:rPr lang="en-US" sz="2600" i="0" u="none" strike="noStrike" baseline="0" dirty="0"/>
              <a:t>One of Unilever's key initiatives during the pandemic has been to provide hygiene products, such as soap and hand sanitizer, to those in need. The company has also launched several campaigns aimed at promoting healthy habits and preventing the spread of the virus. In addition, Unilever has implemented flexible working arrangements and provided support for mental health and well-being.</a:t>
            </a:r>
          </a:p>
        </p:txBody>
      </p:sp>
    </p:spTree>
    <p:extLst>
      <p:ext uri="{BB962C8B-B14F-4D97-AF65-F5344CB8AC3E}">
        <p14:creationId xmlns:p14="http://schemas.microsoft.com/office/powerpoint/2010/main" val="2248397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106A422-9EA2-FFFE-587F-A7361E3C28C0}"/>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Unilever's Sustainability Strategy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FE41BFC1-4940-C2D5-6F65-93242775D7B3}"/>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400" i="0" u="none" strike="noStrike" baseline="0" dirty="0"/>
              <a:t>Unilever's sustainability strategy is a core part of its business model, with a focus on reducing its environmental footprint and improving social impact. Through initiatives such as the Sustainable Living Plan, Unilever aims to achieve a number of ambitious goals by 2025, including halving its environmental impact and sourcing 100% of its agricultural raw materials sustainably.</a:t>
            </a:r>
          </a:p>
          <a:p>
            <a:pPr marR="0" lvl="0"/>
            <a:r>
              <a:rPr lang="en-US" sz="2400" i="0" u="none" strike="noStrike" baseline="0" dirty="0"/>
              <a:t>This commitment to sustainability has not only had a positive impact on the environment and society, but also on Unilever's reputation and financial performance. According to a report by Nielsen, consumers are increasingly willing to pay more for sustainable products, and Unilever's sustainable brands are growing 50% faster than the rest of its portfolio. In addition, Unilever has been recognized as one of the world's most sustainable companies by organizations such as Dow Jones Sustainability Index and CDP.</a:t>
            </a:r>
          </a:p>
        </p:txBody>
      </p:sp>
    </p:spTree>
    <p:extLst>
      <p:ext uri="{BB962C8B-B14F-4D97-AF65-F5344CB8AC3E}">
        <p14:creationId xmlns:p14="http://schemas.microsoft.com/office/powerpoint/2010/main" val="2783946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79839FA-D875-D191-78EC-2730E979F2A7}"/>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Unilever's Competitive Advantage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6DC61B06-1BA3-B6F1-E3F6-6729DD2F9A08}"/>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200" i="0" u="none" strike="noStrike" baseline="0" dirty="0"/>
              <a:t>Unilever's competitive advantage lies in its ability to innovate and adapt to changing market trends. Through extensive research and development, Unilever has been able to create products that meet the evolving needs of consumers around the world. For example, the company's Dove brand has expanded beyond traditional soap products to include skincare, haircare, and deodorant. This diversification has allowed Unilever to capture more market share and increase its revenue streams.</a:t>
            </a:r>
          </a:p>
          <a:p>
            <a:pPr marR="0" lvl="0"/>
            <a:r>
              <a:rPr lang="en-US" sz="2200" i="0" u="none" strike="noStrike" baseline="0" dirty="0"/>
              <a:t>In addition to product innovation, Unilever has also prioritized sustainability in its operations. By implementing sustainable practices throughout its supply chain, from sourcing raw materials to packaging and distribution, Unilever has been able to reduce costs and improve efficiency. This commitment to sustainability has also resonated with consumers, who increasingly value environmentally responsible companies.</a:t>
            </a:r>
          </a:p>
        </p:txBody>
      </p:sp>
    </p:spTree>
    <p:extLst>
      <p:ext uri="{BB962C8B-B14F-4D97-AF65-F5344CB8AC3E}">
        <p14:creationId xmlns:p14="http://schemas.microsoft.com/office/powerpoint/2010/main" val="4046235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1C60385-C6FF-3FD5-7213-5A6031E26A62}"/>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i="0" u="none" strike="noStrike" kern="1200" baseline="0" dirty="0">
                <a:solidFill>
                  <a:schemeClr val="tx1"/>
                </a:solidFill>
                <a:latin typeface="+mj-lt"/>
                <a:ea typeface="+mj-ea"/>
                <a:cs typeface="+mj-cs"/>
              </a:rPr>
              <a:t>Future Outlook for Unilever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121B11B9-B1FE-11A0-21E7-CA0C0FFA3C58}"/>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400" i="0" u="none" strike="noStrike" baseline="0" dirty="0"/>
              <a:t>Unilever's future outlook is promising, yet challenging. The company has set ambitious goals to achieve sustainability and reduce its environmental impact. By 2030, Unilever aims to achieve net-zero emissions from its products and halve its use of virgin plastic. These initiatives not only benefit the environment but also appeal to consumers who prioritize sustainability.</a:t>
            </a:r>
          </a:p>
          <a:p>
            <a:pPr marR="0" lvl="0"/>
            <a:r>
              <a:rPr lang="en-US" sz="2400" i="0" u="none" strike="noStrike" baseline="0" dirty="0"/>
              <a:t>However, achieving these goals requires significant investments in research and development, as well as changes in production processes. Additionally, Unilever faces competition from both established players and emerging startups in the consumer goods industry. To stay competitive, Unilever needs to continue innovating and adapting to changing consumer preferences and market trends.</a:t>
            </a:r>
          </a:p>
        </p:txBody>
      </p:sp>
    </p:spTree>
    <p:extLst>
      <p:ext uri="{BB962C8B-B14F-4D97-AF65-F5344CB8AC3E}">
        <p14:creationId xmlns:p14="http://schemas.microsoft.com/office/powerpoint/2010/main" val="1277821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1C60385-C6FF-3FD5-7213-5A6031E26A62}"/>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dirty="0"/>
              <a:t>R</a:t>
            </a:r>
            <a:r>
              <a:rPr lang="en-US" b="1" i="0" u="none" strike="noStrike" kern="1200" baseline="0" dirty="0">
                <a:solidFill>
                  <a:schemeClr val="tx1"/>
                </a:solidFill>
                <a:latin typeface="+mj-lt"/>
                <a:ea typeface="+mj-ea"/>
                <a:cs typeface="+mj-cs"/>
              </a:rPr>
              <a:t>ecommendations to Gain a Competitive </a:t>
            </a:r>
            <a:r>
              <a:rPr lang="en-US" b="1" dirty="0"/>
              <a:t>A</a:t>
            </a:r>
            <a:r>
              <a:rPr lang="en-US" b="1" i="0" u="none" strike="noStrike" kern="1200" baseline="0" dirty="0">
                <a:solidFill>
                  <a:schemeClr val="tx1"/>
                </a:solidFill>
                <a:latin typeface="+mj-lt"/>
                <a:ea typeface="+mj-ea"/>
                <a:cs typeface="+mj-cs"/>
              </a:rPr>
              <a:t>dvantage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121B11B9-B1FE-11A0-21E7-CA0C0FFA3C58}"/>
              </a:ext>
            </a:extLst>
          </p:cNvPr>
          <p:cNvSpPr>
            <a:spLocks noGrp="1"/>
          </p:cNvSpPr>
          <p:nvPr>
            <p:ph type="body" idx="1"/>
          </p:nvPr>
        </p:nvSpPr>
        <p:spPr>
          <a:xfrm>
            <a:off x="838200" y="1825625"/>
            <a:ext cx="10515600" cy="4351338"/>
          </a:xfrm>
        </p:spPr>
        <p:txBody>
          <a:bodyPr vert="horz" lIns="91440" tIns="45720" rIns="91440" bIns="45720" rtlCol="0">
            <a:normAutofit fontScale="70000" lnSpcReduction="20000"/>
          </a:bodyPr>
          <a:lstStyle/>
          <a:p>
            <a:pPr algn="l">
              <a:buFont typeface="+mj-lt"/>
              <a:buAutoNum type="arabicPeriod"/>
            </a:pPr>
            <a:r>
              <a:rPr lang="en-US" dirty="0"/>
              <a:t>Digital Transformation:</a:t>
            </a:r>
          </a:p>
          <a:p>
            <a:pPr lvl="1"/>
            <a:r>
              <a:rPr lang="en-US" sz="2800" dirty="0"/>
              <a:t>Invest in robust e-commerce capabilities and user-friendly online platforms.</a:t>
            </a:r>
          </a:p>
          <a:p>
            <a:pPr lvl="1"/>
            <a:r>
              <a:rPr lang="en-US" sz="2800" dirty="0"/>
              <a:t>Leverage data analytics to understand customer preferences and personalize marketing strategies.</a:t>
            </a:r>
          </a:p>
          <a:p>
            <a:pPr lvl="1"/>
            <a:r>
              <a:rPr lang="en-US" sz="2800" dirty="0"/>
              <a:t>Enhance supply chain visibility through the use of digital technologies like IoT and blockchain.</a:t>
            </a:r>
          </a:p>
          <a:p>
            <a:pPr algn="l">
              <a:buFont typeface="+mj-lt"/>
              <a:buAutoNum type="arabicPeriod"/>
            </a:pPr>
            <a:r>
              <a:rPr lang="en-US" dirty="0"/>
              <a:t>Product Innovation:</a:t>
            </a:r>
          </a:p>
          <a:p>
            <a:pPr lvl="1"/>
            <a:r>
              <a:rPr lang="en-US" sz="2800" dirty="0"/>
              <a:t>Conduct market research to identify emerging consumer trends and develop innovative products.</a:t>
            </a:r>
          </a:p>
          <a:p>
            <a:pPr lvl="1"/>
            <a:r>
              <a:rPr lang="en-US" sz="2800" dirty="0"/>
              <a:t>Focus on health and wellness, sustainability, and convenience in product development.</a:t>
            </a:r>
          </a:p>
          <a:p>
            <a:pPr lvl="1"/>
            <a:r>
              <a:rPr lang="en-US" sz="2800" dirty="0"/>
              <a:t>Explore partnerships or acquisitions to access new technologies or enter new markets.</a:t>
            </a:r>
          </a:p>
          <a:p>
            <a:pPr algn="l">
              <a:buFont typeface="+mj-lt"/>
              <a:buAutoNum type="arabicPeriod"/>
            </a:pPr>
            <a:r>
              <a:rPr lang="en-US" dirty="0"/>
              <a:t>Sustainability Initiatives:</a:t>
            </a:r>
          </a:p>
          <a:p>
            <a:pPr lvl="1"/>
            <a:r>
              <a:rPr lang="en-US" sz="2800" dirty="0"/>
              <a:t>Set ambitious environmental sustainability goals and invest in renewable energy sources.</a:t>
            </a:r>
          </a:p>
          <a:p>
            <a:pPr lvl="1"/>
            <a:r>
              <a:rPr lang="en-US" sz="2800" dirty="0"/>
              <a:t>Adopt circular economy practices, such as recycling and reducing waste.</a:t>
            </a:r>
          </a:p>
          <a:p>
            <a:pPr lvl="1"/>
            <a:r>
              <a:rPr lang="en-US" sz="2800" dirty="0"/>
              <a:t>Communicate sustainability efforts transparently to consumers to build trust and loyalty.</a:t>
            </a:r>
          </a:p>
        </p:txBody>
      </p:sp>
    </p:spTree>
    <p:extLst>
      <p:ext uri="{BB962C8B-B14F-4D97-AF65-F5344CB8AC3E}">
        <p14:creationId xmlns:p14="http://schemas.microsoft.com/office/powerpoint/2010/main" val="1909059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1C60385-C6FF-3FD5-7213-5A6031E26A62}"/>
              </a:ext>
            </a:extLst>
          </p:cNvPr>
          <p:cNvSpPr>
            <a:spLocks noGrp="1"/>
          </p:cNvSpPr>
          <p:nvPr>
            <p:ph type="title"/>
          </p:nvPr>
        </p:nvSpPr>
        <p:spPr>
          <a:xfrm>
            <a:off x="838200" y="365126"/>
            <a:ext cx="10515600" cy="960436"/>
          </a:xfrm>
        </p:spPr>
        <p:txBody>
          <a:bodyPr vert="horz" lIns="91440" tIns="45720" rIns="91440" bIns="45720" rtlCol="0" anchor="ctr">
            <a:normAutofit/>
          </a:bodyPr>
          <a:lstStyle/>
          <a:p>
            <a:pPr marR="0"/>
            <a:r>
              <a:rPr lang="en-US" b="1" dirty="0" err="1"/>
              <a:t>Cont</a:t>
            </a:r>
            <a:r>
              <a:rPr lang="en-US" b="1" dirty="0"/>
              <a:t>:</a:t>
            </a:r>
            <a:endParaRPr lang="en-US" b="1" i="0" u="none" strike="noStrike" kern="1200" baseline="0" dirty="0">
              <a:solidFill>
                <a:schemeClr val="tx1"/>
              </a:solidFill>
              <a:latin typeface="+mj-lt"/>
              <a:ea typeface="+mj-ea"/>
              <a:cs typeface="+mj-cs"/>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121B11B9-B1FE-11A0-21E7-CA0C0FFA3C58}"/>
              </a:ext>
            </a:extLst>
          </p:cNvPr>
          <p:cNvSpPr>
            <a:spLocks noGrp="1"/>
          </p:cNvSpPr>
          <p:nvPr>
            <p:ph type="body" idx="1"/>
          </p:nvPr>
        </p:nvSpPr>
        <p:spPr>
          <a:xfrm>
            <a:off x="828161" y="1325562"/>
            <a:ext cx="10515600" cy="4802187"/>
          </a:xfrm>
        </p:spPr>
        <p:txBody>
          <a:bodyPr vert="horz" lIns="91440" tIns="45720" rIns="91440" bIns="45720" rtlCol="0">
            <a:noAutofit/>
          </a:bodyPr>
          <a:lstStyle/>
          <a:p>
            <a:pPr marL="0" indent="0" algn="l">
              <a:buNone/>
            </a:pPr>
            <a:r>
              <a:rPr lang="en-US" sz="2000" dirty="0"/>
              <a:t>4. Agile and Resilient Supply Chains:</a:t>
            </a:r>
          </a:p>
          <a:p>
            <a:pPr lvl="1"/>
            <a:r>
              <a:rPr lang="en-US" sz="1800" dirty="0"/>
              <a:t>Diversify sourcing options to reduce dependency on single suppliers or regions.</a:t>
            </a:r>
          </a:p>
          <a:p>
            <a:pPr lvl="1"/>
            <a:r>
              <a:rPr lang="en-US" sz="1800" dirty="0"/>
              <a:t>Collaborate closely with key suppliers to ensure visibility and alignment on demand fluctuations.</a:t>
            </a:r>
          </a:p>
          <a:p>
            <a:pPr lvl="1"/>
            <a:r>
              <a:rPr lang="en-US" sz="1800" dirty="0"/>
              <a:t>Implement real-time supply chain monitoring and predictive analytics to respond quickly to disruptions.</a:t>
            </a:r>
          </a:p>
          <a:p>
            <a:pPr marL="0" indent="0">
              <a:buNone/>
            </a:pPr>
            <a:r>
              <a:rPr lang="en-US" sz="2000" dirty="0"/>
              <a:t>5. Local Market Presence:</a:t>
            </a:r>
          </a:p>
          <a:p>
            <a:pPr lvl="1"/>
            <a:r>
              <a:rPr lang="en-US" sz="1800" dirty="0"/>
              <a:t>Customize product offerings, marketing campaigns, and distribution channels for different regions.</a:t>
            </a:r>
          </a:p>
          <a:p>
            <a:pPr lvl="1"/>
            <a:r>
              <a:rPr lang="en-US" sz="1800" dirty="0"/>
              <a:t>Form strategic alliances with local partners or acquire local brands to gain market insights and establish a stronger presence.</a:t>
            </a:r>
          </a:p>
          <a:p>
            <a:pPr lvl="1"/>
            <a:r>
              <a:rPr lang="en-US" sz="1800" dirty="0"/>
              <a:t>Engage with local communities and stakeholders to build brand loyalty and foster long-term relationships.</a:t>
            </a:r>
          </a:p>
          <a:p>
            <a:pPr marL="0" indent="0">
              <a:buNone/>
            </a:pPr>
            <a:r>
              <a:rPr lang="en-US" sz="2000" dirty="0"/>
              <a:t>6. Employee Well-being and Flexibility:</a:t>
            </a:r>
          </a:p>
          <a:p>
            <a:pPr lvl="1"/>
            <a:r>
              <a:rPr lang="en-US" sz="1800" dirty="0"/>
              <a:t>Offer flexible work arrangements to support remote work and work-life balance.</a:t>
            </a:r>
          </a:p>
          <a:p>
            <a:pPr lvl="1"/>
            <a:r>
              <a:rPr lang="en-US" sz="1800" dirty="0"/>
              <a:t>Invest in digital collaboration tools and platforms to facilitate effective communication and teamwork.</a:t>
            </a:r>
          </a:p>
          <a:p>
            <a:pPr lvl="1"/>
            <a:r>
              <a:rPr lang="en-US" sz="1800" dirty="0"/>
              <a:t>Prioritize employee well-being through wellness programs, mental health support, and a supportive work culture.</a:t>
            </a:r>
          </a:p>
          <a:p>
            <a:pPr marL="0" marR="0" lvl="0" indent="0">
              <a:buNone/>
            </a:pPr>
            <a:endParaRPr lang="en-US" sz="1800" i="0" u="none" strike="noStrike" baseline="0" dirty="0"/>
          </a:p>
        </p:txBody>
      </p:sp>
    </p:spTree>
    <p:extLst>
      <p:ext uri="{BB962C8B-B14F-4D97-AF65-F5344CB8AC3E}">
        <p14:creationId xmlns:p14="http://schemas.microsoft.com/office/powerpoint/2010/main" val="778014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92E571B-2CA4-34D8-5BA9-C8F74BB3C6C3}"/>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0" i="0" u="none" strike="noStrike" kern="1200" baseline="0">
                <a:solidFill>
                  <a:schemeClr val="tx1"/>
                </a:solidFill>
                <a:latin typeface="+mj-lt"/>
                <a:ea typeface="+mj-ea"/>
                <a:cs typeface="+mj-cs"/>
              </a:rPr>
              <a:t>Conclusion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3329427C-C199-BBA5-C3AC-C28878AB40FE}"/>
              </a:ext>
            </a:extLst>
          </p:cNvPr>
          <p:cNvSpPr>
            <a:spLocks noGrp="1"/>
          </p:cNvSpPr>
          <p:nvPr>
            <p:ph type="body" idx="1"/>
          </p:nvPr>
        </p:nvSpPr>
        <p:spPr>
          <a:xfrm>
            <a:off x="838200" y="1825625"/>
            <a:ext cx="10515600" cy="4351338"/>
          </a:xfrm>
        </p:spPr>
        <p:txBody>
          <a:bodyPr vert="horz" lIns="91440" tIns="45720" rIns="91440" bIns="45720" rtlCol="0">
            <a:normAutofit/>
          </a:bodyPr>
          <a:lstStyle/>
          <a:p>
            <a:pPr marR="0" lvl="0"/>
            <a:r>
              <a:rPr lang="en-US" sz="2400" b="1" i="0" u="none" strike="noStrike" baseline="0"/>
              <a:t>In conclusion, Unilever is a global business that operates in a variety of industries and has a rich history of success. However, the pandemic has posed significant challenges to the company's operations and financial performance. Despite these challenges, Unilever has responded admirably by implementing initiatives to support its employees, customers, and communities. Additionally, the company's commitment to sustainability has helped it maintain a competitive advantage in the global market.</a:t>
            </a:r>
          </a:p>
          <a:p>
            <a:pPr marR="0" lvl="0"/>
            <a:r>
              <a:rPr lang="en-US" sz="2400" b="1" i="0" u="none" strike="noStrike" baseline="0"/>
              <a:t>Looking ahead, Unilever faces both opportunities and challenges. The company must continue to adapt to the changing global business environment while maintaining its focus on sustainability and social responsibility. By doing so, Unilever can continue to thrive and make a positive impact on the world.</a:t>
            </a:r>
          </a:p>
        </p:txBody>
      </p:sp>
    </p:spTree>
    <p:extLst>
      <p:ext uri="{BB962C8B-B14F-4D97-AF65-F5344CB8AC3E}">
        <p14:creationId xmlns:p14="http://schemas.microsoft.com/office/powerpoint/2010/main" val="225963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92E571B-2CA4-34D8-5BA9-C8F74BB3C6C3}"/>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marR="0"/>
            <a:r>
              <a:rPr lang="en-US" b="1" dirty="0"/>
              <a:t>References</a:t>
            </a:r>
            <a:endParaRPr lang="en-US" b="1" i="0" u="none" strike="noStrike" kern="1200" baseline="0" dirty="0">
              <a:solidFill>
                <a:schemeClr val="tx1"/>
              </a:solidFill>
              <a:latin typeface="+mj-lt"/>
              <a:ea typeface="+mj-ea"/>
              <a:cs typeface="+mj-cs"/>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 Placeholder 2">
            <a:extLst>
              <a:ext uri="{FF2B5EF4-FFF2-40B4-BE49-F238E27FC236}">
                <a16:creationId xmlns:a16="http://schemas.microsoft.com/office/drawing/2014/main" id="{3329427C-C199-BBA5-C3AC-C28878AB40FE}"/>
              </a:ext>
            </a:extLst>
          </p:cNvPr>
          <p:cNvSpPr>
            <a:spLocks noGrp="1"/>
          </p:cNvSpPr>
          <p:nvPr>
            <p:ph type="body" idx="1"/>
          </p:nvPr>
        </p:nvSpPr>
        <p:spPr>
          <a:xfrm>
            <a:off x="838200" y="1399956"/>
            <a:ext cx="10515600" cy="4351338"/>
          </a:xfrm>
        </p:spPr>
        <p:txBody>
          <a:bodyPr vert="horz" lIns="91440" tIns="45720" rIns="91440" bIns="45720" rtlCol="0">
            <a:normAutofit/>
          </a:bodyPr>
          <a:lstStyle/>
          <a:p>
            <a:pPr marL="342900" indent="-342900">
              <a:buFont typeface="+mj-lt"/>
              <a:buAutoNum type="arabicPeriod"/>
            </a:pPr>
            <a:r>
              <a:rPr lang="en-US" sz="1600" dirty="0">
                <a:effectLst/>
              </a:rPr>
              <a:t>Unilever PLC (2023b) </a:t>
            </a:r>
            <a:r>
              <a:rPr lang="en-US" sz="1600" i="1" dirty="0">
                <a:effectLst/>
              </a:rPr>
              <a:t>Advertising and marketing</a:t>
            </a:r>
            <a:r>
              <a:rPr lang="en-US" sz="1600" dirty="0">
                <a:effectLst/>
              </a:rPr>
              <a:t>, </a:t>
            </a:r>
            <a:r>
              <a:rPr lang="en-US" sz="1600" i="1" dirty="0">
                <a:effectLst/>
              </a:rPr>
              <a:t>Unilever</a:t>
            </a:r>
            <a:r>
              <a:rPr lang="en-US" sz="1600" dirty="0">
                <a:effectLst/>
              </a:rPr>
              <a:t>. Available at: https://www.unilever.com/planet-and-society/responsible-business/advertising-and-marketing/ (Accessed: 10 July 2023). </a:t>
            </a:r>
          </a:p>
          <a:p>
            <a:pPr marL="342900" indent="-342900">
              <a:buFont typeface="+mj-lt"/>
              <a:buAutoNum type="arabicPeriod"/>
            </a:pPr>
            <a:r>
              <a:rPr lang="en-US" sz="1600" dirty="0">
                <a:effectLst/>
              </a:rPr>
              <a:t>Unilever PLC (2023c) </a:t>
            </a:r>
            <a:r>
              <a:rPr lang="en-US" sz="1600" dirty="0"/>
              <a:t>History &amp;amp; Archives, Unilever. Available at: https://www.unilever.com/our-company/our-history-and-archives/ (Accessed: 10 July 2023). </a:t>
            </a:r>
          </a:p>
          <a:p>
            <a:pPr marL="342900" indent="-342900">
              <a:buFont typeface="+mj-lt"/>
              <a:buAutoNum type="arabicPeriod"/>
            </a:pPr>
            <a:r>
              <a:rPr lang="en-US" sz="1600" dirty="0"/>
              <a:t>Unilever PLC (2023d) How we’re driving growth through our five strategic choices, Unilever. Available at: https://www.unilever.com/news/news-search/2022/how-were-driving-growth-through-our-five-strategic-choices/ (Accessed: 10 July 2023). </a:t>
            </a:r>
          </a:p>
          <a:p>
            <a:pPr marL="342900" indent="-342900">
              <a:buFont typeface="+mj-lt"/>
              <a:buAutoNum type="arabicPeriod"/>
            </a:pPr>
            <a:endParaRPr lang="en-US" sz="1600" dirty="0">
              <a:effectLst/>
            </a:endParaRPr>
          </a:p>
          <a:p>
            <a:pPr marL="0" marR="0" lvl="0" indent="0">
              <a:buNone/>
            </a:pPr>
            <a:endParaRPr lang="en-US" sz="2400" b="1" i="0" u="none" strike="noStrike" baseline="0" dirty="0"/>
          </a:p>
        </p:txBody>
      </p:sp>
    </p:spTree>
    <p:extLst>
      <p:ext uri="{BB962C8B-B14F-4D97-AF65-F5344CB8AC3E}">
        <p14:creationId xmlns:p14="http://schemas.microsoft.com/office/powerpoint/2010/main" val="3101083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Custom 2">
      <a:dk1>
        <a:sysClr val="windowText" lastClr="000000"/>
      </a:dk1>
      <a:lt1>
        <a:sysClr val="window" lastClr="FFFFFF"/>
      </a:lt1>
      <a:dk2>
        <a:srgbClr val="000000"/>
      </a:dk2>
      <a:lt2>
        <a:srgbClr val="EBEBEB"/>
      </a:lt2>
      <a:accent1>
        <a:srgbClr val="0070C0"/>
      </a:accent1>
      <a:accent2>
        <a:srgbClr val="FFC000"/>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Introduction</Template>
  <TotalTime>656</TotalTime>
  <Words>2086</Words>
  <Application>Microsoft Office PowerPoint</Application>
  <PresentationFormat>Widescreen</PresentationFormat>
  <Paragraphs>77</Paragraphs>
  <Slides>13</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Trebuchet MS</vt:lpstr>
      <vt:lpstr>Wingdings 3</vt:lpstr>
      <vt:lpstr>Office Theme</vt:lpstr>
      <vt:lpstr>Facet</vt:lpstr>
      <vt:lpstr>Presentation on A Critical Analysis of the Global Business Environment - Post Pandemic</vt:lpstr>
      <vt:lpstr>Introduction</vt:lpstr>
      <vt:lpstr>Unilever: A Brief Overview</vt:lpstr>
      <vt:lpstr>The Global Business Environment</vt:lpstr>
      <vt:lpstr>The Impact of the Pandemic on Unilever</vt:lpstr>
      <vt:lpstr>Unilever's Response to the Pandemic</vt:lpstr>
      <vt:lpstr>Unilever's Sustainability Strategy</vt:lpstr>
      <vt:lpstr>Unilever's Competitive Advantage </vt:lpstr>
      <vt:lpstr>Future Outlook for Unilever</vt:lpstr>
      <vt:lpstr>Recommendations to Gain a Competitive Advantage</vt:lpstr>
      <vt:lpstr>Cont: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Nishant Nyachhon (2241625)</dc:creator>
  <cp:lastModifiedBy>Nishant Nyachhon</cp:lastModifiedBy>
  <cp:revision>7</cp:revision>
  <dcterms:created xsi:type="dcterms:W3CDTF">2023-07-14T00:07:00Z</dcterms:created>
  <dcterms:modified xsi:type="dcterms:W3CDTF">2023-07-19T23:50:34Z</dcterms:modified>
</cp:coreProperties>
</file>