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notesMasterIdLst>
    <p:notesMasterId r:id="rId17"/>
  </p:notesMasterIdLst>
  <p:sldIdLst>
    <p:sldId id="263" r:id="rId2"/>
    <p:sldId id="264" r:id="rId3"/>
    <p:sldId id="265" r:id="rId4"/>
    <p:sldId id="271" r:id="rId5"/>
    <p:sldId id="272" r:id="rId6"/>
    <p:sldId id="266" r:id="rId7"/>
    <p:sldId id="256" r:id="rId8"/>
    <p:sldId id="257" r:id="rId9"/>
    <p:sldId id="258" r:id="rId10"/>
    <p:sldId id="262" r:id="rId11"/>
    <p:sldId id="267" r:id="rId12"/>
    <p:sldId id="269" r:id="rId13"/>
    <p:sldId id="270" r:id="rId14"/>
    <p:sldId id="260" r:id="rId15"/>
    <p:sldId id="26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91" autoAdjust="0"/>
    <p:restoredTop sz="83117" autoAdjust="0"/>
  </p:normalViewPr>
  <p:slideViewPr>
    <p:cSldViewPr snapToGrid="0">
      <p:cViewPr varScale="1">
        <p:scale>
          <a:sx n="96" d="100"/>
          <a:sy n="96" d="100"/>
        </p:scale>
        <p:origin x="12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96386E-398D-49E5-8D83-884B78BBB42A}" type="datetimeFigureOut">
              <a:rPr lang="en-GB" smtClean="0"/>
              <a:t>13/12/2017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9DDC94-EC7B-45C7-942C-65CF058CD9D3}" type="slidenum">
              <a:rPr lang="en-GB" smtClean="0"/>
              <a:t>‹#›</a:t>
            </a:fld>
            <a:endParaRPr lang="en-GB"/>
          </a:p>
        </p:txBody>
      </p:sp>
    </p:spTree>
    <p:extLst>
      <p:ext uri="{BB962C8B-B14F-4D97-AF65-F5344CB8AC3E}">
        <p14:creationId xmlns:p14="http://schemas.microsoft.com/office/powerpoint/2010/main" val="3861920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centerforagileleadership.com/what-is-agile-leadership/"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marshallelearning.com/blog/inclusive-management/" TargetMode="External"/><Relationship Id="rId4" Type="http://schemas.openxmlformats.org/officeDocument/2006/relationships/hyperlink" Target="http://citeseerx.ist.psu.edu/viewdoc/download?doi=10.1.1.892.3988&amp;rep=rep1&amp;type=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A5E5DB-EB4D-43D2-A14C-E877B6446E42}" type="slidenum">
              <a:rPr lang="en-GB" smtClean="0"/>
              <a:t>1</a:t>
            </a:fld>
            <a:endParaRPr lang="en-GB"/>
          </a:p>
        </p:txBody>
      </p:sp>
    </p:spTree>
    <p:extLst>
      <p:ext uri="{BB962C8B-B14F-4D97-AF65-F5344CB8AC3E}">
        <p14:creationId xmlns:p14="http://schemas.microsoft.com/office/powerpoint/2010/main" val="121844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this presentation we will be explaining how McDonald’s can benefit by adopting inclusive, agile and flexible working environments, these different approaches will help improve performance and keep a competitive advantage. McDonald’s is the world’s leading global food service retailer with over 36,000 locations in over 100 countries. More than 80% of McDonald’s restaurants worldwide are owned and operated by independent local business men and women. McDonald’s was founded in 1940 as a restaurant operated by Richard and Maurice McDonald. Ray Kroc a businessman, joined the company as a franchise agent and proceeded to purchase the chain from the McDonald’s brothers</a:t>
            </a:r>
            <a:endParaRPr lang="en-GB" dirty="0"/>
          </a:p>
        </p:txBody>
      </p:sp>
      <p:sp>
        <p:nvSpPr>
          <p:cNvPr id="4" name="Slide Number Placeholder 3"/>
          <p:cNvSpPr>
            <a:spLocks noGrp="1"/>
          </p:cNvSpPr>
          <p:nvPr>
            <p:ph type="sldNum" sz="quarter" idx="10"/>
          </p:nvPr>
        </p:nvSpPr>
        <p:spPr/>
        <p:txBody>
          <a:bodyPr/>
          <a:lstStyle/>
          <a:p>
            <a:fld id="{5EA5E5DB-EB4D-43D2-A14C-E877B6446E42}" type="slidenum">
              <a:rPr lang="en-GB" smtClean="0"/>
              <a:t>2</a:t>
            </a:fld>
            <a:endParaRPr lang="en-GB"/>
          </a:p>
        </p:txBody>
      </p:sp>
    </p:spTree>
    <p:extLst>
      <p:ext uri="{BB962C8B-B14F-4D97-AF65-F5344CB8AC3E}">
        <p14:creationId xmlns:p14="http://schemas.microsoft.com/office/powerpoint/2010/main" val="1829175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 Inclusive workplace is a working environment in which you are valued, respected and supported. It allows the organisation to grasp the diversity of backgrounds and viewpoints of the employees which can then boost their self-confidence and increase creativeness and contributions.</a:t>
            </a:r>
            <a:endParaRPr lang="en-GB" dirty="0"/>
          </a:p>
        </p:txBody>
      </p:sp>
      <p:sp>
        <p:nvSpPr>
          <p:cNvPr id="4" name="Slide Number Placeholder 3"/>
          <p:cNvSpPr>
            <a:spLocks noGrp="1"/>
          </p:cNvSpPr>
          <p:nvPr>
            <p:ph type="sldNum" sz="quarter" idx="10"/>
          </p:nvPr>
        </p:nvSpPr>
        <p:spPr/>
        <p:txBody>
          <a:bodyPr/>
          <a:lstStyle/>
          <a:p>
            <a:fld id="{5EA5E5DB-EB4D-43D2-A14C-E877B6446E42}" type="slidenum">
              <a:rPr lang="en-GB" smtClean="0"/>
              <a:t>3</a:t>
            </a:fld>
            <a:endParaRPr lang="en-GB"/>
          </a:p>
        </p:txBody>
      </p:sp>
    </p:spTree>
    <p:extLst>
      <p:ext uri="{BB962C8B-B14F-4D97-AF65-F5344CB8AC3E}">
        <p14:creationId xmlns:p14="http://schemas.microsoft.com/office/powerpoint/2010/main" val="1262082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a:t>
            </a:r>
            <a:r>
              <a:rPr lang="en-US" baseline="0" dirty="0"/>
              <a:t> inclusive workforce relates to the diversity of an organisation and how having a more diverse workforce helps employees get a wider range of ideas and be more open and appreciative of other cultures, religions and beliefs.</a:t>
            </a:r>
          </a:p>
          <a:p>
            <a:r>
              <a:rPr lang="en-US" baseline="0" dirty="0"/>
              <a:t>Having employees be able to work in a diverse workforce. Also inclusive management generally leads to bringing people together to work to a common goal or to generally achieve something a single person could not by themselves.</a:t>
            </a:r>
            <a:endParaRPr lang="en-US" dirty="0"/>
          </a:p>
        </p:txBody>
      </p:sp>
      <p:sp>
        <p:nvSpPr>
          <p:cNvPr id="4" name="Slide Number Placeholder 3"/>
          <p:cNvSpPr>
            <a:spLocks noGrp="1"/>
          </p:cNvSpPr>
          <p:nvPr>
            <p:ph type="sldNum" sz="quarter" idx="10"/>
          </p:nvPr>
        </p:nvSpPr>
        <p:spPr/>
        <p:txBody>
          <a:bodyPr/>
          <a:lstStyle/>
          <a:p>
            <a:fld id="{C82F5091-7014-874C-A322-9C2D8F632D0D}" type="slidenum">
              <a:rPr lang="en-US" smtClean="0"/>
              <a:t>4</a:t>
            </a:fld>
            <a:endParaRPr lang="en-US"/>
          </a:p>
        </p:txBody>
      </p:sp>
    </p:spTree>
    <p:extLst>
      <p:ext uri="{BB962C8B-B14F-4D97-AF65-F5344CB8AC3E}">
        <p14:creationId xmlns:p14="http://schemas.microsoft.com/office/powerpoint/2010/main" val="1780592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McDonalds</a:t>
            </a:r>
            <a:r>
              <a:rPr lang="en-US" baseline="0" dirty="0"/>
              <a:t> do have a wide diversity and do bring people together, however the fact that managers and other employees don</a:t>
            </a:r>
            <a:r>
              <a:rPr lang="mr-IN" baseline="0" dirty="0"/>
              <a:t>’</a:t>
            </a:r>
            <a:r>
              <a:rPr lang="en-US" baseline="0" dirty="0"/>
              <a:t>t get on very well leads us to believe </a:t>
            </a:r>
            <a:r>
              <a:rPr lang="en-US" baseline="0" dirty="0" err="1"/>
              <a:t>tht</a:t>
            </a:r>
            <a:r>
              <a:rPr lang="en-US" baseline="0" dirty="0"/>
              <a:t> the people who work </a:t>
            </a:r>
            <a:r>
              <a:rPr lang="en-US" baseline="0" dirty="0" err="1"/>
              <a:t>otgether</a:t>
            </a:r>
            <a:r>
              <a:rPr lang="en-US" baseline="0" dirty="0"/>
              <a:t> </a:t>
            </a:r>
            <a:r>
              <a:rPr lang="en-US" baseline="0" dirty="0" err="1"/>
              <a:t>arent</a:t>
            </a:r>
            <a:r>
              <a:rPr lang="en-US" baseline="0" dirty="0"/>
              <a:t> working towards a common goal and aren't understanding of each other and what each person wants or decides.</a:t>
            </a:r>
          </a:p>
          <a:p>
            <a:r>
              <a:rPr lang="en-US" baseline="0" dirty="0"/>
              <a:t>This is obviously a problem for McDonalds as they cant get people to appreciate each other and work with one and other respectively how are goals going to be met and how are workplace environments going to be. </a:t>
            </a:r>
            <a:endParaRPr lang="en-US" dirty="0"/>
          </a:p>
        </p:txBody>
      </p:sp>
      <p:sp>
        <p:nvSpPr>
          <p:cNvPr id="4" name="Slide Number Placeholder 3"/>
          <p:cNvSpPr>
            <a:spLocks noGrp="1"/>
          </p:cNvSpPr>
          <p:nvPr>
            <p:ph type="sldNum" sz="quarter" idx="10"/>
          </p:nvPr>
        </p:nvSpPr>
        <p:spPr/>
        <p:txBody>
          <a:bodyPr/>
          <a:lstStyle/>
          <a:p>
            <a:fld id="{C82F5091-7014-874C-A322-9C2D8F632D0D}" type="slidenum">
              <a:rPr lang="en-US" smtClean="0"/>
              <a:t>5</a:t>
            </a:fld>
            <a:endParaRPr lang="en-US"/>
          </a:p>
        </p:txBody>
      </p:sp>
    </p:spTree>
    <p:extLst>
      <p:ext uri="{BB962C8B-B14F-4D97-AF65-F5344CB8AC3E}">
        <p14:creationId xmlns:p14="http://schemas.microsoft.com/office/powerpoint/2010/main" val="800516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3 types of flexibility, one is functional flexibility which is when the organisation has the ability to move the employees to other duties or responsibilities within the organisation, and it reflects the organisations ability to adapt to changing conditions and requirements. Numerical flexibility is the ability of the firm to adjust the quantity of labour to meet fluctuations in demand. Temporal flexibility is the variation in the numbers of hours worked and the timing of the work. Typical forms are flexitime, overtime, zero-hours contracts, compressed working week, seasonal-hours contracts, and annual-hours contracts.</a:t>
            </a:r>
          </a:p>
        </p:txBody>
      </p:sp>
      <p:sp>
        <p:nvSpPr>
          <p:cNvPr id="4" name="Slide Number Placeholder 3"/>
          <p:cNvSpPr>
            <a:spLocks noGrp="1"/>
          </p:cNvSpPr>
          <p:nvPr>
            <p:ph type="sldNum" sz="quarter" idx="10"/>
          </p:nvPr>
        </p:nvSpPr>
        <p:spPr/>
        <p:txBody>
          <a:bodyPr/>
          <a:lstStyle/>
          <a:p>
            <a:fld id="{5EA5E5DB-EB4D-43D2-A14C-E877B6446E42}" type="slidenum">
              <a:rPr lang="en-GB" smtClean="0"/>
              <a:t>6</a:t>
            </a:fld>
            <a:endParaRPr lang="en-GB"/>
          </a:p>
        </p:txBody>
      </p:sp>
    </p:spTree>
    <p:extLst>
      <p:ext uri="{BB962C8B-B14F-4D97-AF65-F5344CB8AC3E}">
        <p14:creationId xmlns:p14="http://schemas.microsoft.com/office/powerpoint/2010/main" val="14026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Flexibility within McDonalds</a:t>
            </a:r>
          </a:p>
          <a:p>
            <a:r>
              <a:rPr lang="en-GB" sz="1200" kern="1200" dirty="0">
                <a:solidFill>
                  <a:schemeClr val="tx1"/>
                </a:solidFill>
                <a:effectLst/>
                <a:latin typeface="+mn-lt"/>
                <a:ea typeface="+mn-ea"/>
                <a:cs typeface="+mn-cs"/>
              </a:rPr>
              <a:t>In today’s society jobs are turning out to be more wanting during these difficult times the UK is facing. For overturning the economic crisis, business discharge several employees and the ones who are left working take on more work and responsibilities which then leads on to the employee feeling frustrated turning to a new job. Flexibility within a job is a powerful method/ tool for employee maintenance and taking on new working talents. If flexible working is used properly within a business this could motivate employees to putting their skills forward in times of need and overtime periods. Flexible jobs are attractive to the employees who are looking for hours that they can work around in particular women who stay engaged while taking care of their family </a:t>
            </a:r>
            <a:r>
              <a:rPr lang="en-GB" sz="1200" u="sng" kern="1200" dirty="0">
                <a:solidFill>
                  <a:schemeClr val="tx1"/>
                </a:solidFill>
                <a:effectLst/>
                <a:latin typeface="+mn-lt"/>
                <a:ea typeface="+mn-ea"/>
                <a:cs typeface="+mn-cs"/>
              </a:rPr>
              <a:t>(the guardian,2017).</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F9DDC94-EC7B-45C7-942C-65CF058CD9D3}" type="slidenum">
              <a:rPr lang="en-GB" smtClean="0"/>
              <a:t>7</a:t>
            </a:fld>
            <a:endParaRPr lang="en-GB"/>
          </a:p>
        </p:txBody>
      </p:sp>
    </p:spTree>
    <p:extLst>
      <p:ext uri="{BB962C8B-B14F-4D97-AF65-F5344CB8AC3E}">
        <p14:creationId xmlns:p14="http://schemas.microsoft.com/office/powerpoint/2010/main" val="3742198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method of flexibility application in McDonalds will increase the efficiency and work ethic within the business. Due to McDonalds prime goal of showcasing good customer valuation and generating high amounts of profit, the thought of flexible jobs will be a radical step into this way. You can apply Atkinson’s flexibility model into McDonalds flexible plan </a:t>
            </a:r>
            <a:r>
              <a:rPr lang="en-GB" sz="1200" u="sng" kern="1200" dirty="0">
                <a:solidFill>
                  <a:schemeClr val="tx1"/>
                </a:solidFill>
                <a:effectLst/>
                <a:latin typeface="+mn-lt"/>
                <a:ea typeface="+mn-ea"/>
                <a:cs typeface="+mn-cs"/>
              </a:rPr>
              <a:t>(McDonalds </a:t>
            </a:r>
            <a:r>
              <a:rPr lang="en-GB" sz="1200" u="sng" kern="1200" dirty="0" err="1">
                <a:solidFill>
                  <a:schemeClr val="tx1"/>
                </a:solidFill>
                <a:effectLst/>
                <a:latin typeface="+mn-lt"/>
                <a:ea typeface="+mn-ea"/>
                <a:cs typeface="+mn-cs"/>
              </a:rPr>
              <a:t>uk</a:t>
            </a:r>
            <a:r>
              <a:rPr lang="en-GB" sz="1200" u="sng" kern="1200" dirty="0">
                <a:solidFill>
                  <a:schemeClr val="tx1"/>
                </a:solidFill>
                <a:effectLst/>
                <a:latin typeface="+mn-lt"/>
                <a:ea typeface="+mn-ea"/>
                <a:cs typeface="+mn-cs"/>
              </a:rPr>
              <a:t>, 2016)</a:t>
            </a:r>
            <a:r>
              <a:rPr lang="en-GB" sz="1200" kern="1200" dirty="0">
                <a:solidFill>
                  <a:schemeClr val="tx1"/>
                </a:solidFill>
                <a:effectLst/>
                <a:latin typeface="+mn-lt"/>
                <a:ea typeface="+mn-ea"/>
                <a:cs typeface="+mn-cs"/>
              </a:rPr>
              <a:t>.  Atkinson’s flexible model has several proportions which are mainly functional, numerical and financial which all methods McDonalds should consider using within their organization.</a:t>
            </a:r>
          </a:p>
          <a:p>
            <a:endParaRPr lang="en-GB" dirty="0"/>
          </a:p>
        </p:txBody>
      </p:sp>
      <p:sp>
        <p:nvSpPr>
          <p:cNvPr id="4" name="Slide Number Placeholder 3"/>
          <p:cNvSpPr>
            <a:spLocks noGrp="1"/>
          </p:cNvSpPr>
          <p:nvPr>
            <p:ph type="sldNum" sz="quarter" idx="10"/>
          </p:nvPr>
        </p:nvSpPr>
        <p:spPr/>
        <p:txBody>
          <a:bodyPr/>
          <a:lstStyle/>
          <a:p>
            <a:fld id="{BF9DDC94-EC7B-45C7-942C-65CF058CD9D3}" type="slidenum">
              <a:rPr lang="en-GB" smtClean="0"/>
              <a:t>8</a:t>
            </a:fld>
            <a:endParaRPr lang="en-GB"/>
          </a:p>
        </p:txBody>
      </p:sp>
    </p:spTree>
    <p:extLst>
      <p:ext uri="{BB962C8B-B14F-4D97-AF65-F5344CB8AC3E}">
        <p14:creationId xmlns:p14="http://schemas.microsoft.com/office/powerpoint/2010/main" val="27964632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Functional flexibility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McDonalds should highly consider executing this method through job rotation where employees are reorganized quickly and consistently amongst different number of activities and functions </a:t>
            </a:r>
            <a:r>
              <a:rPr lang="en-GB" sz="1200" u="sng" kern="1200" dirty="0">
                <a:solidFill>
                  <a:schemeClr val="tx1"/>
                </a:solidFill>
                <a:effectLst/>
                <a:latin typeface="+mn-lt"/>
                <a:ea typeface="+mn-ea"/>
                <a:cs typeface="+mn-cs"/>
              </a:rPr>
              <a:t>(</a:t>
            </a:r>
            <a:r>
              <a:rPr lang="en-GB" sz="1200" u="sng" kern="1200" dirty="0" err="1">
                <a:solidFill>
                  <a:schemeClr val="tx1"/>
                </a:solidFill>
                <a:effectLst/>
                <a:latin typeface="+mn-lt"/>
                <a:ea typeface="+mn-ea"/>
                <a:cs typeface="+mn-cs"/>
              </a:rPr>
              <a:t>tutebox</a:t>
            </a:r>
            <a:r>
              <a:rPr lang="en-GB" sz="1200" u="sng" kern="1200" dirty="0">
                <a:solidFill>
                  <a:schemeClr val="tx1"/>
                </a:solidFill>
                <a:effectLst/>
                <a:latin typeface="+mn-lt"/>
                <a:ea typeface="+mn-ea"/>
                <a:cs typeface="+mn-cs"/>
              </a:rPr>
              <a:t>, 2010).</a:t>
            </a:r>
            <a:r>
              <a:rPr lang="en-GB" sz="1200" kern="1200" dirty="0">
                <a:solidFill>
                  <a:schemeClr val="tx1"/>
                </a:solidFill>
                <a:effectLst/>
                <a:latin typeface="+mn-lt"/>
                <a:ea typeface="+mn-ea"/>
                <a:cs typeface="+mn-cs"/>
              </a:rPr>
              <a:t> This will benefit employees within the business to becoming competitive doing multiple everyday jobs through staff shortage. </a:t>
            </a:r>
          </a:p>
          <a:p>
            <a:r>
              <a:rPr lang="en-GB" sz="1200" b="1" u="sng" kern="1200" dirty="0">
                <a:solidFill>
                  <a:schemeClr val="tx1"/>
                </a:solidFill>
                <a:effectLst/>
                <a:latin typeface="+mn-lt"/>
                <a:ea typeface="+mn-ea"/>
                <a:cs typeface="+mn-cs"/>
              </a:rPr>
              <a:t>Numerical flexibility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flexible method that McDonalds could pursue is for the increasing ad decreasing the amount of employees for them to meet the employment demands therefore, getting use to employment contribution levels for meeting the output differences. In this kind of method of flexibility McDonalds can choose to hire more part time staff or even contractual and temporary staff </a:t>
            </a:r>
            <a:r>
              <a:rPr lang="en-GB" sz="1200" u="sng" kern="1200" dirty="0">
                <a:solidFill>
                  <a:schemeClr val="tx1"/>
                </a:solidFill>
                <a:effectLst/>
                <a:latin typeface="+mn-lt"/>
                <a:ea typeface="+mn-ea"/>
                <a:cs typeface="+mn-cs"/>
              </a:rPr>
              <a:t>(</a:t>
            </a:r>
            <a:r>
              <a:rPr lang="en-GB" sz="1200" u="sng" kern="1200" dirty="0" err="1">
                <a:solidFill>
                  <a:schemeClr val="tx1"/>
                </a:solidFill>
                <a:effectLst/>
                <a:latin typeface="+mn-lt"/>
                <a:ea typeface="+mn-ea"/>
                <a:cs typeface="+mn-cs"/>
              </a:rPr>
              <a:t>thehankyoreh</a:t>
            </a:r>
            <a:r>
              <a:rPr lang="en-GB" sz="1200" u="sng" kern="1200" dirty="0">
                <a:solidFill>
                  <a:schemeClr val="tx1"/>
                </a:solidFill>
                <a:effectLst/>
                <a:latin typeface="+mn-lt"/>
                <a:ea typeface="+mn-ea"/>
                <a:cs typeface="+mn-cs"/>
              </a:rPr>
              <a:t>, 2015)</a:t>
            </a:r>
            <a:r>
              <a:rPr lang="en-GB" sz="1200" kern="1200" dirty="0">
                <a:solidFill>
                  <a:schemeClr val="tx1"/>
                </a:solidFill>
                <a:effectLst/>
                <a:latin typeface="+mn-lt"/>
                <a:ea typeface="+mn-ea"/>
                <a:cs typeface="+mn-cs"/>
              </a:rPr>
              <a:t>. The impression behind numerical flexibility is to rise the amount of unusual employee who are paid much a lesser amount of in contrast to the permanent employees.</a:t>
            </a:r>
          </a:p>
          <a:p>
            <a:r>
              <a:rPr lang="en-GB" sz="1200" b="1" u="sng" kern="1200" dirty="0">
                <a:solidFill>
                  <a:schemeClr val="tx1"/>
                </a:solidFill>
                <a:effectLst/>
                <a:latin typeface="+mn-lt"/>
                <a:ea typeface="+mn-ea"/>
                <a:cs typeface="+mn-cs"/>
              </a:rPr>
              <a:t>Financial flexibility </a:t>
            </a:r>
            <a:endParaRPr lang="en-GB" sz="120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Financial flexibility </a:t>
            </a:r>
            <a:r>
              <a:rPr lang="en-GB" sz="1200" kern="1200" dirty="0">
                <a:solidFill>
                  <a:schemeClr val="tx1"/>
                </a:solidFill>
                <a:effectLst/>
                <a:latin typeface="+mn-lt"/>
                <a:ea typeface="+mn-ea"/>
                <a:cs typeface="+mn-cs"/>
              </a:rPr>
              <a:t>permits</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fee of labour replicating the </a:t>
            </a:r>
            <a:r>
              <a:rPr lang="en-GB" sz="1200" u="none" strike="noStrike" kern="1200" dirty="0">
                <a:solidFill>
                  <a:schemeClr val="tx1"/>
                </a:solidFill>
                <a:effectLst/>
                <a:latin typeface="+mn-lt"/>
                <a:ea typeface="+mn-ea"/>
                <a:cs typeface="+mn-cs"/>
              </a:rPr>
              <a:t>supply and demand</a:t>
            </a:r>
            <a:r>
              <a:rPr lang="en-GB" sz="1200" kern="1200" dirty="0">
                <a:solidFill>
                  <a:schemeClr val="tx1"/>
                </a:solidFill>
                <a:effectLst/>
                <a:latin typeface="+mn-lt"/>
                <a:ea typeface="+mn-ea"/>
                <a:cs typeface="+mn-cs"/>
              </a:rPr>
              <a:t> for labour additionally determined by contract prices and hourly rates. The pay packages of employees can vary depending on if an employee is available or not. McDonalds can accomplish this method by starting a reward system and even the right pay </a:t>
            </a:r>
            <a:r>
              <a:rPr lang="en-GB" sz="1200" u="sng" kern="1200" dirty="0">
                <a:solidFill>
                  <a:schemeClr val="tx1"/>
                </a:solidFill>
                <a:effectLst/>
                <a:latin typeface="+mn-lt"/>
                <a:ea typeface="+mn-ea"/>
                <a:cs typeface="+mn-cs"/>
              </a:rPr>
              <a:t>(</a:t>
            </a:r>
            <a:r>
              <a:rPr lang="en-GB" sz="1200" u="sng" kern="1200" dirty="0" err="1">
                <a:solidFill>
                  <a:schemeClr val="tx1"/>
                </a:solidFill>
                <a:effectLst/>
                <a:latin typeface="+mn-lt"/>
                <a:ea typeface="+mn-ea"/>
                <a:cs typeface="+mn-cs"/>
              </a:rPr>
              <a:t>bbc</a:t>
            </a:r>
            <a:r>
              <a:rPr lang="en-GB" sz="1200" u="sng" kern="1200" dirty="0">
                <a:solidFill>
                  <a:schemeClr val="tx1"/>
                </a:solidFill>
                <a:effectLst/>
                <a:latin typeface="+mn-lt"/>
                <a:ea typeface="+mn-ea"/>
                <a:cs typeface="+mn-cs"/>
              </a:rPr>
              <a:t> news,2014)</a:t>
            </a:r>
            <a:r>
              <a:rPr lang="en-GB" sz="1200" kern="1200" dirty="0">
                <a:solidFill>
                  <a:schemeClr val="tx1"/>
                </a:solidFill>
                <a:effectLst/>
                <a:latin typeface="+mn-lt"/>
                <a:ea typeface="+mn-ea"/>
                <a:cs typeface="+mn-cs"/>
              </a:rPr>
              <a:t>. Also, McDonalds can give out bonuses and gifts during festive periods for extra motivation and pushing them in happily dealing with customers during festive periods like Christmas. </a:t>
            </a:r>
          </a:p>
          <a:p>
            <a:endParaRPr lang="en-GB" dirty="0"/>
          </a:p>
        </p:txBody>
      </p:sp>
      <p:sp>
        <p:nvSpPr>
          <p:cNvPr id="4" name="Slide Number Placeholder 3"/>
          <p:cNvSpPr>
            <a:spLocks noGrp="1"/>
          </p:cNvSpPr>
          <p:nvPr>
            <p:ph type="sldNum" sz="quarter" idx="10"/>
          </p:nvPr>
        </p:nvSpPr>
        <p:spPr/>
        <p:txBody>
          <a:bodyPr/>
          <a:lstStyle/>
          <a:p>
            <a:fld id="{BF9DDC94-EC7B-45C7-942C-65CF058CD9D3}" type="slidenum">
              <a:rPr lang="en-GB" smtClean="0"/>
              <a:t>9</a:t>
            </a:fld>
            <a:endParaRPr lang="en-GB"/>
          </a:p>
        </p:txBody>
      </p:sp>
    </p:spTree>
    <p:extLst>
      <p:ext uri="{BB962C8B-B14F-4D97-AF65-F5344CB8AC3E}">
        <p14:creationId xmlns:p14="http://schemas.microsoft.com/office/powerpoint/2010/main" val="2272557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a number of workplace flexibilities McDonalds can improve upon which are: </a:t>
            </a:r>
          </a:p>
          <a:p>
            <a:r>
              <a:rPr lang="en-GB" sz="1200" b="1" u="sng" kern="1200" dirty="0">
                <a:solidFill>
                  <a:schemeClr val="tx1"/>
                </a:solidFill>
                <a:effectLst/>
                <a:latin typeface="+mn-lt"/>
                <a:ea typeface="+mn-ea"/>
                <a:cs typeface="+mn-cs"/>
              </a:rPr>
              <a:t>Part time working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Motivated and committed employees are stimulated in becoming a part of the worldwide fast food chain as part time employees. McDonalds by introducing this type of method can save money of employee costs by hiring more part time staff who are paid less than full time staff but have the same skills as them</a:t>
            </a:r>
            <a:r>
              <a:rPr lang="en-GB" sz="1200" u="sng" kern="1200" dirty="0">
                <a:solidFill>
                  <a:schemeClr val="tx1"/>
                </a:solidFill>
                <a:effectLst/>
                <a:latin typeface="+mn-lt"/>
                <a:ea typeface="+mn-ea"/>
                <a:cs typeface="+mn-cs"/>
              </a:rPr>
              <a:t> (</a:t>
            </a:r>
            <a:r>
              <a:rPr lang="en-GB" sz="1200" u="sng" kern="1200" dirty="0" err="1">
                <a:solidFill>
                  <a:schemeClr val="tx1"/>
                </a:solidFill>
                <a:effectLst/>
                <a:latin typeface="+mn-lt"/>
                <a:ea typeface="+mn-ea"/>
                <a:cs typeface="+mn-cs"/>
              </a:rPr>
              <a:t>tutebox</a:t>
            </a:r>
            <a:r>
              <a:rPr lang="en-GB" sz="1200" u="sng" kern="1200" dirty="0">
                <a:solidFill>
                  <a:schemeClr val="tx1"/>
                </a:solidFill>
                <a:effectLst/>
                <a:latin typeface="+mn-lt"/>
                <a:ea typeface="+mn-ea"/>
                <a:cs typeface="+mn-cs"/>
              </a:rPr>
              <a:t>, 2010).</a:t>
            </a:r>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Term time working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introducing this type of method McDonalds can hire more staff on a shorter-term contract which allows McDonalds to save more staff wages for the organization. </a:t>
            </a:r>
          </a:p>
          <a:p>
            <a:r>
              <a:rPr lang="en-GB" sz="1200" b="1" u="sng" kern="1200" dirty="0">
                <a:solidFill>
                  <a:schemeClr val="tx1"/>
                </a:solidFill>
                <a:effectLst/>
                <a:latin typeface="+mn-lt"/>
                <a:ea typeface="+mn-ea"/>
                <a:cs typeface="+mn-cs"/>
              </a:rPr>
              <a:t>Job sharing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Job sharing is a method of preparation McDonalds can let two or more employees in sharing the job tasks of a full-time position employee. The both of the employees can work for around 20 or more hours a week sharing the hours between them and also the pay or even any other perks that are involved </a:t>
            </a:r>
            <a:r>
              <a:rPr lang="en-GB" sz="1200" u="sng" kern="1200" dirty="0">
                <a:solidFill>
                  <a:schemeClr val="tx1"/>
                </a:solidFill>
                <a:effectLst/>
                <a:latin typeface="+mn-lt"/>
                <a:ea typeface="+mn-ea"/>
                <a:cs typeface="+mn-cs"/>
              </a:rPr>
              <a:t>(</a:t>
            </a:r>
            <a:r>
              <a:rPr lang="en-GB" sz="1200" u="sng" kern="1200" dirty="0" err="1">
                <a:solidFill>
                  <a:schemeClr val="tx1"/>
                </a:solidFill>
                <a:effectLst/>
                <a:latin typeface="+mn-lt"/>
                <a:ea typeface="+mn-ea"/>
                <a:cs typeface="+mn-cs"/>
              </a:rPr>
              <a:t>tutebox</a:t>
            </a:r>
            <a:r>
              <a:rPr lang="en-GB" sz="1200" u="sng" kern="1200" dirty="0">
                <a:solidFill>
                  <a:schemeClr val="tx1"/>
                </a:solidFill>
                <a:effectLst/>
                <a:latin typeface="+mn-lt"/>
                <a:ea typeface="+mn-ea"/>
                <a:cs typeface="+mn-cs"/>
              </a:rPr>
              <a:t>, 2010).</a:t>
            </a: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Compressed work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Compressed work can also be an effective method that McDonalds can execute which goes on to allow employees to complete their hour that is required of them for example 30 to 40 hours within a week. Also, another example three 12-hour days which an employee can work for 9 or 10 hour shifts over two weeks and make one or two-time offs</a:t>
            </a:r>
            <a:r>
              <a:rPr lang="en-GB" sz="1200" u="sng" kern="1200" dirty="0">
                <a:solidFill>
                  <a:schemeClr val="tx1"/>
                </a:solidFill>
                <a:effectLst/>
                <a:latin typeface="+mn-lt"/>
                <a:ea typeface="+mn-ea"/>
                <a:cs typeface="+mn-cs"/>
              </a:rPr>
              <a:t> (</a:t>
            </a:r>
            <a:r>
              <a:rPr lang="en-GB" sz="1200" u="sng" kern="1200" dirty="0" err="1">
                <a:solidFill>
                  <a:schemeClr val="tx1"/>
                </a:solidFill>
                <a:effectLst/>
                <a:latin typeface="+mn-lt"/>
                <a:ea typeface="+mn-ea"/>
                <a:cs typeface="+mn-cs"/>
              </a:rPr>
              <a:t>thehankyoreh</a:t>
            </a:r>
            <a:r>
              <a:rPr lang="en-GB" sz="1200" u="sng" kern="1200" dirty="0">
                <a:solidFill>
                  <a:schemeClr val="tx1"/>
                </a:solidFill>
                <a:effectLst/>
                <a:latin typeface="+mn-lt"/>
                <a:ea typeface="+mn-ea"/>
                <a:cs typeface="+mn-cs"/>
              </a:rPr>
              <a:t>, 2015)</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BF9DDC94-EC7B-45C7-942C-65CF058CD9D3}" type="slidenum">
              <a:rPr lang="en-GB" smtClean="0"/>
              <a:t>10</a:t>
            </a:fld>
            <a:endParaRPr lang="en-GB"/>
          </a:p>
        </p:txBody>
      </p:sp>
    </p:spTree>
    <p:extLst>
      <p:ext uri="{BB962C8B-B14F-4D97-AF65-F5344CB8AC3E}">
        <p14:creationId xmlns:p14="http://schemas.microsoft.com/office/powerpoint/2010/main" val="2584706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term ‘agility’ in the business context according to the CIPD (2014) “can refer to workforce agility (flexibility in matching workforce fluctuations to demand), and operational agility (responsiveness and </a:t>
            </a:r>
            <a:r>
              <a:rPr lang="en-GB" sz="1200" kern="1200" dirty="0" err="1">
                <a:solidFill>
                  <a:schemeClr val="tx1"/>
                </a:solidFill>
                <a:effectLst/>
                <a:latin typeface="+mn-lt"/>
                <a:ea typeface="+mn-ea"/>
                <a:cs typeface="+mn-cs"/>
              </a:rPr>
              <a:t>adaptiveness</a:t>
            </a:r>
            <a:r>
              <a:rPr lang="en-GB" sz="1200" kern="1200" dirty="0">
                <a:solidFill>
                  <a:schemeClr val="tx1"/>
                </a:solidFill>
                <a:effectLst/>
                <a:latin typeface="+mn-lt"/>
                <a:ea typeface="+mn-ea"/>
                <a:cs typeface="+mn-cs"/>
              </a:rPr>
              <a:t> of processes and structures).”According to Agile Future Forum (2017) an agile workplace is “a set of practices that allow businesses to establish an optimal workforce and provide the benefits of a greater match between the resources and the demand for services, increased productivity, and improved talent attraction and retention.”</a:t>
            </a:r>
            <a:endParaRPr lang="en-GB" dirty="0"/>
          </a:p>
        </p:txBody>
      </p:sp>
      <p:sp>
        <p:nvSpPr>
          <p:cNvPr id="4" name="Slide Number Placeholder 3"/>
          <p:cNvSpPr>
            <a:spLocks noGrp="1"/>
          </p:cNvSpPr>
          <p:nvPr>
            <p:ph type="sldNum" sz="quarter" idx="10"/>
          </p:nvPr>
        </p:nvSpPr>
        <p:spPr/>
        <p:txBody>
          <a:bodyPr/>
          <a:lstStyle/>
          <a:p>
            <a:fld id="{5EA5E5DB-EB4D-43D2-A14C-E877B6446E42}" type="slidenum">
              <a:rPr lang="en-GB" smtClean="0"/>
              <a:t>11</a:t>
            </a:fld>
            <a:endParaRPr lang="en-GB"/>
          </a:p>
        </p:txBody>
      </p:sp>
    </p:spTree>
    <p:extLst>
      <p:ext uri="{BB962C8B-B14F-4D97-AF65-F5344CB8AC3E}">
        <p14:creationId xmlns:p14="http://schemas.microsoft.com/office/powerpoint/2010/main" val="10521019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agility of a business mainly influences</a:t>
            </a:r>
            <a:r>
              <a:rPr lang="en-US" baseline="0" dirty="0"/>
              <a:t> how an employer can help employees manage their life’s </a:t>
            </a:r>
            <a:r>
              <a:rPr lang="en-US" baseline="0" dirty="0" err="1"/>
              <a:t>repsonsibilities</a:t>
            </a:r>
            <a:r>
              <a:rPr lang="en-US" baseline="0" dirty="0"/>
              <a:t> and their work </a:t>
            </a:r>
            <a:r>
              <a:rPr lang="en-US" baseline="0" dirty="0" err="1"/>
              <a:t>repsonsibilities</a:t>
            </a:r>
            <a:r>
              <a:rPr lang="en-US" baseline="0" dirty="0"/>
              <a:t>. Finding the balance really helps people perform better at work which benefits the company, as the company has a better chance of making a better profit or meeting certain goals/objectives in a shorter amount of time.</a:t>
            </a:r>
            <a:endParaRPr lang="en-US" dirty="0"/>
          </a:p>
        </p:txBody>
      </p:sp>
      <p:sp>
        <p:nvSpPr>
          <p:cNvPr id="4" name="Slide Number Placeholder 3"/>
          <p:cNvSpPr>
            <a:spLocks noGrp="1"/>
          </p:cNvSpPr>
          <p:nvPr>
            <p:ph type="sldNum" sz="quarter" idx="10"/>
          </p:nvPr>
        </p:nvSpPr>
        <p:spPr/>
        <p:txBody>
          <a:bodyPr/>
          <a:lstStyle/>
          <a:p>
            <a:fld id="{C82F5091-7014-874C-A322-9C2D8F632D0D}" type="slidenum">
              <a:rPr lang="en-US" smtClean="0"/>
              <a:t>12</a:t>
            </a:fld>
            <a:endParaRPr lang="en-US"/>
          </a:p>
        </p:txBody>
      </p:sp>
    </p:spTree>
    <p:extLst>
      <p:ext uri="{BB962C8B-B14F-4D97-AF65-F5344CB8AC3E}">
        <p14:creationId xmlns:p14="http://schemas.microsoft.com/office/powerpoint/2010/main" val="3978459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Agile people management starts at communication, although in March 2011 a survey was carried out and 66.7% of employees at McDonald's agreed that the relationship between employer and employee was not</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71.67% of people also would not choose a career in McDonald’s,</a:t>
            </a:r>
            <a:r>
              <a:rPr lang="en-US" baseline="0" dirty="0"/>
              <a:t> whether this due to career progression or due to internal problems and conflicts within the business as many employees don</a:t>
            </a:r>
            <a:r>
              <a:rPr lang="mr-IN" baseline="0" dirty="0"/>
              <a:t>’</a:t>
            </a:r>
            <a:r>
              <a:rPr lang="en-US" baseline="0" dirty="0"/>
              <a:t>t believe they have a good relationship with their employers or the managers they work with.</a:t>
            </a:r>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a:t>The way employees are treated by managers and employees makes a significant influence on whether they want to stay with that specific company or not, as they know they wont enjoy the work or the way people treat them during work hours.</a:t>
            </a:r>
            <a:endParaRPr lang="en-US" dirty="0"/>
          </a:p>
        </p:txBody>
      </p:sp>
      <p:sp>
        <p:nvSpPr>
          <p:cNvPr id="4" name="Slide Number Placeholder 3"/>
          <p:cNvSpPr>
            <a:spLocks noGrp="1"/>
          </p:cNvSpPr>
          <p:nvPr>
            <p:ph type="sldNum" sz="quarter" idx="10"/>
          </p:nvPr>
        </p:nvSpPr>
        <p:spPr/>
        <p:txBody>
          <a:bodyPr/>
          <a:lstStyle/>
          <a:p>
            <a:fld id="{C82F5091-7014-874C-A322-9C2D8F632D0D}" type="slidenum">
              <a:rPr lang="en-US" smtClean="0"/>
              <a:t>13</a:t>
            </a:fld>
            <a:endParaRPr lang="en-US"/>
          </a:p>
        </p:txBody>
      </p:sp>
    </p:spTree>
    <p:extLst>
      <p:ext uri="{BB962C8B-B14F-4D97-AF65-F5344CB8AC3E}">
        <p14:creationId xmlns:p14="http://schemas.microsoft.com/office/powerpoint/2010/main" val="39465146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a:t>
            </a:r>
          </a:p>
          <a:p>
            <a:endParaRPr lang="en-GB" dirty="0"/>
          </a:p>
          <a:p>
            <a:r>
              <a:rPr lang="en-GB" dirty="0"/>
              <a:t>To conclude our presentation we must say that McDonalds if they were to use the flexible, agile and inclusive method within their organizations it would benefit them in many ways making a more diverse efficient and good time scaling environment to work in for both the employees and employers. As was pointed out in the presentation using these methods will motivate many new and current employees to work on and help the growth of the business.</a:t>
            </a:r>
          </a:p>
          <a:p>
            <a:endParaRPr lang="en-GB" dirty="0"/>
          </a:p>
          <a:p>
            <a:r>
              <a:rPr lang="en-GB" dirty="0"/>
              <a:t>Thank you for listening. </a:t>
            </a:r>
          </a:p>
          <a:p>
            <a:endParaRPr lang="en-GB" dirty="0"/>
          </a:p>
        </p:txBody>
      </p:sp>
      <p:sp>
        <p:nvSpPr>
          <p:cNvPr id="4" name="Slide Number Placeholder 3"/>
          <p:cNvSpPr>
            <a:spLocks noGrp="1"/>
          </p:cNvSpPr>
          <p:nvPr>
            <p:ph type="sldNum" sz="quarter" idx="10"/>
          </p:nvPr>
        </p:nvSpPr>
        <p:spPr/>
        <p:txBody>
          <a:bodyPr/>
          <a:lstStyle/>
          <a:p>
            <a:fld id="{BF9DDC94-EC7B-45C7-942C-65CF058CD9D3}" type="slidenum">
              <a:rPr lang="en-GB" smtClean="0"/>
              <a:t>14</a:t>
            </a:fld>
            <a:endParaRPr lang="en-GB"/>
          </a:p>
        </p:txBody>
      </p:sp>
    </p:spTree>
    <p:extLst>
      <p:ext uri="{BB962C8B-B14F-4D97-AF65-F5344CB8AC3E}">
        <p14:creationId xmlns:p14="http://schemas.microsoft.com/office/powerpoint/2010/main" val="6342908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References/bibliography </a:t>
            </a:r>
          </a:p>
          <a:p>
            <a:endParaRPr lang="en-GB" dirty="0"/>
          </a:p>
          <a:p>
            <a:r>
              <a:rPr lang="en-GB" sz="1200" b="0" i="0" kern="1200" dirty="0">
                <a:solidFill>
                  <a:schemeClr val="tx1"/>
                </a:solidFill>
                <a:effectLst/>
                <a:latin typeface="+mn-lt"/>
                <a:ea typeface="+mn-ea"/>
                <a:cs typeface="+mn-cs"/>
              </a:rPr>
              <a:t>Sultan </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err="1">
                <a:solidFill>
                  <a:schemeClr val="tx1"/>
                </a:solidFill>
                <a:effectLst/>
                <a:latin typeface="+mn-lt"/>
                <a:ea typeface="+mn-ea"/>
                <a:cs typeface="+mn-cs"/>
              </a:rPr>
              <a:t>thehankyoreh</a:t>
            </a:r>
            <a:r>
              <a:rPr lang="en-GB" sz="1200" b="0" i="0" kern="1200" dirty="0">
                <a:solidFill>
                  <a:schemeClr val="tx1"/>
                </a:solidFill>
                <a:effectLst/>
                <a:latin typeface="+mn-lt"/>
                <a:ea typeface="+mn-ea"/>
                <a:cs typeface="+mn-cs"/>
              </a:rPr>
              <a:t>. (2015). </a:t>
            </a:r>
            <a:r>
              <a:rPr lang="en-GB" sz="1200" b="0" i="1" kern="1200" dirty="0">
                <a:solidFill>
                  <a:schemeClr val="tx1"/>
                </a:solidFill>
                <a:effectLst/>
                <a:latin typeface="+mn-lt"/>
                <a:ea typeface="+mn-ea"/>
                <a:cs typeface="+mn-cs"/>
              </a:rPr>
              <a:t>For workers at McDonald’s, “flexibility” can mean no work at all.</a:t>
            </a:r>
            <a:r>
              <a:rPr lang="en-GB" sz="1200" b="0" i="0" kern="1200" dirty="0">
                <a:solidFill>
                  <a:schemeClr val="tx1"/>
                </a:solidFill>
                <a:effectLst/>
                <a:latin typeface="+mn-lt"/>
                <a:ea typeface="+mn-ea"/>
                <a:cs typeface="+mn-cs"/>
              </a:rPr>
              <a:t> Available: http://english.hani.co.kr/arti/english_edition/e_international/683227.html. Last accessed 2/12/2017.</a:t>
            </a:r>
          </a:p>
          <a:p>
            <a:pPr marL="0" indent="0">
              <a:buFont typeface="Arial" panose="020B0604020202020204" pitchFamily="34" charset="0"/>
              <a:buNone/>
            </a:pPr>
            <a:r>
              <a:rPr lang="en-GB" sz="1200" b="0" i="0" kern="1200" dirty="0" err="1">
                <a:solidFill>
                  <a:schemeClr val="tx1"/>
                </a:solidFill>
                <a:effectLst/>
                <a:latin typeface="+mn-lt"/>
                <a:ea typeface="+mn-ea"/>
                <a:cs typeface="+mn-cs"/>
              </a:rPr>
              <a:t>bbc</a:t>
            </a:r>
            <a:r>
              <a:rPr lang="en-GB" sz="1200" b="0" i="0" kern="1200" dirty="0">
                <a:solidFill>
                  <a:schemeClr val="tx1"/>
                </a:solidFill>
                <a:effectLst/>
                <a:latin typeface="+mn-lt"/>
                <a:ea typeface="+mn-ea"/>
                <a:cs typeface="+mn-cs"/>
              </a:rPr>
              <a:t> news. (2014). </a:t>
            </a:r>
            <a:r>
              <a:rPr lang="en-GB" sz="1200" b="0" i="1" kern="1200" dirty="0">
                <a:solidFill>
                  <a:schemeClr val="tx1"/>
                </a:solidFill>
                <a:effectLst/>
                <a:latin typeface="+mn-lt"/>
                <a:ea typeface="+mn-ea"/>
                <a:cs typeface="+mn-cs"/>
              </a:rPr>
              <a:t>McDonald's: New zero-hour jobs give staff 'flexibility'.</a:t>
            </a:r>
            <a:r>
              <a:rPr lang="en-GB" sz="1200" b="0" i="0" kern="1200" dirty="0">
                <a:solidFill>
                  <a:schemeClr val="tx1"/>
                </a:solidFill>
                <a:effectLst/>
                <a:latin typeface="+mn-lt"/>
                <a:ea typeface="+mn-ea"/>
                <a:cs typeface="+mn-cs"/>
              </a:rPr>
              <a:t> Available: http://www.bbc.co.uk/news/av/business-27921431/mcdonald-s-new-zero-hour-jobs-give-staff-flexibility. Last accessed 4/12/2017.</a:t>
            </a:r>
            <a:r>
              <a:rPr lang="en-GB" dirty="0"/>
              <a:t/>
            </a:r>
            <a:br>
              <a:rPr lang="en-GB" dirty="0"/>
            </a:br>
            <a:r>
              <a:rPr lang="en-GB" sz="1200" b="0" i="0" kern="1200" dirty="0" err="1">
                <a:solidFill>
                  <a:schemeClr val="tx1"/>
                </a:solidFill>
                <a:effectLst/>
                <a:latin typeface="+mn-lt"/>
                <a:ea typeface="+mn-ea"/>
                <a:cs typeface="+mn-cs"/>
              </a:rPr>
              <a:t>mcdonalds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uk</a:t>
            </a:r>
            <a:r>
              <a:rPr lang="en-GB" sz="1200" b="0" i="0" kern="1200" dirty="0">
                <a:solidFill>
                  <a:schemeClr val="tx1"/>
                </a:solidFill>
                <a:effectLst/>
                <a:latin typeface="+mn-lt"/>
                <a:ea typeface="+mn-ea"/>
                <a:cs typeface="+mn-cs"/>
              </a:rPr>
              <a:t>. (2016). </a:t>
            </a:r>
            <a:r>
              <a:rPr lang="en-GB" sz="1200" b="0" i="1" kern="1200" dirty="0">
                <a:solidFill>
                  <a:schemeClr val="tx1"/>
                </a:solidFill>
                <a:effectLst/>
                <a:latin typeface="+mn-lt"/>
                <a:ea typeface="+mn-ea"/>
                <a:cs typeface="+mn-cs"/>
              </a:rPr>
              <a:t>how flexible are your working hours .</a:t>
            </a:r>
            <a:r>
              <a:rPr lang="en-GB" sz="1200" b="0" i="0" kern="1200" dirty="0">
                <a:solidFill>
                  <a:schemeClr val="tx1"/>
                </a:solidFill>
                <a:effectLst/>
                <a:latin typeface="+mn-lt"/>
                <a:ea typeface="+mn-ea"/>
                <a:cs typeface="+mn-cs"/>
              </a:rPr>
              <a:t> Available: http://www.mcdonalds.co.uk/ukhome/whatmakesmcdonalds/questions/work-with-us/working-hours/how-flexible-are-your-working-hours.html. Last accessed 4/12/2017.</a:t>
            </a:r>
          </a:p>
          <a:p>
            <a:pPr marL="0" indent="0">
              <a:buFont typeface="Arial" panose="020B0604020202020204" pitchFamily="34" charset="0"/>
              <a:buNone/>
            </a:pPr>
            <a:r>
              <a:rPr lang="en-GB" sz="1200" b="0" i="0" kern="1200" dirty="0" err="1">
                <a:solidFill>
                  <a:schemeClr val="tx1"/>
                </a:solidFill>
                <a:effectLst/>
                <a:latin typeface="+mn-lt"/>
                <a:ea typeface="+mn-ea"/>
                <a:cs typeface="+mn-cs"/>
              </a:rPr>
              <a:t>Rushda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Mohinudeen</a:t>
            </a:r>
            <a:r>
              <a:rPr lang="en-GB" sz="1200" b="0" i="0" kern="1200" dirty="0">
                <a:solidFill>
                  <a:schemeClr val="tx1"/>
                </a:solidFill>
                <a:effectLst/>
                <a:latin typeface="+mn-lt"/>
                <a:ea typeface="+mn-ea"/>
                <a:cs typeface="+mn-cs"/>
              </a:rPr>
              <a:t>. (2010). </a:t>
            </a:r>
            <a:r>
              <a:rPr lang="en-GB" sz="1200" b="0" i="1" kern="1200" dirty="0" err="1">
                <a:solidFill>
                  <a:schemeClr val="tx1"/>
                </a:solidFill>
                <a:effectLst/>
                <a:latin typeface="+mn-lt"/>
                <a:ea typeface="+mn-ea"/>
                <a:cs typeface="+mn-cs"/>
              </a:rPr>
              <a:t>atkinsons</a:t>
            </a:r>
            <a:r>
              <a:rPr lang="en-GB" sz="1200" b="0" i="1" kern="1200" dirty="0">
                <a:solidFill>
                  <a:schemeClr val="tx1"/>
                </a:solidFill>
                <a:effectLst/>
                <a:latin typeface="+mn-lt"/>
                <a:ea typeface="+mn-ea"/>
                <a:cs typeface="+mn-cs"/>
              </a:rPr>
              <a:t> flexible firm model .</a:t>
            </a:r>
            <a:r>
              <a:rPr lang="en-GB" sz="1200" b="0" i="0" kern="1200" dirty="0">
                <a:solidFill>
                  <a:schemeClr val="tx1"/>
                </a:solidFill>
                <a:effectLst/>
                <a:latin typeface="+mn-lt"/>
                <a:ea typeface="+mn-ea"/>
                <a:cs typeface="+mn-cs"/>
              </a:rPr>
              <a:t> Available: https://www.tutebox.com/630/business/hrm/flexible-firm-model/. Last accessed 3/12/2017.</a:t>
            </a:r>
            <a:r>
              <a:rPr lang="en-GB" dirty="0"/>
              <a:t/>
            </a:r>
            <a:br>
              <a:rPr lang="en-GB" dirty="0"/>
            </a:br>
            <a:r>
              <a:rPr lang="en-GB" sz="1200" b="0" i="0" kern="1200" dirty="0">
                <a:solidFill>
                  <a:schemeClr val="tx1"/>
                </a:solidFill>
                <a:effectLst/>
                <a:latin typeface="+mn-lt"/>
                <a:ea typeface="+mn-ea"/>
                <a:cs typeface="+mn-cs"/>
              </a:rPr>
              <a:t>graham </a:t>
            </a:r>
            <a:r>
              <a:rPr lang="en-GB" sz="1200" b="0" i="0" kern="1200" dirty="0" err="1">
                <a:solidFill>
                  <a:schemeClr val="tx1"/>
                </a:solidFill>
                <a:effectLst/>
                <a:latin typeface="+mn-lt"/>
                <a:ea typeface="+mn-ea"/>
                <a:cs typeface="+mn-cs"/>
              </a:rPr>
              <a:t>ruddick</a:t>
            </a:r>
            <a:r>
              <a:rPr lang="en-GB" sz="1200" b="0" i="0" kern="1200" dirty="0">
                <a:solidFill>
                  <a:schemeClr val="tx1"/>
                </a:solidFill>
                <a:effectLst/>
                <a:latin typeface="+mn-lt"/>
                <a:ea typeface="+mn-ea"/>
                <a:cs typeface="+mn-cs"/>
              </a:rPr>
              <a:t> . (2017). </a:t>
            </a:r>
            <a:r>
              <a:rPr lang="en-GB" sz="1200" b="0" i="1" kern="1200" dirty="0">
                <a:solidFill>
                  <a:schemeClr val="tx1"/>
                </a:solidFill>
                <a:effectLst/>
                <a:latin typeface="+mn-lt"/>
                <a:ea typeface="+mn-ea"/>
                <a:cs typeface="+mn-cs"/>
              </a:rPr>
              <a:t>McDonald’s offers fixed contracts to 115,000 UK zero-hours workers.</a:t>
            </a:r>
            <a:r>
              <a:rPr lang="en-GB" sz="1200" b="0" i="0" kern="1200" dirty="0">
                <a:solidFill>
                  <a:schemeClr val="tx1"/>
                </a:solidFill>
                <a:effectLst/>
                <a:latin typeface="+mn-lt"/>
                <a:ea typeface="+mn-ea"/>
                <a:cs typeface="+mn-cs"/>
              </a:rPr>
              <a:t> Available: https://www.theguardian.com/business/2017/apr/25/mcdonalds-contracts-uk-zero-hours-workers. Last accessed 6/12/2017.</a:t>
            </a: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Naseem</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Sokolova</a:t>
            </a:r>
            <a:r>
              <a:rPr lang="en-GB" sz="1200" kern="1200" dirty="0">
                <a:solidFill>
                  <a:schemeClr val="tx1"/>
                </a:solidFill>
                <a:effectLst/>
                <a:latin typeface="+mn-lt"/>
                <a:ea typeface="+mn-ea"/>
                <a:cs typeface="+mn-cs"/>
              </a:rPr>
              <a:t>, S. 2016. </a:t>
            </a:r>
            <a:r>
              <a:rPr lang="en-GB" sz="1200" i="1" kern="1200" dirty="0">
                <a:solidFill>
                  <a:schemeClr val="tx1"/>
                </a:solidFill>
                <a:effectLst/>
                <a:latin typeface="+mn-lt"/>
                <a:ea typeface="+mn-ea"/>
                <a:cs typeface="+mn-cs"/>
              </a:rPr>
              <a:t>What is an inclusive workplace? </a:t>
            </a:r>
            <a:r>
              <a:rPr lang="en-GB" sz="1200" kern="1200" dirty="0">
                <a:solidFill>
                  <a:schemeClr val="tx1"/>
                </a:solidFill>
                <a:effectLst/>
                <a:latin typeface="+mn-lt"/>
                <a:ea typeface="+mn-ea"/>
                <a:cs typeface="+mn-cs"/>
              </a:rPr>
              <a:t>[Online]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Available at: https://www.linkedin.com/pulse/characteristics-inclusive-workplace-siyana-sokolova</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[Accessed 11 December 2017]</a:t>
            </a:r>
          </a:p>
          <a:p>
            <a:r>
              <a:rPr lang="en-GB" sz="1200" kern="1200" dirty="0">
                <a:solidFill>
                  <a:schemeClr val="tx1"/>
                </a:solidFill>
                <a:effectLst/>
                <a:latin typeface="+mn-lt"/>
                <a:ea typeface="+mn-ea"/>
                <a:cs typeface="+mn-cs"/>
              </a:rPr>
              <a:t>CIPD. 2017.  Flexible working practices. [Online]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Available at: https://www.cipd.co.uk/knowledge/fundamentals/relations/flexible-working/factsheet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[Accessed 11 December 2017]</a:t>
            </a:r>
          </a:p>
          <a:p>
            <a:r>
              <a:rPr lang="en-GB" sz="1200" kern="1200" dirty="0">
                <a:solidFill>
                  <a:schemeClr val="tx1"/>
                </a:solidFill>
                <a:effectLst/>
                <a:latin typeface="+mn-lt"/>
                <a:ea typeface="+mn-ea"/>
                <a:cs typeface="+mn-cs"/>
              </a:rPr>
              <a:t>Lexicon, 2017. </a:t>
            </a:r>
            <a:r>
              <a:rPr lang="en-GB" sz="1200" i="1" kern="1200" dirty="0">
                <a:solidFill>
                  <a:schemeClr val="tx1"/>
                </a:solidFill>
                <a:effectLst/>
                <a:latin typeface="+mn-lt"/>
                <a:ea typeface="+mn-ea"/>
                <a:cs typeface="+mn-cs"/>
              </a:rPr>
              <a:t>Flexible working. </a:t>
            </a:r>
            <a:r>
              <a:rPr lang="en-GB" sz="1200" kern="1200" dirty="0">
                <a:solidFill>
                  <a:schemeClr val="tx1"/>
                </a:solidFill>
                <a:effectLst/>
                <a:latin typeface="+mn-lt"/>
                <a:ea typeface="+mn-ea"/>
                <a:cs typeface="+mn-cs"/>
              </a:rPr>
              <a:t>[Online]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Available at: </a:t>
            </a:r>
            <a:r>
              <a:rPr lang="en-GB" sz="1200" u="sng" kern="1200" dirty="0">
                <a:solidFill>
                  <a:schemeClr val="tx1"/>
                </a:solidFill>
                <a:effectLst/>
                <a:latin typeface="+mn-lt"/>
                <a:ea typeface="+mn-ea"/>
                <a:cs typeface="+mn-cs"/>
              </a:rPr>
              <a:t>http://lexicon.ft.com/Term?term=flexible-working</a:t>
            </a:r>
            <a:br>
              <a:rPr lang="en-GB" sz="1200" u="sng"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[Accessed 11 December 2017]</a:t>
            </a:r>
          </a:p>
          <a:p>
            <a:r>
              <a:rPr lang="en-GB" sz="1200" kern="1200" dirty="0">
                <a:solidFill>
                  <a:schemeClr val="tx1"/>
                </a:solidFill>
                <a:effectLst/>
                <a:latin typeface="+mn-lt"/>
                <a:ea typeface="+mn-ea"/>
                <a:cs typeface="+mn-cs"/>
              </a:rPr>
              <a:t>CIPD. 2014. HR: Getting smart about agile working. [Online]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Available at: https://www.cipd.co.uk/Images/hr-getting-smart-agile-working_2014_tcm18-14105.pdf</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[Accessed 11 December 2017]</a:t>
            </a:r>
          </a:p>
          <a:p>
            <a:r>
              <a:rPr lang="en-GB" sz="1200" kern="1200" dirty="0" err="1">
                <a:solidFill>
                  <a:schemeClr val="tx1"/>
                </a:solidFill>
                <a:effectLst/>
                <a:latin typeface="+mn-lt"/>
                <a:ea typeface="+mn-ea"/>
                <a:cs typeface="+mn-cs"/>
              </a:rPr>
              <a:t>AgileFutureForum</a:t>
            </a:r>
            <a:r>
              <a:rPr lang="en-GB" sz="1200" kern="1200" dirty="0">
                <a:solidFill>
                  <a:schemeClr val="tx1"/>
                </a:solidFill>
                <a:effectLst/>
                <a:latin typeface="+mn-lt"/>
                <a:ea typeface="+mn-ea"/>
                <a:cs typeface="+mn-cs"/>
              </a:rPr>
              <a:t>, 2017. </a:t>
            </a:r>
            <a:r>
              <a:rPr lang="en-GB" sz="1200" i="1" kern="1200" dirty="0">
                <a:solidFill>
                  <a:schemeClr val="tx1"/>
                </a:solidFill>
                <a:effectLst/>
                <a:latin typeface="+mn-lt"/>
                <a:ea typeface="+mn-ea"/>
                <a:cs typeface="+mn-cs"/>
              </a:rPr>
              <a:t>What is workforce agility and where are companies now? </a:t>
            </a:r>
            <a:r>
              <a:rPr lang="en-GB" sz="1200" kern="1200" dirty="0">
                <a:solidFill>
                  <a:schemeClr val="tx1"/>
                </a:solidFill>
                <a:effectLst/>
                <a:latin typeface="+mn-lt"/>
                <a:ea typeface="+mn-ea"/>
                <a:cs typeface="+mn-cs"/>
              </a:rPr>
              <a:t>[Online]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Available at: </a:t>
            </a:r>
            <a:r>
              <a:rPr lang="en-GB" sz="1200" u="sng" kern="1200" dirty="0">
                <a:solidFill>
                  <a:schemeClr val="tx1"/>
                </a:solidFill>
                <a:effectLst/>
                <a:latin typeface="+mn-lt"/>
                <a:ea typeface="+mn-ea"/>
                <a:cs typeface="+mn-cs"/>
              </a:rPr>
              <a:t>http://www.agilefutureforum.co.uk/findings/ </a:t>
            </a:r>
            <a:br>
              <a:rPr lang="en-GB" sz="1200" u="sng"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[Accessed 12 December 2017]</a:t>
            </a:r>
          </a:p>
          <a:p>
            <a:r>
              <a:rPr lang="en-GB" sz="1200" kern="1200" dirty="0" err="1">
                <a:solidFill>
                  <a:schemeClr val="tx1"/>
                </a:solidFill>
                <a:effectLst/>
                <a:latin typeface="+mn-lt"/>
                <a:ea typeface="+mn-ea"/>
                <a:cs typeface="+mn-cs"/>
              </a:rPr>
              <a:t>Bersin</a:t>
            </a:r>
            <a:r>
              <a:rPr lang="en-GB" sz="1200" kern="1200" dirty="0">
                <a:solidFill>
                  <a:schemeClr val="tx1"/>
                </a:solidFill>
                <a:effectLst/>
                <a:latin typeface="+mn-lt"/>
                <a:ea typeface="+mn-ea"/>
                <a:cs typeface="+mn-cs"/>
              </a:rPr>
              <a:t>, 2017. </a:t>
            </a:r>
            <a:r>
              <a:rPr lang="en-GB" sz="1200" i="1" kern="1200" dirty="0">
                <a:solidFill>
                  <a:schemeClr val="tx1"/>
                </a:solidFill>
                <a:effectLst/>
                <a:latin typeface="+mn-lt"/>
                <a:ea typeface="+mn-ea"/>
                <a:cs typeface="+mn-cs"/>
              </a:rPr>
              <a:t>Agile model of HR. </a:t>
            </a:r>
            <a:r>
              <a:rPr lang="en-GB" sz="1200" kern="1200" dirty="0">
                <a:solidFill>
                  <a:schemeClr val="tx1"/>
                </a:solidFill>
                <a:effectLst/>
                <a:latin typeface="+mn-lt"/>
                <a:ea typeface="+mn-ea"/>
                <a:cs typeface="+mn-cs"/>
              </a:rPr>
              <a:t>[Online]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Available at: </a:t>
            </a:r>
            <a:r>
              <a:rPr lang="en-GB" sz="1200" u="sng" kern="1200" dirty="0">
                <a:solidFill>
                  <a:schemeClr val="tx1"/>
                </a:solidFill>
                <a:effectLst/>
                <a:latin typeface="+mn-lt"/>
                <a:ea typeface="+mn-ea"/>
                <a:cs typeface="+mn-cs"/>
              </a:rPr>
              <a:t>http://www.bersin.com/Lexicon/details.aspx?id=15373</a:t>
            </a:r>
            <a:br>
              <a:rPr lang="en-GB" sz="1200" u="sng"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[Accessed 12 December 2017]</a:t>
            </a:r>
          </a:p>
          <a:p>
            <a:endParaRPr lang="en-GB" dirty="0"/>
          </a:p>
          <a:p>
            <a:r>
              <a:rPr lang="en-GB" dirty="0"/>
              <a:t>Megan</a:t>
            </a:r>
          </a:p>
          <a:p>
            <a:endParaRPr lang="en-GB" dirty="0"/>
          </a:p>
          <a:p>
            <a:pPr marL="0" indent="0">
              <a:buNone/>
            </a:pPr>
            <a:r>
              <a:rPr lang="en-US" dirty="0"/>
              <a:t>Centre for agile Leadership - </a:t>
            </a:r>
            <a:r>
              <a:rPr lang="en-US" dirty="0">
                <a:hlinkClick r:id="rId3"/>
              </a:rPr>
              <a:t>https://centerforagileleadership.com/what-is-agile-leadership/</a:t>
            </a:r>
            <a:endParaRPr lang="en-US" dirty="0"/>
          </a:p>
          <a:p>
            <a:pPr marL="0" indent="0">
              <a:buNone/>
            </a:pPr>
            <a:r>
              <a:rPr lang="en-US" dirty="0"/>
              <a:t>Employee motivation: A study on some selected McDonalds in the UK - </a:t>
            </a:r>
            <a:r>
              <a:rPr lang="en-US" dirty="0">
                <a:hlinkClick r:id="rId4"/>
              </a:rPr>
              <a:t>http://citeseerx.ist.psu.edu/viewdoc/download?doi=10.1.1.892.3988&amp;rep=rep1&amp;type=pdf</a:t>
            </a:r>
            <a:endParaRPr lang="en-US" dirty="0"/>
          </a:p>
          <a:p>
            <a:pPr marL="0" indent="0">
              <a:buNone/>
            </a:pPr>
            <a:r>
              <a:rPr lang="en-US" dirty="0"/>
              <a:t>Marshall E-Learning consultancy -  </a:t>
            </a:r>
            <a:r>
              <a:rPr lang="en-US" dirty="0">
                <a:hlinkClick r:id="rId5"/>
              </a:rPr>
              <a:t>https://marshallelearning.com/blog/inclusive-management/</a:t>
            </a:r>
            <a:endParaRPr lang="en-US" dirty="0"/>
          </a:p>
          <a:p>
            <a:endParaRPr lang="en-GB" dirty="0"/>
          </a:p>
          <a:p>
            <a:endParaRPr lang="en-GB" dirty="0"/>
          </a:p>
        </p:txBody>
      </p:sp>
      <p:sp>
        <p:nvSpPr>
          <p:cNvPr id="4" name="Slide Number Placeholder 3"/>
          <p:cNvSpPr>
            <a:spLocks noGrp="1"/>
          </p:cNvSpPr>
          <p:nvPr>
            <p:ph type="sldNum" sz="quarter" idx="10"/>
          </p:nvPr>
        </p:nvSpPr>
        <p:spPr/>
        <p:txBody>
          <a:bodyPr/>
          <a:lstStyle/>
          <a:p>
            <a:fld id="{BF9DDC94-EC7B-45C7-942C-65CF058CD9D3}" type="slidenum">
              <a:rPr lang="en-GB" smtClean="0"/>
              <a:t>15</a:t>
            </a:fld>
            <a:endParaRPr lang="en-GB"/>
          </a:p>
        </p:txBody>
      </p:sp>
    </p:spTree>
    <p:extLst>
      <p:ext uri="{BB962C8B-B14F-4D97-AF65-F5344CB8AC3E}">
        <p14:creationId xmlns:p14="http://schemas.microsoft.com/office/powerpoint/2010/main" val="3185111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03FE3D-006F-4B54-A1C9-D27273E33FA4}" type="datetimeFigureOut">
              <a:rPr lang="en-GB" smtClean="0"/>
              <a:t>13/12/2017</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00C2059-417F-4189-970B-DABBB2016B0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04675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03FE3D-006F-4B54-A1C9-D27273E33FA4}" type="datetimeFigureOut">
              <a:rPr lang="en-GB" smtClean="0"/>
              <a:t>13/12/2017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C2059-417F-4189-970B-DABBB2016B0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1203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E03FE3D-006F-4B54-A1C9-D27273E33FA4}" type="datetimeFigureOut">
              <a:rPr lang="en-GB" smtClean="0"/>
              <a:t>13/12/2017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C2059-417F-4189-970B-DABBB2016B0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08781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03FE3D-006F-4B54-A1C9-D27273E33FA4}" type="datetimeFigureOut">
              <a:rPr lang="en-GB" smtClean="0"/>
              <a:t>13/12/2017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C2059-417F-4189-970B-DABBB2016B0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8181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E03FE3D-006F-4B54-A1C9-D27273E33FA4}" type="datetimeFigureOut">
              <a:rPr lang="en-GB" smtClean="0"/>
              <a:t>13/12/2017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0C2059-417F-4189-970B-DABBB2016B0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9505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E03FE3D-006F-4B54-A1C9-D27273E33FA4}" type="datetimeFigureOut">
              <a:rPr lang="en-GB" smtClean="0"/>
              <a:t>13/12/2017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0C2059-417F-4189-970B-DABBB2016B0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49754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03FE3D-006F-4B54-A1C9-D27273E33FA4}" type="datetimeFigureOut">
              <a:rPr lang="en-GB" smtClean="0"/>
              <a:t>13/12/2017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0C2059-417F-4189-970B-DABBB2016B07}" type="slidenum">
              <a:rPr lang="en-GB" smtClean="0"/>
              <a:t>‹#›</a:t>
            </a:fld>
            <a:endParaRPr lang="en-GB"/>
          </a:p>
        </p:txBody>
      </p:sp>
    </p:spTree>
    <p:extLst>
      <p:ext uri="{BB962C8B-B14F-4D97-AF65-F5344CB8AC3E}">
        <p14:creationId xmlns:p14="http://schemas.microsoft.com/office/powerpoint/2010/main" val="13646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E03FE3D-006F-4B54-A1C9-D27273E33FA4}" type="datetimeFigureOut">
              <a:rPr lang="en-GB" smtClean="0"/>
              <a:t>13/12/2017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C2059-417F-4189-970B-DABBB2016B0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0951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E03FE3D-006F-4B54-A1C9-D27273E33FA4}" type="datetimeFigureOut">
              <a:rPr lang="en-GB" smtClean="0"/>
              <a:t>13/12/2017</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00C2059-417F-4189-970B-DABBB2016B0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1345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03FE3D-006F-4B54-A1C9-D27273E33FA4}" type="datetimeFigureOut">
              <a:rPr lang="en-GB" smtClean="0"/>
              <a:t>13/12/2017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C2059-417F-4189-970B-DABBB2016B0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6467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03FE3D-006F-4B54-A1C9-D27273E33FA4}" type="datetimeFigureOut">
              <a:rPr lang="en-GB" smtClean="0"/>
              <a:t>13/12/2017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C2059-417F-4189-970B-DABBB2016B0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0027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E03FE3D-006F-4B54-A1C9-D27273E33FA4}" type="datetimeFigureOut">
              <a:rPr lang="en-GB" smtClean="0"/>
              <a:t>13/12/2017</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00C2059-417F-4189-970B-DABBB2016B0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907453"/>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682358"/>
            <a:ext cx="9144000" cy="3204310"/>
          </a:xfrm>
        </p:spPr>
        <p:txBody>
          <a:bodyPr>
            <a:normAutofit fontScale="90000"/>
          </a:bodyPr>
          <a:lstStyle/>
          <a:p>
            <a:r>
              <a:rPr lang="en-GB" dirty="0"/>
              <a:t>Managing People</a:t>
            </a:r>
            <a:br>
              <a:rPr lang="en-GB" dirty="0"/>
            </a:br>
            <a:r>
              <a:rPr lang="en-GB" dirty="0"/>
              <a:t>Group Presentation</a:t>
            </a:r>
            <a:br>
              <a:rPr lang="en-GB" dirty="0"/>
            </a:br>
            <a:r>
              <a:rPr lang="en-GB" dirty="0"/>
              <a:t/>
            </a:r>
            <a:br>
              <a:rPr lang="en-GB" dirty="0"/>
            </a:br>
            <a:r>
              <a:rPr lang="en-GB" sz="3600" dirty="0"/>
              <a:t>by </a:t>
            </a:r>
            <a:br>
              <a:rPr lang="en-GB" sz="3600" dirty="0"/>
            </a:br>
            <a:r>
              <a:rPr lang="en-GB" sz="3600" dirty="0"/>
              <a:t>Sultan </a:t>
            </a:r>
            <a:br>
              <a:rPr lang="en-GB" sz="3600" dirty="0"/>
            </a:br>
            <a:r>
              <a:rPr lang="en-GB" sz="3600" dirty="0"/>
              <a:t>Megan </a:t>
            </a:r>
            <a:br>
              <a:rPr lang="en-GB" sz="3600" dirty="0"/>
            </a:br>
            <a:r>
              <a:rPr lang="en-GB" sz="3600" dirty="0"/>
              <a:t>Naseem </a:t>
            </a:r>
          </a:p>
        </p:txBody>
      </p:sp>
    </p:spTree>
    <p:extLst>
      <p:ext uri="{BB962C8B-B14F-4D97-AF65-F5344CB8AC3E}">
        <p14:creationId xmlns:p14="http://schemas.microsoft.com/office/powerpoint/2010/main" val="2829677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mcdonalds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41042" y="1164477"/>
            <a:ext cx="4651917" cy="423766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91015" y="1339487"/>
            <a:ext cx="5682194" cy="4062651"/>
          </a:xfrm>
          <a:prstGeom prst="rect">
            <a:avLst/>
          </a:prstGeom>
          <a:noFill/>
        </p:spPr>
        <p:txBody>
          <a:bodyPr wrap="square" rtlCol="0">
            <a:spAutoFit/>
          </a:bodyPr>
          <a:lstStyle/>
          <a:p>
            <a:pPr marL="285750" indent="-285750">
              <a:buFont typeface="Arial" panose="020B0604020202020204" pitchFamily="34" charset="0"/>
              <a:buChar char="•"/>
            </a:pPr>
            <a:r>
              <a:rPr lang="en-GB" sz="2400" dirty="0"/>
              <a:t>Founded in 1940 by Richard and Maurice McDonald</a:t>
            </a:r>
          </a:p>
          <a:p>
            <a:pPr marL="285750" indent="-285750">
              <a:buFont typeface="Arial" panose="020B0604020202020204" pitchFamily="34" charset="0"/>
              <a:buChar char="•"/>
            </a:pPr>
            <a:r>
              <a:rPr lang="en-GB" sz="2400" dirty="0"/>
              <a:t>Ray Kroc purchased the chain from the brothers</a:t>
            </a:r>
          </a:p>
          <a:p>
            <a:pPr marL="285750" indent="-285750">
              <a:buFont typeface="Arial" panose="020B0604020202020204" pitchFamily="34" charset="0"/>
              <a:buChar char="•"/>
            </a:pPr>
            <a:r>
              <a:rPr lang="en-GB" sz="2400" dirty="0"/>
              <a:t>World’s leading global food service retailer with over 36,000 locations in 100 countries</a:t>
            </a:r>
          </a:p>
          <a:p>
            <a:pPr marL="285750" indent="-285750">
              <a:buFont typeface="Arial" panose="020B0604020202020204" pitchFamily="34" charset="0"/>
              <a:buChar char="•"/>
            </a:pPr>
            <a:r>
              <a:rPr lang="en-GB" sz="2400" dirty="0"/>
              <a:t>More than 80% of McDonald’s restaurants worldwide are owned and operated by independent business men and women</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265636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Definitions of Inclusive Workplaces</a:t>
            </a:r>
          </a:p>
        </p:txBody>
      </p:sp>
      <p:pic>
        <p:nvPicPr>
          <p:cNvPr id="1028" name="Picture 4" descr="Image result for inclusive workpl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9046" y="1690688"/>
            <a:ext cx="6795977" cy="4714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9402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What does an inclusive workforce mean?</a:t>
            </a:r>
          </a:p>
        </p:txBody>
      </p:sp>
      <p:sp>
        <p:nvSpPr>
          <p:cNvPr id="3" name="Content Placeholder 2"/>
          <p:cNvSpPr>
            <a:spLocks noGrp="1"/>
          </p:cNvSpPr>
          <p:nvPr>
            <p:ph idx="1"/>
          </p:nvPr>
        </p:nvSpPr>
        <p:spPr/>
        <p:txBody>
          <a:bodyPr/>
          <a:lstStyle/>
          <a:p>
            <a:pPr marL="0" indent="0">
              <a:buNone/>
            </a:pPr>
            <a:r>
              <a:rPr lang="en-US" dirty="0"/>
              <a:t>Inclusive management has been defined as:</a:t>
            </a:r>
          </a:p>
          <a:p>
            <a:r>
              <a:rPr lang="en-US" dirty="0"/>
              <a:t>“Inclusive management is the combination of working inclusively towards a common goal, making decisions inclusively, and ensuring that both managers and those being managed understand the wider framework and support structures of inclusivity in the organisation”.</a:t>
            </a:r>
          </a:p>
          <a:p>
            <a:pPr marL="0" indent="0">
              <a:buNone/>
            </a:pPr>
            <a:r>
              <a:rPr lang="en-US" dirty="0"/>
              <a:t>(Marshal E- Learning consultancy)</a:t>
            </a:r>
          </a:p>
          <a:p>
            <a:pPr marL="0" indent="0">
              <a:buNone/>
            </a:pPr>
            <a:endParaRPr lang="en-US" dirty="0"/>
          </a:p>
        </p:txBody>
      </p:sp>
    </p:spTree>
    <p:extLst>
      <p:ext uri="{BB962C8B-B14F-4D97-AF65-F5344CB8AC3E}">
        <p14:creationId xmlns:p14="http://schemas.microsoft.com/office/powerpoint/2010/main" val="3805652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McDonald’s and an inclusive workforce</a:t>
            </a:r>
          </a:p>
        </p:txBody>
      </p:sp>
      <p:sp>
        <p:nvSpPr>
          <p:cNvPr id="3" name="Content Placeholder 2"/>
          <p:cNvSpPr>
            <a:spLocks noGrp="1"/>
          </p:cNvSpPr>
          <p:nvPr>
            <p:ph idx="1"/>
          </p:nvPr>
        </p:nvSpPr>
        <p:spPr/>
        <p:txBody>
          <a:bodyPr>
            <a:normAutofit/>
          </a:bodyPr>
          <a:lstStyle/>
          <a:p>
            <a:pPr marL="0" indent="0">
              <a:buNone/>
            </a:pPr>
            <a:r>
              <a:rPr lang="en-US" dirty="0"/>
              <a:t>McDonalds is said to have a diverse workforce, and as they say: “We have a policy of employing local people where possible and our restaurant employees represent the communities in which they operate”.</a:t>
            </a:r>
          </a:p>
          <a:p>
            <a:pPr marL="0" indent="0">
              <a:buNone/>
            </a:pPr>
            <a:r>
              <a:rPr lang="en-US" dirty="0"/>
              <a:t>(What makes McDonalds?)</a:t>
            </a:r>
          </a:p>
          <a:p>
            <a:pPr marL="0" indent="0">
              <a:buNone/>
            </a:pPr>
            <a:r>
              <a:rPr lang="en-US" dirty="0"/>
              <a:t>Although it seems McDonalds has a problem with bringing its staff together, and not with </a:t>
            </a:r>
            <a:r>
              <a:rPr lang="en-US"/>
              <a:t>employing people.</a:t>
            </a:r>
            <a:endParaRPr lang="en-US" dirty="0"/>
          </a:p>
        </p:txBody>
      </p:sp>
    </p:spTree>
    <p:extLst>
      <p:ext uri="{BB962C8B-B14F-4D97-AF65-F5344CB8AC3E}">
        <p14:creationId xmlns:p14="http://schemas.microsoft.com/office/powerpoint/2010/main" val="1259804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Definition of Flexible Workplace</a:t>
            </a:r>
          </a:p>
        </p:txBody>
      </p:sp>
      <p:pic>
        <p:nvPicPr>
          <p:cNvPr id="3074" name="Picture 2" descr="Image result for flexible workpl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4050" y="1690688"/>
            <a:ext cx="8343900" cy="3714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246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C728D-C3AE-46E8-B584-2BE48D70300A}"/>
              </a:ext>
            </a:extLst>
          </p:cNvPr>
          <p:cNvSpPr>
            <a:spLocks noGrp="1"/>
          </p:cNvSpPr>
          <p:nvPr>
            <p:ph type="ctrTitle"/>
          </p:nvPr>
        </p:nvSpPr>
        <p:spPr/>
        <p:txBody>
          <a:bodyPr/>
          <a:lstStyle/>
          <a:p>
            <a:r>
              <a:rPr lang="en-GB" dirty="0"/>
              <a:t>Flexibility within McDonald's </a:t>
            </a:r>
          </a:p>
        </p:txBody>
      </p:sp>
      <p:sp>
        <p:nvSpPr>
          <p:cNvPr id="3" name="Subtitle 2">
            <a:extLst>
              <a:ext uri="{FF2B5EF4-FFF2-40B4-BE49-F238E27FC236}">
                <a16:creationId xmlns:a16="http://schemas.microsoft.com/office/drawing/2014/main" id="{FA9B58F3-5F45-4C53-A7ED-15B297C9D3EF}"/>
              </a:ext>
            </a:extLst>
          </p:cNvPr>
          <p:cNvSpPr>
            <a:spLocks noGrp="1"/>
          </p:cNvSpPr>
          <p:nvPr>
            <p:ph type="subTitle" idx="1"/>
          </p:nvPr>
        </p:nvSpPr>
        <p:spPr/>
        <p:txBody>
          <a:bodyPr/>
          <a:lstStyle/>
          <a:p>
            <a:r>
              <a:rPr lang="en-GB" dirty="0"/>
              <a:t>Atkinsons model </a:t>
            </a:r>
          </a:p>
        </p:txBody>
      </p:sp>
    </p:spTree>
    <p:extLst>
      <p:ext uri="{BB962C8B-B14F-4D97-AF65-F5344CB8AC3E}">
        <p14:creationId xmlns:p14="http://schemas.microsoft.com/office/powerpoint/2010/main" val="681057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B7738E7-BEF6-44D7-8ADF-625B49832E6F}"/>
              </a:ext>
            </a:extLst>
          </p:cNvPr>
          <p:cNvSpPr/>
          <p:nvPr/>
        </p:nvSpPr>
        <p:spPr>
          <a:xfrm>
            <a:off x="1217838" y="369278"/>
            <a:ext cx="9466053"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Atkinsons model and McDonalds</a:t>
            </a:r>
          </a:p>
        </p:txBody>
      </p:sp>
      <p:pic>
        <p:nvPicPr>
          <p:cNvPr id="1026" name="Picture 2" descr="Image result for atkinson's model of flexibility">
            <a:extLst>
              <a:ext uri="{FF2B5EF4-FFF2-40B4-BE49-F238E27FC236}">
                <a16:creationId xmlns:a16="http://schemas.microsoft.com/office/drawing/2014/main" id="{EC12DFF9-FC2B-4CA8-8C8A-D25939C9FC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4947" y="1452870"/>
            <a:ext cx="5675403" cy="4261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7AEB9E2-AA82-4D80-B070-2D182637ACED}"/>
              </a:ext>
            </a:extLst>
          </p:cNvPr>
          <p:cNvSpPr/>
          <p:nvPr/>
        </p:nvSpPr>
        <p:spPr>
          <a:xfrm>
            <a:off x="1014157" y="1620252"/>
            <a:ext cx="3910770" cy="3139321"/>
          </a:xfrm>
          <a:prstGeom prst="rect">
            <a:avLst/>
          </a:prstGeom>
        </p:spPr>
        <p:txBody>
          <a:bodyPr wrap="square">
            <a:spAutoFit/>
          </a:bodyPr>
          <a:lstStyle/>
          <a:p>
            <a:pPr lvl="0" defTabSz="914400">
              <a:defRPr/>
            </a:pPr>
            <a:endParaRPr lang="en-GB" altLang="en-US" dirty="0">
              <a:latin typeface="Arial" pitchFamily="34" charset="0"/>
              <a:cs typeface="Arial" pitchFamily="34" charset="0"/>
            </a:endParaRPr>
          </a:p>
          <a:p>
            <a:pPr lvl="0" defTabSz="914400">
              <a:defRPr/>
            </a:pPr>
            <a:endParaRPr lang="en-GB" altLang="en-US" dirty="0">
              <a:latin typeface="Arial" pitchFamily="34" charset="0"/>
              <a:cs typeface="Arial" pitchFamily="34" charset="0"/>
            </a:endParaRPr>
          </a:p>
          <a:p>
            <a:pPr lvl="0" defTabSz="914400">
              <a:defRPr/>
            </a:pPr>
            <a:endParaRPr lang="en-GB" altLang="en-US" dirty="0">
              <a:latin typeface="Arial" pitchFamily="34" charset="0"/>
              <a:cs typeface="Arial" pitchFamily="34" charset="0"/>
            </a:endParaRPr>
          </a:p>
          <a:p>
            <a:pPr lvl="0" defTabSz="914400">
              <a:defRPr/>
            </a:pPr>
            <a:r>
              <a:rPr lang="en-GB" altLang="en-US" dirty="0">
                <a:latin typeface="Arial" pitchFamily="34" charset="0"/>
                <a:cs typeface="Arial" pitchFamily="34" charset="0"/>
              </a:rPr>
              <a:t>The flexible firm is based upon an ‘Onion skin’ model: Functional, or core employees at the centre. Numerical employees outside of that. And at the outside is the temps/ sub contractors.. Those who come in to meet a specific need but are outside of the organisation.</a:t>
            </a:r>
          </a:p>
        </p:txBody>
      </p:sp>
    </p:spTree>
    <p:extLst>
      <p:ext uri="{BB962C8B-B14F-4D97-AF65-F5344CB8AC3E}">
        <p14:creationId xmlns:p14="http://schemas.microsoft.com/office/powerpoint/2010/main" val="1607743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4B8615-C3F5-4ADC-A8F8-0797BF6C4268}"/>
              </a:ext>
            </a:extLst>
          </p:cNvPr>
          <p:cNvSpPr/>
          <p:nvPr/>
        </p:nvSpPr>
        <p:spPr>
          <a:xfrm>
            <a:off x="1719331" y="311221"/>
            <a:ext cx="8956555"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Different methods of flexibility </a:t>
            </a:r>
          </a:p>
        </p:txBody>
      </p:sp>
      <p:pic>
        <p:nvPicPr>
          <p:cNvPr id="3" name="Picture 2" descr="the flexible firm - Assignment Help in UK">
            <a:extLst>
              <a:ext uri="{FF2B5EF4-FFF2-40B4-BE49-F238E27FC236}">
                <a16:creationId xmlns:a16="http://schemas.microsoft.com/office/drawing/2014/main" id="{7D55AF0A-9D96-4C8D-AEAF-B165DC9768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83" r="4102" b="3"/>
          <a:stretch/>
        </p:blipFill>
        <p:spPr bwMode="auto">
          <a:xfrm>
            <a:off x="6096000" y="1234551"/>
            <a:ext cx="4861061" cy="507189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C39AA9F-1C1B-45FD-B295-9FCE7DAB737A}"/>
              </a:ext>
            </a:extLst>
          </p:cNvPr>
          <p:cNvSpPr/>
          <p:nvPr/>
        </p:nvSpPr>
        <p:spPr>
          <a:xfrm>
            <a:off x="801802" y="2136338"/>
            <a:ext cx="4861061" cy="2585323"/>
          </a:xfrm>
          <a:prstGeom prst="rect">
            <a:avLst/>
          </a:prstGeom>
        </p:spPr>
        <p:txBody>
          <a:bodyPr wrap="square">
            <a:spAutoFit/>
          </a:bodyPr>
          <a:lstStyle/>
          <a:p>
            <a:r>
              <a:rPr lang="en-GB" dirty="0"/>
              <a:t>An updated model of Atkinson’s flexible firm of 1984.</a:t>
            </a:r>
          </a:p>
          <a:p>
            <a:endParaRPr lang="en-GB" dirty="0"/>
          </a:p>
          <a:p>
            <a:endParaRPr lang="en-GB" dirty="0"/>
          </a:p>
          <a:p>
            <a:r>
              <a:rPr lang="en-GB" dirty="0"/>
              <a:t>The look of the outline has altered in recent times, to give a stronger understanding and a bit more detail to the positions and participation of the organisation, but the general foundation remainders stay the same.</a:t>
            </a:r>
          </a:p>
        </p:txBody>
      </p:sp>
    </p:spTree>
    <p:extLst>
      <p:ext uri="{BB962C8B-B14F-4D97-AF65-F5344CB8AC3E}">
        <p14:creationId xmlns:p14="http://schemas.microsoft.com/office/powerpoint/2010/main" val="511090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C01301-8921-4E06-8A31-EC630B4D6ACE}"/>
              </a:ext>
            </a:extLst>
          </p:cNvPr>
          <p:cNvSpPr/>
          <p:nvPr/>
        </p:nvSpPr>
        <p:spPr>
          <a:xfrm>
            <a:off x="1225756" y="151564"/>
            <a:ext cx="9740488" cy="1754326"/>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Workplace flexibilities McDonalds</a:t>
            </a:r>
          </a:p>
          <a:p>
            <a:pPr algn="ctr"/>
            <a:r>
              <a:rPr lang="en-US" sz="5400" dirty="0">
                <a:ln w="0"/>
                <a:effectLst>
                  <a:outerShdw blurRad="38100" dist="19050" dir="2700000" algn="tl" rotWithShape="0">
                    <a:schemeClr val="dk1">
                      <a:alpha val="40000"/>
                    </a:schemeClr>
                  </a:outerShdw>
                </a:effectLst>
              </a:rPr>
              <a:t>Can improve upon </a:t>
            </a: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2050" name="Picture 2" descr="Image result for workplace flexibility">
            <a:extLst>
              <a:ext uri="{FF2B5EF4-FFF2-40B4-BE49-F238E27FC236}">
                <a16:creationId xmlns:a16="http://schemas.microsoft.com/office/drawing/2014/main" id="{F3FC5690-8C1F-40D0-955A-29D3DD17AA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6683" y="2337211"/>
            <a:ext cx="4329561" cy="324950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mcdonalds flexibility">
            <a:extLst>
              <a:ext uri="{FF2B5EF4-FFF2-40B4-BE49-F238E27FC236}">
                <a16:creationId xmlns:a16="http://schemas.microsoft.com/office/drawing/2014/main" id="{7C32256E-DA1C-4885-8CD3-DB462507C9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25756" y="2576347"/>
            <a:ext cx="4948636" cy="2771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6405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of Agile Workplace</a:t>
            </a:r>
          </a:p>
        </p:txBody>
      </p:sp>
      <p:pic>
        <p:nvPicPr>
          <p:cNvPr id="4098" name="Picture 2" descr="Image result for agile workplace"/>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228144" y="1825625"/>
            <a:ext cx="773571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851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does it mean to be agile?</a:t>
            </a:r>
          </a:p>
        </p:txBody>
      </p:sp>
      <p:sp>
        <p:nvSpPr>
          <p:cNvPr id="3" name="Content Placeholder 2"/>
          <p:cNvSpPr>
            <a:spLocks noGrp="1"/>
          </p:cNvSpPr>
          <p:nvPr>
            <p:ph idx="1"/>
          </p:nvPr>
        </p:nvSpPr>
        <p:spPr/>
        <p:txBody>
          <a:bodyPr>
            <a:normAutofit/>
          </a:bodyPr>
          <a:lstStyle/>
          <a:p>
            <a:pPr marL="0" indent="0">
              <a:buNone/>
            </a:pPr>
            <a:r>
              <a:rPr lang="en-US" dirty="0"/>
              <a:t>Agile Leadership defines the way a business operates and how the businesses employees integrate with each other.</a:t>
            </a:r>
          </a:p>
          <a:p>
            <a:pPr marL="0" indent="0">
              <a:buNone/>
            </a:pPr>
            <a:r>
              <a:rPr lang="en-US" dirty="0"/>
              <a:t>Agile leadership has been defined as: </a:t>
            </a:r>
          </a:p>
          <a:p>
            <a:pPr marL="0" indent="0">
              <a:buNone/>
            </a:pPr>
            <a:r>
              <a:rPr lang="en-US" dirty="0"/>
              <a:t>“Leaders focus on the needs of others. They acknowledge other people’s perspectives, give them the care they need to meet their work and personal goals”.</a:t>
            </a:r>
          </a:p>
          <a:p>
            <a:pPr marL="0" indent="0">
              <a:buNone/>
            </a:pPr>
            <a:r>
              <a:rPr lang="en-US" dirty="0"/>
              <a:t>(Centre for agile leadership)</a:t>
            </a:r>
          </a:p>
        </p:txBody>
      </p:sp>
    </p:spTree>
    <p:extLst>
      <p:ext uri="{BB962C8B-B14F-4D97-AF65-F5344CB8AC3E}">
        <p14:creationId xmlns:p14="http://schemas.microsoft.com/office/powerpoint/2010/main" val="948448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Agility and </a:t>
            </a:r>
            <a:r>
              <a:rPr lang="en-US" dirty="0" err="1"/>
              <a:t>Mcdonald’s</a:t>
            </a:r>
            <a:endParaRPr lang="en-US" dirty="0"/>
          </a:p>
        </p:txBody>
      </p:sp>
      <p:sp>
        <p:nvSpPr>
          <p:cNvPr id="3" name="Content Placeholder 2"/>
          <p:cNvSpPr>
            <a:spLocks noGrp="1"/>
          </p:cNvSpPr>
          <p:nvPr>
            <p:ph idx="1"/>
          </p:nvPr>
        </p:nvSpPr>
        <p:spPr/>
        <p:txBody>
          <a:bodyPr>
            <a:normAutofit/>
          </a:bodyPr>
          <a:lstStyle/>
          <a:p>
            <a:pPr marL="0" indent="0">
              <a:buNone/>
            </a:pPr>
            <a:r>
              <a:rPr lang="en-US" dirty="0"/>
              <a:t>Agile management starts with communication and what the company can do to help employees succeed. However upon research McDonald’s proves that:</a:t>
            </a:r>
          </a:p>
          <a:p>
            <a:r>
              <a:rPr lang="en-US" dirty="0"/>
              <a:t>Employee and employer relationships are not good.</a:t>
            </a:r>
          </a:p>
          <a:p>
            <a:r>
              <a:rPr lang="en-US" dirty="0"/>
              <a:t>Most employees would not want to choose to pursue McDonald’s as a career.</a:t>
            </a:r>
          </a:p>
          <a:p>
            <a:r>
              <a:rPr lang="en-US" dirty="0"/>
              <a:t>Most managers also believe that the employees at McDonald’s are very unreliable.</a:t>
            </a:r>
          </a:p>
          <a:p>
            <a:pPr marL="0" indent="0">
              <a:buNone/>
            </a:pPr>
            <a:r>
              <a:rPr lang="en-US" dirty="0"/>
              <a:t>(Employee motivation: A study on some selected McDonalds in the UK)</a:t>
            </a:r>
          </a:p>
          <a:p>
            <a:pPr marL="0" indent="0">
              <a:buNone/>
            </a:pPr>
            <a:endParaRPr lang="en-US" dirty="0"/>
          </a:p>
        </p:txBody>
      </p:sp>
    </p:spTree>
    <p:extLst>
      <p:ext uri="{BB962C8B-B14F-4D97-AF65-F5344CB8AC3E}">
        <p14:creationId xmlns:p14="http://schemas.microsoft.com/office/powerpoint/2010/main" val="2959591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9F9E10-375F-46C3-AB38-4E65FF0E3034}"/>
              </a:ext>
            </a:extLst>
          </p:cNvPr>
          <p:cNvSpPr/>
          <p:nvPr/>
        </p:nvSpPr>
        <p:spPr>
          <a:xfrm>
            <a:off x="4324521" y="891792"/>
            <a:ext cx="3542958" cy="1754326"/>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Conclusion </a:t>
            </a:r>
          </a:p>
          <a:p>
            <a:pPr algn="ct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3" name="Rectangle 2">
            <a:extLst>
              <a:ext uri="{FF2B5EF4-FFF2-40B4-BE49-F238E27FC236}">
                <a16:creationId xmlns:a16="http://schemas.microsoft.com/office/drawing/2014/main" id="{58D4F822-1B3F-4CB7-AEA9-7352473B2AA6}"/>
              </a:ext>
            </a:extLst>
          </p:cNvPr>
          <p:cNvSpPr/>
          <p:nvPr/>
        </p:nvSpPr>
        <p:spPr>
          <a:xfrm>
            <a:off x="2696550" y="2967335"/>
            <a:ext cx="6798913"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Thank you for listening</a:t>
            </a:r>
            <a:r>
              <a:rPr lang="en-US" sz="5400" dirty="0">
                <a:ln w="0"/>
                <a:solidFill>
                  <a:schemeClr val="accent1"/>
                </a:solidFill>
                <a:effectLst>
                  <a:outerShdw blurRad="38100" dist="25400" dir="5400000" algn="ctr" rotWithShape="0">
                    <a:srgbClr val="6E747A">
                      <a:alpha val="43000"/>
                    </a:srgbClr>
                  </a:outerShdw>
                </a:effectLst>
              </a:rPr>
              <a:t>!</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801034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F72F29-F1ED-42DB-8117-17C80E26BBAE}"/>
              </a:ext>
            </a:extLst>
          </p:cNvPr>
          <p:cNvSpPr txBox="1"/>
          <p:nvPr/>
        </p:nvSpPr>
        <p:spPr>
          <a:xfrm>
            <a:off x="-261258" y="740229"/>
            <a:ext cx="11350171" cy="861774"/>
          </a:xfrm>
          <a:prstGeom prst="rect">
            <a:avLst/>
          </a:prstGeom>
          <a:noFill/>
        </p:spPr>
        <p:txBody>
          <a:bodyPr wrap="square" rtlCol="0">
            <a:spAutoFit/>
          </a:bodyPr>
          <a:lstStyle/>
          <a:p>
            <a:pPr marL="285750" indent="-285750">
              <a:buFont typeface="Arial" panose="020B0604020202020204" pitchFamily="34" charset="0"/>
              <a:buChar char="•"/>
            </a:pPr>
            <a:endParaRPr lang="en-GB" sz="1400" dirty="0"/>
          </a:p>
          <a:p>
            <a:r>
              <a:rPr lang="en-GB" dirty="0"/>
              <a:t> </a:t>
            </a:r>
          </a:p>
          <a:p>
            <a:endParaRPr lang="en-GB" dirty="0"/>
          </a:p>
        </p:txBody>
      </p:sp>
      <p:sp>
        <p:nvSpPr>
          <p:cNvPr id="3" name="Rectangle 2">
            <a:extLst>
              <a:ext uri="{FF2B5EF4-FFF2-40B4-BE49-F238E27FC236}">
                <a16:creationId xmlns:a16="http://schemas.microsoft.com/office/drawing/2014/main" id="{5A8844D9-3E9D-4856-977E-D79B28F6F577}"/>
              </a:ext>
            </a:extLst>
          </p:cNvPr>
          <p:cNvSpPr/>
          <p:nvPr/>
        </p:nvSpPr>
        <p:spPr>
          <a:xfrm>
            <a:off x="3452825" y="1602003"/>
            <a:ext cx="5286349" cy="1754326"/>
          </a:xfrm>
          <a:prstGeom prst="rect">
            <a:avLst/>
          </a:prstGeom>
          <a:noFill/>
        </p:spPr>
        <p:txBody>
          <a:bodyPr wrap="squar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References </a:t>
            </a:r>
          </a:p>
          <a:p>
            <a:pPr algn="ctr"/>
            <a:r>
              <a:rPr lang="en-US" sz="5400" dirty="0">
                <a:ln w="0"/>
                <a:solidFill>
                  <a:schemeClr val="accent1"/>
                </a:solidFill>
                <a:effectLst>
                  <a:outerShdw blurRad="38100" dist="25400" dir="5400000" algn="ctr" rotWithShape="0">
                    <a:srgbClr val="6E747A">
                      <a:alpha val="43000"/>
                    </a:srgbClr>
                  </a:outerShdw>
                </a:effectLst>
              </a:rPr>
              <a:t>And bibliography</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89602192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126</TotalTime>
  <Words>1850</Words>
  <Application>Microsoft Office PowerPoint</Application>
  <PresentationFormat>Widescreen</PresentationFormat>
  <Paragraphs>119</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Gill Sans MT</vt:lpstr>
      <vt:lpstr>Mangal</vt:lpstr>
      <vt:lpstr>Gallery</vt:lpstr>
      <vt:lpstr>Managing People Group Presentation  by  Sultan  Megan  Naseem </vt:lpstr>
      <vt:lpstr>PowerPoint Presentation</vt:lpstr>
      <vt:lpstr>    Definitions of Inclusive Workplaces</vt:lpstr>
      <vt:lpstr>What does an inclusive workforce mean?</vt:lpstr>
      <vt:lpstr>McDonald’s and an inclusive workforce</vt:lpstr>
      <vt:lpstr>         Definition of Flexible Workplace</vt:lpstr>
      <vt:lpstr>Flexibility within McDonald's </vt:lpstr>
      <vt:lpstr>PowerPoint Presentation</vt:lpstr>
      <vt:lpstr>PowerPoint Presentation</vt:lpstr>
      <vt:lpstr>PowerPoint Presentation</vt:lpstr>
      <vt:lpstr>Definition of Agile Workplace</vt:lpstr>
      <vt:lpstr>What does it mean to be agile?</vt:lpstr>
      <vt:lpstr>Agility and Mcdonald’s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Sultan Rahman (P151491)</cp:lastModifiedBy>
  <cp:revision>18</cp:revision>
  <dcterms:created xsi:type="dcterms:W3CDTF">2017-12-12T22:22:02Z</dcterms:created>
  <dcterms:modified xsi:type="dcterms:W3CDTF">2017-12-13T09:32:22Z</dcterms:modified>
</cp:coreProperties>
</file>