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57" r:id="rId3"/>
    <p:sldId id="261" r:id="rId4"/>
    <p:sldId id="265" r:id="rId5"/>
    <p:sldId id="262" r:id="rId6"/>
    <p:sldId id="263" r:id="rId7"/>
    <p:sldId id="264" r:id="rId8"/>
    <p:sldId id="270" r:id="rId9"/>
    <p:sldId id="269" r:id="rId10"/>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6D994-ACD2-46E2-8F17-F101A89C0A39}" v="69" dt="2022-04-23T15:36:02.906"/>
    <p1510:client id="{93BAB8FD-9A63-474E-94C4-143E4ED2B601}" v="26" dt="2022-04-24T14:49:07.5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614" tIns="45807" rIns="91614" bIns="45807" rtlCol="0"/>
          <a:lstStyle>
            <a:lvl1pPr algn="r">
              <a:defRPr sz="1200"/>
            </a:lvl1pPr>
          </a:lstStyle>
          <a:p>
            <a:fld id="{D474E930-FA43-40F6-A42A-90AAEA7220AB}" type="datetimeFigureOut">
              <a:rPr lang="en-GB" smtClean="0"/>
              <a:pPr/>
              <a:t>14/03/2023</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614" tIns="45807" rIns="91614" bIns="45807" rtlCol="0" anchor="b"/>
          <a:lstStyle>
            <a:lvl1pPr algn="r">
              <a:defRPr sz="1200"/>
            </a:lvl1pPr>
          </a:lstStyle>
          <a:p>
            <a:fld id="{1CF7AAAF-DEFB-4904-A4DB-9773F0448ADC}" type="slidenum">
              <a:rPr lang="en-GB" smtClean="0"/>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614" tIns="45807" rIns="91614" bIns="45807" rtlCol="0"/>
          <a:lstStyle>
            <a:lvl1pPr algn="r">
              <a:defRPr sz="1200"/>
            </a:lvl1pPr>
          </a:lstStyle>
          <a:p>
            <a:fld id="{616DB17A-8D88-4EBA-B0F5-50361AB2D78B}" type="datetimeFigureOut">
              <a:rPr lang="en-GB" smtClean="0"/>
              <a:pPr/>
              <a:t>14/03/2023</a:t>
            </a:fld>
            <a:endParaRPr lang="en-GB"/>
          </a:p>
        </p:txBody>
      </p:sp>
      <p:sp>
        <p:nvSpPr>
          <p:cNvPr id="4" name="Slide Image Placeholder 3"/>
          <p:cNvSpPr>
            <a:spLocks noGrp="1" noRot="1" noChangeAspect="1"/>
          </p:cNvSpPr>
          <p:nvPr>
            <p:ph type="sldImg" idx="2"/>
          </p:nvPr>
        </p:nvSpPr>
        <p:spPr>
          <a:xfrm>
            <a:off x="895350" y="746125"/>
            <a:ext cx="4970463" cy="3729038"/>
          </a:xfrm>
          <a:prstGeom prst="rect">
            <a:avLst/>
          </a:prstGeom>
          <a:noFill/>
          <a:ln w="12700">
            <a:solidFill>
              <a:prstClr val="black"/>
            </a:solidFill>
          </a:ln>
        </p:spPr>
        <p:txBody>
          <a:bodyPr vert="horz" lIns="91614" tIns="45807" rIns="91614" bIns="45807" rtlCol="0" anchor="ctr"/>
          <a:lstStyle/>
          <a:p>
            <a:endParaRPr lang="en-GB"/>
          </a:p>
        </p:txBody>
      </p:sp>
      <p:sp>
        <p:nvSpPr>
          <p:cNvPr id="5" name="Notes Placeholder 4"/>
          <p:cNvSpPr>
            <a:spLocks noGrp="1"/>
          </p:cNvSpPr>
          <p:nvPr>
            <p:ph type="body" sz="quarter" idx="3"/>
          </p:nvPr>
        </p:nvSpPr>
        <p:spPr>
          <a:xfrm>
            <a:off x="676117" y="4722695"/>
            <a:ext cx="5408930" cy="4474131"/>
          </a:xfrm>
          <a:prstGeom prst="rect">
            <a:avLst/>
          </a:prstGeom>
        </p:spPr>
        <p:txBody>
          <a:bodyPr vert="horz" lIns="91614" tIns="45807" rIns="91614" bIns="4580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1"/>
            <a:ext cx="2929837" cy="497126"/>
          </a:xfrm>
          <a:prstGeom prst="rect">
            <a:avLst/>
          </a:prstGeom>
        </p:spPr>
        <p:txBody>
          <a:bodyPr vert="horz" lIns="91614" tIns="45807" rIns="91614" bIns="45807" rtlCol="0" anchor="b"/>
          <a:lstStyle>
            <a:lvl1pPr algn="r">
              <a:defRPr sz="1200"/>
            </a:lvl1pPr>
          </a:lstStyle>
          <a:p>
            <a:fld id="{AABE919A-1FB7-4946-A50F-589310880AA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04875" y="752475"/>
            <a:ext cx="4951413" cy="3714750"/>
          </a:xfrm>
          <a:ln cap="flat"/>
        </p:spPr>
      </p:sp>
      <p:sp>
        <p:nvSpPr>
          <p:cNvPr id="292867" name="Rectangle 3"/>
          <p:cNvSpPr>
            <a:spLocks noGrp="1" noChangeArrowheads="1"/>
          </p:cNvSpPr>
          <p:nvPr>
            <p:ph type="body" idx="1"/>
          </p:nvPr>
        </p:nvSpPr>
        <p:spPr>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F75345B-4FE0-41AA-B679-B38BE302476F}" type="datetime1">
              <a:rPr lang="en-GB" smtClean="0"/>
              <a:pPr/>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CA9245-8671-489C-A13F-8535CE085DA6}" type="datetime1">
              <a:rPr lang="en-GB" smtClean="0"/>
              <a:pPr/>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68E993-7CFF-40B7-80CA-691DFAB90352}" type="datetime1">
              <a:rPr lang="en-GB" smtClean="0"/>
              <a:pPr/>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43D106-46C6-4BD1-8925-B103CD86A1A6}" type="datetime1">
              <a:rPr lang="en-GB" smtClean="0"/>
              <a:pPr/>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804CB6-6550-4180-B86F-0BAB28A48B0A}" type="datetime1">
              <a:rPr lang="en-GB" smtClean="0"/>
              <a:pPr/>
              <a:t>14/03/2023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779777-9CD6-46A1-85E7-EC7EF845F0E5}" type="datetime1">
              <a:rPr lang="en-GB" smtClean="0"/>
              <a:pPr/>
              <a:t>14/03/2023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D18679-11A5-481D-8A18-DB918657E446}" type="datetime1">
              <a:rPr lang="en-GB" smtClean="0"/>
              <a:pPr/>
              <a:t>14/03/2023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2169CE-B147-455A-9854-FD8620784F2F}" type="datetime1">
              <a:rPr lang="en-GB" smtClean="0"/>
              <a:pPr/>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6FEB40-8B17-4356-911D-91B19046E75F}" type="datetime1">
              <a:rPr lang="en-GB" smtClean="0"/>
              <a:pPr/>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1C85EA-23E9-456F-A78C-6EE5D6709FC7}" type="datetime1">
              <a:rPr lang="en-GB" smtClean="0"/>
              <a:pPr/>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366F7F3-1228-4002-BF04-5F7D1F54078D}" type="datetime1">
              <a:rPr lang="en-GB" smtClean="0"/>
              <a:pPr/>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C5338-D235-48C7-9456-35B73F6C0AEC}" type="datetime1">
              <a:rPr lang="en-GB" smtClean="0"/>
              <a:pPr/>
              <a:t>14/03/2023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37B528-879C-4EFC-BF0F-F5B7B06B136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latin typeface="Arial" panose="020B0604020202020204" pitchFamily="34" charset="0"/>
                <a:cs typeface="Arial" panose="020B0604020202020204" pitchFamily="34" charset="0"/>
              </a:rPr>
              <a:t>Strategy - An</a:t>
            </a:r>
            <a:r>
              <a:rPr lang="en-GB" sz="4800" b="1" dirty="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Introduction</a:t>
            </a:r>
          </a:p>
        </p:txBody>
      </p:sp>
      <p:sp>
        <p:nvSpPr>
          <p:cNvPr id="3" name="Subtitle 2"/>
          <p:cNvSpPr>
            <a:spLocks noGrp="1"/>
          </p:cNvSpPr>
          <p:nvPr>
            <p:ph type="subTitle" idx="1"/>
          </p:nvPr>
        </p:nvSpPr>
        <p:spPr/>
        <p:txBody>
          <a:bodyPr>
            <a:normAutofit/>
          </a:bodyPr>
          <a:lstStyle/>
          <a:p>
            <a:r>
              <a:rPr lang="en-GB" sz="4400" dirty="0">
                <a:solidFill>
                  <a:schemeClr val="tx1"/>
                </a:solidFill>
                <a:latin typeface="Arial" panose="020B0604020202020204" pitchFamily="34" charset="0"/>
                <a:cs typeface="Arial" panose="020B0604020202020204" pitchFamily="34" charset="0"/>
              </a:rPr>
              <a:t>Lecture 2</a:t>
            </a:r>
          </a:p>
        </p:txBody>
      </p:sp>
      <p:sp>
        <p:nvSpPr>
          <p:cNvPr id="4" name="Slide Number Placeholder 3"/>
          <p:cNvSpPr>
            <a:spLocks noGrp="1"/>
          </p:cNvSpPr>
          <p:nvPr>
            <p:ph type="sldNum" sz="quarter" idx="12"/>
          </p:nvPr>
        </p:nvSpPr>
        <p:spPr/>
        <p:txBody>
          <a:bodyPr/>
          <a:lstStyle/>
          <a:p>
            <a:fld id="{C337B528-879C-4EFC-BF0F-F5B7B06B1367}" type="slidenum">
              <a:rPr lang="en-GB" smtClean="0"/>
              <a:pPr/>
              <a:t>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itle 5"/>
          <p:cNvSpPr>
            <a:spLocks noGrp="1"/>
          </p:cNvSpPr>
          <p:nvPr>
            <p:ph type="title"/>
          </p:nvPr>
        </p:nvSpPr>
        <p:spPr>
          <a:xfrm>
            <a:off x="718879" y="800392"/>
            <a:ext cx="7698523" cy="1212102"/>
          </a:xfrm>
        </p:spPr>
        <p:txBody>
          <a:bodyPr>
            <a:normAutofit/>
          </a:bodyPr>
          <a:lstStyle/>
          <a:p>
            <a:r>
              <a:rPr lang="en-US" sz="4800" dirty="0">
                <a:solidFill>
                  <a:srgbClr val="FFFFFF"/>
                </a:solidFill>
                <a:latin typeface="Arial" panose="020B0604020202020204" pitchFamily="34" charset="0"/>
                <a:cs typeface="Arial" panose="020B0604020202020204" pitchFamily="34" charset="0"/>
              </a:rPr>
              <a:t>Vocabulary of Strategy</a:t>
            </a:r>
            <a:endParaRPr lang="en-GB" sz="4800" dirty="0">
              <a:solidFill>
                <a:srgbClr val="FFFFFF"/>
              </a:solidFill>
              <a:latin typeface="Arial" panose="020B0604020202020204" pitchFamily="34" charset="0"/>
              <a:cs typeface="Arial" panose="020B0604020202020204" pitchFamily="34" charset="0"/>
            </a:endParaRPr>
          </a:p>
        </p:txBody>
      </p:sp>
      <p:sp>
        <p:nvSpPr>
          <p:cNvPr id="7" name="Content Placeholder 6"/>
          <p:cNvSpPr>
            <a:spLocks noGrp="1"/>
          </p:cNvSpPr>
          <p:nvPr>
            <p:ph idx="1"/>
          </p:nvPr>
        </p:nvSpPr>
        <p:spPr>
          <a:xfrm>
            <a:off x="1025718" y="2490436"/>
            <a:ext cx="7281746" cy="3567173"/>
          </a:xfrm>
        </p:spPr>
        <p:txBody>
          <a:bodyPr anchor="ctr">
            <a:normAutofit fontScale="92500" lnSpcReduction="20000"/>
          </a:bodyPr>
          <a:lstStyle/>
          <a:p>
            <a:r>
              <a:rPr lang="en-US" sz="2600" dirty="0">
                <a:latin typeface="Arial" panose="020B0604020202020204" pitchFamily="34" charset="0"/>
                <a:cs typeface="Arial" panose="020B0604020202020204" pitchFamily="34" charset="0"/>
              </a:rPr>
              <a:t>Vision.</a:t>
            </a:r>
          </a:p>
          <a:p>
            <a:r>
              <a:rPr lang="en-US" sz="2600" dirty="0">
                <a:latin typeface="Arial" panose="020B0604020202020204" pitchFamily="34" charset="0"/>
                <a:cs typeface="Arial" panose="020B0604020202020204" pitchFamily="34" charset="0"/>
              </a:rPr>
              <a:t>Mission.</a:t>
            </a:r>
          </a:p>
          <a:p>
            <a:r>
              <a:rPr lang="en-US" sz="2600" dirty="0">
                <a:latin typeface="Arial" panose="020B0604020202020204" pitchFamily="34" charset="0"/>
                <a:cs typeface="Arial" panose="020B0604020202020204" pitchFamily="34" charset="0"/>
              </a:rPr>
              <a:t>Goal. </a:t>
            </a:r>
          </a:p>
          <a:p>
            <a:r>
              <a:rPr lang="en-US" sz="2600" dirty="0">
                <a:latin typeface="Arial" panose="020B0604020202020204" pitchFamily="34" charset="0"/>
                <a:cs typeface="Arial" panose="020B0604020202020204" pitchFamily="34" charset="0"/>
              </a:rPr>
              <a:t>Objectives.</a:t>
            </a:r>
          </a:p>
          <a:p>
            <a:r>
              <a:rPr lang="en-US" sz="2600" dirty="0">
                <a:latin typeface="Arial" panose="020B0604020202020204" pitchFamily="34" charset="0"/>
                <a:cs typeface="Arial" panose="020B0604020202020204" pitchFamily="34" charset="0"/>
              </a:rPr>
              <a:t>Strategic capability.</a:t>
            </a:r>
          </a:p>
          <a:p>
            <a:r>
              <a:rPr lang="en-US" sz="2600" dirty="0">
                <a:latin typeface="Arial" panose="020B0604020202020204" pitchFamily="34" charset="0"/>
                <a:cs typeface="Arial" panose="020B0604020202020204" pitchFamily="34" charset="0"/>
              </a:rPr>
              <a:t>Strategies.</a:t>
            </a:r>
          </a:p>
          <a:p>
            <a:r>
              <a:rPr lang="en-US" sz="2600" dirty="0">
                <a:latin typeface="Arial" panose="020B0604020202020204" pitchFamily="34" charset="0"/>
                <a:cs typeface="Arial" panose="020B0604020202020204" pitchFamily="34" charset="0"/>
              </a:rPr>
              <a:t>Business model.</a:t>
            </a:r>
          </a:p>
          <a:p>
            <a:r>
              <a:rPr lang="en-US" sz="2600" dirty="0">
                <a:latin typeface="Arial" panose="020B0604020202020204" pitchFamily="34" charset="0"/>
                <a:cs typeface="Arial" panose="020B0604020202020204" pitchFamily="34" charset="0"/>
              </a:rPr>
              <a:t>Strategic Fit</a:t>
            </a:r>
          </a:p>
          <a:p>
            <a:r>
              <a:rPr lang="en-US" sz="2600" dirty="0">
                <a:latin typeface="Arial" panose="020B0604020202020204" pitchFamily="34" charset="0"/>
                <a:cs typeface="Arial" panose="020B0604020202020204" pitchFamily="34" charset="0"/>
              </a:rPr>
              <a:t>Strategic Drift</a:t>
            </a:r>
          </a:p>
          <a:p>
            <a:endParaRPr lang="en-GB" sz="2100" dirty="0"/>
          </a:p>
        </p:txBody>
      </p:sp>
      <p:sp>
        <p:nvSpPr>
          <p:cNvPr id="5" name="Slide Number Placeholder 4"/>
          <p:cNvSpPr>
            <a:spLocks noGrp="1"/>
          </p:cNvSpPr>
          <p:nvPr>
            <p:ph type="sldNum" sz="quarter" idx="12"/>
          </p:nvPr>
        </p:nvSpPr>
        <p:spPr>
          <a:xfrm>
            <a:off x="8030718" y="6382512"/>
            <a:ext cx="514350" cy="320040"/>
          </a:xfrm>
        </p:spPr>
        <p:txBody>
          <a:bodyPr>
            <a:normAutofit/>
          </a:bodyPr>
          <a:lstStyle/>
          <a:p>
            <a:pPr>
              <a:spcAft>
                <a:spcPts val="600"/>
              </a:spcAft>
            </a:pPr>
            <a:fld id="{0EC2B28F-8E3F-46A8-B70B-3560BAE4C4CA}" type="slidenum">
              <a:rPr lang="en-GB" sz="900"/>
              <a:pPr>
                <a:spcAft>
                  <a:spcPts val="600"/>
                </a:spcAft>
              </a:pPr>
              <a:t>2</a:t>
            </a:fld>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7">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7">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10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6" dur="1000" fill="hold"/>
                                        <p:tgtEl>
                                          <p:spTgt spid="7">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anim calcmode="lin" valueType="num">
                                      <p:cBhvr additive="base">
                                        <p:cTn id="39" dur="10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7">
                                            <p:txEl>
                                              <p:pRg st="8" end="8"/>
                                            </p:txEl>
                                          </p:spTgt>
                                        </p:tgtEl>
                                        <p:attrNameLst>
                                          <p:attrName>style.visibility</p:attrName>
                                        </p:attrNameLst>
                                      </p:cBhvr>
                                      <p:to>
                                        <p:strVal val="visible"/>
                                      </p:to>
                                    </p:set>
                                    <p:anim calcmode="lin" valueType="num">
                                      <p:cBhvr additive="base">
                                        <p:cTn id="43" dur="10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7">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548640"/>
            <a:ext cx="2700645" cy="5431536"/>
          </a:xfrm>
        </p:spPr>
        <p:txBody>
          <a:bodyPr>
            <a:normAutofit/>
          </a:bodyPr>
          <a:lstStyle/>
          <a:p>
            <a:r>
              <a:rPr lang="en-GB" sz="3200" dirty="0">
                <a:latin typeface="Arial" panose="020B0604020202020204" pitchFamily="34" charset="0"/>
                <a:cs typeface="Arial" panose="020B0604020202020204" pitchFamily="34" charset="0"/>
              </a:rPr>
              <a:t>What is Strategic Management</a:t>
            </a:r>
            <a:r>
              <a:rPr lang="en-GB" sz="3200" dirty="0">
                <a:latin typeface="Comic Sans MS" pitchFamily="66" charset="0"/>
              </a:rPr>
              <a:t>?</a:t>
            </a:r>
          </a:p>
        </p:txBody>
      </p:sp>
      <p:sp>
        <p:nvSpPr>
          <p:cNvPr id="3" name="Content Placeholder 2"/>
          <p:cNvSpPr>
            <a:spLocks noGrp="1"/>
          </p:cNvSpPr>
          <p:nvPr>
            <p:ph idx="1"/>
          </p:nvPr>
        </p:nvSpPr>
        <p:spPr>
          <a:xfrm>
            <a:off x="3844813" y="552091"/>
            <a:ext cx="4668251" cy="5431536"/>
          </a:xfrm>
        </p:spPr>
        <p:txBody>
          <a:bodyPr anchor="ctr">
            <a:normAutofit/>
          </a:bodyPr>
          <a:lstStyle/>
          <a:p>
            <a:r>
              <a:rPr lang="en-US" sz="2400" b="1" dirty="0">
                <a:latin typeface="Arial" panose="020B0604020202020204" pitchFamily="34" charset="0"/>
                <a:cs typeface="Arial" panose="020B0604020202020204" pitchFamily="34" charset="0"/>
              </a:rPr>
              <a:t>Strategic management</a:t>
            </a:r>
            <a:r>
              <a:rPr lang="en-US" sz="2400" dirty="0">
                <a:latin typeface="Arial" panose="020B0604020202020204" pitchFamily="34" charset="0"/>
                <a:cs typeface="Arial" panose="020B0604020202020204" pitchFamily="34" charset="0"/>
              </a:rPr>
              <a:t> includes understanding the strategic position of an </a:t>
            </a:r>
            <a:r>
              <a:rPr lang="en-US" sz="2400" dirty="0" err="1">
                <a:latin typeface="Arial" panose="020B0604020202020204" pitchFamily="34" charset="0"/>
                <a:cs typeface="Arial" panose="020B0604020202020204" pitchFamily="34" charset="0"/>
              </a:rPr>
              <a:t>organisation</a:t>
            </a:r>
            <a:r>
              <a:rPr lang="en-US" sz="2400" dirty="0">
                <a:latin typeface="Arial" panose="020B0604020202020204" pitchFamily="34" charset="0"/>
                <a:cs typeface="Arial" panose="020B0604020202020204" pitchFamily="34" charset="0"/>
              </a:rPr>
              <a:t>, making strategic choices for the future, and managing strategy in action </a:t>
            </a:r>
            <a:r>
              <a:rPr lang="en-GB" sz="2400" dirty="0">
                <a:latin typeface="Arial" panose="020B0604020202020204" pitchFamily="34" charset="0"/>
                <a:cs typeface="Arial" panose="020B0604020202020204" pitchFamily="34" charset="0"/>
              </a:rPr>
              <a:t>(Johnson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2018)</a:t>
            </a:r>
            <a:r>
              <a:rPr lang="en-US" sz="2400" dirty="0">
                <a:latin typeface="Arial" panose="020B0604020202020204" pitchFamily="34" charset="0"/>
                <a:cs typeface="Arial" panose="020B0604020202020204" pitchFamily="34" charset="0"/>
              </a:rPr>
              <a:t>.</a:t>
            </a:r>
          </a:p>
          <a:p>
            <a:pPr>
              <a:buNone/>
            </a:pPr>
            <a:endParaRPr lang="en-GB" sz="1900" dirty="0"/>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smtClean="0"/>
              <a:pPr>
                <a:spcAft>
                  <a:spcPts val="600"/>
                </a:spcAft>
              </a:pPr>
              <a:t>3</a:t>
            </a:fld>
            <a:endParaRPr lang="en-GB"/>
          </a:p>
        </p:txBody>
      </p:sp>
    </p:spTree>
    <p:extLst>
      <p:ext uri="{BB962C8B-B14F-4D97-AF65-F5344CB8AC3E}">
        <p14:creationId xmlns:p14="http://schemas.microsoft.com/office/powerpoint/2010/main" val="299326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33804" y="1289765"/>
            <a:ext cx="2738325" cy="4270963"/>
          </a:xfrm>
        </p:spPr>
        <p:txBody>
          <a:bodyPr anchor="ctr">
            <a:normAutofit/>
          </a:bodyPr>
          <a:lstStyle/>
          <a:p>
            <a:r>
              <a:rPr lang="en-GB" sz="4200">
                <a:solidFill>
                  <a:srgbClr val="FFFFFF"/>
                </a:solidFill>
                <a:latin typeface="Comic Sans MS" pitchFamily="66" charset="0"/>
              </a:rPr>
              <a:t>What is Strategy?</a:t>
            </a:r>
            <a:endParaRPr lang="en-GB" sz="4200">
              <a:solidFill>
                <a:srgbClr val="FFFFFF"/>
              </a:solidFill>
            </a:endParaRP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p:cNvSpPr>
            <a:spLocks noGrp="1"/>
          </p:cNvSpPr>
          <p:nvPr>
            <p:ph idx="1"/>
          </p:nvPr>
        </p:nvSpPr>
        <p:spPr>
          <a:xfrm>
            <a:off x="4722924" y="518400"/>
            <a:ext cx="3578706" cy="5837949"/>
          </a:xfrm>
        </p:spPr>
        <p:txBody>
          <a:bodyPr anchor="ctr">
            <a:normAutofit/>
          </a:bodyPr>
          <a:lstStyle/>
          <a:p>
            <a:r>
              <a:rPr lang="en-GB" sz="2400" b="1" dirty="0">
                <a:solidFill>
                  <a:schemeClr val="tx1">
                    <a:alpha val="80000"/>
                  </a:schemeClr>
                </a:solidFill>
                <a:latin typeface="Arial" panose="020B0604020202020204" pitchFamily="34" charset="0"/>
                <a:cs typeface="Arial" panose="020B0604020202020204" pitchFamily="34" charset="0"/>
              </a:rPr>
              <a:t>Strategy</a:t>
            </a:r>
            <a:r>
              <a:rPr lang="en-GB" sz="2400" dirty="0">
                <a:solidFill>
                  <a:schemeClr val="tx1">
                    <a:alpha val="80000"/>
                  </a:schemeClr>
                </a:solidFill>
                <a:latin typeface="Arial" panose="020B0604020202020204" pitchFamily="34" charset="0"/>
                <a:cs typeface="Arial" panose="020B0604020202020204" pitchFamily="34" charset="0"/>
              </a:rPr>
              <a:t> is the direction and scope of an organisation over the </a:t>
            </a:r>
            <a:r>
              <a:rPr lang="en-GB" sz="2400" b="1" dirty="0">
                <a:solidFill>
                  <a:schemeClr val="tx1">
                    <a:alpha val="80000"/>
                  </a:schemeClr>
                </a:solidFill>
                <a:latin typeface="Arial" panose="020B0604020202020204" pitchFamily="34" charset="0"/>
                <a:cs typeface="Arial" panose="020B0604020202020204" pitchFamily="34" charset="0"/>
              </a:rPr>
              <a:t>long term</a:t>
            </a:r>
            <a:r>
              <a:rPr lang="en-GB" sz="2400" dirty="0">
                <a:solidFill>
                  <a:schemeClr val="tx1">
                    <a:alpha val="80000"/>
                  </a:schemeClr>
                </a:solidFill>
                <a:latin typeface="Arial" panose="020B0604020202020204" pitchFamily="34" charset="0"/>
                <a:cs typeface="Arial" panose="020B0604020202020204" pitchFamily="34" charset="0"/>
              </a:rPr>
              <a:t>, which achieves </a:t>
            </a:r>
            <a:r>
              <a:rPr lang="en-GB" sz="2400" b="1" dirty="0">
                <a:solidFill>
                  <a:schemeClr val="tx1">
                    <a:alpha val="80000"/>
                  </a:schemeClr>
                </a:solidFill>
                <a:latin typeface="Arial" panose="020B0604020202020204" pitchFamily="34" charset="0"/>
                <a:cs typeface="Arial" panose="020B0604020202020204" pitchFamily="34" charset="0"/>
              </a:rPr>
              <a:t>advantage</a:t>
            </a:r>
            <a:r>
              <a:rPr lang="en-GB" sz="2400" dirty="0">
                <a:solidFill>
                  <a:schemeClr val="tx1">
                    <a:alpha val="80000"/>
                  </a:schemeClr>
                </a:solidFill>
                <a:latin typeface="Arial" panose="020B0604020202020204" pitchFamily="34" charset="0"/>
                <a:cs typeface="Arial" panose="020B0604020202020204" pitchFamily="34" charset="0"/>
              </a:rPr>
              <a:t> in a </a:t>
            </a:r>
            <a:r>
              <a:rPr lang="en-GB" sz="2400" b="1" dirty="0">
                <a:solidFill>
                  <a:schemeClr val="tx1">
                    <a:alpha val="80000"/>
                  </a:schemeClr>
                </a:solidFill>
                <a:latin typeface="Arial" panose="020B0604020202020204" pitchFamily="34" charset="0"/>
                <a:cs typeface="Arial" panose="020B0604020202020204" pitchFamily="34" charset="0"/>
              </a:rPr>
              <a:t>changing environment </a:t>
            </a:r>
            <a:r>
              <a:rPr lang="en-GB" sz="2400" dirty="0">
                <a:solidFill>
                  <a:schemeClr val="tx1">
                    <a:alpha val="80000"/>
                  </a:schemeClr>
                </a:solidFill>
                <a:latin typeface="Arial" panose="020B0604020202020204" pitchFamily="34" charset="0"/>
                <a:cs typeface="Arial" panose="020B0604020202020204" pitchFamily="34" charset="0"/>
              </a:rPr>
              <a:t>through its configuration of </a:t>
            </a:r>
            <a:r>
              <a:rPr lang="en-GB" sz="2400" b="1" dirty="0">
                <a:solidFill>
                  <a:schemeClr val="tx1">
                    <a:alpha val="80000"/>
                  </a:schemeClr>
                </a:solidFill>
                <a:latin typeface="Arial" panose="020B0604020202020204" pitchFamily="34" charset="0"/>
                <a:cs typeface="Arial" panose="020B0604020202020204" pitchFamily="34" charset="0"/>
              </a:rPr>
              <a:t>resources</a:t>
            </a:r>
            <a:r>
              <a:rPr lang="en-GB" sz="2400" dirty="0">
                <a:solidFill>
                  <a:schemeClr val="tx1">
                    <a:alpha val="80000"/>
                  </a:schemeClr>
                </a:solidFill>
                <a:latin typeface="Arial" panose="020B0604020202020204" pitchFamily="34" charset="0"/>
                <a:cs typeface="Arial" panose="020B0604020202020204" pitchFamily="34" charset="0"/>
              </a:rPr>
              <a:t> and </a:t>
            </a:r>
            <a:r>
              <a:rPr lang="en-GB" sz="2400" b="1" dirty="0">
                <a:solidFill>
                  <a:schemeClr val="tx1">
                    <a:alpha val="80000"/>
                  </a:schemeClr>
                </a:solidFill>
                <a:latin typeface="Arial" panose="020B0604020202020204" pitchFamily="34" charset="0"/>
                <a:cs typeface="Arial" panose="020B0604020202020204" pitchFamily="34" charset="0"/>
              </a:rPr>
              <a:t>competences</a:t>
            </a:r>
            <a:r>
              <a:rPr lang="en-GB" sz="2400" dirty="0">
                <a:solidFill>
                  <a:schemeClr val="tx1">
                    <a:alpha val="80000"/>
                  </a:schemeClr>
                </a:solidFill>
                <a:latin typeface="Arial" panose="020B0604020202020204" pitchFamily="34" charset="0"/>
                <a:cs typeface="Arial" panose="020B0604020202020204" pitchFamily="34" charset="0"/>
              </a:rPr>
              <a:t> with the aim of fulfilling </a:t>
            </a:r>
            <a:r>
              <a:rPr lang="en-GB" sz="2400" b="1" dirty="0">
                <a:solidFill>
                  <a:schemeClr val="tx1">
                    <a:alpha val="80000"/>
                  </a:schemeClr>
                </a:solidFill>
                <a:latin typeface="Arial" panose="020B0604020202020204" pitchFamily="34" charset="0"/>
                <a:cs typeface="Arial" panose="020B0604020202020204" pitchFamily="34" charset="0"/>
              </a:rPr>
              <a:t>stakeholder expectations </a:t>
            </a:r>
            <a:r>
              <a:rPr lang="en-GB" sz="2400" dirty="0">
                <a:solidFill>
                  <a:schemeClr val="tx1">
                    <a:alpha val="80000"/>
                  </a:schemeClr>
                </a:solidFill>
                <a:latin typeface="Arial" panose="020B0604020202020204" pitchFamily="34" charset="0"/>
                <a:cs typeface="Arial" panose="020B0604020202020204" pitchFamily="34" charset="0"/>
              </a:rPr>
              <a:t>(Johnson </a:t>
            </a:r>
            <a:r>
              <a:rPr lang="en-GB" sz="2400" i="1" dirty="0">
                <a:solidFill>
                  <a:schemeClr val="tx1">
                    <a:alpha val="80000"/>
                  </a:schemeClr>
                </a:solidFill>
                <a:latin typeface="Arial" panose="020B0604020202020204" pitchFamily="34" charset="0"/>
                <a:cs typeface="Arial" panose="020B0604020202020204" pitchFamily="34" charset="0"/>
              </a:rPr>
              <a:t>et al </a:t>
            </a:r>
            <a:r>
              <a:rPr lang="en-GB" sz="2400" dirty="0">
                <a:solidFill>
                  <a:schemeClr val="tx1">
                    <a:alpha val="80000"/>
                  </a:schemeClr>
                </a:solidFill>
                <a:latin typeface="Arial" panose="020B0604020202020204" pitchFamily="34" charset="0"/>
                <a:cs typeface="Arial" panose="020B0604020202020204" pitchFamily="34" charset="0"/>
              </a:rPr>
              <a:t>2018).</a:t>
            </a: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a:solidFill>
                  <a:schemeClr val="tx1">
                    <a:alpha val="60000"/>
                  </a:schemeClr>
                </a:solidFill>
              </a:rPr>
              <a:pPr>
                <a:spcAft>
                  <a:spcPts val="600"/>
                </a:spcAft>
              </a:pPr>
              <a:t>4</a:t>
            </a:fld>
            <a:endParaRPr lang="en-GB">
              <a:solidFill>
                <a:schemeClr val="tx1">
                  <a:alpha val="60000"/>
                </a:schemeClr>
              </a:solidFill>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r>
              <a:rPr lang="en-GB" sz="3100">
                <a:solidFill>
                  <a:schemeClr val="tx2"/>
                </a:solidFill>
                <a:latin typeface="Comic Sans MS" pitchFamily="66" charset="0"/>
              </a:rPr>
              <a:t>What is Strategic Position?</a:t>
            </a:r>
          </a:p>
        </p:txBody>
      </p:sp>
      <p:sp>
        <p:nvSpPr>
          <p:cNvPr id="3" name="Content Placeholder 2"/>
          <p:cNvSpPr>
            <a:spLocks noGrp="1"/>
          </p:cNvSpPr>
          <p:nvPr>
            <p:ph idx="1"/>
          </p:nvPr>
        </p:nvSpPr>
        <p:spPr>
          <a:xfrm>
            <a:off x="4629150" y="804672"/>
            <a:ext cx="3915918" cy="5230368"/>
          </a:xfrm>
        </p:spPr>
        <p:txBody>
          <a:bodyPr anchor="ctr">
            <a:normAutofit/>
          </a:bodyPr>
          <a:lstStyle/>
          <a:p>
            <a:r>
              <a:rPr lang="en-GB" sz="2400" b="1" dirty="0">
                <a:solidFill>
                  <a:schemeClr val="tx2"/>
                </a:solidFill>
                <a:latin typeface="Arial" panose="020B0604020202020204" pitchFamily="34" charset="0"/>
                <a:cs typeface="Arial" panose="020B0604020202020204" pitchFamily="34" charset="0"/>
              </a:rPr>
              <a:t>Strategic position</a:t>
            </a:r>
            <a:r>
              <a:rPr lang="en-GB" sz="2400" dirty="0">
                <a:solidFill>
                  <a:schemeClr val="tx2"/>
                </a:solidFill>
                <a:latin typeface="Arial" panose="020B0604020202020204" pitchFamily="34" charset="0"/>
                <a:cs typeface="Arial" panose="020B0604020202020204" pitchFamily="34" charset="0"/>
              </a:rPr>
              <a:t> is concerned with the impact on strategy of the external environment, an organisation’s strategic capability and the expectations and influence of stakeholders (Johnson </a:t>
            </a:r>
            <a:r>
              <a:rPr lang="en-GB" sz="2400" i="1" dirty="0">
                <a:solidFill>
                  <a:schemeClr val="tx2"/>
                </a:solidFill>
                <a:latin typeface="Arial" panose="020B0604020202020204" pitchFamily="34" charset="0"/>
                <a:cs typeface="Arial" panose="020B0604020202020204" pitchFamily="34" charset="0"/>
              </a:rPr>
              <a:t>et al </a:t>
            </a:r>
            <a:r>
              <a:rPr lang="en-GB" sz="2400" dirty="0">
                <a:solidFill>
                  <a:schemeClr val="tx2"/>
                </a:solidFill>
                <a:latin typeface="Arial" panose="020B0604020202020204" pitchFamily="34" charset="0"/>
                <a:cs typeface="Arial" panose="020B0604020202020204" pitchFamily="34" charset="0"/>
              </a:rPr>
              <a:t>2018).</a:t>
            </a:r>
            <a:endParaRPr lang="en-US" sz="2400" dirty="0">
              <a:solidFill>
                <a:schemeClr val="tx2"/>
              </a:solidFill>
              <a:latin typeface="Arial" panose="020B0604020202020204" pitchFamily="34" charset="0"/>
              <a:cs typeface="Arial" panose="020B0604020202020204" pitchFamily="34" charset="0"/>
            </a:endParaRPr>
          </a:p>
          <a:p>
            <a:endParaRPr lang="en-GB" sz="1600" dirty="0">
              <a:solidFill>
                <a:schemeClr val="tx2"/>
              </a:solidFill>
            </a:endParaRPr>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smtClean="0"/>
              <a:pPr>
                <a:spcAft>
                  <a:spcPts val="600"/>
                </a:spcAft>
              </a:pPr>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1" y="621792"/>
            <a:ext cx="3742417" cy="5413248"/>
          </a:xfrm>
        </p:spPr>
        <p:txBody>
          <a:bodyPr>
            <a:normAutofit/>
          </a:bodyPr>
          <a:lstStyle/>
          <a:p>
            <a:r>
              <a:rPr lang="en-GB" sz="4800" dirty="0">
                <a:latin typeface="Arial" panose="020B0604020202020204" pitchFamily="34" charset="0"/>
                <a:cs typeface="Arial" panose="020B0604020202020204" pitchFamily="34" charset="0"/>
              </a:rPr>
              <a:t>What are Strategic Choices</a:t>
            </a:r>
            <a:r>
              <a:rPr lang="en-GB" sz="3100" dirty="0">
                <a:latin typeface="Comic Sans MS" pitchFamily="66" charset="0"/>
              </a:rPr>
              <a:t>?</a:t>
            </a:r>
          </a:p>
        </p:txBody>
      </p:sp>
      <p:sp>
        <p:nvSpPr>
          <p:cNvPr id="11" name="Freeform: Shape 10">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2038" y="3077763"/>
            <a:ext cx="1345385" cy="501308"/>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343" y="2812571"/>
            <a:ext cx="418137" cy="313603"/>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81627" y="4124955"/>
            <a:ext cx="476502"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27391" y="4621062"/>
            <a:ext cx="168260"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7631757" y="5597890"/>
            <a:ext cx="2237205"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179492" y="5385682"/>
            <a:ext cx="841505" cy="631129"/>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572000" y="643466"/>
            <a:ext cx="4089399" cy="5571065"/>
          </a:xfrm>
          <a:noFill/>
        </p:spPr>
        <p:txBody>
          <a:bodyPr anchor="ctr">
            <a:normAutofit/>
          </a:bodyPr>
          <a:lstStyle/>
          <a:p>
            <a:r>
              <a:rPr lang="en-GB" sz="2400" b="1" dirty="0">
                <a:latin typeface="Arial" panose="020B0604020202020204" pitchFamily="34" charset="0"/>
                <a:cs typeface="Arial" panose="020B0604020202020204" pitchFamily="34" charset="0"/>
              </a:rPr>
              <a:t>Strategic choices</a:t>
            </a:r>
            <a:r>
              <a:rPr lang="en-GB" sz="2400" dirty="0">
                <a:latin typeface="Arial" panose="020B0604020202020204" pitchFamily="34" charset="0"/>
                <a:cs typeface="Arial" panose="020B0604020202020204" pitchFamily="34" charset="0"/>
              </a:rPr>
              <a:t> involve understanding the underlying bases for future strategy at both the business unit and corporate levels and the options for developing strategy in terms of both the directions and methods of development (Johnson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2018).</a:t>
            </a:r>
            <a:endParaRPr lang="en-US" sz="2400" dirty="0">
              <a:latin typeface="Arial" panose="020B0604020202020204" pitchFamily="34" charset="0"/>
              <a:cs typeface="Arial" panose="020B0604020202020204" pitchFamily="34" charset="0"/>
            </a:endParaRPr>
          </a:p>
          <a:p>
            <a:endParaRPr lang="en-GB" sz="1700" dirty="0"/>
          </a:p>
        </p:txBody>
      </p:sp>
      <p:sp>
        <p:nvSpPr>
          <p:cNvPr id="4" name="Slide Number Placeholder 3"/>
          <p:cNvSpPr>
            <a:spLocks noGrp="1"/>
          </p:cNvSpPr>
          <p:nvPr>
            <p:ph type="sldNum" sz="quarter" idx="12"/>
          </p:nvPr>
        </p:nvSpPr>
        <p:spPr>
          <a:xfrm>
            <a:off x="7436323" y="6356350"/>
            <a:ext cx="1225076" cy="365125"/>
          </a:xfrm>
        </p:spPr>
        <p:txBody>
          <a:bodyPr>
            <a:normAutofit/>
          </a:bodyPr>
          <a:lstStyle/>
          <a:p>
            <a:pPr>
              <a:spcAft>
                <a:spcPts val="600"/>
              </a:spcAft>
            </a:pPr>
            <a:fld id="{0EC2B28F-8E3F-46A8-B70B-3560BAE4C4CA}" type="slidenum">
              <a:rPr lang="en-GB" smtClean="0"/>
              <a:pPr>
                <a:spcAft>
                  <a:spcPts val="600"/>
                </a:spcAft>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33804" y="1289765"/>
            <a:ext cx="2738325" cy="4270963"/>
          </a:xfrm>
        </p:spPr>
        <p:txBody>
          <a:bodyPr anchor="ctr">
            <a:normAutofit/>
          </a:bodyPr>
          <a:lstStyle/>
          <a:p>
            <a:r>
              <a:rPr lang="en-GB" sz="4500">
                <a:solidFill>
                  <a:srgbClr val="FFFFFF"/>
                </a:solidFill>
                <a:latin typeface="Comic Sans MS" pitchFamily="66" charset="0"/>
              </a:rPr>
              <a:t>What is Strategy in Action?</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p:cNvSpPr>
            <a:spLocks noGrp="1"/>
          </p:cNvSpPr>
          <p:nvPr>
            <p:ph idx="1"/>
          </p:nvPr>
        </p:nvSpPr>
        <p:spPr>
          <a:xfrm>
            <a:off x="4722924" y="518400"/>
            <a:ext cx="3578706" cy="5837949"/>
          </a:xfrm>
        </p:spPr>
        <p:txBody>
          <a:bodyPr anchor="ctr">
            <a:normAutofit/>
          </a:bodyPr>
          <a:lstStyle/>
          <a:p>
            <a:r>
              <a:rPr lang="en-GB" sz="2400" b="1" dirty="0">
                <a:solidFill>
                  <a:schemeClr val="tx1">
                    <a:alpha val="80000"/>
                  </a:schemeClr>
                </a:solidFill>
                <a:latin typeface="Arial" panose="020B0604020202020204" pitchFamily="34" charset="0"/>
                <a:cs typeface="Arial" panose="020B0604020202020204" pitchFamily="34" charset="0"/>
              </a:rPr>
              <a:t>Strategy in action</a:t>
            </a:r>
            <a:r>
              <a:rPr lang="en-GB" sz="2400" dirty="0">
                <a:solidFill>
                  <a:schemeClr val="tx1">
                    <a:alpha val="80000"/>
                  </a:schemeClr>
                </a:solidFill>
                <a:latin typeface="Arial" panose="020B0604020202020204" pitchFamily="34" charset="0"/>
                <a:cs typeface="Arial" panose="020B0604020202020204" pitchFamily="34" charset="0"/>
              </a:rPr>
              <a:t> is concerned with ensuring                       that strategies are working in practice (Johnson </a:t>
            </a:r>
            <a:r>
              <a:rPr lang="en-GB" sz="2400" i="1" dirty="0">
                <a:solidFill>
                  <a:schemeClr val="tx1">
                    <a:alpha val="80000"/>
                  </a:schemeClr>
                </a:solidFill>
                <a:latin typeface="Arial" panose="020B0604020202020204" pitchFamily="34" charset="0"/>
                <a:cs typeface="Arial" panose="020B0604020202020204" pitchFamily="34" charset="0"/>
              </a:rPr>
              <a:t>et al </a:t>
            </a:r>
            <a:r>
              <a:rPr lang="en-GB" sz="2400" dirty="0">
                <a:solidFill>
                  <a:schemeClr val="tx1">
                    <a:alpha val="80000"/>
                  </a:schemeClr>
                </a:solidFill>
                <a:latin typeface="Arial" panose="020B0604020202020204" pitchFamily="34" charset="0"/>
                <a:cs typeface="Arial" panose="020B0604020202020204" pitchFamily="34" charset="0"/>
              </a:rPr>
              <a:t>2018).</a:t>
            </a:r>
            <a:endParaRPr lang="en-US" sz="2400" dirty="0">
              <a:solidFill>
                <a:schemeClr val="tx1">
                  <a:alpha val="80000"/>
                </a:schemeClr>
              </a:solidFill>
              <a:latin typeface="Arial" panose="020B0604020202020204" pitchFamily="34" charset="0"/>
              <a:cs typeface="Arial" panose="020B0604020202020204" pitchFamily="34" charset="0"/>
            </a:endParaRPr>
          </a:p>
          <a:p>
            <a:endParaRPr lang="en-GB" sz="1700" dirty="0">
              <a:solidFill>
                <a:schemeClr val="tx1">
                  <a:alpha val="80000"/>
                </a:schemeClr>
              </a:solidFill>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a:solidFill>
                  <a:schemeClr val="tx1">
                    <a:alpha val="60000"/>
                  </a:schemeClr>
                </a:solidFill>
              </a:rPr>
              <a:pPr>
                <a:spcAft>
                  <a:spcPts val="600"/>
                </a:spcAft>
              </a:pPr>
              <a:t>7</a:t>
            </a:fld>
            <a:endParaRPr lang="en-GB">
              <a:solidFill>
                <a:schemeClr val="tx1">
                  <a:alpha val="60000"/>
                </a:schemeClr>
              </a:solidFill>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91842" name="Rectangle 2"/>
          <p:cNvSpPr>
            <a:spLocks noGrp="1" noChangeArrowheads="1"/>
          </p:cNvSpPr>
          <p:nvPr>
            <p:ph type="title"/>
          </p:nvPr>
        </p:nvSpPr>
        <p:spPr>
          <a:xfrm>
            <a:off x="823851" y="885651"/>
            <a:ext cx="2422352" cy="4624603"/>
          </a:xfrm>
        </p:spPr>
        <p:txBody>
          <a:bodyPr>
            <a:normAutofit/>
          </a:bodyPr>
          <a:lstStyle/>
          <a:p>
            <a:r>
              <a:rPr lang="en-GB" sz="3700" b="1">
                <a:solidFill>
                  <a:srgbClr val="FFFFFF"/>
                </a:solidFill>
                <a:latin typeface="Comic Sans MS" pitchFamily="66" charset="0"/>
              </a:rPr>
              <a:t>Three Core Areas of Strategy</a:t>
            </a:r>
          </a:p>
        </p:txBody>
      </p:sp>
      <p:sp>
        <p:nvSpPr>
          <p:cNvPr id="291843" name="Rectangle 3"/>
          <p:cNvSpPr>
            <a:spLocks noGrp="1" noChangeArrowheads="1"/>
          </p:cNvSpPr>
          <p:nvPr>
            <p:ph type="body" idx="1"/>
          </p:nvPr>
        </p:nvSpPr>
        <p:spPr>
          <a:xfrm>
            <a:off x="3734031" y="885651"/>
            <a:ext cx="4893915" cy="4616849"/>
          </a:xfrm>
        </p:spPr>
        <p:txBody>
          <a:bodyPr anchor="ctr">
            <a:normAutofit/>
          </a:bodyPr>
          <a:lstStyle/>
          <a:p>
            <a:pPr>
              <a:spcBef>
                <a:spcPct val="15000"/>
              </a:spcBef>
              <a:buClr>
                <a:schemeClr val="tx2"/>
              </a:buClr>
              <a:buSzTx/>
            </a:pPr>
            <a:r>
              <a:rPr lang="en-GB" sz="2000" dirty="0">
                <a:latin typeface="Arial" panose="020B0604020202020204" pitchFamily="34" charset="0"/>
                <a:cs typeface="Arial" panose="020B0604020202020204" pitchFamily="34" charset="0"/>
              </a:rPr>
              <a:t>Strategic analysis</a:t>
            </a:r>
          </a:p>
          <a:p>
            <a:pPr lvl="1">
              <a:spcBef>
                <a:spcPct val="15000"/>
              </a:spcBef>
              <a:buClr>
                <a:schemeClr val="tx2"/>
              </a:buClr>
              <a:buSzTx/>
            </a:pPr>
            <a:r>
              <a:rPr lang="en-GB" sz="2000" dirty="0">
                <a:latin typeface="Arial" panose="020B0604020202020204" pitchFamily="34" charset="0"/>
                <a:cs typeface="Arial" panose="020B0604020202020204" pitchFamily="34" charset="0"/>
              </a:rPr>
              <a:t>Environment</a:t>
            </a:r>
          </a:p>
          <a:p>
            <a:pPr lvl="1">
              <a:spcBef>
                <a:spcPct val="15000"/>
              </a:spcBef>
              <a:buClr>
                <a:schemeClr val="tx2"/>
              </a:buClr>
              <a:buSzTx/>
            </a:pPr>
            <a:r>
              <a:rPr lang="en-GB" sz="2000" dirty="0">
                <a:latin typeface="Arial" panose="020B0604020202020204" pitchFamily="34" charset="0"/>
                <a:cs typeface="Arial" panose="020B0604020202020204" pitchFamily="34" charset="0"/>
              </a:rPr>
              <a:t>Resources</a:t>
            </a:r>
          </a:p>
          <a:p>
            <a:pPr lvl="1">
              <a:spcBef>
                <a:spcPct val="15000"/>
              </a:spcBef>
              <a:buClr>
                <a:schemeClr val="tx2"/>
              </a:buClr>
              <a:buSzTx/>
            </a:pPr>
            <a:r>
              <a:rPr lang="en-GB" sz="2000" dirty="0">
                <a:latin typeface="Arial" panose="020B0604020202020204" pitchFamily="34" charset="0"/>
                <a:cs typeface="Arial" panose="020B0604020202020204" pitchFamily="34" charset="0"/>
              </a:rPr>
              <a:t>Vision, mission and objectives</a:t>
            </a:r>
          </a:p>
          <a:p>
            <a:pPr>
              <a:spcBef>
                <a:spcPct val="15000"/>
              </a:spcBef>
              <a:buClr>
                <a:schemeClr val="tx2"/>
              </a:buClr>
              <a:buSzTx/>
            </a:pPr>
            <a:r>
              <a:rPr lang="en-GB" sz="2000" dirty="0">
                <a:latin typeface="Arial" panose="020B0604020202020204" pitchFamily="34" charset="0"/>
                <a:cs typeface="Arial" panose="020B0604020202020204" pitchFamily="34" charset="0"/>
              </a:rPr>
              <a:t>Strategic development</a:t>
            </a:r>
          </a:p>
          <a:p>
            <a:pPr lvl="1">
              <a:spcBef>
                <a:spcPct val="15000"/>
              </a:spcBef>
              <a:buClr>
                <a:schemeClr val="tx2"/>
              </a:buClr>
              <a:buSzTx/>
            </a:pPr>
            <a:r>
              <a:rPr lang="en-GB" sz="2000" dirty="0">
                <a:latin typeface="Arial" panose="020B0604020202020204" pitchFamily="34" charset="0"/>
                <a:cs typeface="Arial" panose="020B0604020202020204" pitchFamily="34" charset="0"/>
              </a:rPr>
              <a:t>Options</a:t>
            </a:r>
          </a:p>
          <a:p>
            <a:pPr lvl="1">
              <a:spcBef>
                <a:spcPct val="15000"/>
              </a:spcBef>
              <a:buClr>
                <a:schemeClr val="tx2"/>
              </a:buClr>
              <a:buSzTx/>
            </a:pPr>
            <a:r>
              <a:rPr lang="en-GB" sz="2000" dirty="0">
                <a:latin typeface="Arial" panose="020B0604020202020204" pitchFamily="34" charset="0"/>
                <a:cs typeface="Arial" panose="020B0604020202020204" pitchFamily="34" charset="0"/>
              </a:rPr>
              <a:t>Rational selection between options</a:t>
            </a:r>
          </a:p>
          <a:p>
            <a:pPr lvl="1">
              <a:spcBef>
                <a:spcPct val="15000"/>
              </a:spcBef>
              <a:buClr>
                <a:schemeClr val="tx2"/>
              </a:buClr>
              <a:buSzTx/>
            </a:pPr>
            <a:r>
              <a:rPr lang="en-GB" sz="2000" dirty="0">
                <a:latin typeface="Arial" panose="020B0604020202020204" pitchFamily="34" charset="0"/>
                <a:cs typeface="Arial" panose="020B0604020202020204" pitchFamily="34" charset="0"/>
              </a:rPr>
              <a:t>Finding the strategic route forward</a:t>
            </a:r>
          </a:p>
          <a:p>
            <a:pPr>
              <a:spcBef>
                <a:spcPct val="15000"/>
              </a:spcBef>
              <a:buClr>
                <a:schemeClr val="tx2"/>
              </a:buClr>
              <a:buSzTx/>
            </a:pPr>
            <a:r>
              <a:rPr lang="en-GB" sz="2000" dirty="0">
                <a:latin typeface="Arial" panose="020B0604020202020204" pitchFamily="34" charset="0"/>
                <a:cs typeface="Arial" panose="020B0604020202020204" pitchFamily="34" charset="0"/>
              </a:rPr>
              <a:t>Strategy implementation</a:t>
            </a:r>
          </a:p>
          <a:p>
            <a:pPr lvl="1">
              <a:spcBef>
                <a:spcPct val="15000"/>
              </a:spcBef>
              <a:buClr>
                <a:schemeClr val="tx2"/>
              </a:buClr>
              <a:buSzTx/>
            </a:pPr>
            <a:r>
              <a:rPr lang="en-GB" sz="2000" dirty="0">
                <a:latin typeface="Arial" panose="020B0604020202020204" pitchFamily="34" charset="0"/>
                <a:cs typeface="Arial" panose="020B0604020202020204" pitchFamily="34" charset="0"/>
              </a:rPr>
              <a:t>Resource allocation</a:t>
            </a:r>
          </a:p>
          <a:p>
            <a:pPr lvl="1">
              <a:spcBef>
                <a:spcPct val="15000"/>
              </a:spcBef>
              <a:buClr>
                <a:schemeClr val="tx2"/>
              </a:buClr>
              <a:buSzTx/>
            </a:pPr>
            <a:r>
              <a:rPr lang="en-GB" sz="2000" dirty="0">
                <a:latin typeface="Arial" panose="020B0604020202020204" pitchFamily="34" charset="0"/>
                <a:cs typeface="Arial" panose="020B0604020202020204" pitchFamily="34" charset="0"/>
              </a:rPr>
              <a:t>Strategic planning and control</a:t>
            </a:r>
          </a:p>
          <a:p>
            <a:pPr lvl="1">
              <a:spcBef>
                <a:spcPct val="15000"/>
              </a:spcBef>
              <a:buClr>
                <a:schemeClr val="tx2"/>
              </a:buClr>
              <a:buSzTx/>
            </a:pPr>
            <a:r>
              <a:rPr lang="en-GB" sz="2000" dirty="0">
                <a:latin typeface="Arial" panose="020B0604020202020204" pitchFamily="34" charset="0"/>
                <a:cs typeface="Arial" panose="020B0604020202020204" pitchFamily="34" charset="0"/>
              </a:rPr>
              <a:t>People issues and strategic change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1" end="1"/>
                                            </p:txEl>
                                          </p:spTgt>
                                        </p:tgtEl>
                                        <p:attrNameLst>
                                          <p:attrName>style.visibility</p:attrName>
                                        </p:attrNameLst>
                                      </p:cBhvr>
                                      <p:to>
                                        <p:strVal val="visible"/>
                                      </p:to>
                                    </p:set>
                                    <p:anim calcmode="lin" valueType="num">
                                      <p:cBhvr additive="base">
                                        <p:cTn id="23" dur="1000" fill="hold"/>
                                        <p:tgtEl>
                                          <p:spTgt spid="291843">
                                            <p:txEl>
                                              <p:pRg st="1" end="1"/>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2" end="2"/>
                                            </p:txEl>
                                          </p:spTgt>
                                        </p:tgtEl>
                                        <p:attrNameLst>
                                          <p:attrName>style.visibility</p:attrName>
                                        </p:attrNameLst>
                                      </p:cBhvr>
                                      <p:to>
                                        <p:strVal val="visible"/>
                                      </p:to>
                                    </p:set>
                                    <p:anim calcmode="lin" valueType="num">
                                      <p:cBhvr additive="base">
                                        <p:cTn id="2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3" end="3"/>
                                            </p:txEl>
                                          </p:spTgt>
                                        </p:tgtEl>
                                        <p:attrNameLst>
                                          <p:attrName>style.visibility</p:attrName>
                                        </p:attrNameLst>
                                      </p:cBhvr>
                                      <p:to>
                                        <p:strVal val="visible"/>
                                      </p:to>
                                    </p:set>
                                    <p:anim calcmode="lin" valueType="num">
                                      <p:cBhvr additive="base">
                                        <p:cTn id="3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91843">
                                            <p:txEl>
                                              <p:pRg st="4" end="4"/>
                                            </p:txEl>
                                          </p:spTgt>
                                        </p:tgtEl>
                                        <p:attrNameLst>
                                          <p:attrName>style.visibility</p:attrName>
                                        </p:attrNameLst>
                                      </p:cBhvr>
                                      <p:to>
                                        <p:strVal val="visible"/>
                                      </p:to>
                                    </p:set>
                                    <p:anim calcmode="lin" valueType="num">
                                      <p:cBhvr additive="base">
                                        <p:cTn id="37"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91843">
                                            <p:txEl>
                                              <p:pRg st="4" end="4"/>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291843">
                                            <p:txEl>
                                              <p:pRg st="5" end="5"/>
                                            </p:txEl>
                                          </p:spTgt>
                                        </p:tgtEl>
                                        <p:attrNameLst>
                                          <p:attrName>style.visibility</p:attrName>
                                        </p:attrNameLst>
                                      </p:cBhvr>
                                      <p:to>
                                        <p:strVal val="visible"/>
                                      </p:to>
                                    </p:set>
                                    <p:anim calcmode="lin" valueType="num">
                                      <p:cBhvr additive="base">
                                        <p:cTn id="41" dur="1000" fill="hold"/>
                                        <p:tgtEl>
                                          <p:spTgt spid="291843">
                                            <p:txEl>
                                              <p:pRg st="5" end="5"/>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291843">
                                            <p:txEl>
                                              <p:pRg st="5" end="5"/>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91843">
                                            <p:txEl>
                                              <p:pRg st="6" end="6"/>
                                            </p:txEl>
                                          </p:spTgt>
                                        </p:tgtEl>
                                        <p:attrNameLst>
                                          <p:attrName>style.visibility</p:attrName>
                                        </p:attrNameLst>
                                      </p:cBhvr>
                                      <p:to>
                                        <p:strVal val="visible"/>
                                      </p:to>
                                    </p:set>
                                    <p:anim calcmode="lin" valueType="num">
                                      <p:cBhvr additive="base">
                                        <p:cTn id="45" dur="1000" fill="hold"/>
                                        <p:tgtEl>
                                          <p:spTgt spid="291843">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91843">
                                            <p:txEl>
                                              <p:pRg st="6" end="6"/>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291843">
                                            <p:txEl>
                                              <p:pRg st="7" end="7"/>
                                            </p:txEl>
                                          </p:spTgt>
                                        </p:tgtEl>
                                        <p:attrNameLst>
                                          <p:attrName>style.visibility</p:attrName>
                                        </p:attrNameLst>
                                      </p:cBhvr>
                                      <p:to>
                                        <p:strVal val="visible"/>
                                      </p:to>
                                    </p:set>
                                    <p:anim calcmode="lin" valueType="num">
                                      <p:cBhvr additive="base">
                                        <p:cTn id="49" dur="1000" fill="hold"/>
                                        <p:tgtEl>
                                          <p:spTgt spid="291843">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29184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91843">
                                            <p:txEl>
                                              <p:pRg st="8" end="8"/>
                                            </p:txEl>
                                          </p:spTgt>
                                        </p:tgtEl>
                                        <p:attrNameLst>
                                          <p:attrName>style.visibility</p:attrName>
                                        </p:attrNameLst>
                                      </p:cBhvr>
                                      <p:to>
                                        <p:strVal val="visible"/>
                                      </p:to>
                                    </p:set>
                                    <p:anim calcmode="lin" valueType="num">
                                      <p:cBhvr additive="base">
                                        <p:cTn id="55" dur="1000" fill="hold"/>
                                        <p:tgtEl>
                                          <p:spTgt spid="291843">
                                            <p:txEl>
                                              <p:pRg st="8" end="8"/>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291843">
                                            <p:txEl>
                                              <p:pRg st="8" end="8"/>
                                            </p:txEl>
                                          </p:spTgt>
                                        </p:tgtEl>
                                        <p:attrNameLst>
                                          <p:attrName>ppt_y</p:attrName>
                                        </p:attrNameLst>
                                      </p:cBhvr>
                                      <p:tavLst>
                                        <p:tav tm="0">
                                          <p:val>
                                            <p:strVal val="#ppt_y"/>
                                          </p:val>
                                        </p:tav>
                                        <p:tav tm="100000">
                                          <p:val>
                                            <p:strVal val="#ppt_y"/>
                                          </p:val>
                                        </p:tav>
                                      </p:tavLst>
                                    </p:anim>
                                  </p:childTnLst>
                                </p:cTn>
                              </p:par>
                              <p:par>
                                <p:cTn id="57" presetID="2" presetClass="entr" presetSubtype="8" fill="hold" grpId="0" nodeType="withEffect">
                                  <p:stCondLst>
                                    <p:cond delay="0"/>
                                  </p:stCondLst>
                                  <p:childTnLst>
                                    <p:set>
                                      <p:cBhvr>
                                        <p:cTn id="58" dur="1" fill="hold">
                                          <p:stCondLst>
                                            <p:cond delay="0"/>
                                          </p:stCondLst>
                                        </p:cTn>
                                        <p:tgtEl>
                                          <p:spTgt spid="291843">
                                            <p:txEl>
                                              <p:pRg st="9" end="9"/>
                                            </p:txEl>
                                          </p:spTgt>
                                        </p:tgtEl>
                                        <p:attrNameLst>
                                          <p:attrName>style.visibility</p:attrName>
                                        </p:attrNameLst>
                                      </p:cBhvr>
                                      <p:to>
                                        <p:strVal val="visible"/>
                                      </p:to>
                                    </p:set>
                                    <p:anim calcmode="lin" valueType="num">
                                      <p:cBhvr additive="base">
                                        <p:cTn id="59" dur="1000" fill="hold"/>
                                        <p:tgtEl>
                                          <p:spTgt spid="291843">
                                            <p:txEl>
                                              <p:pRg st="9" end="9"/>
                                            </p:txEl>
                                          </p:spTgt>
                                        </p:tgtEl>
                                        <p:attrNameLst>
                                          <p:attrName>ppt_x</p:attrName>
                                        </p:attrNameLst>
                                      </p:cBhvr>
                                      <p:tavLst>
                                        <p:tav tm="0">
                                          <p:val>
                                            <p:strVal val="0-#ppt_w/2"/>
                                          </p:val>
                                        </p:tav>
                                        <p:tav tm="100000">
                                          <p:val>
                                            <p:strVal val="#ppt_x"/>
                                          </p:val>
                                        </p:tav>
                                      </p:tavLst>
                                    </p:anim>
                                    <p:anim calcmode="lin" valueType="num">
                                      <p:cBhvr additive="base">
                                        <p:cTn id="60" dur="1000" fill="hold"/>
                                        <p:tgtEl>
                                          <p:spTgt spid="291843">
                                            <p:txEl>
                                              <p:pRg st="9" end="9"/>
                                            </p:txEl>
                                          </p:spTgt>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291843">
                                            <p:txEl>
                                              <p:pRg st="10" end="10"/>
                                            </p:txEl>
                                          </p:spTgt>
                                        </p:tgtEl>
                                        <p:attrNameLst>
                                          <p:attrName>style.visibility</p:attrName>
                                        </p:attrNameLst>
                                      </p:cBhvr>
                                      <p:to>
                                        <p:strVal val="visible"/>
                                      </p:to>
                                    </p:set>
                                    <p:anim calcmode="lin" valueType="num">
                                      <p:cBhvr additive="base">
                                        <p:cTn id="63" dur="1000" fill="hold"/>
                                        <p:tgtEl>
                                          <p:spTgt spid="291843">
                                            <p:txEl>
                                              <p:pRg st="10" end="10"/>
                                            </p:txEl>
                                          </p:spTgt>
                                        </p:tgtEl>
                                        <p:attrNameLst>
                                          <p:attrName>ppt_x</p:attrName>
                                        </p:attrNameLst>
                                      </p:cBhvr>
                                      <p:tavLst>
                                        <p:tav tm="0">
                                          <p:val>
                                            <p:strVal val="0-#ppt_w/2"/>
                                          </p:val>
                                        </p:tav>
                                        <p:tav tm="100000">
                                          <p:val>
                                            <p:strVal val="#ppt_x"/>
                                          </p:val>
                                        </p:tav>
                                      </p:tavLst>
                                    </p:anim>
                                    <p:anim calcmode="lin" valueType="num">
                                      <p:cBhvr additive="base">
                                        <p:cTn id="64" dur="1000" fill="hold"/>
                                        <p:tgtEl>
                                          <p:spTgt spid="291843">
                                            <p:txEl>
                                              <p:pRg st="10" end="10"/>
                                            </p:txEl>
                                          </p:spTgt>
                                        </p:tgtEl>
                                        <p:attrNameLst>
                                          <p:attrName>ppt_y</p:attrName>
                                        </p:attrNameLst>
                                      </p:cBhvr>
                                      <p:tavLst>
                                        <p:tav tm="0">
                                          <p:val>
                                            <p:strVal val="#ppt_y"/>
                                          </p:val>
                                        </p:tav>
                                        <p:tav tm="100000">
                                          <p:val>
                                            <p:strVal val="#ppt_y"/>
                                          </p:val>
                                        </p:tav>
                                      </p:tavLst>
                                    </p:anim>
                                  </p:childTnLst>
                                </p:cTn>
                              </p:par>
                              <p:par>
                                <p:cTn id="65" presetID="2" presetClass="entr" presetSubtype="8" fill="hold" grpId="0" nodeType="withEffect">
                                  <p:stCondLst>
                                    <p:cond delay="0"/>
                                  </p:stCondLst>
                                  <p:childTnLst>
                                    <p:set>
                                      <p:cBhvr>
                                        <p:cTn id="66" dur="1" fill="hold">
                                          <p:stCondLst>
                                            <p:cond delay="0"/>
                                          </p:stCondLst>
                                        </p:cTn>
                                        <p:tgtEl>
                                          <p:spTgt spid="291843">
                                            <p:txEl>
                                              <p:pRg st="11" end="11"/>
                                            </p:txEl>
                                          </p:spTgt>
                                        </p:tgtEl>
                                        <p:attrNameLst>
                                          <p:attrName>style.visibility</p:attrName>
                                        </p:attrNameLst>
                                      </p:cBhvr>
                                      <p:to>
                                        <p:strVal val="visible"/>
                                      </p:to>
                                    </p:set>
                                    <p:anim calcmode="lin" valueType="num">
                                      <p:cBhvr additive="base">
                                        <p:cTn id="67" dur="1000" fill="hold"/>
                                        <p:tgtEl>
                                          <p:spTgt spid="291843">
                                            <p:txEl>
                                              <p:pRg st="11" end="11"/>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29184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85729"/>
            <a:ext cx="7772400" cy="1470025"/>
          </a:xfrm>
        </p:spPr>
        <p:txBody>
          <a:bodyPr>
            <a:normAutofit/>
          </a:bodyPr>
          <a:lstStyle/>
          <a:p>
            <a:r>
              <a:rPr lang="en-GB" sz="3600" dirty="0">
                <a:latin typeface="Comic Sans MS" pitchFamily="66" charset="0"/>
              </a:rPr>
              <a:t>Influences on</a:t>
            </a:r>
            <a:br>
              <a:rPr lang="en-GB" sz="3600" dirty="0">
                <a:latin typeface="Comic Sans MS" pitchFamily="66" charset="0"/>
              </a:rPr>
            </a:br>
            <a:r>
              <a:rPr lang="en-GB" sz="3600" dirty="0">
                <a:latin typeface="Comic Sans MS" pitchFamily="66" charset="0"/>
              </a:rPr>
              <a:t>Strategy Making &amp; Planning</a:t>
            </a:r>
          </a:p>
        </p:txBody>
      </p:sp>
      <p:grpSp>
        <p:nvGrpSpPr>
          <p:cNvPr id="3" name="Group 7"/>
          <p:cNvGrpSpPr/>
          <p:nvPr/>
        </p:nvGrpSpPr>
        <p:grpSpPr>
          <a:xfrm>
            <a:off x="1571605" y="1857365"/>
            <a:ext cx="6091900" cy="1431161"/>
            <a:chOff x="1142976" y="2643182"/>
            <a:chExt cx="6091900" cy="1431161"/>
          </a:xfrm>
        </p:grpSpPr>
        <p:sp>
          <p:nvSpPr>
            <p:cNvPr id="4" name="TextBox 3"/>
            <p:cNvSpPr txBox="1"/>
            <p:nvPr/>
          </p:nvSpPr>
          <p:spPr>
            <a:xfrm>
              <a:off x="11429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EXTERNAL</a:t>
              </a:r>
            </a:p>
            <a:p>
              <a:pPr algn="ctr"/>
              <a:r>
                <a:rPr lang="en-GB" sz="1400" dirty="0">
                  <a:latin typeface="Comic Sans MS" pitchFamily="66" charset="0"/>
                </a:rPr>
                <a:t>INFLUENCES</a:t>
              </a:r>
            </a:p>
            <a:p>
              <a:r>
                <a:rPr lang="en-GB" sz="1400" dirty="0">
                  <a:latin typeface="Comic Sans MS" pitchFamily="66" charset="0"/>
                </a:rPr>
                <a:t>Societal values</a:t>
              </a:r>
            </a:p>
            <a:p>
              <a:r>
                <a:rPr lang="en-GB" sz="1400" dirty="0">
                  <a:latin typeface="Comic Sans MS" pitchFamily="66" charset="0"/>
                </a:rPr>
                <a:t>Demographics</a:t>
              </a:r>
            </a:p>
            <a:p>
              <a:r>
                <a:rPr lang="en-GB" sz="1400" dirty="0">
                  <a:latin typeface="Comic Sans MS" pitchFamily="66" charset="0"/>
                </a:rPr>
                <a:t>Pressure groups</a:t>
              </a:r>
            </a:p>
            <a:p>
              <a:r>
                <a:rPr lang="en-GB" sz="1400" dirty="0">
                  <a:latin typeface="Comic Sans MS" pitchFamily="66" charset="0"/>
                </a:rPr>
                <a:t>Government/legislation</a:t>
              </a:r>
            </a:p>
          </p:txBody>
        </p:sp>
        <p:sp>
          <p:nvSpPr>
            <p:cNvPr id="5" name="TextBox 4"/>
            <p:cNvSpPr txBox="1"/>
            <p:nvPr/>
          </p:nvSpPr>
          <p:spPr>
            <a:xfrm>
              <a:off x="47148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NATURE OF</a:t>
              </a:r>
            </a:p>
            <a:p>
              <a:pPr algn="ctr"/>
              <a:r>
                <a:rPr lang="en-GB" sz="1400" dirty="0">
                  <a:latin typeface="Comic Sans MS" pitchFamily="66" charset="0"/>
                </a:rPr>
                <a:t>THE BUSINESS</a:t>
              </a:r>
            </a:p>
            <a:p>
              <a:r>
                <a:rPr lang="en-GB" sz="1400" dirty="0">
                  <a:latin typeface="Comic Sans MS" pitchFamily="66" charset="0"/>
                </a:rPr>
                <a:t>Markets &amp; competition</a:t>
              </a:r>
            </a:p>
            <a:p>
              <a:r>
                <a:rPr lang="en-GB" sz="1400" dirty="0">
                  <a:latin typeface="Comic Sans MS" pitchFamily="66" charset="0"/>
                </a:rPr>
                <a:t>Products/services</a:t>
              </a:r>
            </a:p>
            <a:p>
              <a:r>
                <a:rPr lang="en-GB" sz="1400" dirty="0">
                  <a:latin typeface="Comic Sans MS" pitchFamily="66" charset="0"/>
                </a:rPr>
                <a:t>Technology</a:t>
              </a:r>
            </a:p>
            <a:p>
              <a:r>
                <a:rPr lang="en-GB" sz="1400" dirty="0">
                  <a:latin typeface="Comic Sans MS" pitchFamily="66" charset="0"/>
                </a:rPr>
                <a:t>Capital investment</a:t>
              </a:r>
            </a:p>
          </p:txBody>
        </p:sp>
      </p:grpSp>
      <p:sp>
        <p:nvSpPr>
          <p:cNvPr id="6" name="TextBox 5"/>
          <p:cNvSpPr txBox="1"/>
          <p:nvPr/>
        </p:nvSpPr>
        <p:spPr>
          <a:xfrm>
            <a:off x="1571604" y="4236929"/>
            <a:ext cx="2520000" cy="1431149"/>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ORGANISATIONAL</a:t>
            </a:r>
          </a:p>
          <a:p>
            <a:pPr algn="ctr"/>
            <a:r>
              <a:rPr lang="en-GB" sz="1400" dirty="0">
                <a:latin typeface="Comic Sans MS" pitchFamily="66" charset="0"/>
              </a:rPr>
              <a:t>CULTURE</a:t>
            </a:r>
          </a:p>
          <a:p>
            <a:r>
              <a:rPr lang="en-GB" sz="1400" dirty="0">
                <a:latin typeface="Comic Sans MS" pitchFamily="66" charset="0"/>
              </a:rPr>
              <a:t>History and age</a:t>
            </a:r>
          </a:p>
          <a:p>
            <a:r>
              <a:rPr lang="en-GB" sz="1400" dirty="0">
                <a:latin typeface="Comic Sans MS" pitchFamily="66" charset="0"/>
              </a:rPr>
              <a:t>Leadership and</a:t>
            </a:r>
          </a:p>
          <a:p>
            <a:r>
              <a:rPr lang="en-GB" sz="1400" dirty="0">
                <a:latin typeface="Comic Sans MS" pitchFamily="66" charset="0"/>
              </a:rPr>
              <a:t>management style</a:t>
            </a:r>
          </a:p>
          <a:p>
            <a:r>
              <a:rPr lang="en-GB" sz="1400" dirty="0">
                <a:latin typeface="Comic Sans MS" pitchFamily="66" charset="0"/>
              </a:rPr>
              <a:t>Structure and systems</a:t>
            </a:r>
          </a:p>
        </p:txBody>
      </p:sp>
      <p:sp>
        <p:nvSpPr>
          <p:cNvPr id="7" name="TextBox 6"/>
          <p:cNvSpPr txBox="1"/>
          <p:nvPr/>
        </p:nvSpPr>
        <p:spPr>
          <a:xfrm>
            <a:off x="5055060" y="4236925"/>
            <a:ext cx="2520000" cy="1215705"/>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INDIVIDUALS</a:t>
            </a:r>
          </a:p>
          <a:p>
            <a:pPr algn="ctr"/>
            <a:r>
              <a:rPr lang="en-GB" sz="1400" dirty="0">
                <a:latin typeface="Comic Sans MS" pitchFamily="66" charset="0"/>
              </a:rPr>
              <a:t>AND GROUPS</a:t>
            </a:r>
          </a:p>
          <a:p>
            <a:r>
              <a:rPr lang="en-GB" sz="1400" dirty="0">
                <a:latin typeface="Comic Sans MS" pitchFamily="66" charset="0"/>
              </a:rPr>
              <a:t>Expectations of stakeholders and</a:t>
            </a:r>
          </a:p>
          <a:p>
            <a:r>
              <a:rPr lang="en-GB" sz="1400" dirty="0">
                <a:latin typeface="Comic Sans MS" pitchFamily="66" charset="0"/>
              </a:rPr>
              <a:t>coalitions</a:t>
            </a:r>
          </a:p>
        </p:txBody>
      </p:sp>
      <p:sp>
        <p:nvSpPr>
          <p:cNvPr id="11" name="TextBox 10"/>
          <p:cNvSpPr txBox="1"/>
          <p:nvPr/>
        </p:nvSpPr>
        <p:spPr>
          <a:xfrm>
            <a:off x="3500430" y="5929330"/>
            <a:ext cx="5286412" cy="369332"/>
          </a:xfrm>
          <a:prstGeom prst="rect">
            <a:avLst/>
          </a:prstGeom>
          <a:noFill/>
        </p:spPr>
        <p:txBody>
          <a:bodyPr wrap="square" lIns="91430" tIns="45714" rIns="91430" bIns="45714" rtlCol="0">
            <a:spAutoFit/>
          </a:bodyPr>
          <a:lstStyle/>
          <a:p>
            <a:r>
              <a:rPr lang="en-GB" dirty="0">
                <a:latin typeface="Comic Sans MS" pitchFamily="66" charset="0"/>
              </a:rPr>
              <a:t>Adapted from Johnson and Scholes 2018</a:t>
            </a:r>
          </a:p>
        </p:txBody>
      </p:sp>
      <p:sp>
        <p:nvSpPr>
          <p:cNvPr id="12" name="TextBox 11"/>
          <p:cNvSpPr txBox="1"/>
          <p:nvPr/>
        </p:nvSpPr>
        <p:spPr>
          <a:xfrm>
            <a:off x="3786182" y="3429000"/>
            <a:ext cx="1691489" cy="646331"/>
          </a:xfrm>
          <a:prstGeom prst="rect">
            <a:avLst/>
          </a:prstGeom>
          <a:noFill/>
        </p:spPr>
        <p:txBody>
          <a:bodyPr wrap="none" lIns="91430" tIns="45714" rIns="91430" bIns="45714" rtlCol="0">
            <a:spAutoFit/>
          </a:bodyPr>
          <a:lstStyle/>
          <a:p>
            <a:pPr algn="ctr"/>
            <a:r>
              <a:rPr lang="en-GB" dirty="0">
                <a:latin typeface="Comic Sans MS" pitchFamily="66" charset="0"/>
              </a:rPr>
              <a:t>PROCESS &amp;</a:t>
            </a:r>
          </a:p>
          <a:p>
            <a:pPr algn="ctr"/>
            <a:r>
              <a:rPr lang="en-GB" dirty="0">
                <a:latin typeface="Comic Sans MS" pitchFamily="66" charset="0"/>
              </a:rPr>
              <a:t>OBJECTIVES</a:t>
            </a:r>
          </a:p>
        </p:txBody>
      </p:sp>
      <p:cxnSp>
        <p:nvCxnSpPr>
          <p:cNvPr id="14" name="Straight Arrow Connector 13"/>
          <p:cNvCxnSpPr>
            <a:stCxn id="5" idx="2"/>
          </p:cNvCxnSpPr>
          <p:nvPr/>
        </p:nvCxnSpPr>
        <p:spPr>
          <a:xfrm rot="5400000">
            <a:off x="5738993" y="2978800"/>
            <a:ext cx="354787" cy="97423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16200000" flipV="1">
            <a:off x="5715902" y="3499543"/>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16200000" flipH="1">
            <a:off x="3072697" y="2999478"/>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flipH="1" flipV="1">
            <a:off x="3072697" y="3543309"/>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1000" fill="hold"/>
                                        <p:tgtEl>
                                          <p:spTgt spid="3"/>
                                        </p:tgtEl>
                                        <p:attrNameLst>
                                          <p:attrName>ppt_x</p:attrName>
                                        </p:attrNameLst>
                                      </p:cBhvr>
                                      <p:tavLst>
                                        <p:tav tm="0">
                                          <p:val>
                                            <p:strVal val="0-#ppt_w/2"/>
                                          </p:val>
                                        </p:tav>
                                        <p:tav tm="100000">
                                          <p:val>
                                            <p:strVal val="#ppt_x"/>
                                          </p:val>
                                        </p:tav>
                                      </p:tavLst>
                                    </p:anim>
                                    <p:anim calcmode="lin" valueType="num">
                                      <p:cBhvr additive="base">
                                        <p:cTn id="14"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1000" fill="hold"/>
                                        <p:tgtEl>
                                          <p:spTgt spid="7"/>
                                        </p:tgtEl>
                                        <p:attrNameLst>
                                          <p:attrName>ppt_x</p:attrName>
                                        </p:attrNameLst>
                                      </p:cBhvr>
                                      <p:tavLst>
                                        <p:tav tm="0">
                                          <p:val>
                                            <p:strVal val="0-#ppt_w/2"/>
                                          </p:val>
                                        </p:tav>
                                        <p:tav tm="100000">
                                          <p:val>
                                            <p:strVal val="#ppt_x"/>
                                          </p:val>
                                        </p:tav>
                                      </p:tavLst>
                                    </p:anim>
                                    <p:anim calcmode="lin" valueType="num">
                                      <p:cBhvr additive="base">
                                        <p:cTn id="26" dur="1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1000" fill="hold"/>
                                        <p:tgtEl>
                                          <p:spTgt spid="12"/>
                                        </p:tgtEl>
                                        <p:attrNameLst>
                                          <p:attrName>ppt_x</p:attrName>
                                        </p:attrNameLst>
                                      </p:cBhvr>
                                      <p:tavLst>
                                        <p:tav tm="0">
                                          <p:val>
                                            <p:strVal val="0-#ppt_w/2"/>
                                          </p:val>
                                        </p:tav>
                                        <p:tav tm="100000">
                                          <p:val>
                                            <p:strVal val="#ppt_x"/>
                                          </p:val>
                                        </p:tav>
                                      </p:tavLst>
                                    </p:anim>
                                    <p:anim calcmode="lin" valueType="num">
                                      <p:cBhvr additive="base">
                                        <p:cTn id="32"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1000" fill="hold"/>
                                        <p:tgtEl>
                                          <p:spTgt spid="11"/>
                                        </p:tgtEl>
                                        <p:attrNameLst>
                                          <p:attrName>ppt_x</p:attrName>
                                        </p:attrNameLst>
                                      </p:cBhvr>
                                      <p:tavLst>
                                        <p:tav tm="0">
                                          <p:val>
                                            <p:strVal val="0-#ppt_w/2"/>
                                          </p:val>
                                        </p:tav>
                                        <p:tav tm="100000">
                                          <p:val>
                                            <p:strVal val="#ppt_x"/>
                                          </p:val>
                                        </p:tav>
                                      </p:tavLst>
                                    </p:anim>
                                    <p:anim calcmode="lin" valueType="num">
                                      <p:cBhvr additive="base">
                                        <p:cTn id="38"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1" grpId="0"/>
      <p:bldP spid="1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320</Words>
  <Application>Microsoft Office PowerPoint</Application>
  <PresentationFormat>On-screen Show (4:3)</PresentationFormat>
  <Paragraphs>68</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Comic Sans MS</vt:lpstr>
      <vt:lpstr>Office Theme</vt:lpstr>
      <vt:lpstr>Strategy - An Introduction</vt:lpstr>
      <vt:lpstr>Vocabulary of Strategy</vt:lpstr>
      <vt:lpstr>What is Strategic Management?</vt:lpstr>
      <vt:lpstr>What is Strategy?</vt:lpstr>
      <vt:lpstr>What is Strategic Position?</vt:lpstr>
      <vt:lpstr>What are Strategic Choices?</vt:lpstr>
      <vt:lpstr>What is Strategy in Action?</vt:lpstr>
      <vt:lpstr>Three Core Areas of Strategy</vt:lpstr>
      <vt:lpstr>Influences on Strategy Making &amp; Planning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 An Introduction</dc:title>
  <dc:creator>Maria Heffernan</dc:creator>
  <cp:lastModifiedBy>Maria Heffernan</cp:lastModifiedBy>
  <cp:revision>3</cp:revision>
  <dcterms:created xsi:type="dcterms:W3CDTF">2021-04-27T09:36:43Z</dcterms:created>
  <dcterms:modified xsi:type="dcterms:W3CDTF">2023-03-14T11:30:31Z</dcterms:modified>
</cp:coreProperties>
</file>