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8"/>
  </p:notesMasterIdLst>
  <p:sldIdLst>
    <p:sldId id="275" r:id="rId2"/>
    <p:sldId id="273" r:id="rId3"/>
    <p:sldId id="257" r:id="rId4"/>
    <p:sldId id="260" r:id="rId5"/>
    <p:sldId id="261" r:id="rId6"/>
    <p:sldId id="262" r:id="rId7"/>
    <p:sldId id="267" r:id="rId8"/>
    <p:sldId id="258" r:id="rId9"/>
    <p:sldId id="259" r:id="rId10"/>
    <p:sldId id="264" r:id="rId11"/>
    <p:sldId id="263" r:id="rId12"/>
    <p:sldId id="265" r:id="rId13"/>
    <p:sldId id="269" r:id="rId14"/>
    <p:sldId id="270" r:id="rId15"/>
    <p:sldId id="276" r:id="rId16"/>
    <p:sldId id="277" r:id="rId17"/>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721C65-39AD-0342-A365-F7ACBFBC4962}" v="211" dt="2026-06-25T12:05:34.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182"/>
    <p:restoredTop sz="95500"/>
  </p:normalViewPr>
  <p:slideViewPr>
    <p:cSldViewPr snapToGrid="0" snapToObjects="1">
      <p:cViewPr varScale="1">
        <p:scale>
          <a:sx n="61" d="100"/>
          <a:sy n="61" d="100"/>
        </p:scale>
        <p:origin x="248" y="11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388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BDB55-26CF-C26B-0677-18B6E50A3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D64A1C-A9FC-2A8F-5FEC-A3C145E3E6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B36002-3CA6-0B3C-ED16-E338375769F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ED07331-B54B-F543-7E68-BA86A771A408}"/>
              </a:ext>
            </a:extLst>
          </p:cNvPr>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893939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A26AD-AE41-ABF3-FCA7-2F93CA8823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7EFADE-4072-9844-B4EF-4568BE0CB5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893AA1-F690-FC91-6BC2-A440A900FB44}"/>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By way to introduce this presentation critically compares domiciliary and residential care for older people in the UK. Ageing is a biological, psychological and social process associated with declining physical function and increased care needs. The presentation draws on Biological, Disengagement and Erikson’s theories to evaluate care provision, and explores key policies, technology, case studies and recommendations to improve care quality.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1AC3E50-8780-3BA9-C6DF-D44B4F067C82}"/>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3043482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mn-lt"/>
                <a:ea typeface="+mn-ea"/>
                <a:cs typeface="+mn-cs"/>
              </a:rPr>
              <a:t>Population ageing is placing increasing pressure on health and social care systems, as older adults are more likely to experience complex needs and multimorbidity (Kingston, Comas-Herrera and Jagger, 2018). In the UK, the proportion of people aged 65 and over is rising significantly and is projected to reach around 25–26% by 2050 (Office for National Statistics, 2026). This is associated with higher dependency on care services, with around two-thirds of older adults expected to live with multiple long-term conditions (Age UK, 2025). As a result, care systems must provide more integrated and personalised support, although workforce pressures and service fragmentation continue to challenge care delivery (Care Quality Commission, 2025).</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Ageing is a progressive biological process involving declining physiological function and increased vulnerability to illness. Biological theory helps explain physical decline and the need for increased support in both domiciliary and residential care (Wang </a:t>
            </a:r>
            <a:r>
              <a:rPr lang="en-GB" sz="1200" kern="1200" dirty="0" err="1">
                <a:solidFill>
                  <a:schemeClr val="tx1"/>
                </a:solidFill>
                <a:effectLst/>
                <a:latin typeface="+mn-lt"/>
                <a:ea typeface="+mn-ea"/>
                <a:cs typeface="+mn-cs"/>
              </a:rPr>
              <a:t>Michelitsch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Michelitsch</a:t>
            </a:r>
            <a:r>
              <a:rPr lang="en-GB" sz="1200" kern="1200" dirty="0">
                <a:solidFill>
                  <a:schemeClr val="tx1"/>
                </a:solidFill>
                <a:effectLst/>
                <a:latin typeface="+mn-lt"/>
                <a:ea typeface="+mn-ea"/>
                <a:cs typeface="+mn-cs"/>
              </a:rPr>
              <a:t>, 2017). However, it may over-medicalise ageing by overlooking identity, autonomy and social factors. Therefore, while useful for understanding care needs, biological approaches should be combined with psychosocial theories to ensure more holistic, person-centred care.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Disengagement Theory suggests that ageing may involve a gradual withdrawal from social roles and relationships. In care settings, this can explain reduced interaction, particularly in domiciliary care where visits may be brief and task-focused. In residential care, structured activities can help reduce disengagement and support wellbeing. However, the theory is criticised because withdrawal is not inevitable, and isolation may result from poor support rather than ageing itself. Therefore, care should promote social inclusion, meaningful relationships and person-centred activities (Fox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2017).</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Erikson’s final stage, ego integrity versus despair, suggests that older adults seek meaning and acceptance through reflecting on their lives. In care settings, this can be supported through life review, emotional support and meaningful relationships, helping maintain identity and dignity. However, the theory does not fully address wider structural issues such as inequality or staffing pressures. Therefore, care should promote person-centred support that values individual experiences to enhance wellbeing and reduce despair (Erikson, 1982; Orenstein and Lewis, 2022).</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Domiciliary care provides support with daily activities and medication within the home (Department of Health and Social Care, 2014), and demand is increasing due to the ageing population (Office for National Statistics, 2026). It promotes independence, familiar environments and identity, linking to Erikson’s theory (Hughes and Burch, 2020; Erikson, 1982), while flexible care can enhance autonomy (Moilanen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However, care is often limited by time pressures, task-focused visits and workforce challenges (</a:t>
            </a:r>
            <a:r>
              <a:rPr lang="en-GB" sz="1200" kern="1200" dirty="0" err="1">
                <a:solidFill>
                  <a:schemeClr val="tx1"/>
                </a:solidFill>
                <a:effectLst/>
                <a:latin typeface="+mn-lt"/>
                <a:ea typeface="+mn-ea"/>
                <a:cs typeface="+mn-cs"/>
              </a:rPr>
              <a:t>Sehatkarlangrodi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increasing the risk of isolation as explained by disengagement theory (Fox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Therefore, although effective for independence, it may not meet complex or high-risk needs.</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Residential care provides 24-hour support within a structured care home environment, and demand is increasing due to more complex needs and the need for integrated care systems (Johnson, 2023; Care Quality Commission, 2025). It is effective in providing continuous supervision, stability through routine, and opportunities for social interaction, which can improve safety and wellbeing (</a:t>
            </a:r>
            <a:r>
              <a:rPr lang="en-GB" sz="1200" kern="1200" dirty="0" err="1">
                <a:solidFill>
                  <a:schemeClr val="tx1"/>
                </a:solidFill>
                <a:effectLst/>
                <a:latin typeface="+mn-lt"/>
                <a:ea typeface="+mn-ea"/>
                <a:cs typeface="+mn-cs"/>
              </a:rPr>
              <a:t>Kuluski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However, residential care may limit autonomy and personal identity due to institutional routines, and individuals may experience social withdrawal, as explained by disengagement theory (Cook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Fox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Therefore, while residential care is essential for managing complex and high-risk needs, it may reduce independence, highlighting the need for more personalised and integrated care approaches.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Technological innovations such as telehealth and smart home systems are increasingly used to support older adults, particularly in line with the NHS Long Term Plan (2019). These technologies can improve safety and independence, especially at home. However, challenges such as digital exclusion, cost, and reduced human interaction remain important. Therefore, technology should support rather than replace person-centred care.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case study shows how care needs vary by setting. An 82-year-old with dementia may benefit from home care as it supports independence and identity, linking to Erikson’s theory. However, risks such as falls and isolation may occur due to limited supervision, which can be explained by disengagement theory. In contrast, residential care provides 24-hour support and improves safety, but may reduce autonomy if care becomes institutional. The Mental Capacity Act 2005 is important, as it ensures decisions are made in the person’s best interests. Overall, care must be tailored to balance safety, independence and well-being.</a:t>
            </a:r>
            <a:r>
              <a:rPr lang="en-GB" dirty="0">
                <a:effectLst/>
              </a:rPr>
              <a:t> </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case study highlights the importance of equality in ageing care. A 78-year-old with a disability and cultural or language needs may face barriers accessing services. The Equality Act 2010 is important, as it requires care providers to make reasonable adjustments and prevent discrimination. Domiciliary care can offer personalised, culturally sensitive support at home, supporting identity. However, if services are not adapted, communication barriers may lead to unmet needs. Residential care can improve access to support, but must ensure inclusion to avoid discrimination. Overall, person-centred and inclusive care is essential for improving wellbeing and dignity.</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Strategies to improve the quality of care include improving skills and retention in the care workforce, facilitating consistent relationships between care workers and care users; embedding psychosocial support in care settings; using technology such as telecare, communications and digital tools, which help to increase autonomy and support social isolation; and building in line with emotional well-being and the importance of life narrative.</a:t>
            </a:r>
          </a:p>
          <a:p>
            <a:pPr lvl="0"/>
            <a:r>
              <a:rPr lang="en-GB" sz="1200" b="1" kern="1200" dirty="0">
                <a:solidFill>
                  <a:schemeClr val="tx1"/>
                </a:solidFill>
                <a:effectLst/>
                <a:latin typeface="+mn-lt"/>
                <a:ea typeface="+mn-ea"/>
                <a:cs typeface="+mn-cs"/>
              </a:rPr>
              <a:t>4-Improve integrated care</a:t>
            </a:r>
            <a:endParaRPr lang="en-GB" sz="14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Better coordination between GPs, hospitals, social workers, carers and care providers.</a:t>
            </a:r>
            <a:endParaRPr lang="en-GB" sz="14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100" kern="1200" dirty="0">
                <a:solidFill>
                  <a:schemeClr val="tx1"/>
                </a:solidFill>
                <a:effectLst/>
                <a:latin typeface="Arial" panose="020B0604020202020204" pitchFamily="34" charset="0"/>
                <a:ea typeface="+mn-ea"/>
                <a:cs typeface="Arial" panose="020B0604020202020204" pitchFamily="34" charset="0"/>
              </a:rPr>
              <a:t>Ageing care in the UK requires an integrated, person-centred approach that recognises biological, psychological and social needs. Domiciliary care can promote autonomy and continuity of identity, while residential care can provide safety structure and clinical support for complex needs. However, both models must address risks of isolation, loss of autonomy and unmet psychosocial needs. High-quality care should promote dignity, well-being, identity and meaningful engagement in later life. </a:t>
            </a:r>
            <a:r>
              <a:rPr lang="en-GB" sz="1200" kern="1200" dirty="0">
                <a:solidFill>
                  <a:schemeClr val="tx1"/>
                </a:solidFill>
                <a:effectLst/>
                <a:latin typeface="Arial" panose="020B0604020202020204" pitchFamily="34" charset="0"/>
                <a:ea typeface="+mn-ea"/>
                <a:cs typeface="Arial" panose="020B0604020202020204" pitchFamily="34" charset="0"/>
              </a:rPr>
              <a:t>Future care models must balance efficiency with relational and emotional aspects of care.</a:t>
            </a:r>
          </a:p>
          <a:p>
            <a:pPr algn="just"/>
            <a:r>
              <a:rPr lang="en-GB" sz="1200" kern="1200" dirty="0">
                <a:solidFill>
                  <a:schemeClr val="tx1"/>
                </a:solidFill>
                <a:effectLst/>
                <a:latin typeface="Arial" panose="020B0604020202020204" pitchFamily="34" charset="0"/>
                <a:ea typeface="+mn-ea"/>
                <a:cs typeface="Arial" panose="020B0604020202020204" pitchFamily="34" charset="0"/>
              </a:rPr>
              <a: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46FB0-5CF9-92C6-461C-609F2D8DC6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2FB0DC-9796-4A3C-1227-6D01F22140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7BAA7D5-9591-1F82-41DE-F38D81DF1D13}"/>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5" name="Footer Placeholder 4">
            <a:extLst>
              <a:ext uri="{FF2B5EF4-FFF2-40B4-BE49-F238E27FC236}">
                <a16:creationId xmlns:a16="http://schemas.microsoft.com/office/drawing/2014/main" id="{74D2E4C9-5E37-5978-D703-00A7AD95D5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7F0317-C005-A391-CA89-298B24F8F88E}"/>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22308081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39C53-671C-DFA9-F579-323167A005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36FB61-ACA5-3FCD-5CCD-3D111A0A47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D43374-5629-F482-D7E3-744BCA9B4031}"/>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5" name="Footer Placeholder 4">
            <a:extLst>
              <a:ext uri="{FF2B5EF4-FFF2-40B4-BE49-F238E27FC236}">
                <a16:creationId xmlns:a16="http://schemas.microsoft.com/office/drawing/2014/main" id="{76787F11-BBB4-334B-2210-0EBC4A7D9E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6591B9-A335-2BFE-9054-F184D8A3CDEF}"/>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404394089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17C48-0D76-65BE-D5BC-FF6E869708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EC6AD15-5802-020D-6190-C4FF18841F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1EEB11-D7F6-CC9D-BCA4-318398CEA572}"/>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5" name="Footer Placeholder 4">
            <a:extLst>
              <a:ext uri="{FF2B5EF4-FFF2-40B4-BE49-F238E27FC236}">
                <a16:creationId xmlns:a16="http://schemas.microsoft.com/office/drawing/2014/main" id="{144425B0-6705-1641-DAAF-285F6E10F5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057072-D1EA-6A11-82D3-80B77502020E}"/>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96684284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4A285-70C8-56D2-F518-6E9198F7FD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B95E38-7E85-4C7E-4C2B-536D657078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4690557-8317-71B9-8588-408DF33A4A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4FE302D-7666-BB99-F971-CFF3881EDD44}"/>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6" name="Footer Placeholder 5">
            <a:extLst>
              <a:ext uri="{FF2B5EF4-FFF2-40B4-BE49-F238E27FC236}">
                <a16:creationId xmlns:a16="http://schemas.microsoft.com/office/drawing/2014/main" id="{77D3FB97-3E72-891E-87CC-9F252C284E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93EDD1-1925-D735-F0D2-1C909FED0C7F}"/>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214920606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C891-56B5-520C-ADE5-4DF937E9A0C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BF56F98-4064-6038-06C2-FD64F1806A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BE8A64-4B7A-8318-283B-EC5B24B0147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B608EF2-3AD7-53FB-0431-830E1387D6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9FE56C9-F185-D06B-0AA0-F0B2A247347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009E148-B497-EE2C-3DD0-68BC9E2A8BE0}"/>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8" name="Footer Placeholder 7">
            <a:extLst>
              <a:ext uri="{FF2B5EF4-FFF2-40B4-BE49-F238E27FC236}">
                <a16:creationId xmlns:a16="http://schemas.microsoft.com/office/drawing/2014/main" id="{054E312D-1C1D-7779-7D3A-184B83A039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7478FC0-054B-C035-6A02-C8E4DE8474FA}"/>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66785810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E0196-B96E-3FDD-25B4-E298C6D6698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B729637-FF55-992E-C394-AA7092710408}"/>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4" name="Footer Placeholder 3">
            <a:extLst>
              <a:ext uri="{FF2B5EF4-FFF2-40B4-BE49-F238E27FC236}">
                <a16:creationId xmlns:a16="http://schemas.microsoft.com/office/drawing/2014/main" id="{9CF26438-5866-6B30-68CA-595B32E6985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BF83B0-63AE-5144-33F9-7C852ED877C6}"/>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180080152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9151A3-A36C-34D0-3F4F-4381E6BDA894}"/>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3" name="Footer Placeholder 2">
            <a:extLst>
              <a:ext uri="{FF2B5EF4-FFF2-40B4-BE49-F238E27FC236}">
                <a16:creationId xmlns:a16="http://schemas.microsoft.com/office/drawing/2014/main" id="{FD241950-0534-78C4-B2AE-CE546598F0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7288AF5-E706-BCB0-157B-2EAAC2A5B15F}"/>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405631434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FD502-1F32-F492-A912-C7EEAEA879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824BD4E-9E35-A8A1-E5F8-248BDE43A3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3E54052-B163-4DE6-78E2-BDABDE4498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F7764B-0B85-C70C-A367-9D21BE6562D2}"/>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6" name="Footer Placeholder 5">
            <a:extLst>
              <a:ext uri="{FF2B5EF4-FFF2-40B4-BE49-F238E27FC236}">
                <a16:creationId xmlns:a16="http://schemas.microsoft.com/office/drawing/2014/main" id="{56B5A9B5-71F4-7328-1118-D206A7ED4A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2BCF08-A63C-E5EA-D0DF-E2AF10C5BE2F}"/>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425240606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9700C-57C6-65A5-D96E-809394EE3B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07A81ED-9B4D-7701-3FCB-C80428BA59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57DC8C-DA09-DA94-859C-8EC0507274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62EFDE-8B6D-F4E9-0AD0-FE800ED33DAD}"/>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6" name="Footer Placeholder 5">
            <a:extLst>
              <a:ext uri="{FF2B5EF4-FFF2-40B4-BE49-F238E27FC236}">
                <a16:creationId xmlns:a16="http://schemas.microsoft.com/office/drawing/2014/main" id="{1A91866C-DE39-9AB2-B4D1-3F488AAD1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874B37-01F5-79D0-280E-6A521BF384CF}"/>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132684478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1915C-6F6B-0E29-DD82-16294641CA8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E64290F-1BB7-C71D-20E0-D0B710B8C39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CE0175-7513-5B0C-CD84-FCECE3AE2381}"/>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5" name="Footer Placeholder 4">
            <a:extLst>
              <a:ext uri="{FF2B5EF4-FFF2-40B4-BE49-F238E27FC236}">
                <a16:creationId xmlns:a16="http://schemas.microsoft.com/office/drawing/2014/main" id="{2BAE78A8-9F9B-CCE9-80D8-509372DC85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3BE80B-9739-21C0-313F-7191101BCA4E}"/>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383613218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E614A2-060A-8964-0C26-6D4A9E713D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4F13491-065D-065E-CA24-C5FAA3CC21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884680-DBDD-4E43-CA10-DA1787B1A3AC}"/>
              </a:ext>
            </a:extLst>
          </p:cNvPr>
          <p:cNvSpPr>
            <a:spLocks noGrp="1"/>
          </p:cNvSpPr>
          <p:nvPr>
            <p:ph type="dt" sz="half" idx="10"/>
          </p:nvPr>
        </p:nvSpPr>
        <p:spPr/>
        <p:txBody>
          <a:bodyPr/>
          <a:lstStyle/>
          <a:p>
            <a:fld id="{7D7D02E0-0BCE-CA46-A218-43609D34C247}" type="datetimeFigureOut">
              <a:rPr lang="en-US" smtClean="0"/>
              <a:t>6/25/26</a:t>
            </a:fld>
            <a:endParaRPr lang="en-US"/>
          </a:p>
        </p:txBody>
      </p:sp>
      <p:sp>
        <p:nvSpPr>
          <p:cNvPr id="5" name="Footer Placeholder 4">
            <a:extLst>
              <a:ext uri="{FF2B5EF4-FFF2-40B4-BE49-F238E27FC236}">
                <a16:creationId xmlns:a16="http://schemas.microsoft.com/office/drawing/2014/main" id="{FE9CF694-FCF8-114D-9C71-01E67D7148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9494F9-FA53-F24B-E7CA-E7A976809311}"/>
              </a:ext>
            </a:extLst>
          </p:cNvPr>
          <p:cNvSpPr>
            <a:spLocks noGrp="1"/>
          </p:cNvSpPr>
          <p:nvPr>
            <p:ph type="sldNum" sz="quarter" idx="12"/>
          </p:nvPr>
        </p:nvSpPr>
        <p:spPr/>
        <p:txBody>
          <a:bodyPr/>
          <a:lstStyle/>
          <a:p>
            <a:fld id="{5285B3EB-0715-9C47-84D0-3BA8CB50B4F8}" type="slidenum">
              <a:rPr lang="en-US" smtClean="0"/>
              <a:t>‹#›</a:t>
            </a:fld>
            <a:endParaRPr lang="en-US"/>
          </a:p>
        </p:txBody>
      </p:sp>
    </p:spTree>
    <p:extLst>
      <p:ext uri="{BB962C8B-B14F-4D97-AF65-F5344CB8AC3E}">
        <p14:creationId xmlns:p14="http://schemas.microsoft.com/office/powerpoint/2010/main" val="199354609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711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85A3EA-D238-7E6A-84AD-D0423B6FC8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4EB8517-D566-AB66-C69C-4D576EFE77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A81FFA-9953-5620-EB3B-69F02757F1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7D02E0-0BCE-CA46-A218-43609D34C247}" type="datetimeFigureOut">
              <a:rPr lang="en-US" smtClean="0"/>
              <a:t>6/25/26</a:t>
            </a:fld>
            <a:endParaRPr lang="en-US"/>
          </a:p>
        </p:txBody>
      </p:sp>
      <p:sp>
        <p:nvSpPr>
          <p:cNvPr id="5" name="Footer Placeholder 4">
            <a:extLst>
              <a:ext uri="{FF2B5EF4-FFF2-40B4-BE49-F238E27FC236}">
                <a16:creationId xmlns:a16="http://schemas.microsoft.com/office/drawing/2014/main" id="{2418B0C3-8DB2-563C-92E8-808E6E5B4D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786704A-AF01-4246-488C-7C1A9DABFE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285B3EB-0715-9C47-84D0-3BA8CB50B4F8}" type="slidenum">
              <a:rPr lang="en-US" smtClean="0"/>
              <a:t>‹#›</a:t>
            </a:fld>
            <a:endParaRPr lang="en-US"/>
          </a:p>
        </p:txBody>
      </p:sp>
    </p:spTree>
    <p:extLst>
      <p:ext uri="{BB962C8B-B14F-4D97-AF65-F5344CB8AC3E}">
        <p14:creationId xmlns:p14="http://schemas.microsoft.com/office/powerpoint/2010/main" val="84871032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image" Target="../media/image7.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2.xml"/><Relationship Id="rId7" Type="http://schemas.openxmlformats.org/officeDocument/2006/relationships/image" Target="../media/image1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2.xml"/><Relationship Id="rId7" Type="http://schemas.openxmlformats.org/officeDocument/2006/relationships/image" Target="../media/image1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2.xml"/><Relationship Id="rId7" Type="http://schemas.openxmlformats.org/officeDocument/2006/relationships/image" Target="../media/image1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12.xml"/><Relationship Id="rId7" Type="http://schemas.openxmlformats.org/officeDocument/2006/relationships/image" Target="../media/image1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7.xml"/><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12.xml"/><Relationship Id="rId7" Type="http://schemas.openxmlformats.org/officeDocument/2006/relationships/image" Target="../media/image1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png"/><Relationship Id="rId5" Type="http://schemas.openxmlformats.org/officeDocument/2006/relationships/image" Target="../media/image2.png"/><Relationship Id="rId4" Type="http://schemas.openxmlformats.org/officeDocument/2006/relationships/notesSlide" Target="../notesSlides/notesSlide8.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12.xml"/><Relationship Id="rId7" Type="http://schemas.openxmlformats.org/officeDocument/2006/relationships/image" Target="../media/image2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notesSlide" Target="../notesSlides/notesSlide9.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12.xml"/><Relationship Id="rId7" Type="http://schemas.openxmlformats.org/officeDocument/2006/relationships/image" Target="../media/image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10.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12.xml"/><Relationship Id="rId7" Type="http://schemas.openxmlformats.org/officeDocument/2006/relationships/image" Target="../media/image2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6.png"/><Relationship Id="rId5" Type="http://schemas.openxmlformats.org/officeDocument/2006/relationships/image" Target="../media/image15.png"/><Relationship Id="rId4" Type="http://schemas.openxmlformats.org/officeDocument/2006/relationships/notesSlide" Target="../notesSlides/notesSlide11.xml"/><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12.xml"/><Relationship Id="rId7" Type="http://schemas.openxmlformats.org/officeDocument/2006/relationships/image" Target="../media/image29.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8.png"/><Relationship Id="rId5" Type="http://schemas.openxmlformats.org/officeDocument/2006/relationships/image" Target="../media/image22.png"/><Relationship Id="rId4" Type="http://schemas.openxmlformats.org/officeDocument/2006/relationships/notesSlide" Target="../notesSlides/notesSlide12.xml"/><Relationship Id="rId9"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12.xml"/><Relationship Id="rId7" Type="http://schemas.openxmlformats.org/officeDocument/2006/relationships/image" Target="../media/image1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notesSlide" Target="../notesSlides/notesSlide13.xml"/><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2.xml"/><Relationship Id="rId7" Type="http://schemas.openxmlformats.org/officeDocument/2006/relationships/image" Target="../media/image1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14.xml"/><Relationship Id="rId9"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77/00380261221140240" TargetMode="External"/><Relationship Id="rId3" Type="http://schemas.openxmlformats.org/officeDocument/2006/relationships/hyperlink" Target="https://doi.org/10.1155/2017/1983414" TargetMode="External"/><Relationship Id="rId7" Type="http://schemas.openxmlformats.org/officeDocument/2006/relationships/hyperlink" Target="https://doi.org/10.1111/hsc.12921" TargetMode="External"/><Relationship Id="rId2" Type="http://schemas.openxmlformats.org/officeDocument/2006/relationships/hyperlink" Target="https://www.gov.uk/government/publications/care-act-statutory-guidance/care-and-support-statutory-guidance" TargetMode="External"/><Relationship Id="rId1" Type="http://schemas.openxmlformats.org/officeDocument/2006/relationships/slideLayout" Target="../slideLayouts/slideLayout12.xml"/><Relationship Id="rId6" Type="http://schemas.openxmlformats.org/officeDocument/2006/relationships/hyperlink" Target="https://doi.org/10.1177/0969733020983394" TargetMode="External"/><Relationship Id="rId5" Type="http://schemas.openxmlformats.org/officeDocument/2006/relationships/hyperlink" Target="https://doi.org/10.1017/S0360966900024464" TargetMode="External"/><Relationship Id="rId10" Type="http://schemas.openxmlformats.org/officeDocument/2006/relationships/hyperlink" Target="https://doi.org/10.1080/08959420.2023.2226308" TargetMode="External"/><Relationship Id="rId4" Type="http://schemas.openxmlformats.org/officeDocument/2006/relationships/hyperlink" Target="https://www.cqc.org.uk/publications/major-report/state-care/2024-2025" TargetMode="External"/><Relationship Id="rId9" Type="http://schemas.openxmlformats.org/officeDocument/2006/relationships/hyperlink" Target="https://doi.org/10.5334/ijic.294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ons.gov.uk/peoplepopulationandcommunity/populationandmigration/populationprojections/bulletins/subnationalpopulationprojectionsforengland/2022based" TargetMode="External"/><Relationship Id="rId2" Type="http://schemas.openxmlformats.org/officeDocument/2006/relationships/hyperlink" Target="https://doi.org/10.1177/0969733020948115" TargetMode="External"/><Relationship Id="rId1" Type="http://schemas.openxmlformats.org/officeDocument/2006/relationships/slideLayout" Target="../slideLayouts/slideLayout12.xml"/><Relationship Id="rId6" Type="http://schemas.openxmlformats.org/officeDocument/2006/relationships/hyperlink" Target="https://doi.org/10.48550/arxiv.1503.07040" TargetMode="External"/><Relationship Id="rId5" Type="http://schemas.openxmlformats.org/officeDocument/2006/relationships/hyperlink" Target="https://doi.org/10.1186/s12913-025-13433-x" TargetMode="External"/><Relationship Id="rId4" Type="http://schemas.openxmlformats.org/officeDocument/2006/relationships/hyperlink" Target="https://digitalcommons.spu.edu/shs_nlce/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F4A45"/>
        </a:solidFill>
        <a:effectLst/>
      </p:bgPr>
    </p:bg>
    <p:spTree>
      <p:nvGrpSpPr>
        <p:cNvPr id="1" name="">
          <a:extLst>
            <a:ext uri="{FF2B5EF4-FFF2-40B4-BE49-F238E27FC236}">
              <a16:creationId xmlns:a16="http://schemas.microsoft.com/office/drawing/2014/main" id="{0DD96796-AED4-8FF8-026B-A67BCF16025E}"/>
            </a:ext>
          </a:extLst>
        </p:cNvPr>
        <p:cNvGrpSpPr/>
        <p:nvPr/>
      </p:nvGrpSpPr>
      <p:grpSpPr>
        <a:xfrm>
          <a:off x="0" y="0"/>
          <a:ext cx="0" cy="0"/>
          <a:chOff x="0" y="0"/>
          <a:chExt cx="0" cy="0"/>
        </a:xfrm>
      </p:grpSpPr>
      <p:sp>
        <p:nvSpPr>
          <p:cNvPr id="4" name="Text 2">
            <a:extLst>
              <a:ext uri="{FF2B5EF4-FFF2-40B4-BE49-F238E27FC236}">
                <a16:creationId xmlns:a16="http://schemas.microsoft.com/office/drawing/2014/main" id="{3B0A9D32-465A-7F14-3075-53597C0B4A3F}"/>
              </a:ext>
            </a:extLst>
          </p:cNvPr>
          <p:cNvSpPr/>
          <p:nvPr/>
        </p:nvSpPr>
        <p:spPr>
          <a:xfrm>
            <a:off x="722376" y="731520"/>
            <a:ext cx="10058400" cy="365760"/>
          </a:xfrm>
          <a:prstGeom prst="rect">
            <a:avLst/>
          </a:prstGeom>
          <a:noFill/>
          <a:ln/>
        </p:spPr>
        <p:txBody>
          <a:bodyPr wrap="square" lIns="0" tIns="0" rIns="0" bIns="0" rtlCol="0" anchor="ctr"/>
          <a:lstStyle/>
          <a:p>
            <a:pPr marL="0" indent="0" algn="l">
              <a:buNone/>
            </a:pPr>
            <a:endParaRPr lang="en-US" sz="1400" dirty="0"/>
          </a:p>
        </p:txBody>
      </p:sp>
      <p:sp>
        <p:nvSpPr>
          <p:cNvPr id="5" name="Text 3">
            <a:extLst>
              <a:ext uri="{FF2B5EF4-FFF2-40B4-BE49-F238E27FC236}">
                <a16:creationId xmlns:a16="http://schemas.microsoft.com/office/drawing/2014/main" id="{16FBEB26-937E-D3E4-896A-FE5BCF27F58D}"/>
              </a:ext>
            </a:extLst>
          </p:cNvPr>
          <p:cNvSpPr/>
          <p:nvPr/>
        </p:nvSpPr>
        <p:spPr>
          <a:xfrm>
            <a:off x="722376" y="662940"/>
            <a:ext cx="10424160" cy="1371600"/>
          </a:xfrm>
          <a:prstGeom prst="rect">
            <a:avLst/>
          </a:prstGeom>
          <a:noFill/>
          <a:ln/>
        </p:spPr>
        <p:txBody>
          <a:bodyPr wrap="square" lIns="0" tIns="0" rIns="0" bIns="0" rtlCol="0" anchor="ctr"/>
          <a:lstStyle/>
          <a:p>
            <a:r>
              <a:rPr lang="en-US" sz="2800" b="1" dirty="0">
                <a:solidFill>
                  <a:srgbClr val="FFFFFF"/>
                </a:solidFill>
                <a:latin typeface="Times New Roman" pitchFamily="34" charset="0"/>
                <a:ea typeface="Times New Roman" pitchFamily="34" charset="-122"/>
                <a:cs typeface="Times New Roman" pitchFamily="34" charset="-120"/>
              </a:rPr>
              <a:t>Title:</a:t>
            </a:r>
          </a:p>
          <a:p>
            <a:r>
              <a:rPr lang="en-GB" sz="2800" b="1" dirty="0">
                <a:solidFill>
                  <a:srgbClr val="FFFFFF"/>
                </a:solidFill>
                <a:latin typeface="Times New Roman" pitchFamily="34" charset="0"/>
                <a:ea typeface="Times New Roman" pitchFamily="34" charset="-122"/>
                <a:cs typeface="Times New Roman" pitchFamily="34" charset="-120"/>
              </a:rPr>
              <a:t>Evaluating the Care and Support Needs of Older People in the UK</a:t>
            </a:r>
            <a:endParaRPr lang="en-US" sz="2800" b="1" dirty="0">
              <a:solidFill>
                <a:srgbClr val="FFFFFF"/>
              </a:solidFill>
              <a:latin typeface="Times New Roman" pitchFamily="34" charset="0"/>
              <a:ea typeface="Times New Roman" pitchFamily="34" charset="-122"/>
              <a:cs typeface="Times New Roman" pitchFamily="34" charset="-120"/>
            </a:endParaRPr>
          </a:p>
        </p:txBody>
      </p:sp>
      <p:sp>
        <p:nvSpPr>
          <p:cNvPr id="6" name="Text 4">
            <a:extLst>
              <a:ext uri="{FF2B5EF4-FFF2-40B4-BE49-F238E27FC236}">
                <a16:creationId xmlns:a16="http://schemas.microsoft.com/office/drawing/2014/main" id="{216943B0-1BB2-B13F-5901-D32892A8A42A}"/>
              </a:ext>
            </a:extLst>
          </p:cNvPr>
          <p:cNvSpPr/>
          <p:nvPr/>
        </p:nvSpPr>
        <p:spPr>
          <a:xfrm>
            <a:off x="822960" y="3246120"/>
            <a:ext cx="9692640" cy="914400"/>
          </a:xfrm>
          <a:prstGeom prst="rect">
            <a:avLst/>
          </a:prstGeom>
          <a:noFill/>
          <a:ln/>
        </p:spPr>
        <p:txBody>
          <a:bodyPr wrap="square" lIns="0" tIns="0" rIns="0" bIns="0" rtlCol="0" anchor="t"/>
          <a:lstStyle/>
          <a:p>
            <a:pPr marL="0" indent="0" algn="l">
              <a:buNone/>
            </a:pPr>
            <a:endParaRPr lang="en-US" sz="2400" dirty="0"/>
          </a:p>
        </p:txBody>
      </p:sp>
      <p:sp>
        <p:nvSpPr>
          <p:cNvPr id="10" name="Text 7">
            <a:extLst>
              <a:ext uri="{FF2B5EF4-FFF2-40B4-BE49-F238E27FC236}">
                <a16:creationId xmlns:a16="http://schemas.microsoft.com/office/drawing/2014/main" id="{8C38472E-9646-F0E1-F475-020E457C4022}"/>
              </a:ext>
            </a:extLst>
          </p:cNvPr>
          <p:cNvSpPr/>
          <p:nvPr/>
        </p:nvSpPr>
        <p:spPr>
          <a:xfrm>
            <a:off x="630936" y="3726180"/>
            <a:ext cx="9884664" cy="868680"/>
          </a:xfrm>
          <a:prstGeom prst="rect">
            <a:avLst/>
          </a:prstGeom>
          <a:noFill/>
          <a:ln/>
        </p:spPr>
        <p:txBody>
          <a:bodyPr wrap="square" lIns="0" tIns="0" rIns="0" bIns="0" rtlCol="0" anchor="ctr"/>
          <a:lstStyle/>
          <a:p>
            <a:endParaRPr lang="en-US" sz="16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Student name: Rozilene Araujo</a:t>
            </a:r>
          </a:p>
          <a:p>
            <a:endParaRPr lang="en-US" sz="16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Student number: 2319163</a:t>
            </a:r>
          </a:p>
          <a:p>
            <a:pPr marL="342900" indent="-342900">
              <a:buFont typeface="Arial" panose="020B0604020202020204" pitchFamily="34" charset="0"/>
              <a:buChar char="•"/>
            </a:pPr>
            <a:endParaRPr lang="en-US" sz="16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Module: Empowering the older Person</a:t>
            </a:r>
          </a:p>
          <a:p>
            <a:endParaRPr lang="en-US" sz="16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Module code: BMHP6027</a:t>
            </a:r>
          </a:p>
          <a:p>
            <a:pPr marL="342900" indent="-342900">
              <a:buFont typeface="Arial" panose="020B0604020202020204" pitchFamily="34" charset="0"/>
              <a:buChar char="•"/>
            </a:pPr>
            <a:endParaRPr lang="en-US" sz="16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err="1">
                <a:solidFill>
                  <a:schemeClr val="bg1"/>
                </a:solidFill>
                <a:latin typeface="Arial" panose="020B0604020202020204" pitchFamily="34" charset="0"/>
                <a:cs typeface="Arial" panose="020B0604020202020204" pitchFamily="34" charset="0"/>
              </a:rPr>
              <a:t>Submition</a:t>
            </a:r>
            <a:r>
              <a:rPr lang="en-US" sz="1600" dirty="0">
                <a:solidFill>
                  <a:schemeClr val="bg1"/>
                </a:solidFill>
                <a:latin typeface="Arial" panose="020B0604020202020204" pitchFamily="34" charset="0"/>
                <a:cs typeface="Arial" panose="020B0604020202020204" pitchFamily="34" charset="0"/>
              </a:rPr>
              <a:t> date: Friday 26</a:t>
            </a:r>
            <a:r>
              <a:rPr lang="en-US" sz="1600" baseline="30000" dirty="0">
                <a:solidFill>
                  <a:schemeClr val="bg1"/>
                </a:solidFill>
                <a:latin typeface="Arial" panose="020B0604020202020204" pitchFamily="34" charset="0"/>
                <a:cs typeface="Arial" panose="020B0604020202020204" pitchFamily="34" charset="0"/>
              </a:rPr>
              <a:t>th</a:t>
            </a:r>
            <a:r>
              <a:rPr lang="en-US" sz="1600" dirty="0">
                <a:solidFill>
                  <a:schemeClr val="bg1"/>
                </a:solidFill>
                <a:latin typeface="Arial" panose="020B0604020202020204" pitchFamily="34" charset="0"/>
                <a:cs typeface="Arial" panose="020B0604020202020204" pitchFamily="34" charset="0"/>
              </a:rPr>
              <a:t> June 2026</a:t>
            </a:r>
          </a:p>
          <a:p>
            <a:pPr marL="342900" indent="-342900">
              <a:buFont typeface="Arial" panose="020B0604020202020204" pitchFamily="34" charset="0"/>
              <a:buChar char="•"/>
            </a:pPr>
            <a:endParaRPr lang="en-US" sz="16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Lecturer: Dr Kennedy </a:t>
            </a:r>
            <a:r>
              <a:rPr lang="en-US" sz="1600" dirty="0" err="1">
                <a:solidFill>
                  <a:schemeClr val="bg1"/>
                </a:solidFill>
                <a:latin typeface="Arial" panose="020B0604020202020204" pitchFamily="34" charset="0"/>
                <a:cs typeface="Arial" panose="020B0604020202020204" pitchFamily="34" charset="0"/>
              </a:rPr>
              <a:t>Obohwemu</a:t>
            </a:r>
            <a:r>
              <a:rPr lang="en-US" sz="1600" dirty="0">
                <a:solidFill>
                  <a:schemeClr val="bg1"/>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US" sz="1600" dirty="0">
              <a:solidFill>
                <a:schemeClr val="bg1"/>
              </a:solidFill>
              <a:latin typeface="Arial" panose="020B0604020202020204" pitchFamily="34" charset="0"/>
              <a:cs typeface="Arial" panose="020B0604020202020204" pitchFamily="34" charset="0"/>
            </a:endParaRPr>
          </a:p>
          <a:p>
            <a:pPr marL="0" indent="0">
              <a:buNone/>
            </a:pPr>
            <a:endParaRPr lang="en-US" sz="2800" dirty="0"/>
          </a:p>
        </p:txBody>
      </p:sp>
      <p:sp>
        <p:nvSpPr>
          <p:cNvPr id="14" name="Text 10">
            <a:extLst>
              <a:ext uri="{FF2B5EF4-FFF2-40B4-BE49-F238E27FC236}">
                <a16:creationId xmlns:a16="http://schemas.microsoft.com/office/drawing/2014/main" id="{0BB235CE-77AA-7E60-B5F9-A654A0109013}"/>
              </a:ext>
            </a:extLst>
          </p:cNvPr>
          <p:cNvSpPr/>
          <p:nvPr/>
        </p:nvSpPr>
        <p:spPr>
          <a:xfrm>
            <a:off x="5065776" y="4892040"/>
            <a:ext cx="2240280" cy="868680"/>
          </a:xfrm>
          <a:prstGeom prst="rect">
            <a:avLst/>
          </a:prstGeom>
          <a:noFill/>
          <a:ln/>
        </p:spPr>
        <p:txBody>
          <a:bodyPr wrap="square" lIns="0" tIns="0" rIns="0" bIns="0" rtlCol="0" anchor="ctr"/>
          <a:lstStyle/>
          <a:p>
            <a:pPr marL="0" indent="0" algn="l">
              <a:buNone/>
            </a:pPr>
            <a:endParaRPr lang="en-US" sz="1600" dirty="0"/>
          </a:p>
        </p:txBody>
      </p:sp>
      <p:sp>
        <p:nvSpPr>
          <p:cNvPr id="18" name="Text 13">
            <a:extLst>
              <a:ext uri="{FF2B5EF4-FFF2-40B4-BE49-F238E27FC236}">
                <a16:creationId xmlns:a16="http://schemas.microsoft.com/office/drawing/2014/main" id="{08534603-141E-3C59-1AB5-62A6E13A49C6}"/>
              </a:ext>
            </a:extLst>
          </p:cNvPr>
          <p:cNvSpPr/>
          <p:nvPr/>
        </p:nvSpPr>
        <p:spPr>
          <a:xfrm>
            <a:off x="8467344" y="4892040"/>
            <a:ext cx="2240280" cy="868680"/>
          </a:xfrm>
          <a:prstGeom prst="rect">
            <a:avLst/>
          </a:prstGeom>
          <a:noFill/>
          <a:ln/>
        </p:spPr>
        <p:txBody>
          <a:bodyPr wrap="square" lIns="0" tIns="0" rIns="0" bIns="0" rtlCol="0" anchor="ctr"/>
          <a:lstStyle/>
          <a:p>
            <a:pPr marL="0" indent="0" algn="l">
              <a:buNone/>
            </a:pPr>
            <a:endParaRPr lang="en-US" sz="1600" dirty="0"/>
          </a:p>
        </p:txBody>
      </p:sp>
      <p:pic>
        <p:nvPicPr>
          <p:cNvPr id="19" name="Audio 18">
            <a:extLst>
              <a:ext uri="{FF2B5EF4-FFF2-40B4-BE49-F238E27FC236}">
                <a16:creationId xmlns:a16="http://schemas.microsoft.com/office/drawing/2014/main" id="{25C29125-CBA8-33AF-8753-B123A17BE0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75207744"/>
      </p:ext>
    </p:extLst>
  </p:cSld>
  <p:clrMapOvr>
    <a:masterClrMapping/>
  </p:clrMapOvr>
  <mc:AlternateContent xmlns:mc="http://schemas.openxmlformats.org/markup-compatibility/2006" xmlns:p14="http://schemas.microsoft.com/office/powerpoint/2010/main">
    <mc:Choice Requires="p14">
      <p:transition spd="slow" p14:dur="2000" advTm="32634"/>
    </mc:Choice>
    <mc:Fallback xmlns="">
      <p:transition spd="slow" advTm="32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F4A45"/>
        </a:solidFill>
        <a:effectLst/>
      </p:bgPr>
    </p:bg>
    <p:spTree>
      <p:nvGrpSpPr>
        <p:cNvPr id="1" name="">
          <a:extLst>
            <a:ext uri="{FF2B5EF4-FFF2-40B4-BE49-F238E27FC236}">
              <a16:creationId xmlns:a16="http://schemas.microsoft.com/office/drawing/2014/main" id="{F58BC760-7D70-E2E1-57C0-538073EBDB0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D326158D-7855-C0E5-6839-767E7BADA1C0}"/>
              </a:ext>
            </a:extLst>
          </p:cNvPr>
          <p:cNvSpPr/>
          <p:nvPr/>
        </p:nvSpPr>
        <p:spPr>
          <a:xfrm>
            <a:off x="8778240" y="-1645920"/>
            <a:ext cx="6035040" cy="6035040"/>
          </a:xfrm>
          <a:prstGeom prst="ellipse">
            <a:avLst/>
          </a:prstGeom>
          <a:solidFill>
            <a:srgbClr val="12554F"/>
          </a:solidFill>
          <a:ln/>
        </p:spPr>
        <p:txBody>
          <a:bodyPr/>
          <a:lstStyle/>
          <a:p>
            <a:endParaRPr lang="en-US"/>
          </a:p>
        </p:txBody>
      </p:sp>
      <p:sp>
        <p:nvSpPr>
          <p:cNvPr id="3" name="Shape 1">
            <a:extLst>
              <a:ext uri="{FF2B5EF4-FFF2-40B4-BE49-F238E27FC236}">
                <a16:creationId xmlns:a16="http://schemas.microsoft.com/office/drawing/2014/main" id="{2229AD8B-C27B-3F42-F436-92CC0D1745F7}"/>
              </a:ext>
            </a:extLst>
          </p:cNvPr>
          <p:cNvSpPr/>
          <p:nvPr/>
        </p:nvSpPr>
        <p:spPr>
          <a:xfrm>
            <a:off x="10058400" y="4023360"/>
            <a:ext cx="4754880" cy="4754880"/>
          </a:xfrm>
          <a:prstGeom prst="ellipse">
            <a:avLst/>
          </a:prstGeom>
          <a:solidFill>
            <a:srgbClr val="12554F"/>
          </a:solidFill>
          <a:ln/>
        </p:spPr>
        <p:txBody>
          <a:bodyPr/>
          <a:lstStyle/>
          <a:p>
            <a:endParaRPr lang="en-US"/>
          </a:p>
        </p:txBody>
      </p:sp>
      <p:sp>
        <p:nvSpPr>
          <p:cNvPr id="4" name="Text 2">
            <a:extLst>
              <a:ext uri="{FF2B5EF4-FFF2-40B4-BE49-F238E27FC236}">
                <a16:creationId xmlns:a16="http://schemas.microsoft.com/office/drawing/2014/main" id="{A87F1E45-2597-824D-4C43-812C45474EE3}"/>
              </a:ext>
            </a:extLst>
          </p:cNvPr>
          <p:cNvSpPr/>
          <p:nvPr/>
        </p:nvSpPr>
        <p:spPr>
          <a:xfrm>
            <a:off x="822960" y="1371600"/>
            <a:ext cx="10058400" cy="365760"/>
          </a:xfrm>
          <a:prstGeom prst="rect">
            <a:avLst/>
          </a:prstGeom>
          <a:noFill/>
          <a:ln/>
        </p:spPr>
        <p:txBody>
          <a:bodyPr wrap="square" lIns="0" tIns="0" rIns="0" bIns="0" rtlCol="0" anchor="ctr"/>
          <a:lstStyle/>
          <a:p>
            <a:pPr marL="0" indent="0" algn="l">
              <a:buNone/>
            </a:pPr>
            <a:r>
              <a:rPr lang="en-US" sz="1400" b="1" kern="0" spc="400" dirty="0">
                <a:solidFill>
                  <a:srgbClr val="EBA64A"/>
                </a:solidFill>
                <a:latin typeface="Times New Roman" pitchFamily="34" charset="0"/>
                <a:ea typeface="Times New Roman" pitchFamily="34" charset="-122"/>
                <a:cs typeface="Times New Roman" pitchFamily="34" charset="-120"/>
              </a:rPr>
              <a:t>A COMPARATIVE ANALYSIS  ·  UNITED KINGDOM</a:t>
            </a:r>
            <a:endParaRPr lang="en-US" sz="1400" dirty="0"/>
          </a:p>
        </p:txBody>
      </p:sp>
      <p:sp>
        <p:nvSpPr>
          <p:cNvPr id="5" name="Text 3">
            <a:extLst>
              <a:ext uri="{FF2B5EF4-FFF2-40B4-BE49-F238E27FC236}">
                <a16:creationId xmlns:a16="http://schemas.microsoft.com/office/drawing/2014/main" id="{E8C8FB74-5565-D725-A6E0-4824871160E9}"/>
              </a:ext>
            </a:extLst>
          </p:cNvPr>
          <p:cNvSpPr/>
          <p:nvPr/>
        </p:nvSpPr>
        <p:spPr>
          <a:xfrm>
            <a:off x="777240" y="1874520"/>
            <a:ext cx="10424160" cy="1371600"/>
          </a:xfrm>
          <a:prstGeom prst="rect">
            <a:avLst/>
          </a:prstGeom>
          <a:noFill/>
          <a:ln/>
        </p:spPr>
        <p:txBody>
          <a:bodyPr wrap="square" lIns="0" tIns="0" rIns="0" bIns="0" rtlCol="0" anchor="ctr"/>
          <a:lstStyle/>
          <a:p>
            <a:pPr marL="0" indent="0" algn="l">
              <a:buNone/>
            </a:pPr>
            <a:r>
              <a:rPr lang="en-US" sz="5600" b="1" dirty="0">
                <a:solidFill>
                  <a:srgbClr val="FFFFFF"/>
                </a:solidFill>
                <a:latin typeface="Times New Roman" pitchFamily="34" charset="0"/>
                <a:ea typeface="Times New Roman" pitchFamily="34" charset="-122"/>
                <a:cs typeface="Times New Roman" pitchFamily="34" charset="-120"/>
              </a:rPr>
              <a:t>Introduction</a:t>
            </a:r>
            <a:endParaRPr lang="en-US" sz="5600" dirty="0"/>
          </a:p>
        </p:txBody>
      </p:sp>
      <p:sp>
        <p:nvSpPr>
          <p:cNvPr id="6" name="Text 4">
            <a:extLst>
              <a:ext uri="{FF2B5EF4-FFF2-40B4-BE49-F238E27FC236}">
                <a16:creationId xmlns:a16="http://schemas.microsoft.com/office/drawing/2014/main" id="{6A097A6E-4A2E-4EB7-8CD1-380479A6BF96}"/>
              </a:ext>
            </a:extLst>
          </p:cNvPr>
          <p:cNvSpPr/>
          <p:nvPr/>
        </p:nvSpPr>
        <p:spPr>
          <a:xfrm>
            <a:off x="822960" y="3246120"/>
            <a:ext cx="9692640" cy="914400"/>
          </a:xfrm>
          <a:prstGeom prst="rect">
            <a:avLst/>
          </a:prstGeom>
          <a:noFill/>
          <a:ln/>
        </p:spPr>
        <p:txBody>
          <a:bodyPr wrap="square" lIns="0" tIns="0" rIns="0" bIns="0" rtlCol="0" anchor="t"/>
          <a:lstStyle/>
          <a:p>
            <a:r>
              <a:rPr lang="en-US" sz="2400" b="1" dirty="0">
                <a:solidFill>
                  <a:srgbClr val="FFFFFF"/>
                </a:solidFill>
                <a:latin typeface="Times New Roman" pitchFamily="34" charset="0"/>
                <a:ea typeface="Times New Roman" pitchFamily="34" charset="-122"/>
                <a:cs typeface="Times New Roman" pitchFamily="34" charset="-120"/>
              </a:rPr>
              <a:t>Evaluating Ageing and Care;  </a:t>
            </a:r>
          </a:p>
          <a:p>
            <a:r>
              <a:rPr lang="en-US" sz="2400" b="1" i="1" dirty="0">
                <a:solidFill>
                  <a:srgbClr val="FFFFFF"/>
                </a:solidFill>
                <a:latin typeface="Times New Roman" pitchFamily="34" charset="0"/>
                <a:ea typeface="Times New Roman" pitchFamily="34" charset="-122"/>
                <a:cs typeface="Times New Roman" pitchFamily="34" charset="-120"/>
              </a:rPr>
              <a:t> </a:t>
            </a:r>
            <a:r>
              <a:rPr lang="en-US" sz="2800" b="1" i="1" dirty="0">
                <a:solidFill>
                  <a:srgbClr val="FFFFFF"/>
                </a:solidFill>
                <a:latin typeface="Times New Roman" pitchFamily="34" charset="0"/>
                <a:ea typeface="Times New Roman" pitchFamily="34" charset="-122"/>
                <a:cs typeface="Times New Roman" pitchFamily="34" charset="-120"/>
              </a:rPr>
              <a:t>A </a:t>
            </a:r>
            <a:r>
              <a:rPr lang="en-US" sz="2800" i="1" dirty="0">
                <a:solidFill>
                  <a:srgbClr val="F6F1E8"/>
                </a:solidFill>
                <a:latin typeface="Times New Roman" pitchFamily="34" charset="0"/>
                <a:ea typeface="Times New Roman" pitchFamily="34" charset="-122"/>
                <a:cs typeface="Times New Roman" pitchFamily="34" charset="-120"/>
              </a:rPr>
              <a:t>Comparative Analysis of Domiciliary and Residential Care in the UK</a:t>
            </a:r>
            <a:endParaRPr lang="en-US" sz="2400" dirty="0"/>
          </a:p>
        </p:txBody>
      </p:sp>
      <p:sp>
        <p:nvSpPr>
          <p:cNvPr id="7" name="Shape 5">
            <a:extLst>
              <a:ext uri="{FF2B5EF4-FFF2-40B4-BE49-F238E27FC236}">
                <a16:creationId xmlns:a16="http://schemas.microsoft.com/office/drawing/2014/main" id="{A724BEA3-6016-4458-FB09-9F23EB24E375}"/>
              </a:ext>
            </a:extLst>
          </p:cNvPr>
          <p:cNvSpPr/>
          <p:nvPr/>
        </p:nvSpPr>
        <p:spPr>
          <a:xfrm>
            <a:off x="822960" y="4892040"/>
            <a:ext cx="3154680" cy="868680"/>
          </a:xfrm>
          <a:prstGeom prst="roundRect">
            <a:avLst>
              <a:gd name="adj" fmla="val 12632"/>
            </a:avLst>
          </a:prstGeom>
          <a:solidFill>
            <a:srgbClr val="12554F"/>
          </a:solidFill>
          <a:ln w="12700">
            <a:solidFill>
              <a:srgbClr val="2A9D8F"/>
            </a:solidFill>
            <a:prstDash val="solid"/>
          </a:ln>
        </p:spPr>
        <p:txBody>
          <a:bodyPr/>
          <a:lstStyle/>
          <a:p>
            <a:endParaRPr lang="en-US"/>
          </a:p>
        </p:txBody>
      </p:sp>
      <p:sp>
        <p:nvSpPr>
          <p:cNvPr id="8" name="Shape 6">
            <a:extLst>
              <a:ext uri="{FF2B5EF4-FFF2-40B4-BE49-F238E27FC236}">
                <a16:creationId xmlns:a16="http://schemas.microsoft.com/office/drawing/2014/main" id="{C613E5CF-3B3C-7053-EBF7-B639EC0CEBD6}"/>
              </a:ext>
            </a:extLst>
          </p:cNvPr>
          <p:cNvSpPr/>
          <p:nvPr/>
        </p:nvSpPr>
        <p:spPr>
          <a:xfrm>
            <a:off x="1078992" y="5120640"/>
            <a:ext cx="420624" cy="420624"/>
          </a:xfrm>
          <a:prstGeom prst="ellipse">
            <a:avLst/>
          </a:prstGeom>
          <a:solidFill>
            <a:srgbClr val="D98A3D"/>
          </a:solidFill>
          <a:ln/>
        </p:spPr>
        <p:txBody>
          <a:bodyPr/>
          <a:lstStyle/>
          <a:p>
            <a:endParaRPr lang="en-US"/>
          </a:p>
        </p:txBody>
      </p:sp>
      <p:pic>
        <p:nvPicPr>
          <p:cNvPr id="9" name="Image 0" descr="preencoded.png">
            <a:extLst>
              <a:ext uri="{FF2B5EF4-FFF2-40B4-BE49-F238E27FC236}">
                <a16:creationId xmlns:a16="http://schemas.microsoft.com/office/drawing/2014/main" id="{951943AF-5790-9826-BD89-0E5576C8CDAE}"/>
              </a:ext>
            </a:extLst>
          </p:cNvPr>
          <p:cNvPicPr>
            <a:picLocks noChangeAspect="1"/>
          </p:cNvPicPr>
          <p:nvPr/>
        </p:nvPicPr>
        <p:blipFill>
          <a:blip r:embed="rId5"/>
          <a:stretch>
            <a:fillRect/>
          </a:stretch>
        </p:blipFill>
        <p:spPr>
          <a:xfrm>
            <a:off x="1179576" y="5221224"/>
            <a:ext cx="219456" cy="219456"/>
          </a:xfrm>
          <a:prstGeom prst="rect">
            <a:avLst/>
          </a:prstGeom>
        </p:spPr>
      </p:pic>
      <p:sp>
        <p:nvSpPr>
          <p:cNvPr id="10" name="Text 7">
            <a:extLst>
              <a:ext uri="{FF2B5EF4-FFF2-40B4-BE49-F238E27FC236}">
                <a16:creationId xmlns:a16="http://schemas.microsoft.com/office/drawing/2014/main" id="{42453A6F-13A8-1D07-41E5-1421A5B90250}"/>
              </a:ext>
            </a:extLst>
          </p:cNvPr>
          <p:cNvSpPr/>
          <p:nvPr/>
        </p:nvSpPr>
        <p:spPr>
          <a:xfrm>
            <a:off x="1664208" y="4892040"/>
            <a:ext cx="2240280" cy="868680"/>
          </a:xfrm>
          <a:prstGeom prst="rect">
            <a:avLst/>
          </a:prstGeom>
          <a:noFill/>
          <a:ln/>
        </p:spPr>
        <p:txBody>
          <a:bodyPr wrap="square" lIns="0" tIns="0" rIns="0" bIns="0" rtlCol="0" anchor="ctr"/>
          <a:lstStyle/>
          <a:p>
            <a:pPr marL="0" indent="0" algn="l">
              <a:buNone/>
            </a:pPr>
            <a:r>
              <a:rPr lang="en-US" sz="1600" b="1" dirty="0">
                <a:solidFill>
                  <a:srgbClr val="FFFFFF"/>
                </a:solidFill>
                <a:latin typeface="Times New Roman" pitchFamily="34" charset="0"/>
                <a:ea typeface="Times New Roman" pitchFamily="34" charset="-122"/>
                <a:cs typeface="Times New Roman" pitchFamily="34" charset="-120"/>
              </a:rPr>
              <a:t>Domiciliary Care</a:t>
            </a:r>
            <a:endParaRPr lang="en-US" sz="1600" dirty="0"/>
          </a:p>
        </p:txBody>
      </p:sp>
      <p:sp>
        <p:nvSpPr>
          <p:cNvPr id="11" name="Shape 8">
            <a:extLst>
              <a:ext uri="{FF2B5EF4-FFF2-40B4-BE49-F238E27FC236}">
                <a16:creationId xmlns:a16="http://schemas.microsoft.com/office/drawing/2014/main" id="{DBA1147D-5A8D-2B83-D6CB-DA2103578F61}"/>
              </a:ext>
            </a:extLst>
          </p:cNvPr>
          <p:cNvSpPr/>
          <p:nvPr/>
        </p:nvSpPr>
        <p:spPr>
          <a:xfrm>
            <a:off x="4224528" y="4892040"/>
            <a:ext cx="3154680" cy="868680"/>
          </a:xfrm>
          <a:prstGeom prst="roundRect">
            <a:avLst>
              <a:gd name="adj" fmla="val 12632"/>
            </a:avLst>
          </a:prstGeom>
          <a:solidFill>
            <a:srgbClr val="12554F"/>
          </a:solidFill>
          <a:ln w="12700">
            <a:solidFill>
              <a:srgbClr val="2A9D8F"/>
            </a:solidFill>
            <a:prstDash val="solid"/>
          </a:ln>
        </p:spPr>
        <p:txBody>
          <a:bodyPr/>
          <a:lstStyle/>
          <a:p>
            <a:endParaRPr lang="en-US"/>
          </a:p>
        </p:txBody>
      </p:sp>
      <p:sp>
        <p:nvSpPr>
          <p:cNvPr id="12" name="Shape 9">
            <a:extLst>
              <a:ext uri="{FF2B5EF4-FFF2-40B4-BE49-F238E27FC236}">
                <a16:creationId xmlns:a16="http://schemas.microsoft.com/office/drawing/2014/main" id="{25E274C9-2B5B-58B3-BC03-52C984CC11D2}"/>
              </a:ext>
            </a:extLst>
          </p:cNvPr>
          <p:cNvSpPr/>
          <p:nvPr/>
        </p:nvSpPr>
        <p:spPr>
          <a:xfrm>
            <a:off x="4480560" y="5120640"/>
            <a:ext cx="420624" cy="420624"/>
          </a:xfrm>
          <a:prstGeom prst="ellipse">
            <a:avLst/>
          </a:prstGeom>
          <a:solidFill>
            <a:srgbClr val="D98A3D"/>
          </a:solidFill>
          <a:ln/>
        </p:spPr>
        <p:txBody>
          <a:bodyPr/>
          <a:lstStyle/>
          <a:p>
            <a:endParaRPr lang="en-US"/>
          </a:p>
        </p:txBody>
      </p:sp>
      <p:pic>
        <p:nvPicPr>
          <p:cNvPr id="13" name="Image 1" descr="preencoded.png">
            <a:extLst>
              <a:ext uri="{FF2B5EF4-FFF2-40B4-BE49-F238E27FC236}">
                <a16:creationId xmlns:a16="http://schemas.microsoft.com/office/drawing/2014/main" id="{6916562D-FE23-3A70-99BB-75BC62EE7A28}"/>
              </a:ext>
            </a:extLst>
          </p:cNvPr>
          <p:cNvPicPr>
            <a:picLocks noChangeAspect="1"/>
          </p:cNvPicPr>
          <p:nvPr/>
        </p:nvPicPr>
        <p:blipFill>
          <a:blip r:embed="rId6"/>
          <a:stretch>
            <a:fillRect/>
          </a:stretch>
        </p:blipFill>
        <p:spPr>
          <a:xfrm>
            <a:off x="4581144" y="5221224"/>
            <a:ext cx="219456" cy="219456"/>
          </a:xfrm>
          <a:prstGeom prst="rect">
            <a:avLst/>
          </a:prstGeom>
        </p:spPr>
      </p:pic>
      <p:sp>
        <p:nvSpPr>
          <p:cNvPr id="14" name="Text 10">
            <a:extLst>
              <a:ext uri="{FF2B5EF4-FFF2-40B4-BE49-F238E27FC236}">
                <a16:creationId xmlns:a16="http://schemas.microsoft.com/office/drawing/2014/main" id="{16275041-0887-08E9-DB2D-3ECE0FE034FE}"/>
              </a:ext>
            </a:extLst>
          </p:cNvPr>
          <p:cNvSpPr/>
          <p:nvPr/>
        </p:nvSpPr>
        <p:spPr>
          <a:xfrm>
            <a:off x="5065776" y="4892040"/>
            <a:ext cx="2240280" cy="868680"/>
          </a:xfrm>
          <a:prstGeom prst="rect">
            <a:avLst/>
          </a:prstGeom>
          <a:noFill/>
          <a:ln/>
        </p:spPr>
        <p:txBody>
          <a:bodyPr wrap="square" lIns="0" tIns="0" rIns="0" bIns="0" rtlCol="0" anchor="ctr"/>
          <a:lstStyle/>
          <a:p>
            <a:pPr marL="0" indent="0" algn="l">
              <a:buNone/>
            </a:pPr>
            <a:r>
              <a:rPr lang="en-US" sz="1600" b="1" dirty="0">
                <a:solidFill>
                  <a:srgbClr val="FFFFFF"/>
                </a:solidFill>
                <a:latin typeface="Times New Roman" pitchFamily="34" charset="0"/>
                <a:ea typeface="Times New Roman" pitchFamily="34" charset="-122"/>
                <a:cs typeface="Times New Roman" pitchFamily="34" charset="-120"/>
              </a:rPr>
              <a:t>Residential Care</a:t>
            </a:r>
            <a:endParaRPr lang="en-US" sz="1600" dirty="0"/>
          </a:p>
        </p:txBody>
      </p:sp>
      <p:sp>
        <p:nvSpPr>
          <p:cNvPr id="15" name="Shape 11">
            <a:extLst>
              <a:ext uri="{FF2B5EF4-FFF2-40B4-BE49-F238E27FC236}">
                <a16:creationId xmlns:a16="http://schemas.microsoft.com/office/drawing/2014/main" id="{6ED344ED-6084-B804-311A-21B4D6124227}"/>
              </a:ext>
            </a:extLst>
          </p:cNvPr>
          <p:cNvSpPr/>
          <p:nvPr/>
        </p:nvSpPr>
        <p:spPr>
          <a:xfrm>
            <a:off x="7626096" y="4892040"/>
            <a:ext cx="3154680" cy="868680"/>
          </a:xfrm>
          <a:prstGeom prst="roundRect">
            <a:avLst>
              <a:gd name="adj" fmla="val 12632"/>
            </a:avLst>
          </a:prstGeom>
          <a:solidFill>
            <a:srgbClr val="12554F"/>
          </a:solidFill>
          <a:ln w="12700">
            <a:solidFill>
              <a:srgbClr val="2A9D8F"/>
            </a:solidFill>
            <a:prstDash val="solid"/>
          </a:ln>
        </p:spPr>
        <p:txBody>
          <a:bodyPr/>
          <a:lstStyle/>
          <a:p>
            <a:endParaRPr lang="en-US"/>
          </a:p>
        </p:txBody>
      </p:sp>
      <p:sp>
        <p:nvSpPr>
          <p:cNvPr id="16" name="Shape 12">
            <a:extLst>
              <a:ext uri="{FF2B5EF4-FFF2-40B4-BE49-F238E27FC236}">
                <a16:creationId xmlns:a16="http://schemas.microsoft.com/office/drawing/2014/main" id="{46B651FA-7F3F-6F9C-62FB-5843E4DF971F}"/>
              </a:ext>
            </a:extLst>
          </p:cNvPr>
          <p:cNvSpPr/>
          <p:nvPr/>
        </p:nvSpPr>
        <p:spPr>
          <a:xfrm>
            <a:off x="7882128" y="5120640"/>
            <a:ext cx="420624" cy="420624"/>
          </a:xfrm>
          <a:prstGeom prst="ellipse">
            <a:avLst/>
          </a:prstGeom>
          <a:solidFill>
            <a:srgbClr val="D98A3D"/>
          </a:solidFill>
          <a:ln/>
        </p:spPr>
        <p:txBody>
          <a:bodyPr/>
          <a:lstStyle/>
          <a:p>
            <a:endParaRPr lang="en-US"/>
          </a:p>
        </p:txBody>
      </p:sp>
      <p:pic>
        <p:nvPicPr>
          <p:cNvPr id="17" name="Image 2" descr="preencoded.png">
            <a:extLst>
              <a:ext uri="{FF2B5EF4-FFF2-40B4-BE49-F238E27FC236}">
                <a16:creationId xmlns:a16="http://schemas.microsoft.com/office/drawing/2014/main" id="{FCBDB9FC-24F5-BEE8-77A9-B6120E461DB2}"/>
              </a:ext>
            </a:extLst>
          </p:cNvPr>
          <p:cNvPicPr>
            <a:picLocks noChangeAspect="1"/>
          </p:cNvPicPr>
          <p:nvPr/>
        </p:nvPicPr>
        <p:blipFill>
          <a:blip r:embed="rId7"/>
          <a:stretch>
            <a:fillRect/>
          </a:stretch>
        </p:blipFill>
        <p:spPr>
          <a:xfrm>
            <a:off x="7982712" y="5221224"/>
            <a:ext cx="219456" cy="219456"/>
          </a:xfrm>
          <a:prstGeom prst="rect">
            <a:avLst/>
          </a:prstGeom>
        </p:spPr>
      </p:pic>
      <p:sp>
        <p:nvSpPr>
          <p:cNvPr id="18" name="Text 13">
            <a:extLst>
              <a:ext uri="{FF2B5EF4-FFF2-40B4-BE49-F238E27FC236}">
                <a16:creationId xmlns:a16="http://schemas.microsoft.com/office/drawing/2014/main" id="{CDB75ED5-7349-1A72-D9DA-0F784E632186}"/>
              </a:ext>
            </a:extLst>
          </p:cNvPr>
          <p:cNvSpPr/>
          <p:nvPr/>
        </p:nvSpPr>
        <p:spPr>
          <a:xfrm>
            <a:off x="8467344" y="4892040"/>
            <a:ext cx="2240280" cy="868680"/>
          </a:xfrm>
          <a:prstGeom prst="rect">
            <a:avLst/>
          </a:prstGeom>
          <a:noFill/>
          <a:ln/>
        </p:spPr>
        <p:txBody>
          <a:bodyPr wrap="square" lIns="0" tIns="0" rIns="0" bIns="0" rtlCol="0" anchor="ctr"/>
          <a:lstStyle/>
          <a:p>
            <a:pPr marL="0" indent="0" algn="l">
              <a:buNone/>
            </a:pPr>
            <a:r>
              <a:rPr lang="en-US" sz="1600" b="1" dirty="0">
                <a:solidFill>
                  <a:srgbClr val="FFFFFF"/>
                </a:solidFill>
                <a:latin typeface="Times New Roman" pitchFamily="34" charset="0"/>
                <a:ea typeface="Times New Roman" pitchFamily="34" charset="-122"/>
                <a:cs typeface="Times New Roman" pitchFamily="34" charset="-120"/>
              </a:rPr>
              <a:t>Ageing Theory</a:t>
            </a:r>
            <a:endParaRPr lang="en-US" sz="1600" dirty="0"/>
          </a:p>
        </p:txBody>
      </p:sp>
      <p:pic>
        <p:nvPicPr>
          <p:cNvPr id="36" name="Audio 35">
            <a:extLst>
              <a:ext uri="{FF2B5EF4-FFF2-40B4-BE49-F238E27FC236}">
                <a16:creationId xmlns:a16="http://schemas.microsoft.com/office/drawing/2014/main" id="{551F5F8E-92F6-B88C-6BC1-F1C4C463994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20028754"/>
      </p:ext>
    </p:extLst>
  </p:cSld>
  <p:clrMapOvr>
    <a:masterClrMapping/>
  </p:clrMapOvr>
  <mc:AlternateContent xmlns:mc="http://schemas.openxmlformats.org/markup-compatibility/2006" xmlns:p14="http://schemas.microsoft.com/office/powerpoint/2010/main">
    <mc:Choice Requires="p14">
      <p:transition spd="slow" p14:dur="2000" advTm="52913"/>
    </mc:Choice>
    <mc:Fallback xmlns="">
      <p:transition spd="slow" advTm="52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25296" y="534924"/>
            <a:ext cx="10424160" cy="640080"/>
          </a:xfrm>
          <a:prstGeom prst="rect">
            <a:avLst/>
          </a:prstGeom>
          <a:noFill/>
          <a:ln/>
        </p:spPr>
        <p:txBody>
          <a:bodyPr wrap="square" lIns="0" tIns="0" rIns="0" bIns="0" rtlCol="0" anchor="ctr"/>
          <a:lstStyle/>
          <a:p>
            <a:r>
              <a:rPr lang="en-GB" sz="2800" b="1" dirty="0">
                <a:solidFill>
                  <a:schemeClr val="accent6">
                    <a:lumMod val="50000"/>
                  </a:schemeClr>
                </a:solidFill>
                <a:latin typeface="Arial" panose="020B0604020202020204" pitchFamily="34" charset="0"/>
                <a:cs typeface="Arial" panose="020B0604020202020204" pitchFamily="34" charset="0"/>
              </a:rPr>
              <a:t>The Ageing Population: UK Context Care Needs</a:t>
            </a:r>
            <a:r>
              <a:rPr lang="en-GB" sz="2800" dirty="0">
                <a:solidFill>
                  <a:schemeClr val="accent6">
                    <a:lumMod val="50000"/>
                  </a:schemeClr>
                </a:solidFill>
                <a:latin typeface="Arial" panose="020B0604020202020204" pitchFamily="34" charset="0"/>
                <a:cs typeface="Arial" panose="020B0604020202020204" pitchFamily="34" charset="0"/>
              </a:rPr>
              <a:t> </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27632"/>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endParaRPr lang="en-US"/>
          </a:p>
        </p:txBody>
      </p:sp>
      <p:sp>
        <p:nvSpPr>
          <p:cNvPr id="7" name="Shape 4"/>
          <p:cNvSpPr/>
          <p:nvPr/>
        </p:nvSpPr>
        <p:spPr>
          <a:xfrm>
            <a:off x="868680" y="1956816"/>
            <a:ext cx="713232" cy="713232"/>
          </a:xfrm>
          <a:prstGeom prst="ellipse">
            <a:avLst/>
          </a:prstGeom>
          <a:solidFill>
            <a:srgbClr val="1E7B6F"/>
          </a:solidFill>
          <a:ln/>
        </p:spPr>
        <p:txBody>
          <a:bodyPr/>
          <a:lstStyle/>
          <a:p>
            <a:endParaRPr lang="en-US"/>
          </a:p>
        </p:txBody>
      </p:sp>
      <p:sp>
        <p:nvSpPr>
          <p:cNvPr id="8" name="Text 5"/>
          <p:cNvSpPr/>
          <p:nvPr/>
        </p:nvSpPr>
        <p:spPr>
          <a:xfrm>
            <a:off x="868680" y="1956816"/>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01</a:t>
            </a:r>
            <a:endParaRPr lang="en-US" sz="2200" dirty="0"/>
          </a:p>
        </p:txBody>
      </p:sp>
      <p:sp>
        <p:nvSpPr>
          <p:cNvPr id="9" name="Shape 6"/>
          <p:cNvSpPr/>
          <p:nvPr/>
        </p:nvSpPr>
        <p:spPr>
          <a:xfrm>
            <a:off x="1810512" y="2039112"/>
            <a:ext cx="548640" cy="548640"/>
          </a:xfrm>
          <a:prstGeom prst="ellipse">
            <a:avLst/>
          </a:prstGeom>
          <a:solidFill>
            <a:srgbClr val="EAF2EF"/>
          </a:solidFill>
          <a:ln/>
        </p:spPr>
        <p:txBody>
          <a:bodyPr/>
          <a:lstStyle/>
          <a:p>
            <a:endParaRPr lang="en-US"/>
          </a:p>
        </p:txBody>
      </p:sp>
      <p:pic>
        <p:nvPicPr>
          <p:cNvPr id="10" name="Image 1" descr="preencoded.png"/>
          <p:cNvPicPr>
            <a:picLocks noChangeAspect="1"/>
          </p:cNvPicPr>
          <p:nvPr/>
        </p:nvPicPr>
        <p:blipFill>
          <a:blip r:embed="rId6"/>
          <a:stretch>
            <a:fillRect/>
          </a:stretch>
        </p:blipFill>
        <p:spPr>
          <a:xfrm>
            <a:off x="1947672" y="2176272"/>
            <a:ext cx="274320" cy="274320"/>
          </a:xfrm>
          <a:prstGeom prst="rect">
            <a:avLst/>
          </a:prstGeom>
        </p:spPr>
      </p:pic>
      <p:sp>
        <p:nvSpPr>
          <p:cNvPr id="11" name="Text 7"/>
          <p:cNvSpPr/>
          <p:nvPr/>
        </p:nvSpPr>
        <p:spPr>
          <a:xfrm>
            <a:off x="2606040" y="1719072"/>
            <a:ext cx="8823960" cy="1188720"/>
          </a:xfrm>
          <a:prstGeom prst="rect">
            <a:avLst/>
          </a:prstGeom>
          <a:noFill/>
          <a:ln/>
        </p:spPr>
        <p:txBody>
          <a:bodyPr wrap="square" lIns="0" tIns="0" rIns="0" bIns="0" rtlCol="0" anchor="ctr"/>
          <a:lstStyle/>
          <a:p>
            <a:pPr marL="0" indent="0" algn="l">
              <a:lnSpc>
                <a:spcPct val="102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The population of adults aged 65 and over in the UK is steadily increasing and influencing patterns of care demand.</a:t>
            </a:r>
            <a:endParaRPr lang="en-US" dirty="0">
              <a:latin typeface="Arial" panose="020B0604020202020204" pitchFamily="34" charset="0"/>
              <a:cs typeface="Arial" panose="020B0604020202020204" pitchFamily="34" charset="0"/>
            </a:endParaRPr>
          </a:p>
        </p:txBody>
      </p:sp>
      <p:sp>
        <p:nvSpPr>
          <p:cNvPr id="12" name="Shape 8"/>
          <p:cNvSpPr/>
          <p:nvPr/>
        </p:nvSpPr>
        <p:spPr>
          <a:xfrm>
            <a:off x="548640" y="3163824"/>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endParaRPr lang="en-US"/>
          </a:p>
        </p:txBody>
      </p:sp>
      <p:sp>
        <p:nvSpPr>
          <p:cNvPr id="13" name="Shape 9"/>
          <p:cNvSpPr/>
          <p:nvPr/>
        </p:nvSpPr>
        <p:spPr>
          <a:xfrm>
            <a:off x="868680" y="3493008"/>
            <a:ext cx="713232" cy="713232"/>
          </a:xfrm>
          <a:prstGeom prst="ellipse">
            <a:avLst/>
          </a:prstGeom>
          <a:solidFill>
            <a:srgbClr val="1E7B6F"/>
          </a:solidFill>
          <a:ln/>
        </p:spPr>
        <p:txBody>
          <a:bodyPr/>
          <a:lstStyle/>
          <a:p>
            <a:endParaRPr lang="en-US"/>
          </a:p>
        </p:txBody>
      </p:sp>
      <p:sp>
        <p:nvSpPr>
          <p:cNvPr id="14" name="Text 10"/>
          <p:cNvSpPr/>
          <p:nvPr/>
        </p:nvSpPr>
        <p:spPr>
          <a:xfrm>
            <a:off x="868680" y="3493008"/>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02</a:t>
            </a:r>
            <a:endParaRPr lang="en-US" sz="2200" dirty="0"/>
          </a:p>
        </p:txBody>
      </p:sp>
      <p:sp>
        <p:nvSpPr>
          <p:cNvPr id="15" name="Shape 11"/>
          <p:cNvSpPr/>
          <p:nvPr/>
        </p:nvSpPr>
        <p:spPr>
          <a:xfrm>
            <a:off x="1810512" y="3575304"/>
            <a:ext cx="548640" cy="548640"/>
          </a:xfrm>
          <a:prstGeom prst="ellipse">
            <a:avLst/>
          </a:prstGeom>
          <a:solidFill>
            <a:srgbClr val="EAF2EF"/>
          </a:solidFill>
          <a:ln/>
        </p:spPr>
        <p:txBody>
          <a:bodyPr/>
          <a:lstStyle/>
          <a:p>
            <a:endParaRPr lang="en-US"/>
          </a:p>
        </p:txBody>
      </p:sp>
      <p:pic>
        <p:nvPicPr>
          <p:cNvPr id="16" name="Image 2" descr="preencoded.png"/>
          <p:cNvPicPr>
            <a:picLocks noChangeAspect="1"/>
          </p:cNvPicPr>
          <p:nvPr/>
        </p:nvPicPr>
        <p:blipFill>
          <a:blip r:embed="rId7"/>
          <a:stretch>
            <a:fillRect/>
          </a:stretch>
        </p:blipFill>
        <p:spPr>
          <a:xfrm>
            <a:off x="1947672" y="3712464"/>
            <a:ext cx="274320" cy="274320"/>
          </a:xfrm>
          <a:prstGeom prst="rect">
            <a:avLst/>
          </a:prstGeom>
        </p:spPr>
      </p:pic>
      <p:sp>
        <p:nvSpPr>
          <p:cNvPr id="17" name="Text 12"/>
          <p:cNvSpPr/>
          <p:nvPr/>
        </p:nvSpPr>
        <p:spPr>
          <a:xfrm>
            <a:off x="2606040" y="3255264"/>
            <a:ext cx="8823960" cy="1188720"/>
          </a:xfrm>
          <a:prstGeom prst="rect">
            <a:avLst/>
          </a:prstGeom>
          <a:noFill/>
          <a:ln/>
        </p:spPr>
        <p:txBody>
          <a:bodyPr wrap="square" lIns="0" tIns="0" rIns="0" bIns="0" rtlCol="0" anchor="ctr"/>
          <a:lstStyle/>
          <a:p>
            <a:pPr marL="0" indent="0" algn="l">
              <a:lnSpc>
                <a:spcPct val="102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Older adults are more likely to experience multiple chronic conditions and functional decline that increase care needs.</a:t>
            </a:r>
            <a:endParaRPr lang="en-US" dirty="0">
              <a:latin typeface="Arial" panose="020B0604020202020204" pitchFamily="34" charset="0"/>
              <a:cs typeface="Arial" panose="020B0604020202020204" pitchFamily="34" charset="0"/>
            </a:endParaRPr>
          </a:p>
        </p:txBody>
      </p:sp>
      <p:sp>
        <p:nvSpPr>
          <p:cNvPr id="18" name="Shape 13"/>
          <p:cNvSpPr/>
          <p:nvPr/>
        </p:nvSpPr>
        <p:spPr>
          <a:xfrm>
            <a:off x="548640" y="4700016"/>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endParaRPr lang="en-US"/>
          </a:p>
        </p:txBody>
      </p:sp>
      <p:sp>
        <p:nvSpPr>
          <p:cNvPr id="19" name="Shape 14"/>
          <p:cNvSpPr/>
          <p:nvPr/>
        </p:nvSpPr>
        <p:spPr>
          <a:xfrm>
            <a:off x="868680" y="5029200"/>
            <a:ext cx="713232" cy="713232"/>
          </a:xfrm>
          <a:prstGeom prst="ellipse">
            <a:avLst/>
          </a:prstGeom>
          <a:solidFill>
            <a:srgbClr val="1E7B6F"/>
          </a:solidFill>
          <a:ln/>
        </p:spPr>
        <p:txBody>
          <a:bodyPr/>
          <a:lstStyle/>
          <a:p>
            <a:endParaRPr lang="en-US"/>
          </a:p>
        </p:txBody>
      </p:sp>
      <p:sp>
        <p:nvSpPr>
          <p:cNvPr id="20" name="Text 15"/>
          <p:cNvSpPr/>
          <p:nvPr/>
        </p:nvSpPr>
        <p:spPr>
          <a:xfrm>
            <a:off x="868680" y="5029200"/>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03</a:t>
            </a:r>
            <a:endParaRPr lang="en-US" sz="2200" dirty="0"/>
          </a:p>
        </p:txBody>
      </p:sp>
      <p:sp>
        <p:nvSpPr>
          <p:cNvPr id="21" name="Shape 16"/>
          <p:cNvSpPr/>
          <p:nvPr/>
        </p:nvSpPr>
        <p:spPr>
          <a:xfrm>
            <a:off x="1810512" y="5111496"/>
            <a:ext cx="548640" cy="548640"/>
          </a:xfrm>
          <a:prstGeom prst="ellipse">
            <a:avLst/>
          </a:prstGeom>
          <a:solidFill>
            <a:srgbClr val="EAF2EF"/>
          </a:solidFill>
          <a:ln/>
        </p:spPr>
        <p:txBody>
          <a:bodyPr/>
          <a:lstStyle/>
          <a:p>
            <a:endParaRPr lang="en-US"/>
          </a:p>
        </p:txBody>
      </p:sp>
      <p:pic>
        <p:nvPicPr>
          <p:cNvPr id="22" name="Image 3" descr="preencoded.png"/>
          <p:cNvPicPr>
            <a:picLocks noChangeAspect="1"/>
          </p:cNvPicPr>
          <p:nvPr/>
        </p:nvPicPr>
        <p:blipFill>
          <a:blip r:embed="rId8"/>
          <a:stretch>
            <a:fillRect/>
          </a:stretch>
        </p:blipFill>
        <p:spPr>
          <a:xfrm>
            <a:off x="1947672" y="5248656"/>
            <a:ext cx="274320" cy="274320"/>
          </a:xfrm>
          <a:prstGeom prst="rect">
            <a:avLst/>
          </a:prstGeom>
        </p:spPr>
      </p:pic>
      <p:sp>
        <p:nvSpPr>
          <p:cNvPr id="23" name="Text 17"/>
          <p:cNvSpPr/>
          <p:nvPr/>
        </p:nvSpPr>
        <p:spPr>
          <a:xfrm>
            <a:off x="2606040" y="4791456"/>
            <a:ext cx="8823960" cy="1188720"/>
          </a:xfrm>
          <a:prstGeom prst="rect">
            <a:avLst/>
          </a:prstGeom>
          <a:noFill/>
          <a:ln/>
        </p:spPr>
        <p:txBody>
          <a:bodyPr wrap="square" lIns="0" tIns="0" rIns="0" bIns="0" rtlCol="0" anchor="ctr"/>
          <a:lstStyle/>
          <a:p>
            <a:pPr marL="0" indent="0" algn="l">
              <a:buNone/>
            </a:pPr>
            <a:r>
              <a:rPr lang="en-US" dirty="0">
                <a:solidFill>
                  <a:srgbClr val="1E2B29"/>
                </a:solidFill>
                <a:latin typeface="Arial" panose="020B0604020202020204" pitchFamily="34" charset="0"/>
                <a:ea typeface="Times New Roman" pitchFamily="34" charset="-122"/>
                <a:cs typeface="Arial" panose="020B0604020202020204" pitchFamily="34" charset="0"/>
              </a:rPr>
              <a:t>These demographic trends have significant implications for the organisation and resourcing of domiciliary and residential care services (Kingston, Comas-Herrera and Jagger, 2018).</a:t>
            </a:r>
            <a:endParaRPr lang="en-US" dirty="0">
              <a:latin typeface="Arial" panose="020B0604020202020204" pitchFamily="34" charset="0"/>
              <a:cs typeface="Arial" panose="020B0604020202020204" pitchFamily="34" charset="0"/>
            </a:endParaRPr>
          </a:p>
        </p:txBody>
      </p:sp>
      <p:sp>
        <p:nvSpPr>
          <p:cNvPr id="24" name="Text 18"/>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5" name="Text 19"/>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2 / 17</a:t>
            </a:r>
            <a:endParaRPr lang="en-US" sz="950" dirty="0"/>
          </a:p>
        </p:txBody>
      </p:sp>
      <p:pic>
        <p:nvPicPr>
          <p:cNvPr id="47" name="Audio 46">
            <a:extLst>
              <a:ext uri="{FF2B5EF4-FFF2-40B4-BE49-F238E27FC236}">
                <a16:creationId xmlns:a16="http://schemas.microsoft.com/office/drawing/2014/main" id="{EC1ED046-448A-241E-AB9C-BB66557698D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9654"/>
    </mc:Choice>
    <mc:Fallback xmlns="">
      <p:transition spd="slow" advTm="9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486918"/>
            <a:ext cx="10424160" cy="640080"/>
          </a:xfrm>
          <a:prstGeom prst="rect">
            <a:avLst/>
          </a:prstGeom>
          <a:noFill/>
          <a:ln/>
        </p:spPr>
        <p:txBody>
          <a:bodyPr wrap="square" lIns="0" tIns="0" rIns="0" bIns="0" rtlCol="0" anchor="ctr"/>
          <a:lstStyle/>
          <a:p>
            <a:pPr marL="0" indent="0" algn="l">
              <a:buNone/>
            </a:pPr>
            <a:r>
              <a:rPr lang="en-US" sz="2800" b="1" dirty="0">
                <a:solidFill>
                  <a:schemeClr val="accent6">
                    <a:lumMod val="50000"/>
                  </a:schemeClr>
                </a:solidFill>
                <a:latin typeface="Arial" panose="020B0604020202020204" pitchFamily="34" charset="0"/>
                <a:ea typeface="Times New Roman" pitchFamily="34" charset="-122"/>
                <a:cs typeface="Arial" panose="020B0604020202020204" pitchFamily="34" charset="0"/>
              </a:rPr>
              <a:t>Biological Theory of Ageing</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45920"/>
            <a:ext cx="3657600" cy="4526280"/>
          </a:xfrm>
          <a:prstGeom prst="roundRect">
            <a:avLst>
              <a:gd name="adj" fmla="val 3000"/>
            </a:avLst>
          </a:prstGeom>
          <a:solidFill>
            <a:srgbClr val="1E7B6F"/>
          </a:solidFill>
          <a:ln/>
          <a:effectLst>
            <a:outerShdw blurRad="114300" dist="38100" dir="5400000" algn="bl" rotWithShape="0">
              <a:srgbClr val="1E2B29">
                <a:alpha val="18000"/>
              </a:srgbClr>
            </a:outerShdw>
          </a:effectLst>
        </p:spPr>
        <p:txBody>
          <a:bodyPr/>
          <a:lstStyle/>
          <a:p>
            <a:endParaRPr lang="en-US"/>
          </a:p>
        </p:txBody>
      </p:sp>
      <p:sp>
        <p:nvSpPr>
          <p:cNvPr id="7" name="Shape 4"/>
          <p:cNvSpPr/>
          <p:nvPr/>
        </p:nvSpPr>
        <p:spPr>
          <a:xfrm>
            <a:off x="1920240" y="2423160"/>
            <a:ext cx="1280160" cy="1280160"/>
          </a:xfrm>
          <a:prstGeom prst="ellipse">
            <a:avLst/>
          </a:prstGeom>
          <a:solidFill>
            <a:srgbClr val="FFFFFF">
              <a:alpha val="14000"/>
            </a:srgbClr>
          </a:solidFill>
          <a:ln/>
        </p:spPr>
        <p:txBody>
          <a:bodyPr/>
          <a:lstStyle/>
          <a:p>
            <a:endParaRPr lang="en-US"/>
          </a:p>
        </p:txBody>
      </p:sp>
      <p:pic>
        <p:nvPicPr>
          <p:cNvPr id="8" name="Image 1" descr="preencoded.png"/>
          <p:cNvPicPr>
            <a:picLocks noChangeAspect="1"/>
          </p:cNvPicPr>
          <p:nvPr/>
        </p:nvPicPr>
        <p:blipFill>
          <a:blip r:embed="rId5"/>
          <a:stretch>
            <a:fillRect/>
          </a:stretch>
        </p:blipFill>
        <p:spPr>
          <a:xfrm>
            <a:off x="2212848" y="2715768"/>
            <a:ext cx="694944" cy="694944"/>
          </a:xfrm>
          <a:prstGeom prst="rect">
            <a:avLst/>
          </a:prstGeom>
        </p:spPr>
      </p:pic>
      <p:sp>
        <p:nvSpPr>
          <p:cNvPr id="9" name="Text 5"/>
          <p:cNvSpPr/>
          <p:nvPr/>
        </p:nvSpPr>
        <p:spPr>
          <a:xfrm>
            <a:off x="777240" y="3977640"/>
            <a:ext cx="3200400" cy="1554480"/>
          </a:xfrm>
          <a:prstGeom prst="rect">
            <a:avLst/>
          </a:prstGeom>
          <a:noFill/>
          <a:ln/>
        </p:spPr>
        <p:txBody>
          <a:bodyPr wrap="square" lIns="0" tIns="0" rIns="0" bIns="0" rtlCol="0" anchor="t"/>
          <a:lstStyle/>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Physiological</a:t>
            </a:r>
            <a:endParaRPr lang="en-US" sz="2300" dirty="0"/>
          </a:p>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decline &amp; care need</a:t>
            </a:r>
            <a:endParaRPr lang="en-US" sz="2300" dirty="0"/>
          </a:p>
        </p:txBody>
      </p:sp>
      <p:sp>
        <p:nvSpPr>
          <p:cNvPr id="10" name="Shape 6"/>
          <p:cNvSpPr/>
          <p:nvPr/>
        </p:nvSpPr>
        <p:spPr>
          <a:xfrm>
            <a:off x="4526280" y="2034540"/>
            <a:ext cx="566928" cy="566928"/>
          </a:xfrm>
          <a:prstGeom prst="ellipse">
            <a:avLst/>
          </a:prstGeom>
          <a:solidFill>
            <a:srgbClr val="D98A3D"/>
          </a:solidFill>
          <a:ln/>
        </p:spPr>
        <p:txBody>
          <a:bodyPr/>
          <a:lstStyle/>
          <a:p>
            <a:endParaRPr lang="en-US"/>
          </a:p>
        </p:txBody>
      </p:sp>
      <p:pic>
        <p:nvPicPr>
          <p:cNvPr id="11" name="Image 2" descr="preencoded.png"/>
          <p:cNvPicPr>
            <a:picLocks noChangeAspect="1"/>
          </p:cNvPicPr>
          <p:nvPr/>
        </p:nvPicPr>
        <p:blipFill>
          <a:blip r:embed="rId5"/>
          <a:stretch>
            <a:fillRect/>
          </a:stretch>
        </p:blipFill>
        <p:spPr>
          <a:xfrm>
            <a:off x="4672584" y="2180844"/>
            <a:ext cx="274320" cy="274320"/>
          </a:xfrm>
          <a:prstGeom prst="rect">
            <a:avLst/>
          </a:prstGeom>
        </p:spPr>
      </p:pic>
      <p:sp>
        <p:nvSpPr>
          <p:cNvPr id="12" name="Text 7"/>
          <p:cNvSpPr/>
          <p:nvPr/>
        </p:nvSpPr>
        <p:spPr>
          <a:xfrm>
            <a:off x="5303520" y="164592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The Biological Theory of Ageing explains that physiological processes, such as organ deterioration and reduced cellular function, underpin increased care needs in older adults.</a:t>
            </a:r>
            <a:endParaRPr lang="en-US" dirty="0">
              <a:latin typeface="Arial" panose="020B0604020202020204" pitchFamily="34" charset="0"/>
              <a:cs typeface="Arial" panose="020B0604020202020204" pitchFamily="34" charset="0"/>
            </a:endParaRPr>
          </a:p>
        </p:txBody>
      </p:sp>
      <p:sp>
        <p:nvSpPr>
          <p:cNvPr id="13" name="Shape 8"/>
          <p:cNvSpPr/>
          <p:nvPr/>
        </p:nvSpPr>
        <p:spPr>
          <a:xfrm>
            <a:off x="4526280" y="3543300"/>
            <a:ext cx="566928" cy="566928"/>
          </a:xfrm>
          <a:prstGeom prst="ellipse">
            <a:avLst/>
          </a:prstGeom>
          <a:solidFill>
            <a:srgbClr val="D98A3D"/>
          </a:solidFill>
          <a:ln/>
        </p:spPr>
        <p:txBody>
          <a:bodyPr/>
          <a:lstStyle/>
          <a:p>
            <a:endParaRPr lang="en-US"/>
          </a:p>
        </p:txBody>
      </p:sp>
      <p:pic>
        <p:nvPicPr>
          <p:cNvPr id="14" name="Image 3" descr="preencoded.png"/>
          <p:cNvPicPr>
            <a:picLocks noChangeAspect="1"/>
          </p:cNvPicPr>
          <p:nvPr/>
        </p:nvPicPr>
        <p:blipFill>
          <a:blip r:embed="rId6"/>
          <a:stretch>
            <a:fillRect/>
          </a:stretch>
        </p:blipFill>
        <p:spPr>
          <a:xfrm>
            <a:off x="4672584" y="3689604"/>
            <a:ext cx="274320" cy="274320"/>
          </a:xfrm>
          <a:prstGeom prst="rect">
            <a:avLst/>
          </a:prstGeom>
        </p:spPr>
      </p:pic>
      <p:sp>
        <p:nvSpPr>
          <p:cNvPr id="15" name="Text 9"/>
          <p:cNvSpPr/>
          <p:nvPr/>
        </p:nvSpPr>
        <p:spPr>
          <a:xfrm>
            <a:off x="5303520" y="315468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Biological ageing increases vulnerability to chronic illness, multimorbidity, and functional impairment that influence care dependency.</a:t>
            </a:r>
            <a:endParaRPr lang="en-US" dirty="0">
              <a:latin typeface="Arial" panose="020B0604020202020204" pitchFamily="34" charset="0"/>
              <a:cs typeface="Arial" panose="020B0604020202020204" pitchFamily="34" charset="0"/>
            </a:endParaRPr>
          </a:p>
        </p:txBody>
      </p:sp>
      <p:sp>
        <p:nvSpPr>
          <p:cNvPr id="16" name="Shape 10"/>
          <p:cNvSpPr/>
          <p:nvPr/>
        </p:nvSpPr>
        <p:spPr>
          <a:xfrm>
            <a:off x="4526280" y="5052060"/>
            <a:ext cx="566928" cy="566928"/>
          </a:xfrm>
          <a:prstGeom prst="ellipse">
            <a:avLst/>
          </a:prstGeom>
          <a:solidFill>
            <a:srgbClr val="D98A3D"/>
          </a:solidFill>
          <a:ln/>
        </p:spPr>
        <p:txBody>
          <a:bodyPr/>
          <a:lstStyle/>
          <a:p>
            <a:endParaRPr lang="en-US"/>
          </a:p>
        </p:txBody>
      </p:sp>
      <p:pic>
        <p:nvPicPr>
          <p:cNvPr id="17" name="Image 4" descr="preencoded.png"/>
          <p:cNvPicPr>
            <a:picLocks noChangeAspect="1"/>
          </p:cNvPicPr>
          <p:nvPr/>
        </p:nvPicPr>
        <p:blipFill>
          <a:blip r:embed="rId7"/>
          <a:stretch>
            <a:fillRect/>
          </a:stretch>
        </p:blipFill>
        <p:spPr>
          <a:xfrm>
            <a:off x="4672584" y="5198364"/>
            <a:ext cx="274320" cy="274320"/>
          </a:xfrm>
          <a:prstGeom prst="rect">
            <a:avLst/>
          </a:prstGeom>
        </p:spPr>
      </p:pic>
      <p:sp>
        <p:nvSpPr>
          <p:cNvPr id="18" name="Text 11"/>
          <p:cNvSpPr/>
          <p:nvPr/>
        </p:nvSpPr>
        <p:spPr>
          <a:xfrm>
            <a:off x="5303520" y="466344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Understanding these physiological changes is essential for designing care approaches in both domiciliary and residential settings that respond to health-related support needs (Wang-Michelitsch and Michelitsch, 2017).</a:t>
            </a:r>
            <a:endParaRPr lang="en-US" dirty="0">
              <a:latin typeface="Arial" panose="020B0604020202020204" pitchFamily="34" charset="0"/>
              <a:cs typeface="Arial" panose="020B0604020202020204" pitchFamily="34" charset="0"/>
            </a:endParaRPr>
          </a:p>
        </p:txBody>
      </p:sp>
      <p:sp>
        <p:nvSpPr>
          <p:cNvPr id="19" name="Text 12"/>
          <p:cNvSpPr/>
          <p:nvPr/>
        </p:nvSpPr>
        <p:spPr>
          <a:xfrm>
            <a:off x="401320" y="6493764"/>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0" name="Text 13"/>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5 / 17</a:t>
            </a:r>
            <a:endParaRPr lang="en-US" sz="950" dirty="0"/>
          </a:p>
        </p:txBody>
      </p:sp>
      <p:pic>
        <p:nvPicPr>
          <p:cNvPr id="33" name="Audio 32">
            <a:extLst>
              <a:ext uri="{FF2B5EF4-FFF2-40B4-BE49-F238E27FC236}">
                <a16:creationId xmlns:a16="http://schemas.microsoft.com/office/drawing/2014/main" id="{779B97F2-5F0F-5362-92BB-9DDE009D935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5118"/>
    </mc:Choice>
    <mc:Fallback xmlns="">
      <p:transition spd="slow" advTm="65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434340"/>
            <a:ext cx="10424160" cy="640080"/>
          </a:xfrm>
          <a:prstGeom prst="rect">
            <a:avLst/>
          </a:prstGeom>
          <a:noFill/>
          <a:ln/>
        </p:spPr>
        <p:txBody>
          <a:bodyPr wrap="square" lIns="0" tIns="0" rIns="0" bIns="0" rtlCol="0" anchor="ctr"/>
          <a:lstStyle/>
          <a:p>
            <a:pPr marL="0" indent="0" algn="l">
              <a:buNone/>
            </a:pPr>
            <a:r>
              <a:rPr lang="en-US" sz="2800" b="1" dirty="0">
                <a:solidFill>
                  <a:schemeClr val="accent6">
                    <a:lumMod val="50000"/>
                  </a:schemeClr>
                </a:solidFill>
                <a:latin typeface="Arial" panose="020B0604020202020204" pitchFamily="34" charset="0"/>
                <a:ea typeface="Times New Roman" pitchFamily="34" charset="-122"/>
                <a:cs typeface="Arial" panose="020B0604020202020204" pitchFamily="34" charset="0"/>
              </a:rPr>
              <a:t>Disengagement Theory</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45920"/>
            <a:ext cx="3657600" cy="4526280"/>
          </a:xfrm>
          <a:prstGeom prst="roundRect">
            <a:avLst>
              <a:gd name="adj" fmla="val 3000"/>
            </a:avLst>
          </a:prstGeom>
          <a:solidFill>
            <a:srgbClr val="0F4A45"/>
          </a:solidFill>
          <a:ln/>
          <a:effectLst>
            <a:outerShdw blurRad="114300" dist="38100" dir="5400000" algn="bl" rotWithShape="0">
              <a:srgbClr val="1E2B29">
                <a:alpha val="18000"/>
              </a:srgbClr>
            </a:outerShdw>
          </a:effectLst>
        </p:spPr>
        <p:txBody>
          <a:bodyPr/>
          <a:lstStyle/>
          <a:p>
            <a:endParaRPr lang="en-US"/>
          </a:p>
        </p:txBody>
      </p:sp>
      <p:sp>
        <p:nvSpPr>
          <p:cNvPr id="7" name="Shape 4"/>
          <p:cNvSpPr/>
          <p:nvPr/>
        </p:nvSpPr>
        <p:spPr>
          <a:xfrm>
            <a:off x="1920240" y="2423160"/>
            <a:ext cx="1280160" cy="1280160"/>
          </a:xfrm>
          <a:prstGeom prst="ellipse">
            <a:avLst/>
          </a:prstGeom>
          <a:solidFill>
            <a:srgbClr val="FFFFFF">
              <a:alpha val="14000"/>
            </a:srgbClr>
          </a:solidFill>
          <a:ln/>
        </p:spPr>
        <p:txBody>
          <a:bodyPr/>
          <a:lstStyle/>
          <a:p>
            <a:endParaRPr lang="en-US"/>
          </a:p>
        </p:txBody>
      </p:sp>
      <p:pic>
        <p:nvPicPr>
          <p:cNvPr id="8" name="Image 1" descr="preencoded.png"/>
          <p:cNvPicPr>
            <a:picLocks noChangeAspect="1"/>
          </p:cNvPicPr>
          <p:nvPr/>
        </p:nvPicPr>
        <p:blipFill>
          <a:blip r:embed="rId5"/>
          <a:stretch>
            <a:fillRect/>
          </a:stretch>
        </p:blipFill>
        <p:spPr>
          <a:xfrm>
            <a:off x="2212848" y="2715768"/>
            <a:ext cx="694944" cy="694944"/>
          </a:xfrm>
          <a:prstGeom prst="rect">
            <a:avLst/>
          </a:prstGeom>
        </p:spPr>
      </p:pic>
      <p:sp>
        <p:nvSpPr>
          <p:cNvPr id="9" name="Text 5"/>
          <p:cNvSpPr/>
          <p:nvPr/>
        </p:nvSpPr>
        <p:spPr>
          <a:xfrm>
            <a:off x="777240" y="3977640"/>
            <a:ext cx="3200400" cy="1554480"/>
          </a:xfrm>
          <a:prstGeom prst="rect">
            <a:avLst/>
          </a:prstGeom>
          <a:noFill/>
          <a:ln/>
        </p:spPr>
        <p:txBody>
          <a:bodyPr wrap="square" lIns="0" tIns="0" rIns="0" bIns="0" rtlCol="0" anchor="t"/>
          <a:lstStyle/>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Withdrawal from</a:t>
            </a:r>
            <a:endParaRPr lang="en-US" sz="2300" dirty="0"/>
          </a:p>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social roles</a:t>
            </a:r>
            <a:endParaRPr lang="en-US" sz="2300" dirty="0"/>
          </a:p>
        </p:txBody>
      </p:sp>
      <p:sp>
        <p:nvSpPr>
          <p:cNvPr id="10" name="Shape 6"/>
          <p:cNvSpPr/>
          <p:nvPr/>
        </p:nvSpPr>
        <p:spPr>
          <a:xfrm>
            <a:off x="4526280" y="2034540"/>
            <a:ext cx="566928" cy="566928"/>
          </a:xfrm>
          <a:prstGeom prst="ellipse">
            <a:avLst/>
          </a:prstGeom>
          <a:solidFill>
            <a:srgbClr val="D98A3D"/>
          </a:solidFill>
          <a:ln/>
        </p:spPr>
        <p:txBody>
          <a:bodyPr/>
          <a:lstStyle/>
          <a:p>
            <a:endParaRPr lang="en-US"/>
          </a:p>
        </p:txBody>
      </p:sp>
      <p:pic>
        <p:nvPicPr>
          <p:cNvPr id="11" name="Image 2" descr="preencoded.png"/>
          <p:cNvPicPr>
            <a:picLocks noChangeAspect="1"/>
          </p:cNvPicPr>
          <p:nvPr/>
        </p:nvPicPr>
        <p:blipFill>
          <a:blip r:embed="rId5"/>
          <a:stretch>
            <a:fillRect/>
          </a:stretch>
        </p:blipFill>
        <p:spPr>
          <a:xfrm>
            <a:off x="4672584" y="2180844"/>
            <a:ext cx="274320" cy="274320"/>
          </a:xfrm>
          <a:prstGeom prst="rect">
            <a:avLst/>
          </a:prstGeom>
        </p:spPr>
      </p:pic>
      <p:sp>
        <p:nvSpPr>
          <p:cNvPr id="12" name="Text 7"/>
          <p:cNvSpPr/>
          <p:nvPr/>
        </p:nvSpPr>
        <p:spPr>
          <a:xfrm>
            <a:off x="5303520" y="164592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Disengagement Theory proposes that older adults gradually withdraw from social roles and interactions as part of the ageing process.</a:t>
            </a:r>
            <a:endParaRPr lang="en-US" dirty="0">
              <a:latin typeface="Arial" panose="020B0604020202020204" pitchFamily="34" charset="0"/>
              <a:cs typeface="Arial" panose="020B0604020202020204" pitchFamily="34" charset="0"/>
            </a:endParaRPr>
          </a:p>
        </p:txBody>
      </p:sp>
      <p:sp>
        <p:nvSpPr>
          <p:cNvPr id="13" name="Shape 8"/>
          <p:cNvSpPr/>
          <p:nvPr/>
        </p:nvSpPr>
        <p:spPr>
          <a:xfrm>
            <a:off x="4526280" y="3543300"/>
            <a:ext cx="566928" cy="566928"/>
          </a:xfrm>
          <a:prstGeom prst="ellipse">
            <a:avLst/>
          </a:prstGeom>
          <a:solidFill>
            <a:srgbClr val="D98A3D"/>
          </a:solidFill>
          <a:ln/>
        </p:spPr>
        <p:txBody>
          <a:bodyPr/>
          <a:lstStyle/>
          <a:p>
            <a:endParaRPr lang="en-US"/>
          </a:p>
        </p:txBody>
      </p:sp>
      <p:pic>
        <p:nvPicPr>
          <p:cNvPr id="14" name="Image 3" descr="preencoded.png"/>
          <p:cNvPicPr>
            <a:picLocks noChangeAspect="1"/>
          </p:cNvPicPr>
          <p:nvPr/>
        </p:nvPicPr>
        <p:blipFill>
          <a:blip r:embed="rId6"/>
          <a:stretch>
            <a:fillRect/>
          </a:stretch>
        </p:blipFill>
        <p:spPr>
          <a:xfrm>
            <a:off x="4672584" y="3689604"/>
            <a:ext cx="274320" cy="274320"/>
          </a:xfrm>
          <a:prstGeom prst="rect">
            <a:avLst/>
          </a:prstGeom>
        </p:spPr>
      </p:pic>
      <p:sp>
        <p:nvSpPr>
          <p:cNvPr id="15" name="Text 9"/>
          <p:cNvSpPr/>
          <p:nvPr/>
        </p:nvSpPr>
        <p:spPr>
          <a:xfrm>
            <a:off x="5303520" y="315468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This withdrawal can influence older adults' experience of their social environment and engagement with carers.</a:t>
            </a:r>
            <a:endParaRPr lang="en-US" dirty="0">
              <a:latin typeface="Arial" panose="020B0604020202020204" pitchFamily="34" charset="0"/>
              <a:cs typeface="Arial" panose="020B0604020202020204" pitchFamily="34" charset="0"/>
            </a:endParaRPr>
          </a:p>
        </p:txBody>
      </p:sp>
      <p:sp>
        <p:nvSpPr>
          <p:cNvPr id="16" name="Shape 10"/>
          <p:cNvSpPr/>
          <p:nvPr/>
        </p:nvSpPr>
        <p:spPr>
          <a:xfrm>
            <a:off x="4526280" y="5052060"/>
            <a:ext cx="566928" cy="566928"/>
          </a:xfrm>
          <a:prstGeom prst="ellipse">
            <a:avLst/>
          </a:prstGeom>
          <a:solidFill>
            <a:srgbClr val="D98A3D"/>
          </a:solidFill>
          <a:ln/>
        </p:spPr>
        <p:txBody>
          <a:bodyPr/>
          <a:lstStyle/>
          <a:p>
            <a:endParaRPr lang="en-US"/>
          </a:p>
        </p:txBody>
      </p:sp>
      <p:pic>
        <p:nvPicPr>
          <p:cNvPr id="17" name="Image 4" descr="preencoded.png"/>
          <p:cNvPicPr>
            <a:picLocks noChangeAspect="1"/>
          </p:cNvPicPr>
          <p:nvPr/>
        </p:nvPicPr>
        <p:blipFill>
          <a:blip r:embed="rId7"/>
          <a:stretch>
            <a:fillRect/>
          </a:stretch>
        </p:blipFill>
        <p:spPr>
          <a:xfrm>
            <a:off x="4672584" y="5198364"/>
            <a:ext cx="274320" cy="274320"/>
          </a:xfrm>
          <a:prstGeom prst="rect">
            <a:avLst/>
          </a:prstGeom>
        </p:spPr>
      </p:pic>
      <p:sp>
        <p:nvSpPr>
          <p:cNvPr id="18" name="Text 11"/>
          <p:cNvSpPr/>
          <p:nvPr/>
        </p:nvSpPr>
        <p:spPr>
          <a:xfrm>
            <a:off x="5303520" y="466344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Domiciliary and residential care services need to plan for strategies that counteract social disconnection to promote psychosocial wellbeing (Fox </a:t>
            </a:r>
            <a:r>
              <a:rPr lang="en-US" i="1" dirty="0">
                <a:solidFill>
                  <a:srgbClr val="1E2B29"/>
                </a:solidFill>
                <a:latin typeface="Arial" panose="020B0604020202020204" pitchFamily="34" charset="0"/>
                <a:ea typeface="Times New Roman" pitchFamily="34" charset="-122"/>
                <a:cs typeface="Arial" panose="020B0604020202020204" pitchFamily="34" charset="0"/>
              </a:rPr>
              <a:t>et al., </a:t>
            </a:r>
            <a:r>
              <a:rPr lang="en-US" dirty="0">
                <a:solidFill>
                  <a:srgbClr val="1E2B29"/>
                </a:solidFill>
                <a:latin typeface="Arial" panose="020B0604020202020204" pitchFamily="34" charset="0"/>
                <a:ea typeface="Times New Roman" pitchFamily="34" charset="-122"/>
                <a:cs typeface="Arial" panose="020B0604020202020204" pitchFamily="34" charset="0"/>
              </a:rPr>
              <a:t>2017).</a:t>
            </a:r>
            <a:endParaRPr lang="en-US" dirty="0">
              <a:latin typeface="Arial" panose="020B0604020202020204" pitchFamily="34" charset="0"/>
              <a:cs typeface="Arial" panose="020B0604020202020204" pitchFamily="34" charset="0"/>
            </a:endParaRPr>
          </a:p>
        </p:txBody>
      </p:sp>
      <p:sp>
        <p:nvSpPr>
          <p:cNvPr id="19" name="Text 12"/>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0" name="Text 13"/>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6 / 17</a:t>
            </a:r>
            <a:endParaRPr lang="en-US" sz="950" dirty="0"/>
          </a:p>
        </p:txBody>
      </p:sp>
      <p:pic>
        <p:nvPicPr>
          <p:cNvPr id="28" name="Audio 27">
            <a:extLst>
              <a:ext uri="{FF2B5EF4-FFF2-40B4-BE49-F238E27FC236}">
                <a16:creationId xmlns:a16="http://schemas.microsoft.com/office/drawing/2014/main" id="{E82A26AA-DEB9-8ADD-2D55-A1DD9330843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296"/>
    </mc:Choice>
    <mc:Fallback xmlns="">
      <p:transition spd="slow" advTm="68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486918"/>
            <a:ext cx="10424160" cy="640080"/>
          </a:xfrm>
          <a:prstGeom prst="rect">
            <a:avLst/>
          </a:prstGeom>
          <a:noFill/>
          <a:ln/>
        </p:spPr>
        <p:txBody>
          <a:bodyPr wrap="square" lIns="0" tIns="0" rIns="0" bIns="0" rtlCol="0" anchor="ctr"/>
          <a:lstStyle/>
          <a:p>
            <a:pPr marL="0" indent="0" algn="l">
              <a:buNone/>
            </a:pPr>
            <a:r>
              <a:rPr lang="en-US" sz="2800" b="1" dirty="0">
                <a:solidFill>
                  <a:schemeClr val="accent6">
                    <a:lumMod val="50000"/>
                  </a:schemeClr>
                </a:solidFill>
                <a:latin typeface="Arial" panose="020B0604020202020204" pitchFamily="34" charset="0"/>
                <a:ea typeface="Times New Roman" pitchFamily="34" charset="-122"/>
                <a:cs typeface="Arial" panose="020B0604020202020204" pitchFamily="34" charset="0"/>
              </a:rPr>
              <a:t>Erikson's Psychosocial Development</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45920"/>
            <a:ext cx="3657600" cy="4526280"/>
          </a:xfrm>
          <a:prstGeom prst="roundRect">
            <a:avLst>
              <a:gd name="adj" fmla="val 3000"/>
            </a:avLst>
          </a:prstGeom>
          <a:solidFill>
            <a:srgbClr val="1E7B6F"/>
          </a:solidFill>
          <a:ln/>
          <a:effectLst>
            <a:outerShdw blurRad="114300" dist="38100" dir="5400000" algn="bl" rotWithShape="0">
              <a:srgbClr val="1E2B29">
                <a:alpha val="18000"/>
              </a:srgbClr>
            </a:outerShdw>
          </a:effectLst>
        </p:spPr>
        <p:txBody>
          <a:bodyPr/>
          <a:lstStyle/>
          <a:p>
            <a:endParaRPr lang="en-US"/>
          </a:p>
        </p:txBody>
      </p:sp>
      <p:sp>
        <p:nvSpPr>
          <p:cNvPr id="7" name="Shape 4"/>
          <p:cNvSpPr/>
          <p:nvPr/>
        </p:nvSpPr>
        <p:spPr>
          <a:xfrm>
            <a:off x="1920240" y="2423160"/>
            <a:ext cx="1280160" cy="1280160"/>
          </a:xfrm>
          <a:prstGeom prst="ellipse">
            <a:avLst/>
          </a:prstGeom>
          <a:solidFill>
            <a:srgbClr val="FFFFFF">
              <a:alpha val="14000"/>
            </a:srgbClr>
          </a:solidFill>
          <a:ln/>
        </p:spPr>
        <p:txBody>
          <a:bodyPr/>
          <a:lstStyle/>
          <a:p>
            <a:endParaRPr lang="en-US"/>
          </a:p>
        </p:txBody>
      </p:sp>
      <p:pic>
        <p:nvPicPr>
          <p:cNvPr id="8" name="Image 1" descr="preencoded.png"/>
          <p:cNvPicPr>
            <a:picLocks noChangeAspect="1"/>
          </p:cNvPicPr>
          <p:nvPr/>
        </p:nvPicPr>
        <p:blipFill>
          <a:blip r:embed="rId5"/>
          <a:stretch>
            <a:fillRect/>
          </a:stretch>
        </p:blipFill>
        <p:spPr>
          <a:xfrm>
            <a:off x="2212848" y="2715768"/>
            <a:ext cx="694944" cy="694944"/>
          </a:xfrm>
          <a:prstGeom prst="rect">
            <a:avLst/>
          </a:prstGeom>
        </p:spPr>
      </p:pic>
      <p:sp>
        <p:nvSpPr>
          <p:cNvPr id="9" name="Text 5"/>
          <p:cNvSpPr/>
          <p:nvPr/>
        </p:nvSpPr>
        <p:spPr>
          <a:xfrm>
            <a:off x="777240" y="3977640"/>
            <a:ext cx="3200400" cy="1554480"/>
          </a:xfrm>
          <a:prstGeom prst="rect">
            <a:avLst/>
          </a:prstGeom>
          <a:noFill/>
          <a:ln/>
        </p:spPr>
        <p:txBody>
          <a:bodyPr wrap="square" lIns="0" tIns="0" rIns="0" bIns="0" rtlCol="0" anchor="t"/>
          <a:lstStyle/>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Integrity</a:t>
            </a:r>
            <a:endParaRPr lang="en-US" sz="2300" dirty="0"/>
          </a:p>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versus despair</a:t>
            </a:r>
            <a:endParaRPr lang="en-US" sz="2300" dirty="0"/>
          </a:p>
        </p:txBody>
      </p:sp>
      <p:sp>
        <p:nvSpPr>
          <p:cNvPr id="10" name="Shape 6"/>
          <p:cNvSpPr/>
          <p:nvPr/>
        </p:nvSpPr>
        <p:spPr>
          <a:xfrm>
            <a:off x="4526280" y="2034540"/>
            <a:ext cx="566928" cy="566928"/>
          </a:xfrm>
          <a:prstGeom prst="ellipse">
            <a:avLst/>
          </a:prstGeom>
          <a:solidFill>
            <a:srgbClr val="D98A3D"/>
          </a:solidFill>
          <a:ln/>
        </p:spPr>
        <p:txBody>
          <a:bodyPr/>
          <a:lstStyle/>
          <a:p>
            <a:endParaRPr lang="en-US"/>
          </a:p>
        </p:txBody>
      </p:sp>
      <p:pic>
        <p:nvPicPr>
          <p:cNvPr id="11" name="Image 2" descr="preencoded.png"/>
          <p:cNvPicPr>
            <a:picLocks noChangeAspect="1"/>
          </p:cNvPicPr>
          <p:nvPr/>
        </p:nvPicPr>
        <p:blipFill>
          <a:blip r:embed="rId5"/>
          <a:stretch>
            <a:fillRect/>
          </a:stretch>
        </p:blipFill>
        <p:spPr>
          <a:xfrm>
            <a:off x="4672584" y="2180844"/>
            <a:ext cx="274320" cy="274320"/>
          </a:xfrm>
          <a:prstGeom prst="rect">
            <a:avLst/>
          </a:prstGeom>
        </p:spPr>
      </p:pic>
      <p:sp>
        <p:nvSpPr>
          <p:cNvPr id="12" name="Text 7"/>
          <p:cNvSpPr/>
          <p:nvPr/>
        </p:nvSpPr>
        <p:spPr>
          <a:xfrm>
            <a:off x="5303520" y="164592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Erikson's theory identifies integrity versus despair as the key psychosocial conflict in later life, relating to self-reflection and life meaning (Erikson, 1982).</a:t>
            </a:r>
            <a:endParaRPr lang="en-US" dirty="0">
              <a:latin typeface="Arial" panose="020B0604020202020204" pitchFamily="34" charset="0"/>
              <a:cs typeface="Arial" panose="020B0604020202020204" pitchFamily="34" charset="0"/>
            </a:endParaRPr>
          </a:p>
        </p:txBody>
      </p:sp>
      <p:sp>
        <p:nvSpPr>
          <p:cNvPr id="13" name="Shape 8"/>
          <p:cNvSpPr/>
          <p:nvPr/>
        </p:nvSpPr>
        <p:spPr>
          <a:xfrm>
            <a:off x="4526280" y="3543300"/>
            <a:ext cx="566928" cy="566928"/>
          </a:xfrm>
          <a:prstGeom prst="ellipse">
            <a:avLst/>
          </a:prstGeom>
          <a:solidFill>
            <a:srgbClr val="D98A3D"/>
          </a:solidFill>
          <a:ln/>
        </p:spPr>
        <p:txBody>
          <a:bodyPr/>
          <a:lstStyle/>
          <a:p>
            <a:endParaRPr lang="en-US"/>
          </a:p>
        </p:txBody>
      </p:sp>
      <p:pic>
        <p:nvPicPr>
          <p:cNvPr id="14" name="Image 3" descr="preencoded.png"/>
          <p:cNvPicPr>
            <a:picLocks noChangeAspect="1"/>
          </p:cNvPicPr>
          <p:nvPr/>
        </p:nvPicPr>
        <p:blipFill>
          <a:blip r:embed="rId6"/>
          <a:stretch>
            <a:fillRect/>
          </a:stretch>
        </p:blipFill>
        <p:spPr>
          <a:xfrm>
            <a:off x="4672584" y="3689604"/>
            <a:ext cx="274320" cy="274320"/>
          </a:xfrm>
          <a:prstGeom prst="rect">
            <a:avLst/>
          </a:prstGeom>
        </p:spPr>
      </p:pic>
      <p:sp>
        <p:nvSpPr>
          <p:cNvPr id="15" name="Text 9"/>
          <p:cNvSpPr/>
          <p:nvPr/>
        </p:nvSpPr>
        <p:spPr>
          <a:xfrm>
            <a:off x="5303520" y="315468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Supportive care environments should foster opportunities for older adults to reflect on life achievements and maintain identity</a:t>
            </a:r>
            <a:r>
              <a:rPr lang="en-US" sz="1500" dirty="0">
                <a:solidFill>
                  <a:srgbClr val="1E2B29"/>
                </a:solidFill>
                <a:latin typeface="Times New Roman" pitchFamily="34" charset="0"/>
                <a:ea typeface="Times New Roman" pitchFamily="34" charset="-122"/>
                <a:cs typeface="Times New Roman" pitchFamily="34" charset="-120"/>
              </a:rPr>
              <a:t>.</a:t>
            </a:r>
            <a:endParaRPr lang="en-US" sz="1500" dirty="0"/>
          </a:p>
        </p:txBody>
      </p:sp>
      <p:sp>
        <p:nvSpPr>
          <p:cNvPr id="16" name="Shape 10"/>
          <p:cNvSpPr/>
          <p:nvPr/>
        </p:nvSpPr>
        <p:spPr>
          <a:xfrm>
            <a:off x="4526280" y="5052060"/>
            <a:ext cx="566928" cy="566928"/>
          </a:xfrm>
          <a:prstGeom prst="ellipse">
            <a:avLst/>
          </a:prstGeom>
          <a:solidFill>
            <a:srgbClr val="D98A3D"/>
          </a:solidFill>
          <a:ln/>
        </p:spPr>
        <p:txBody>
          <a:bodyPr/>
          <a:lstStyle/>
          <a:p>
            <a:endParaRPr lang="en-US"/>
          </a:p>
        </p:txBody>
      </p:sp>
      <p:pic>
        <p:nvPicPr>
          <p:cNvPr id="17" name="Image 4" descr="preencoded.png"/>
          <p:cNvPicPr>
            <a:picLocks noChangeAspect="1"/>
          </p:cNvPicPr>
          <p:nvPr/>
        </p:nvPicPr>
        <p:blipFill>
          <a:blip r:embed="rId7"/>
          <a:stretch>
            <a:fillRect/>
          </a:stretch>
        </p:blipFill>
        <p:spPr>
          <a:xfrm>
            <a:off x="4672584" y="5198364"/>
            <a:ext cx="274320" cy="274320"/>
          </a:xfrm>
          <a:prstGeom prst="rect">
            <a:avLst/>
          </a:prstGeom>
        </p:spPr>
      </p:pic>
      <p:sp>
        <p:nvSpPr>
          <p:cNvPr id="18" name="Text 11"/>
          <p:cNvSpPr/>
          <p:nvPr/>
        </p:nvSpPr>
        <p:spPr>
          <a:xfrm>
            <a:off x="5303520" y="4663440"/>
            <a:ext cx="6309360" cy="1344168"/>
          </a:xfrm>
          <a:prstGeom prst="rect">
            <a:avLst/>
          </a:prstGeom>
          <a:noFill/>
          <a:ln/>
        </p:spPr>
        <p:txBody>
          <a:bodyPr wrap="square" lIns="0" tIns="0" rIns="0" bIns="0" rtlCol="0" anchor="ctr"/>
          <a:lstStyle/>
          <a:p>
            <a:pPr marL="0" indent="0" algn="l">
              <a:lnSpc>
                <a:spcPct val="103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This psychosocial perspective highlights the importance of emotional support and person-centred care in both domiciliary and residential care (Orenstein and Lewis, 2022).</a:t>
            </a:r>
            <a:endParaRPr lang="en-US" dirty="0">
              <a:latin typeface="Arial" panose="020B0604020202020204" pitchFamily="34" charset="0"/>
              <a:cs typeface="Arial" panose="020B0604020202020204" pitchFamily="34" charset="0"/>
            </a:endParaRPr>
          </a:p>
        </p:txBody>
      </p:sp>
      <p:sp>
        <p:nvSpPr>
          <p:cNvPr id="19" name="Text 12"/>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0" name="Text 13"/>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7 / 17</a:t>
            </a:r>
            <a:endParaRPr lang="en-US" sz="950" dirty="0"/>
          </a:p>
        </p:txBody>
      </p:sp>
      <p:pic>
        <p:nvPicPr>
          <p:cNvPr id="24" name="Audio 23">
            <a:extLst>
              <a:ext uri="{FF2B5EF4-FFF2-40B4-BE49-F238E27FC236}">
                <a16:creationId xmlns:a16="http://schemas.microsoft.com/office/drawing/2014/main" id="{481C815A-D550-A119-7BF5-B53C3A75440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4888"/>
    </mc:Choice>
    <mc:Fallback xmlns="">
      <p:transition spd="slow" advTm="74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509778"/>
            <a:ext cx="10424160" cy="640080"/>
          </a:xfrm>
          <a:prstGeom prst="rect">
            <a:avLst/>
          </a:prstGeom>
          <a:noFill/>
          <a:ln/>
        </p:spPr>
        <p:txBody>
          <a:bodyPr wrap="square" lIns="0" tIns="0" rIns="0" bIns="0" rtlCol="0" anchor="ctr"/>
          <a:lstStyle/>
          <a:p>
            <a:pPr marL="0" indent="0" algn="l">
              <a:buNone/>
            </a:pPr>
            <a:r>
              <a:rPr lang="en-US" sz="2800" b="1" dirty="0">
                <a:solidFill>
                  <a:schemeClr val="accent6">
                    <a:lumMod val="50000"/>
                  </a:schemeClr>
                </a:solidFill>
                <a:latin typeface="Arial" panose="020B0604020202020204" pitchFamily="34" charset="0"/>
                <a:ea typeface="Times New Roman" pitchFamily="34" charset="-122"/>
                <a:cs typeface="Arial" panose="020B0604020202020204" pitchFamily="34" charset="0"/>
              </a:rPr>
              <a:t>Policy and Legislation(UK)</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27632"/>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endParaRPr lang="en-US"/>
          </a:p>
        </p:txBody>
      </p:sp>
      <p:sp>
        <p:nvSpPr>
          <p:cNvPr id="7" name="Shape 4"/>
          <p:cNvSpPr/>
          <p:nvPr/>
        </p:nvSpPr>
        <p:spPr>
          <a:xfrm>
            <a:off x="868680" y="1956816"/>
            <a:ext cx="713232" cy="713232"/>
          </a:xfrm>
          <a:prstGeom prst="ellipse">
            <a:avLst/>
          </a:prstGeom>
          <a:solidFill>
            <a:srgbClr val="1E7B6F"/>
          </a:solidFill>
          <a:ln/>
        </p:spPr>
        <p:txBody>
          <a:bodyPr/>
          <a:lstStyle/>
          <a:p>
            <a:endParaRPr lang="en-US"/>
          </a:p>
        </p:txBody>
      </p:sp>
      <p:sp>
        <p:nvSpPr>
          <p:cNvPr id="8" name="Text 5"/>
          <p:cNvSpPr/>
          <p:nvPr/>
        </p:nvSpPr>
        <p:spPr>
          <a:xfrm>
            <a:off x="868680" y="1956816"/>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01</a:t>
            </a:r>
            <a:endParaRPr lang="en-US" sz="2200" dirty="0"/>
          </a:p>
        </p:txBody>
      </p:sp>
      <p:sp>
        <p:nvSpPr>
          <p:cNvPr id="9" name="Shape 6"/>
          <p:cNvSpPr/>
          <p:nvPr/>
        </p:nvSpPr>
        <p:spPr>
          <a:xfrm>
            <a:off x="1810512" y="2039112"/>
            <a:ext cx="548640" cy="548640"/>
          </a:xfrm>
          <a:prstGeom prst="ellipse">
            <a:avLst/>
          </a:prstGeom>
          <a:solidFill>
            <a:srgbClr val="EAF2EF"/>
          </a:solidFill>
          <a:ln/>
        </p:spPr>
        <p:txBody>
          <a:bodyPr/>
          <a:lstStyle/>
          <a:p>
            <a:endParaRPr lang="en-US"/>
          </a:p>
        </p:txBody>
      </p:sp>
      <p:pic>
        <p:nvPicPr>
          <p:cNvPr id="10" name="Image 1" descr="preencoded.png"/>
          <p:cNvPicPr>
            <a:picLocks noChangeAspect="1"/>
          </p:cNvPicPr>
          <p:nvPr/>
        </p:nvPicPr>
        <p:blipFill>
          <a:blip r:embed="rId6"/>
          <a:stretch>
            <a:fillRect/>
          </a:stretch>
        </p:blipFill>
        <p:spPr>
          <a:xfrm>
            <a:off x="1947672" y="2176272"/>
            <a:ext cx="274320" cy="274320"/>
          </a:xfrm>
          <a:prstGeom prst="rect">
            <a:avLst/>
          </a:prstGeom>
        </p:spPr>
      </p:pic>
      <p:sp>
        <p:nvSpPr>
          <p:cNvPr id="11" name="Text 7"/>
          <p:cNvSpPr/>
          <p:nvPr/>
        </p:nvSpPr>
        <p:spPr>
          <a:xfrm>
            <a:off x="2606040" y="1719072"/>
            <a:ext cx="8823960" cy="1188720"/>
          </a:xfrm>
          <a:prstGeom prst="rect">
            <a:avLst/>
          </a:prstGeom>
          <a:noFill/>
          <a:ln/>
        </p:spPr>
        <p:txBody>
          <a:bodyPr wrap="square" lIns="0" tIns="0" rIns="0" bIns="0" rtlCol="0" anchor="ctr"/>
          <a:lstStyle/>
          <a:p>
            <a:pPr>
              <a:lnSpc>
                <a:spcPct val="102000"/>
              </a:lnSpc>
            </a:pPr>
            <a:r>
              <a:rPr lang="en-US" sz="2000" dirty="0">
                <a:solidFill>
                  <a:srgbClr val="1E2B29"/>
                </a:solidFill>
                <a:latin typeface="Arial" panose="020B0604020202020204" pitchFamily="34" charset="0"/>
                <a:ea typeface="Times New Roman" pitchFamily="34" charset="-122"/>
                <a:cs typeface="Arial" panose="020B0604020202020204" pitchFamily="34" charset="0"/>
              </a:rPr>
              <a:t>The Care Act 2014 – supports wellbeing, needs assessment and </a:t>
            </a:r>
            <a:r>
              <a:rPr lang="en-US" sz="2000" dirty="0" err="1">
                <a:solidFill>
                  <a:srgbClr val="1E2B29"/>
                </a:solidFill>
                <a:latin typeface="Arial" panose="020B0604020202020204" pitchFamily="34" charset="0"/>
                <a:ea typeface="Times New Roman" pitchFamily="34" charset="-122"/>
                <a:cs typeface="Arial" panose="020B0604020202020204" pitchFamily="34" charset="0"/>
              </a:rPr>
              <a:t>personalised</a:t>
            </a:r>
            <a:r>
              <a:rPr lang="en-US" sz="2000" dirty="0">
                <a:solidFill>
                  <a:srgbClr val="1E2B29"/>
                </a:solidFill>
                <a:latin typeface="Arial" panose="020B0604020202020204" pitchFamily="34" charset="0"/>
                <a:ea typeface="Times New Roman" pitchFamily="34" charset="-122"/>
                <a:cs typeface="Arial" panose="020B0604020202020204" pitchFamily="34" charset="0"/>
              </a:rPr>
              <a:t> care (Department</a:t>
            </a:r>
            <a:r>
              <a:rPr lang="en-US" dirty="0">
                <a:solidFill>
                  <a:srgbClr val="1E2B29"/>
                </a:solidFill>
                <a:latin typeface="Arial" panose="020B0604020202020204" pitchFamily="34" charset="0"/>
                <a:ea typeface="Times New Roman" pitchFamily="34" charset="-122"/>
                <a:cs typeface="Arial" panose="020B0604020202020204" pitchFamily="34" charset="0"/>
              </a:rPr>
              <a:t> of Health and Social Care, 2014).</a:t>
            </a:r>
            <a:endParaRPr lang="en-US" sz="1600" dirty="0">
              <a:latin typeface="Arial" panose="020B0604020202020204" pitchFamily="34" charset="0"/>
              <a:cs typeface="Arial" panose="020B0604020202020204" pitchFamily="34" charset="0"/>
            </a:endParaRPr>
          </a:p>
        </p:txBody>
      </p:sp>
      <p:sp>
        <p:nvSpPr>
          <p:cNvPr id="12" name="Shape 8"/>
          <p:cNvSpPr/>
          <p:nvPr/>
        </p:nvSpPr>
        <p:spPr>
          <a:xfrm>
            <a:off x="548640" y="3163824"/>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endParaRPr lang="en-US"/>
          </a:p>
        </p:txBody>
      </p:sp>
      <p:sp>
        <p:nvSpPr>
          <p:cNvPr id="13" name="Shape 9"/>
          <p:cNvSpPr/>
          <p:nvPr/>
        </p:nvSpPr>
        <p:spPr>
          <a:xfrm>
            <a:off x="868680" y="3493008"/>
            <a:ext cx="713232" cy="713232"/>
          </a:xfrm>
          <a:prstGeom prst="ellipse">
            <a:avLst/>
          </a:prstGeom>
          <a:solidFill>
            <a:srgbClr val="1E7B6F"/>
          </a:solidFill>
          <a:ln/>
        </p:spPr>
        <p:txBody>
          <a:bodyPr/>
          <a:lstStyle/>
          <a:p>
            <a:endParaRPr lang="en-US"/>
          </a:p>
        </p:txBody>
      </p:sp>
      <p:sp>
        <p:nvSpPr>
          <p:cNvPr id="14" name="Text 10"/>
          <p:cNvSpPr/>
          <p:nvPr/>
        </p:nvSpPr>
        <p:spPr>
          <a:xfrm>
            <a:off x="868680" y="3493008"/>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02</a:t>
            </a:r>
            <a:endParaRPr lang="en-US" sz="2200" dirty="0"/>
          </a:p>
        </p:txBody>
      </p:sp>
      <p:sp>
        <p:nvSpPr>
          <p:cNvPr id="15" name="Shape 11"/>
          <p:cNvSpPr/>
          <p:nvPr/>
        </p:nvSpPr>
        <p:spPr>
          <a:xfrm>
            <a:off x="1810512" y="3575304"/>
            <a:ext cx="548640" cy="548640"/>
          </a:xfrm>
          <a:prstGeom prst="ellipse">
            <a:avLst/>
          </a:prstGeom>
          <a:solidFill>
            <a:srgbClr val="EAF2EF"/>
          </a:solidFill>
          <a:ln/>
        </p:spPr>
        <p:txBody>
          <a:bodyPr/>
          <a:lstStyle/>
          <a:p>
            <a:endParaRPr lang="en-US"/>
          </a:p>
        </p:txBody>
      </p:sp>
      <p:pic>
        <p:nvPicPr>
          <p:cNvPr id="16" name="Image 2" descr="preencoded.png"/>
          <p:cNvPicPr>
            <a:picLocks noChangeAspect="1"/>
          </p:cNvPicPr>
          <p:nvPr/>
        </p:nvPicPr>
        <p:blipFill>
          <a:blip r:embed="rId7"/>
          <a:stretch>
            <a:fillRect/>
          </a:stretch>
        </p:blipFill>
        <p:spPr>
          <a:xfrm>
            <a:off x="1947672" y="3712464"/>
            <a:ext cx="274320" cy="274320"/>
          </a:xfrm>
          <a:prstGeom prst="rect">
            <a:avLst/>
          </a:prstGeom>
        </p:spPr>
      </p:pic>
      <p:sp>
        <p:nvSpPr>
          <p:cNvPr id="17" name="Text 12"/>
          <p:cNvSpPr/>
          <p:nvPr/>
        </p:nvSpPr>
        <p:spPr>
          <a:xfrm>
            <a:off x="2606040" y="3255264"/>
            <a:ext cx="8823960" cy="1188720"/>
          </a:xfrm>
          <a:prstGeom prst="rect">
            <a:avLst/>
          </a:prstGeom>
          <a:noFill/>
          <a:ln/>
        </p:spPr>
        <p:txBody>
          <a:bodyPr wrap="square" lIns="0" tIns="0" rIns="0" bIns="0" rtlCol="0" anchor="ctr"/>
          <a:lstStyle/>
          <a:p>
            <a:r>
              <a:rPr lang="en-GB" dirty="0">
                <a:latin typeface="Arial" panose="020B0604020202020204" pitchFamily="34" charset="0"/>
                <a:cs typeface="Arial" panose="020B0604020202020204" pitchFamily="34" charset="0"/>
              </a:rPr>
              <a:t>Equality Act 2010 – protects against discrimination (age, disability)</a:t>
            </a:r>
          </a:p>
          <a:p>
            <a:r>
              <a:rPr lang="en-GB" dirty="0">
                <a:latin typeface="Arial" panose="020B0604020202020204" pitchFamily="34" charset="0"/>
                <a:cs typeface="Arial" panose="020B0604020202020204" pitchFamily="34" charset="0"/>
              </a:rPr>
              <a:t>NHS Long Term Plan 2019 – supports integrated care and community services</a:t>
            </a:r>
          </a:p>
          <a:p>
            <a:pPr marL="0" indent="0" algn="l">
              <a:lnSpc>
                <a:spcPct val="102000"/>
              </a:lnSpc>
              <a:buNone/>
            </a:pPr>
            <a:endParaRPr lang="en-US" sz="1500" dirty="0"/>
          </a:p>
        </p:txBody>
      </p:sp>
      <p:sp>
        <p:nvSpPr>
          <p:cNvPr id="18" name="Shape 13"/>
          <p:cNvSpPr/>
          <p:nvPr/>
        </p:nvSpPr>
        <p:spPr>
          <a:xfrm>
            <a:off x="548640" y="4700016"/>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endParaRPr lang="en-US"/>
          </a:p>
        </p:txBody>
      </p:sp>
      <p:sp>
        <p:nvSpPr>
          <p:cNvPr id="19" name="Shape 14"/>
          <p:cNvSpPr/>
          <p:nvPr/>
        </p:nvSpPr>
        <p:spPr>
          <a:xfrm>
            <a:off x="868680" y="5029200"/>
            <a:ext cx="713232" cy="713232"/>
          </a:xfrm>
          <a:prstGeom prst="ellipse">
            <a:avLst/>
          </a:prstGeom>
          <a:solidFill>
            <a:srgbClr val="1E7B6F"/>
          </a:solidFill>
          <a:ln/>
        </p:spPr>
        <p:txBody>
          <a:bodyPr/>
          <a:lstStyle/>
          <a:p>
            <a:endParaRPr lang="en-US"/>
          </a:p>
        </p:txBody>
      </p:sp>
      <p:sp>
        <p:nvSpPr>
          <p:cNvPr id="20" name="Text 15"/>
          <p:cNvSpPr/>
          <p:nvPr/>
        </p:nvSpPr>
        <p:spPr>
          <a:xfrm>
            <a:off x="868680" y="5029200"/>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03</a:t>
            </a:r>
            <a:endParaRPr lang="en-US" sz="2200" dirty="0"/>
          </a:p>
        </p:txBody>
      </p:sp>
      <p:sp>
        <p:nvSpPr>
          <p:cNvPr id="21" name="Shape 16"/>
          <p:cNvSpPr/>
          <p:nvPr/>
        </p:nvSpPr>
        <p:spPr>
          <a:xfrm>
            <a:off x="1810512" y="5111496"/>
            <a:ext cx="548640" cy="548640"/>
          </a:xfrm>
          <a:prstGeom prst="ellipse">
            <a:avLst/>
          </a:prstGeom>
          <a:solidFill>
            <a:srgbClr val="EAF2EF"/>
          </a:solidFill>
          <a:ln/>
        </p:spPr>
        <p:txBody>
          <a:bodyPr/>
          <a:lstStyle/>
          <a:p>
            <a:endParaRPr lang="en-US"/>
          </a:p>
        </p:txBody>
      </p:sp>
      <p:pic>
        <p:nvPicPr>
          <p:cNvPr id="22" name="Image 3" descr="preencoded.png"/>
          <p:cNvPicPr>
            <a:picLocks noChangeAspect="1"/>
          </p:cNvPicPr>
          <p:nvPr/>
        </p:nvPicPr>
        <p:blipFill>
          <a:blip r:embed="rId8"/>
          <a:stretch>
            <a:fillRect/>
          </a:stretch>
        </p:blipFill>
        <p:spPr>
          <a:xfrm>
            <a:off x="1947672" y="5248656"/>
            <a:ext cx="274320" cy="274320"/>
          </a:xfrm>
          <a:prstGeom prst="rect">
            <a:avLst/>
          </a:prstGeom>
        </p:spPr>
      </p:pic>
      <p:sp>
        <p:nvSpPr>
          <p:cNvPr id="23" name="Text 17"/>
          <p:cNvSpPr/>
          <p:nvPr/>
        </p:nvSpPr>
        <p:spPr>
          <a:xfrm>
            <a:off x="2606040" y="4791456"/>
            <a:ext cx="8823960" cy="1188720"/>
          </a:xfrm>
          <a:prstGeom prst="rect">
            <a:avLst/>
          </a:prstGeom>
          <a:noFill/>
          <a:ln/>
        </p:spPr>
        <p:txBody>
          <a:bodyPr wrap="square" lIns="0" tIns="0" rIns="0" bIns="0" rtlCol="0" anchor="ctr"/>
          <a:lstStyle/>
          <a:p>
            <a:pPr marL="0" indent="0" algn="l">
              <a:lnSpc>
                <a:spcPct val="102000"/>
              </a:lnSpc>
              <a:buNone/>
            </a:pPr>
            <a:r>
              <a:rPr lang="en-US" dirty="0">
                <a:solidFill>
                  <a:srgbClr val="1E2B29"/>
                </a:solidFill>
                <a:latin typeface="Arial" panose="020B0604020202020204" pitchFamily="34" charset="0"/>
                <a:ea typeface="Times New Roman" pitchFamily="34" charset="-122"/>
                <a:cs typeface="Arial" panose="020B0604020202020204" pitchFamily="34" charset="0"/>
              </a:rPr>
              <a:t>Policymakers acknowledge that integrated health and social care pathways are essential for improving outcomes in both domiciliary and residential care (Jae Yeon Lyu </a:t>
            </a:r>
            <a:r>
              <a:rPr lang="en-US" i="1" dirty="0">
                <a:solidFill>
                  <a:srgbClr val="1E2B29"/>
                </a:solidFill>
                <a:latin typeface="Arial" panose="020B0604020202020204" pitchFamily="34" charset="0"/>
                <a:ea typeface="Times New Roman" pitchFamily="34" charset="-122"/>
                <a:cs typeface="Arial" panose="020B0604020202020204" pitchFamily="34" charset="0"/>
              </a:rPr>
              <a:t>et al., </a:t>
            </a:r>
            <a:r>
              <a:rPr lang="en-US" dirty="0">
                <a:solidFill>
                  <a:srgbClr val="1E2B29"/>
                </a:solidFill>
                <a:latin typeface="Arial" panose="020B0604020202020204" pitchFamily="34" charset="0"/>
                <a:ea typeface="Times New Roman" pitchFamily="34" charset="-122"/>
                <a:cs typeface="Arial" panose="020B0604020202020204" pitchFamily="34" charset="0"/>
              </a:rPr>
              <a:t>2023).</a:t>
            </a:r>
            <a:endParaRPr lang="en-US" dirty="0">
              <a:latin typeface="Arial" panose="020B0604020202020204" pitchFamily="34" charset="0"/>
              <a:cs typeface="Arial" panose="020B0604020202020204" pitchFamily="34" charset="0"/>
            </a:endParaRPr>
          </a:p>
        </p:txBody>
      </p:sp>
      <p:sp>
        <p:nvSpPr>
          <p:cNvPr id="24" name="Text 18"/>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5" name="Text 19"/>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12 / 17</a:t>
            </a:r>
            <a:endParaRPr lang="en-US" sz="950" dirty="0"/>
          </a:p>
        </p:txBody>
      </p:sp>
      <p:pic>
        <p:nvPicPr>
          <p:cNvPr id="28" name="Audio 27">
            <a:extLst>
              <a:ext uri="{FF2B5EF4-FFF2-40B4-BE49-F238E27FC236}">
                <a16:creationId xmlns:a16="http://schemas.microsoft.com/office/drawing/2014/main" id="{6F97C9BF-B347-EA70-381E-91811299C5C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1688"/>
    </mc:Choice>
    <mc:Fallback xmlns="">
      <p:transition spd="slow" advTm="81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502920"/>
            <a:ext cx="10424160" cy="640080"/>
          </a:xfrm>
          <a:prstGeom prst="rect">
            <a:avLst/>
          </a:prstGeom>
          <a:noFill/>
          <a:ln/>
        </p:spPr>
        <p:txBody>
          <a:bodyPr wrap="square" lIns="0" tIns="0" rIns="0" bIns="0" rtlCol="0" anchor="ctr"/>
          <a:lstStyle/>
          <a:p>
            <a:pPr marL="0" indent="0" algn="l">
              <a:buNone/>
            </a:pPr>
            <a:r>
              <a:rPr lang="en-US" sz="2800" b="1" dirty="0">
                <a:solidFill>
                  <a:schemeClr val="accent6">
                    <a:lumMod val="50000"/>
                  </a:schemeClr>
                </a:solidFill>
                <a:latin typeface="Arial" panose="020B0604020202020204" pitchFamily="34" charset="0"/>
                <a:ea typeface="Times New Roman" pitchFamily="34" charset="-122"/>
                <a:cs typeface="Arial" panose="020B0604020202020204" pitchFamily="34" charset="0"/>
              </a:rPr>
              <a:t>Domiciliary Care -  Strengths and Challenges</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45920"/>
            <a:ext cx="3657600" cy="4526280"/>
          </a:xfrm>
          <a:prstGeom prst="roundRect">
            <a:avLst>
              <a:gd name="adj" fmla="val 3000"/>
            </a:avLst>
          </a:prstGeom>
          <a:solidFill>
            <a:srgbClr val="1E7B6F"/>
          </a:solidFill>
          <a:ln/>
          <a:effectLst>
            <a:outerShdw blurRad="114300" dist="38100" dir="5400000" algn="bl" rotWithShape="0">
              <a:srgbClr val="1E2B29">
                <a:alpha val="18000"/>
              </a:srgbClr>
            </a:outerShdw>
          </a:effectLst>
        </p:spPr>
        <p:txBody>
          <a:bodyPr/>
          <a:lstStyle/>
          <a:p>
            <a:endParaRPr lang="en-US"/>
          </a:p>
        </p:txBody>
      </p:sp>
      <p:sp>
        <p:nvSpPr>
          <p:cNvPr id="7" name="Shape 4"/>
          <p:cNvSpPr/>
          <p:nvPr/>
        </p:nvSpPr>
        <p:spPr>
          <a:xfrm>
            <a:off x="1920240" y="2423160"/>
            <a:ext cx="1280160" cy="1280160"/>
          </a:xfrm>
          <a:prstGeom prst="ellipse">
            <a:avLst/>
          </a:prstGeom>
          <a:solidFill>
            <a:srgbClr val="FFFFFF">
              <a:alpha val="14000"/>
            </a:srgbClr>
          </a:solidFill>
          <a:ln/>
        </p:spPr>
        <p:txBody>
          <a:bodyPr/>
          <a:lstStyle/>
          <a:p>
            <a:endParaRPr lang="en-US"/>
          </a:p>
        </p:txBody>
      </p:sp>
      <p:pic>
        <p:nvPicPr>
          <p:cNvPr id="8" name="Image 1" descr="preencoded.png"/>
          <p:cNvPicPr>
            <a:picLocks noChangeAspect="1"/>
          </p:cNvPicPr>
          <p:nvPr/>
        </p:nvPicPr>
        <p:blipFill>
          <a:blip r:embed="rId5"/>
          <a:stretch>
            <a:fillRect/>
          </a:stretch>
        </p:blipFill>
        <p:spPr>
          <a:xfrm>
            <a:off x="2212848" y="2715768"/>
            <a:ext cx="694944" cy="694944"/>
          </a:xfrm>
          <a:prstGeom prst="rect">
            <a:avLst/>
          </a:prstGeom>
        </p:spPr>
      </p:pic>
      <p:sp>
        <p:nvSpPr>
          <p:cNvPr id="9" name="Text 5"/>
          <p:cNvSpPr/>
          <p:nvPr/>
        </p:nvSpPr>
        <p:spPr>
          <a:xfrm>
            <a:off x="777240" y="3977640"/>
            <a:ext cx="3200400" cy="1554480"/>
          </a:xfrm>
          <a:prstGeom prst="rect">
            <a:avLst/>
          </a:prstGeom>
          <a:noFill/>
          <a:ln/>
        </p:spPr>
        <p:txBody>
          <a:bodyPr wrap="square" lIns="0" tIns="0" rIns="0" bIns="0" rtlCol="0" anchor="t"/>
          <a:lstStyle/>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Care in the</a:t>
            </a:r>
            <a:endParaRPr lang="en-US" sz="2300" dirty="0"/>
          </a:p>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person's own home</a:t>
            </a:r>
            <a:endParaRPr lang="en-US" sz="2300" dirty="0"/>
          </a:p>
        </p:txBody>
      </p:sp>
      <p:sp>
        <p:nvSpPr>
          <p:cNvPr id="10" name="Shape 6"/>
          <p:cNvSpPr/>
          <p:nvPr/>
        </p:nvSpPr>
        <p:spPr>
          <a:xfrm>
            <a:off x="4526280" y="2034540"/>
            <a:ext cx="566928" cy="566928"/>
          </a:xfrm>
          <a:prstGeom prst="ellipse">
            <a:avLst/>
          </a:prstGeom>
          <a:solidFill>
            <a:srgbClr val="D98A3D"/>
          </a:solidFill>
          <a:ln/>
        </p:spPr>
        <p:txBody>
          <a:bodyPr/>
          <a:lstStyle/>
          <a:p>
            <a:endParaRPr lang="en-US"/>
          </a:p>
        </p:txBody>
      </p:sp>
      <p:pic>
        <p:nvPicPr>
          <p:cNvPr id="11" name="Image 2" descr="preencoded.png"/>
          <p:cNvPicPr>
            <a:picLocks noChangeAspect="1"/>
          </p:cNvPicPr>
          <p:nvPr/>
        </p:nvPicPr>
        <p:blipFill>
          <a:blip r:embed="rId6"/>
          <a:stretch>
            <a:fillRect/>
          </a:stretch>
        </p:blipFill>
        <p:spPr>
          <a:xfrm>
            <a:off x="4672584" y="2180844"/>
            <a:ext cx="274320" cy="274320"/>
          </a:xfrm>
          <a:prstGeom prst="rect">
            <a:avLst/>
          </a:prstGeom>
        </p:spPr>
      </p:pic>
      <p:sp>
        <p:nvSpPr>
          <p:cNvPr id="12" name="Text 7"/>
          <p:cNvSpPr/>
          <p:nvPr/>
        </p:nvSpPr>
        <p:spPr>
          <a:xfrm>
            <a:off x="5303520" y="1645920"/>
            <a:ext cx="6309360" cy="1344168"/>
          </a:xfrm>
          <a:prstGeom prst="rect">
            <a:avLst/>
          </a:prstGeom>
          <a:noFill/>
          <a:ln/>
        </p:spPr>
        <p:txBody>
          <a:bodyPr wrap="square" lIns="0" tIns="0" rIns="0" bIns="0" rtlCol="0" anchor="ctr"/>
          <a:lstStyle/>
          <a:p>
            <a:r>
              <a:rPr lang="en-GB" dirty="0"/>
              <a:t>Home support(ADLs, medication) (DHSC, 2014). An ageing population has increased demand (ONS, 2026). Independence and familiar environment (Hughes and Burch, 2019). Supports identity (Erikson, 1982). Flexible care improves control (Moilanen </a:t>
            </a:r>
            <a:r>
              <a:rPr lang="en-GB" i="1" dirty="0"/>
              <a:t>et al., </a:t>
            </a:r>
            <a:r>
              <a:rPr lang="en-GB" dirty="0"/>
              <a:t>2020) </a:t>
            </a:r>
          </a:p>
        </p:txBody>
      </p:sp>
      <p:sp>
        <p:nvSpPr>
          <p:cNvPr id="13" name="Shape 8"/>
          <p:cNvSpPr/>
          <p:nvPr/>
        </p:nvSpPr>
        <p:spPr>
          <a:xfrm>
            <a:off x="4526280" y="3543300"/>
            <a:ext cx="566928" cy="566928"/>
          </a:xfrm>
          <a:prstGeom prst="ellipse">
            <a:avLst/>
          </a:prstGeom>
          <a:solidFill>
            <a:srgbClr val="D98A3D"/>
          </a:solidFill>
          <a:ln/>
        </p:spPr>
        <p:txBody>
          <a:bodyPr/>
          <a:lstStyle/>
          <a:p>
            <a:endParaRPr lang="en-US"/>
          </a:p>
        </p:txBody>
      </p:sp>
      <p:pic>
        <p:nvPicPr>
          <p:cNvPr id="14" name="Image 3" descr="preencoded.png"/>
          <p:cNvPicPr>
            <a:picLocks noChangeAspect="1"/>
          </p:cNvPicPr>
          <p:nvPr/>
        </p:nvPicPr>
        <p:blipFill>
          <a:blip r:embed="rId7"/>
          <a:stretch>
            <a:fillRect/>
          </a:stretch>
        </p:blipFill>
        <p:spPr>
          <a:xfrm>
            <a:off x="4672584" y="3689604"/>
            <a:ext cx="274320" cy="274320"/>
          </a:xfrm>
          <a:prstGeom prst="rect">
            <a:avLst/>
          </a:prstGeom>
        </p:spPr>
      </p:pic>
      <p:sp>
        <p:nvSpPr>
          <p:cNvPr id="15" name="Text 9"/>
          <p:cNvSpPr/>
          <p:nvPr/>
        </p:nvSpPr>
        <p:spPr>
          <a:xfrm>
            <a:off x="5303520" y="3154680"/>
            <a:ext cx="6309360" cy="1344168"/>
          </a:xfrm>
          <a:prstGeom prst="rect">
            <a:avLst/>
          </a:prstGeom>
          <a:noFill/>
          <a:ln/>
        </p:spPr>
        <p:txBody>
          <a:bodyPr wrap="square" lIns="0" tIns="0" rIns="0" bIns="0" rtlCol="0" anchor="ctr"/>
          <a:lstStyle/>
          <a:p>
            <a:r>
              <a:rPr lang="en-GB" dirty="0"/>
              <a:t>Task-focused care, limited time (</a:t>
            </a:r>
            <a:r>
              <a:rPr lang="en-GB" dirty="0" err="1"/>
              <a:t>iSehatkarlangrod</a:t>
            </a:r>
            <a:r>
              <a:rPr lang="en-GB" dirty="0"/>
              <a:t> </a:t>
            </a:r>
            <a:r>
              <a:rPr lang="en-GB" i="1" dirty="0"/>
              <a:t>et al</a:t>
            </a:r>
            <a:r>
              <a:rPr lang="en-GB" dirty="0"/>
              <a:t>., 2025). Staff shortages  and poor continuity</a:t>
            </a:r>
          </a:p>
          <a:p>
            <a:r>
              <a:rPr lang="en-GB" dirty="0"/>
              <a:t>Isolation risk (Fox </a:t>
            </a:r>
            <a:r>
              <a:rPr lang="en-GB" i="1" dirty="0"/>
              <a:t>et al., </a:t>
            </a:r>
            <a:r>
              <a:rPr lang="en-GB" dirty="0"/>
              <a:t>2017)</a:t>
            </a:r>
          </a:p>
        </p:txBody>
      </p:sp>
      <p:sp>
        <p:nvSpPr>
          <p:cNvPr id="16" name="Shape 10"/>
          <p:cNvSpPr/>
          <p:nvPr/>
        </p:nvSpPr>
        <p:spPr>
          <a:xfrm>
            <a:off x="4526280" y="5052060"/>
            <a:ext cx="566928" cy="566928"/>
          </a:xfrm>
          <a:prstGeom prst="ellipse">
            <a:avLst/>
          </a:prstGeom>
          <a:solidFill>
            <a:srgbClr val="D98A3D"/>
          </a:solidFill>
          <a:ln/>
        </p:spPr>
        <p:txBody>
          <a:bodyPr/>
          <a:lstStyle/>
          <a:p>
            <a:endParaRPr lang="en-US"/>
          </a:p>
        </p:txBody>
      </p:sp>
      <p:pic>
        <p:nvPicPr>
          <p:cNvPr id="17" name="Image 4" descr="preencoded.png"/>
          <p:cNvPicPr>
            <a:picLocks noChangeAspect="1"/>
          </p:cNvPicPr>
          <p:nvPr/>
        </p:nvPicPr>
        <p:blipFill>
          <a:blip r:embed="rId8"/>
          <a:stretch>
            <a:fillRect/>
          </a:stretch>
        </p:blipFill>
        <p:spPr>
          <a:xfrm>
            <a:off x="4672584" y="5198364"/>
            <a:ext cx="274320" cy="274320"/>
          </a:xfrm>
          <a:prstGeom prst="rect">
            <a:avLst/>
          </a:prstGeom>
        </p:spPr>
      </p:pic>
      <p:sp>
        <p:nvSpPr>
          <p:cNvPr id="18" name="Text 11"/>
          <p:cNvSpPr/>
          <p:nvPr/>
        </p:nvSpPr>
        <p:spPr>
          <a:xfrm>
            <a:off x="5303520" y="4663440"/>
            <a:ext cx="6309360" cy="1344168"/>
          </a:xfrm>
          <a:prstGeom prst="rect">
            <a:avLst/>
          </a:prstGeom>
          <a:noFill/>
          <a:ln/>
        </p:spPr>
        <p:txBody>
          <a:bodyPr wrap="square" lIns="0" tIns="0" rIns="0" bIns="0" rtlCol="0" anchor="ctr"/>
          <a:lstStyle/>
          <a:p>
            <a:r>
              <a:rPr lang="en-GB" dirty="0"/>
              <a:t>Effective for independence, but limited for high-risk needs</a:t>
            </a:r>
          </a:p>
        </p:txBody>
      </p:sp>
      <p:sp>
        <p:nvSpPr>
          <p:cNvPr id="19" name="Text 12"/>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0" name="Text 13"/>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3 / 17</a:t>
            </a:r>
            <a:endParaRPr lang="en-US" sz="950" dirty="0"/>
          </a:p>
        </p:txBody>
      </p:sp>
      <p:pic>
        <p:nvPicPr>
          <p:cNvPr id="23" name="Audio 22">
            <a:extLst>
              <a:ext uri="{FF2B5EF4-FFF2-40B4-BE49-F238E27FC236}">
                <a16:creationId xmlns:a16="http://schemas.microsoft.com/office/drawing/2014/main" id="{E580D97C-A743-C02B-5D54-F7FC6B64330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8560"/>
    </mc:Choice>
    <mc:Fallback xmlns="">
      <p:transition spd="slow" advTm="98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57300" y="146304"/>
            <a:ext cx="10507941" cy="1225296"/>
          </a:xfrm>
          <a:prstGeom prst="rect">
            <a:avLst/>
          </a:prstGeom>
          <a:noFill/>
          <a:ln/>
        </p:spPr>
        <p:txBody>
          <a:bodyPr wrap="square" lIns="0" tIns="0" rIns="0" bIns="0" rtlCol="0" anchor="ctr"/>
          <a:lstStyle/>
          <a:p>
            <a:r>
              <a:rPr lang="en-US" sz="2800" b="1" dirty="0">
                <a:solidFill>
                  <a:schemeClr val="accent6">
                    <a:lumMod val="50000"/>
                  </a:schemeClr>
                </a:solidFill>
                <a:latin typeface="Arial" panose="020B0604020202020204" pitchFamily="34" charset="0"/>
                <a:ea typeface="Times New Roman" pitchFamily="34" charset="-122"/>
                <a:cs typeface="Arial" panose="020B0604020202020204" pitchFamily="34" charset="0"/>
              </a:rPr>
              <a:t>Residential Care – Strengths and Challenges</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45920"/>
            <a:ext cx="3657600" cy="4526280"/>
          </a:xfrm>
          <a:prstGeom prst="roundRect">
            <a:avLst>
              <a:gd name="adj" fmla="val 3000"/>
            </a:avLst>
          </a:prstGeom>
          <a:solidFill>
            <a:srgbClr val="0F4A45"/>
          </a:solidFill>
          <a:ln/>
          <a:effectLst>
            <a:outerShdw blurRad="114300" dist="38100" dir="5400000" algn="bl" rotWithShape="0">
              <a:srgbClr val="1E2B29">
                <a:alpha val="18000"/>
              </a:srgbClr>
            </a:outerShdw>
          </a:effectLst>
        </p:spPr>
        <p:txBody>
          <a:bodyPr/>
          <a:lstStyle/>
          <a:p>
            <a:endParaRPr lang="en-US"/>
          </a:p>
        </p:txBody>
      </p:sp>
      <p:sp>
        <p:nvSpPr>
          <p:cNvPr id="7" name="Shape 4"/>
          <p:cNvSpPr/>
          <p:nvPr/>
        </p:nvSpPr>
        <p:spPr>
          <a:xfrm>
            <a:off x="1920240" y="2423160"/>
            <a:ext cx="1280160" cy="1280160"/>
          </a:xfrm>
          <a:prstGeom prst="ellipse">
            <a:avLst/>
          </a:prstGeom>
          <a:solidFill>
            <a:srgbClr val="FFFFFF">
              <a:alpha val="14000"/>
            </a:srgbClr>
          </a:solidFill>
          <a:ln/>
        </p:spPr>
        <p:txBody>
          <a:bodyPr/>
          <a:lstStyle/>
          <a:p>
            <a:endParaRPr lang="en-US"/>
          </a:p>
        </p:txBody>
      </p:sp>
      <p:pic>
        <p:nvPicPr>
          <p:cNvPr id="8" name="Image 1" descr="preencoded.png"/>
          <p:cNvPicPr>
            <a:picLocks noChangeAspect="1"/>
          </p:cNvPicPr>
          <p:nvPr/>
        </p:nvPicPr>
        <p:blipFill>
          <a:blip r:embed="rId5"/>
          <a:stretch>
            <a:fillRect/>
          </a:stretch>
        </p:blipFill>
        <p:spPr>
          <a:xfrm>
            <a:off x="2212848" y="2715768"/>
            <a:ext cx="694944" cy="694944"/>
          </a:xfrm>
          <a:prstGeom prst="rect">
            <a:avLst/>
          </a:prstGeom>
        </p:spPr>
      </p:pic>
      <p:sp>
        <p:nvSpPr>
          <p:cNvPr id="9" name="Text 5"/>
          <p:cNvSpPr/>
          <p:nvPr/>
        </p:nvSpPr>
        <p:spPr>
          <a:xfrm>
            <a:off x="777240" y="3977640"/>
            <a:ext cx="3200400" cy="1554480"/>
          </a:xfrm>
          <a:prstGeom prst="rect">
            <a:avLst/>
          </a:prstGeom>
          <a:noFill/>
          <a:ln/>
        </p:spPr>
        <p:txBody>
          <a:bodyPr wrap="square" lIns="0" tIns="0" rIns="0" bIns="0" rtlCol="0" anchor="t"/>
          <a:lstStyle/>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Care in a</a:t>
            </a:r>
            <a:endParaRPr lang="en-US" sz="2300" dirty="0"/>
          </a:p>
          <a:p>
            <a:pPr marL="0" indent="0" algn="ctr">
              <a:lnSpc>
                <a:spcPct val="105000"/>
              </a:lnSpc>
              <a:buNone/>
            </a:pPr>
            <a:r>
              <a:rPr lang="en-US" sz="2300" b="1" dirty="0">
                <a:solidFill>
                  <a:srgbClr val="FFFFFF"/>
                </a:solidFill>
                <a:latin typeface="Times New Roman" pitchFamily="34" charset="0"/>
                <a:ea typeface="Times New Roman" pitchFamily="34" charset="-122"/>
                <a:cs typeface="Times New Roman" pitchFamily="34" charset="-120"/>
              </a:rPr>
              <a:t>24-hour home setting</a:t>
            </a:r>
            <a:endParaRPr lang="en-US" sz="2300" dirty="0"/>
          </a:p>
        </p:txBody>
      </p:sp>
      <p:sp>
        <p:nvSpPr>
          <p:cNvPr id="10" name="Shape 6"/>
          <p:cNvSpPr/>
          <p:nvPr/>
        </p:nvSpPr>
        <p:spPr>
          <a:xfrm>
            <a:off x="4526280" y="2034540"/>
            <a:ext cx="566928" cy="566928"/>
          </a:xfrm>
          <a:prstGeom prst="ellipse">
            <a:avLst/>
          </a:prstGeom>
          <a:solidFill>
            <a:srgbClr val="D98A3D"/>
          </a:solidFill>
          <a:ln/>
        </p:spPr>
        <p:txBody>
          <a:bodyPr/>
          <a:lstStyle/>
          <a:p>
            <a:endParaRPr lang="en-US"/>
          </a:p>
        </p:txBody>
      </p:sp>
      <p:pic>
        <p:nvPicPr>
          <p:cNvPr id="11" name="Image 2" descr="preencoded.png"/>
          <p:cNvPicPr>
            <a:picLocks noChangeAspect="1"/>
          </p:cNvPicPr>
          <p:nvPr/>
        </p:nvPicPr>
        <p:blipFill>
          <a:blip r:embed="rId6"/>
          <a:stretch>
            <a:fillRect/>
          </a:stretch>
        </p:blipFill>
        <p:spPr>
          <a:xfrm>
            <a:off x="4672584" y="2180844"/>
            <a:ext cx="274320" cy="274320"/>
          </a:xfrm>
          <a:prstGeom prst="rect">
            <a:avLst/>
          </a:prstGeom>
        </p:spPr>
      </p:pic>
      <p:sp>
        <p:nvSpPr>
          <p:cNvPr id="12" name="Text 7"/>
          <p:cNvSpPr/>
          <p:nvPr/>
        </p:nvSpPr>
        <p:spPr>
          <a:xfrm>
            <a:off x="5303520" y="1645920"/>
            <a:ext cx="6309360" cy="1344168"/>
          </a:xfrm>
          <a:prstGeom prst="rect">
            <a:avLst/>
          </a:prstGeom>
          <a:noFill/>
          <a:ln/>
        </p:spPr>
        <p:txBody>
          <a:bodyPr wrap="square" lIns="0" tIns="0" rIns="0" bIns="0" rtlCol="0" anchor="ctr"/>
          <a:lstStyle/>
          <a:p>
            <a:r>
              <a:rPr lang="en-GB" dirty="0"/>
              <a:t>Residential care – 24-hour care homes (Johnson, 2022)</a:t>
            </a:r>
          </a:p>
          <a:p>
            <a:r>
              <a:rPr lang="en-GB" dirty="0"/>
              <a:t>Need for integrated care systems (CQC, 2025)</a:t>
            </a:r>
          </a:p>
        </p:txBody>
      </p:sp>
      <p:sp>
        <p:nvSpPr>
          <p:cNvPr id="13" name="Shape 8"/>
          <p:cNvSpPr/>
          <p:nvPr/>
        </p:nvSpPr>
        <p:spPr>
          <a:xfrm>
            <a:off x="4526280" y="3543300"/>
            <a:ext cx="566928" cy="566928"/>
          </a:xfrm>
          <a:prstGeom prst="ellipse">
            <a:avLst/>
          </a:prstGeom>
          <a:solidFill>
            <a:srgbClr val="D98A3D"/>
          </a:solidFill>
          <a:ln/>
        </p:spPr>
        <p:txBody>
          <a:bodyPr/>
          <a:lstStyle/>
          <a:p>
            <a:endParaRPr lang="en-US"/>
          </a:p>
        </p:txBody>
      </p:sp>
      <p:pic>
        <p:nvPicPr>
          <p:cNvPr id="14" name="Image 3" descr="preencoded.png"/>
          <p:cNvPicPr>
            <a:picLocks noChangeAspect="1"/>
          </p:cNvPicPr>
          <p:nvPr/>
        </p:nvPicPr>
        <p:blipFill>
          <a:blip r:embed="rId7"/>
          <a:stretch>
            <a:fillRect/>
          </a:stretch>
        </p:blipFill>
        <p:spPr>
          <a:xfrm>
            <a:off x="4672584" y="3689604"/>
            <a:ext cx="274320" cy="274320"/>
          </a:xfrm>
          <a:prstGeom prst="rect">
            <a:avLst/>
          </a:prstGeom>
        </p:spPr>
      </p:pic>
      <p:sp>
        <p:nvSpPr>
          <p:cNvPr id="15" name="Text 9"/>
          <p:cNvSpPr/>
          <p:nvPr/>
        </p:nvSpPr>
        <p:spPr>
          <a:xfrm>
            <a:off x="5303520" y="3154680"/>
            <a:ext cx="6309360" cy="1344168"/>
          </a:xfrm>
          <a:prstGeom prst="rect">
            <a:avLst/>
          </a:prstGeom>
          <a:noFill/>
          <a:ln/>
        </p:spPr>
        <p:txBody>
          <a:bodyPr wrap="square" lIns="0" tIns="0" rIns="0" bIns="0" rtlCol="0" anchor="ctr"/>
          <a:lstStyle/>
          <a:p>
            <a:r>
              <a:rPr lang="en-GB" dirty="0"/>
              <a:t>24-hour support (</a:t>
            </a:r>
            <a:r>
              <a:rPr lang="en-GB" dirty="0" err="1"/>
              <a:t>Kuluski</a:t>
            </a:r>
            <a:r>
              <a:rPr lang="en-GB" dirty="0"/>
              <a:t> </a:t>
            </a:r>
            <a:r>
              <a:rPr lang="en-GB" i="1" dirty="0"/>
              <a:t>et al., </a:t>
            </a:r>
            <a:r>
              <a:rPr lang="en-GB" dirty="0"/>
              <a:t>2017)</a:t>
            </a:r>
          </a:p>
          <a:p>
            <a:r>
              <a:rPr lang="en-GB" dirty="0"/>
              <a:t>Stability through routine</a:t>
            </a:r>
          </a:p>
          <a:p>
            <a:r>
              <a:rPr lang="en-GB" dirty="0"/>
              <a:t>Social opportunities</a:t>
            </a:r>
          </a:p>
        </p:txBody>
      </p:sp>
      <p:sp>
        <p:nvSpPr>
          <p:cNvPr id="16" name="Shape 10"/>
          <p:cNvSpPr/>
          <p:nvPr/>
        </p:nvSpPr>
        <p:spPr>
          <a:xfrm>
            <a:off x="4526280" y="5052060"/>
            <a:ext cx="566928" cy="566928"/>
          </a:xfrm>
          <a:prstGeom prst="ellipse">
            <a:avLst/>
          </a:prstGeom>
          <a:solidFill>
            <a:srgbClr val="D98A3D"/>
          </a:solidFill>
          <a:ln/>
        </p:spPr>
        <p:txBody>
          <a:bodyPr/>
          <a:lstStyle/>
          <a:p>
            <a:endParaRPr lang="en-US"/>
          </a:p>
        </p:txBody>
      </p:sp>
      <p:pic>
        <p:nvPicPr>
          <p:cNvPr id="17" name="Image 4" descr="preencoded.png"/>
          <p:cNvPicPr>
            <a:picLocks noChangeAspect="1"/>
          </p:cNvPicPr>
          <p:nvPr/>
        </p:nvPicPr>
        <p:blipFill>
          <a:blip r:embed="rId8"/>
          <a:stretch>
            <a:fillRect/>
          </a:stretch>
        </p:blipFill>
        <p:spPr>
          <a:xfrm>
            <a:off x="4672584" y="5198364"/>
            <a:ext cx="274320" cy="274320"/>
          </a:xfrm>
          <a:prstGeom prst="rect">
            <a:avLst/>
          </a:prstGeom>
        </p:spPr>
      </p:pic>
      <p:sp>
        <p:nvSpPr>
          <p:cNvPr id="18" name="Text 11"/>
          <p:cNvSpPr/>
          <p:nvPr/>
        </p:nvSpPr>
        <p:spPr>
          <a:xfrm>
            <a:off x="5303520" y="4663440"/>
            <a:ext cx="6309360" cy="1344168"/>
          </a:xfrm>
          <a:prstGeom prst="rect">
            <a:avLst/>
          </a:prstGeom>
          <a:noFill/>
          <a:ln/>
        </p:spPr>
        <p:txBody>
          <a:bodyPr wrap="square" lIns="0" tIns="0" rIns="0" bIns="0" rtlCol="0" anchor="ctr"/>
          <a:lstStyle/>
          <a:p>
            <a:r>
              <a:rPr lang="en-GB" dirty="0"/>
              <a:t>Loss of autonomy &amp; identity (Cook </a:t>
            </a:r>
            <a:r>
              <a:rPr lang="en-GB" i="1" dirty="0"/>
              <a:t>et al., </a:t>
            </a:r>
            <a:r>
              <a:rPr lang="en-GB" dirty="0"/>
              <a:t>2021)                   Institutional routines</a:t>
            </a:r>
          </a:p>
          <a:p>
            <a:r>
              <a:rPr lang="en-GB" dirty="0"/>
              <a:t>Disengagement risk (Fox </a:t>
            </a:r>
            <a:r>
              <a:rPr lang="en-GB" i="1" dirty="0"/>
              <a:t>et al</a:t>
            </a:r>
            <a:r>
              <a:rPr lang="en-GB" dirty="0"/>
              <a:t>., 2017) </a:t>
            </a:r>
          </a:p>
          <a:p>
            <a:r>
              <a:rPr lang="en-GB" dirty="0"/>
              <a:t>Improves safety but may reduce independence</a:t>
            </a:r>
          </a:p>
        </p:txBody>
      </p:sp>
      <p:sp>
        <p:nvSpPr>
          <p:cNvPr id="19" name="Text 12"/>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0" name="Text 13"/>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4 / 17</a:t>
            </a:r>
            <a:endParaRPr lang="en-US" sz="950" dirty="0"/>
          </a:p>
        </p:txBody>
      </p:sp>
      <p:pic>
        <p:nvPicPr>
          <p:cNvPr id="28" name="Audio 27">
            <a:extLst>
              <a:ext uri="{FF2B5EF4-FFF2-40B4-BE49-F238E27FC236}">
                <a16:creationId xmlns:a16="http://schemas.microsoft.com/office/drawing/2014/main" id="{6970D3C0-D248-7BFE-2650-C9BB905B486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0768"/>
    </mc:Choice>
    <mc:Fallback xmlns="">
      <p:transition spd="slow" advTm="100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416052"/>
            <a:ext cx="10424160" cy="640080"/>
          </a:xfrm>
          <a:prstGeom prst="rect">
            <a:avLst/>
          </a:prstGeom>
          <a:noFill/>
          <a:ln/>
        </p:spPr>
        <p:txBody>
          <a:bodyPr wrap="square" lIns="0" tIns="0" rIns="0" bIns="0" rtlCol="0" anchor="ctr"/>
          <a:lstStyle/>
          <a:p>
            <a:pPr marL="0" indent="0" algn="l">
              <a:buNone/>
            </a:pPr>
            <a:r>
              <a:rPr lang="en-US" sz="2800" b="1" dirty="0">
                <a:solidFill>
                  <a:schemeClr val="accent6">
                    <a:lumMod val="50000"/>
                  </a:schemeClr>
                </a:solidFill>
                <a:latin typeface="Arial" panose="020B0604020202020204" pitchFamily="34" charset="0"/>
                <a:cs typeface="Arial" panose="020B0604020202020204" pitchFamily="34" charset="0"/>
              </a:rPr>
              <a:t>Technology Innovations in Elderly Care</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27632"/>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Telehealth – remote consultations and monitoring (NHS, 2019) </a:t>
            </a:r>
          </a:p>
          <a:p>
            <a:r>
              <a:rPr lang="en-GB" dirty="0"/>
              <a:t>                                       Smart homes – sensors and fall detection Dementia technology </a:t>
            </a:r>
          </a:p>
          <a:p>
            <a:r>
              <a:rPr lang="en-GB" dirty="0"/>
              <a:t>                                       GPS trackers and reminders Apps – medication alerts and video calls	</a:t>
            </a:r>
          </a:p>
        </p:txBody>
      </p:sp>
      <p:sp>
        <p:nvSpPr>
          <p:cNvPr id="7" name="Shape 4"/>
          <p:cNvSpPr/>
          <p:nvPr/>
        </p:nvSpPr>
        <p:spPr>
          <a:xfrm>
            <a:off x="868680" y="1956816"/>
            <a:ext cx="713232" cy="713232"/>
          </a:xfrm>
          <a:prstGeom prst="ellipse">
            <a:avLst/>
          </a:prstGeom>
          <a:solidFill>
            <a:srgbClr val="1E7B6F"/>
          </a:solidFill>
          <a:ln/>
        </p:spPr>
        <p:txBody>
          <a:bodyPr/>
          <a:lstStyle/>
          <a:p>
            <a:endParaRPr lang="en-US"/>
          </a:p>
        </p:txBody>
      </p:sp>
      <p:sp>
        <p:nvSpPr>
          <p:cNvPr id="8" name="Text 5"/>
          <p:cNvSpPr/>
          <p:nvPr/>
        </p:nvSpPr>
        <p:spPr>
          <a:xfrm>
            <a:off x="868680" y="1956816"/>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01</a:t>
            </a:r>
            <a:endParaRPr lang="en-US" sz="2200" dirty="0"/>
          </a:p>
        </p:txBody>
      </p:sp>
      <p:sp>
        <p:nvSpPr>
          <p:cNvPr id="9" name="Shape 6"/>
          <p:cNvSpPr/>
          <p:nvPr/>
        </p:nvSpPr>
        <p:spPr>
          <a:xfrm>
            <a:off x="1810512" y="2039112"/>
            <a:ext cx="548640" cy="548640"/>
          </a:xfrm>
          <a:prstGeom prst="ellipse">
            <a:avLst/>
          </a:prstGeom>
          <a:solidFill>
            <a:srgbClr val="EAF2EF"/>
          </a:solidFill>
          <a:ln/>
        </p:spPr>
        <p:txBody>
          <a:bodyPr/>
          <a:lstStyle/>
          <a:p>
            <a:endParaRPr lang="en-US"/>
          </a:p>
        </p:txBody>
      </p:sp>
      <p:pic>
        <p:nvPicPr>
          <p:cNvPr id="10" name="Image 1" descr="preencoded.png"/>
          <p:cNvPicPr>
            <a:picLocks noChangeAspect="1"/>
          </p:cNvPicPr>
          <p:nvPr/>
        </p:nvPicPr>
        <p:blipFill>
          <a:blip r:embed="rId6"/>
          <a:stretch>
            <a:fillRect/>
          </a:stretch>
        </p:blipFill>
        <p:spPr>
          <a:xfrm>
            <a:off x="1947672" y="2176272"/>
            <a:ext cx="274320" cy="274320"/>
          </a:xfrm>
          <a:prstGeom prst="rect">
            <a:avLst/>
          </a:prstGeom>
        </p:spPr>
      </p:pic>
      <p:sp>
        <p:nvSpPr>
          <p:cNvPr id="11" name="Text 7"/>
          <p:cNvSpPr/>
          <p:nvPr/>
        </p:nvSpPr>
        <p:spPr>
          <a:xfrm>
            <a:off x="2606040" y="1719072"/>
            <a:ext cx="8823960" cy="1188720"/>
          </a:xfrm>
          <a:prstGeom prst="rect">
            <a:avLst/>
          </a:prstGeom>
          <a:noFill/>
          <a:ln/>
        </p:spPr>
        <p:txBody>
          <a:bodyPr wrap="square" lIns="0" tIns="0" rIns="0" bIns="0" rtlCol="0" anchor="ctr"/>
          <a:lstStyle/>
          <a:p>
            <a:pPr marL="0" indent="0" algn="l">
              <a:lnSpc>
                <a:spcPct val="102000"/>
              </a:lnSpc>
              <a:buNone/>
            </a:pPr>
            <a:endParaRPr lang="en-US" sz="1500" dirty="0"/>
          </a:p>
        </p:txBody>
      </p:sp>
      <p:sp>
        <p:nvSpPr>
          <p:cNvPr id="12" name="Shape 8"/>
          <p:cNvSpPr/>
          <p:nvPr/>
        </p:nvSpPr>
        <p:spPr>
          <a:xfrm>
            <a:off x="548640" y="3163824"/>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Promotes independence</a:t>
            </a:r>
          </a:p>
          <a:p>
            <a:r>
              <a:rPr lang="en-GB" dirty="0"/>
              <a:t>                                         Improves safety &amp; early intervention</a:t>
            </a:r>
          </a:p>
          <a:p>
            <a:r>
              <a:rPr lang="en-GB" dirty="0"/>
              <a:t>                                         Supports ageing at home  </a:t>
            </a:r>
          </a:p>
        </p:txBody>
      </p:sp>
      <p:sp>
        <p:nvSpPr>
          <p:cNvPr id="13" name="Shape 9"/>
          <p:cNvSpPr/>
          <p:nvPr/>
        </p:nvSpPr>
        <p:spPr>
          <a:xfrm>
            <a:off x="868680" y="3493008"/>
            <a:ext cx="713232" cy="713232"/>
          </a:xfrm>
          <a:prstGeom prst="ellipse">
            <a:avLst/>
          </a:prstGeom>
          <a:solidFill>
            <a:srgbClr val="1E7B6F"/>
          </a:solidFill>
          <a:ln/>
        </p:spPr>
        <p:txBody>
          <a:bodyPr/>
          <a:lstStyle/>
          <a:p>
            <a:endParaRPr lang="en-US"/>
          </a:p>
        </p:txBody>
      </p:sp>
      <p:sp>
        <p:nvSpPr>
          <p:cNvPr id="14" name="Text 10"/>
          <p:cNvSpPr/>
          <p:nvPr/>
        </p:nvSpPr>
        <p:spPr>
          <a:xfrm>
            <a:off x="868680" y="3493008"/>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02</a:t>
            </a:r>
            <a:endParaRPr lang="en-US" sz="2200" dirty="0"/>
          </a:p>
        </p:txBody>
      </p:sp>
      <p:sp>
        <p:nvSpPr>
          <p:cNvPr id="15" name="Shape 11"/>
          <p:cNvSpPr/>
          <p:nvPr/>
        </p:nvSpPr>
        <p:spPr>
          <a:xfrm>
            <a:off x="1810512" y="3575304"/>
            <a:ext cx="548640" cy="548640"/>
          </a:xfrm>
          <a:prstGeom prst="ellipse">
            <a:avLst/>
          </a:prstGeom>
          <a:solidFill>
            <a:srgbClr val="EAF2EF"/>
          </a:solidFill>
          <a:ln/>
        </p:spPr>
        <p:txBody>
          <a:bodyPr/>
          <a:lstStyle/>
          <a:p>
            <a:endParaRPr lang="en-US"/>
          </a:p>
        </p:txBody>
      </p:sp>
      <p:pic>
        <p:nvPicPr>
          <p:cNvPr id="16" name="Image 2" descr="preencoded.png"/>
          <p:cNvPicPr>
            <a:picLocks noChangeAspect="1"/>
          </p:cNvPicPr>
          <p:nvPr/>
        </p:nvPicPr>
        <p:blipFill>
          <a:blip r:embed="rId7"/>
          <a:stretch>
            <a:fillRect/>
          </a:stretch>
        </p:blipFill>
        <p:spPr>
          <a:xfrm>
            <a:off x="1947672" y="3712464"/>
            <a:ext cx="274320" cy="274320"/>
          </a:xfrm>
          <a:prstGeom prst="rect">
            <a:avLst/>
          </a:prstGeom>
        </p:spPr>
      </p:pic>
      <p:sp>
        <p:nvSpPr>
          <p:cNvPr id="17" name="Text 12"/>
          <p:cNvSpPr/>
          <p:nvPr/>
        </p:nvSpPr>
        <p:spPr>
          <a:xfrm>
            <a:off x="2606040" y="3255264"/>
            <a:ext cx="8823960" cy="1188720"/>
          </a:xfrm>
          <a:prstGeom prst="rect">
            <a:avLst/>
          </a:prstGeom>
          <a:noFill/>
          <a:ln/>
        </p:spPr>
        <p:txBody>
          <a:bodyPr wrap="square" lIns="0" tIns="0" rIns="0" bIns="0" rtlCol="0" anchor="ctr"/>
          <a:lstStyle/>
          <a:p>
            <a:pPr marL="0" indent="0" algn="l">
              <a:lnSpc>
                <a:spcPct val="102000"/>
              </a:lnSpc>
              <a:buNone/>
            </a:pPr>
            <a:endParaRPr lang="en-US" dirty="0">
              <a:latin typeface="Arial" panose="020B0604020202020204" pitchFamily="34" charset="0"/>
              <a:cs typeface="Arial" panose="020B0604020202020204" pitchFamily="34" charset="0"/>
            </a:endParaRPr>
          </a:p>
        </p:txBody>
      </p:sp>
      <p:sp>
        <p:nvSpPr>
          <p:cNvPr id="18" name="Shape 13"/>
          <p:cNvSpPr/>
          <p:nvPr/>
        </p:nvSpPr>
        <p:spPr>
          <a:xfrm>
            <a:off x="548640" y="4700016"/>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Digital exclusion (NHS, 2019) - Cost &amp; funding issues</a:t>
            </a:r>
          </a:p>
          <a:p>
            <a:r>
              <a:rPr lang="en-GB" dirty="0"/>
              <a:t>                                        Reduced human interaction - Privacy &amp; ethical concerns</a:t>
            </a:r>
          </a:p>
          <a:p>
            <a:r>
              <a:rPr lang="en-GB" dirty="0"/>
              <a:t> </a:t>
            </a:r>
          </a:p>
          <a:p>
            <a:r>
              <a:rPr lang="en-GB" dirty="0"/>
              <a:t>                                        Technology should support, not replace person-centred care </a:t>
            </a:r>
            <a:endParaRPr lang="en-US" dirty="0"/>
          </a:p>
        </p:txBody>
      </p:sp>
      <p:sp>
        <p:nvSpPr>
          <p:cNvPr id="19" name="Shape 14"/>
          <p:cNvSpPr/>
          <p:nvPr/>
        </p:nvSpPr>
        <p:spPr>
          <a:xfrm>
            <a:off x="868680" y="5029200"/>
            <a:ext cx="713232" cy="713232"/>
          </a:xfrm>
          <a:prstGeom prst="ellipse">
            <a:avLst/>
          </a:prstGeom>
          <a:solidFill>
            <a:srgbClr val="1E7B6F"/>
          </a:solidFill>
          <a:ln/>
        </p:spPr>
        <p:txBody>
          <a:bodyPr/>
          <a:lstStyle/>
          <a:p>
            <a:endParaRPr lang="en-US"/>
          </a:p>
        </p:txBody>
      </p:sp>
      <p:sp>
        <p:nvSpPr>
          <p:cNvPr id="20" name="Text 15"/>
          <p:cNvSpPr/>
          <p:nvPr/>
        </p:nvSpPr>
        <p:spPr>
          <a:xfrm>
            <a:off x="868680" y="5029200"/>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03</a:t>
            </a:r>
            <a:endParaRPr lang="en-US" sz="2200" dirty="0"/>
          </a:p>
        </p:txBody>
      </p:sp>
      <p:sp>
        <p:nvSpPr>
          <p:cNvPr id="21" name="Shape 16"/>
          <p:cNvSpPr/>
          <p:nvPr/>
        </p:nvSpPr>
        <p:spPr>
          <a:xfrm>
            <a:off x="1810512" y="5111496"/>
            <a:ext cx="548640" cy="548640"/>
          </a:xfrm>
          <a:prstGeom prst="ellipse">
            <a:avLst/>
          </a:prstGeom>
          <a:solidFill>
            <a:srgbClr val="EAF2EF"/>
          </a:solidFill>
          <a:ln/>
        </p:spPr>
        <p:txBody>
          <a:bodyPr/>
          <a:lstStyle/>
          <a:p>
            <a:endParaRPr lang="en-US"/>
          </a:p>
        </p:txBody>
      </p:sp>
      <p:pic>
        <p:nvPicPr>
          <p:cNvPr id="22" name="Image 3" descr="preencoded.png"/>
          <p:cNvPicPr>
            <a:picLocks noChangeAspect="1"/>
          </p:cNvPicPr>
          <p:nvPr/>
        </p:nvPicPr>
        <p:blipFill>
          <a:blip r:embed="rId8"/>
          <a:stretch>
            <a:fillRect/>
          </a:stretch>
        </p:blipFill>
        <p:spPr>
          <a:xfrm>
            <a:off x="1947672" y="5248656"/>
            <a:ext cx="274320" cy="274320"/>
          </a:xfrm>
          <a:prstGeom prst="rect">
            <a:avLst/>
          </a:prstGeom>
        </p:spPr>
      </p:pic>
      <p:sp>
        <p:nvSpPr>
          <p:cNvPr id="23" name="Text 17"/>
          <p:cNvSpPr/>
          <p:nvPr/>
        </p:nvSpPr>
        <p:spPr>
          <a:xfrm>
            <a:off x="2606040" y="4791456"/>
            <a:ext cx="8823960" cy="1188720"/>
          </a:xfrm>
          <a:prstGeom prst="rect">
            <a:avLst/>
          </a:prstGeom>
          <a:noFill/>
          <a:ln/>
        </p:spPr>
        <p:txBody>
          <a:bodyPr wrap="square" lIns="0" tIns="0" rIns="0" bIns="0" rtlCol="0" anchor="ctr"/>
          <a:lstStyle/>
          <a:p>
            <a:pPr marL="0" indent="0" algn="l">
              <a:lnSpc>
                <a:spcPct val="102000"/>
              </a:lnSpc>
              <a:buNone/>
            </a:pPr>
            <a:endParaRPr lang="en-US" dirty="0">
              <a:latin typeface="Arial" panose="020B0604020202020204" pitchFamily="34" charset="0"/>
              <a:cs typeface="Arial" panose="020B0604020202020204" pitchFamily="34" charset="0"/>
            </a:endParaRPr>
          </a:p>
        </p:txBody>
      </p:sp>
      <p:sp>
        <p:nvSpPr>
          <p:cNvPr id="24" name="Text 18"/>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5" name="Text 19"/>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9 / 17</a:t>
            </a:r>
            <a:endParaRPr lang="en-US" sz="950" dirty="0"/>
          </a:p>
        </p:txBody>
      </p:sp>
      <p:pic>
        <p:nvPicPr>
          <p:cNvPr id="27" name="Audio 26">
            <a:extLst>
              <a:ext uri="{FF2B5EF4-FFF2-40B4-BE49-F238E27FC236}">
                <a16:creationId xmlns:a16="http://schemas.microsoft.com/office/drawing/2014/main" id="{43D6BE8B-8754-EBD8-3FC3-B741F2C631F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713"/>
    </mc:Choice>
    <mc:Fallback xmlns="">
      <p:transition spd="slow" advTm="47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429768"/>
            <a:ext cx="10424160" cy="640080"/>
          </a:xfrm>
          <a:prstGeom prst="rect">
            <a:avLst/>
          </a:prstGeom>
          <a:noFill/>
          <a:ln/>
        </p:spPr>
        <p:txBody>
          <a:bodyPr wrap="square" lIns="0" tIns="0" rIns="0" bIns="0" rtlCol="0" anchor="ctr"/>
          <a:lstStyle/>
          <a:p>
            <a:pPr marL="0" indent="0" algn="l">
              <a:buNone/>
            </a:pPr>
            <a:r>
              <a:rPr lang="en-US" sz="2800" b="1" dirty="0">
                <a:solidFill>
                  <a:schemeClr val="accent6">
                    <a:lumMod val="50000"/>
                  </a:schemeClr>
                </a:solidFill>
                <a:latin typeface="Arial" panose="020B0604020202020204" pitchFamily="34" charset="0"/>
                <a:cs typeface="Arial" panose="020B0604020202020204" pitchFamily="34" charset="0"/>
              </a:rPr>
              <a:t>Case Study 1 – Dementia and Care Needs</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27632"/>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An 82-year-old individual living alone with moderate dementia experiences </a:t>
            </a:r>
          </a:p>
          <a:p>
            <a:r>
              <a:rPr lang="en-GB" dirty="0"/>
              <a:t>                                          Memory loss, confusion, and a risk of falls. </a:t>
            </a:r>
          </a:p>
          <a:p>
            <a:r>
              <a:rPr lang="en-GB" dirty="0"/>
              <a:t>                                          They require support with medication, personal care, and daily activities. </a:t>
            </a:r>
          </a:p>
          <a:p>
            <a:r>
              <a:rPr lang="en-GB" dirty="0"/>
              <a:t> </a:t>
            </a:r>
          </a:p>
        </p:txBody>
      </p:sp>
      <p:sp>
        <p:nvSpPr>
          <p:cNvPr id="7" name="Shape 4"/>
          <p:cNvSpPr/>
          <p:nvPr/>
        </p:nvSpPr>
        <p:spPr>
          <a:xfrm>
            <a:off x="868680" y="1956816"/>
            <a:ext cx="713232" cy="713232"/>
          </a:xfrm>
          <a:prstGeom prst="ellipse">
            <a:avLst/>
          </a:prstGeom>
          <a:solidFill>
            <a:srgbClr val="1E7B6F"/>
          </a:solidFill>
          <a:ln/>
        </p:spPr>
        <p:txBody>
          <a:bodyPr/>
          <a:lstStyle/>
          <a:p>
            <a:endParaRPr lang="en-US"/>
          </a:p>
        </p:txBody>
      </p:sp>
      <p:sp>
        <p:nvSpPr>
          <p:cNvPr id="8" name="Text 5"/>
          <p:cNvSpPr/>
          <p:nvPr/>
        </p:nvSpPr>
        <p:spPr>
          <a:xfrm>
            <a:off x="868680" y="1956816"/>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01</a:t>
            </a:r>
            <a:endParaRPr lang="en-US" sz="2200" dirty="0"/>
          </a:p>
        </p:txBody>
      </p:sp>
      <p:sp>
        <p:nvSpPr>
          <p:cNvPr id="9" name="Shape 6"/>
          <p:cNvSpPr/>
          <p:nvPr/>
        </p:nvSpPr>
        <p:spPr>
          <a:xfrm>
            <a:off x="1810512" y="2039112"/>
            <a:ext cx="548640" cy="548640"/>
          </a:xfrm>
          <a:prstGeom prst="ellipse">
            <a:avLst/>
          </a:prstGeom>
          <a:solidFill>
            <a:srgbClr val="EAF2EF"/>
          </a:solidFill>
          <a:ln/>
        </p:spPr>
        <p:txBody>
          <a:bodyPr/>
          <a:lstStyle/>
          <a:p>
            <a:endParaRPr lang="en-US"/>
          </a:p>
        </p:txBody>
      </p:sp>
      <p:pic>
        <p:nvPicPr>
          <p:cNvPr id="10" name="Image 1" descr="preencoded.png"/>
          <p:cNvPicPr>
            <a:picLocks noChangeAspect="1"/>
          </p:cNvPicPr>
          <p:nvPr/>
        </p:nvPicPr>
        <p:blipFill>
          <a:blip r:embed="rId6"/>
          <a:stretch>
            <a:fillRect/>
          </a:stretch>
        </p:blipFill>
        <p:spPr>
          <a:xfrm>
            <a:off x="1947672" y="2176272"/>
            <a:ext cx="274320" cy="274320"/>
          </a:xfrm>
          <a:prstGeom prst="rect">
            <a:avLst/>
          </a:prstGeom>
        </p:spPr>
      </p:pic>
      <p:sp>
        <p:nvSpPr>
          <p:cNvPr id="11" name="Text 7"/>
          <p:cNvSpPr/>
          <p:nvPr/>
        </p:nvSpPr>
        <p:spPr>
          <a:xfrm>
            <a:off x="2606040" y="1719072"/>
            <a:ext cx="8823960" cy="1188720"/>
          </a:xfrm>
          <a:prstGeom prst="rect">
            <a:avLst/>
          </a:prstGeom>
          <a:noFill/>
          <a:ln/>
        </p:spPr>
        <p:txBody>
          <a:bodyPr wrap="square" lIns="0" tIns="0" rIns="0" bIns="0" rtlCol="0" anchor="ctr"/>
          <a:lstStyle/>
          <a:p>
            <a:pPr marL="0" indent="0" algn="l">
              <a:lnSpc>
                <a:spcPct val="102000"/>
              </a:lnSpc>
              <a:buNone/>
            </a:pPr>
            <a:endParaRPr lang="en-US" dirty="0">
              <a:latin typeface="Arial" panose="020B0604020202020204" pitchFamily="34" charset="0"/>
              <a:cs typeface="Arial" panose="020B0604020202020204" pitchFamily="34" charset="0"/>
            </a:endParaRPr>
          </a:p>
        </p:txBody>
      </p:sp>
      <p:sp>
        <p:nvSpPr>
          <p:cNvPr id="12" name="Shape 8"/>
          <p:cNvSpPr/>
          <p:nvPr/>
        </p:nvSpPr>
        <p:spPr>
          <a:xfrm>
            <a:off x="548640" y="3163824"/>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Home: Independence – Isolation/risk of fall</a:t>
            </a:r>
          </a:p>
          <a:p>
            <a:r>
              <a:rPr lang="en-GB" dirty="0"/>
              <a:t>                                            Care Home: Support – Autonomy/identity</a:t>
            </a:r>
          </a:p>
          <a:p>
            <a:r>
              <a:rPr lang="en-GB" dirty="0"/>
              <a:t>                                             Theory: Erikson/Disengagement</a:t>
            </a:r>
          </a:p>
          <a:p>
            <a:r>
              <a:rPr lang="en-GB" dirty="0"/>
              <a:t>                                             Policy: Capacity Act 2005    </a:t>
            </a:r>
          </a:p>
        </p:txBody>
      </p:sp>
      <p:sp>
        <p:nvSpPr>
          <p:cNvPr id="13" name="Shape 9"/>
          <p:cNvSpPr/>
          <p:nvPr/>
        </p:nvSpPr>
        <p:spPr>
          <a:xfrm>
            <a:off x="868680" y="3493008"/>
            <a:ext cx="713232" cy="713232"/>
          </a:xfrm>
          <a:prstGeom prst="ellipse">
            <a:avLst/>
          </a:prstGeom>
          <a:solidFill>
            <a:srgbClr val="1E7B6F"/>
          </a:solidFill>
          <a:ln/>
        </p:spPr>
        <p:txBody>
          <a:bodyPr/>
          <a:lstStyle/>
          <a:p>
            <a:endParaRPr lang="en-US"/>
          </a:p>
        </p:txBody>
      </p:sp>
      <p:sp>
        <p:nvSpPr>
          <p:cNvPr id="14" name="Text 10"/>
          <p:cNvSpPr/>
          <p:nvPr/>
        </p:nvSpPr>
        <p:spPr>
          <a:xfrm>
            <a:off x="868680" y="3493008"/>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02</a:t>
            </a:r>
            <a:endParaRPr lang="en-US" sz="2200" dirty="0"/>
          </a:p>
        </p:txBody>
      </p:sp>
      <p:sp>
        <p:nvSpPr>
          <p:cNvPr id="15" name="Shape 11"/>
          <p:cNvSpPr/>
          <p:nvPr/>
        </p:nvSpPr>
        <p:spPr>
          <a:xfrm>
            <a:off x="1810512" y="3575304"/>
            <a:ext cx="548640" cy="548640"/>
          </a:xfrm>
          <a:prstGeom prst="ellipse">
            <a:avLst/>
          </a:prstGeom>
          <a:solidFill>
            <a:srgbClr val="EAF2EF"/>
          </a:solidFill>
          <a:ln/>
        </p:spPr>
        <p:txBody>
          <a:bodyPr/>
          <a:lstStyle/>
          <a:p>
            <a:endParaRPr lang="en-US"/>
          </a:p>
        </p:txBody>
      </p:sp>
      <p:pic>
        <p:nvPicPr>
          <p:cNvPr id="16" name="Image 2" descr="preencoded.png"/>
          <p:cNvPicPr>
            <a:picLocks noChangeAspect="1"/>
          </p:cNvPicPr>
          <p:nvPr/>
        </p:nvPicPr>
        <p:blipFill>
          <a:blip r:embed="rId7"/>
          <a:stretch>
            <a:fillRect/>
          </a:stretch>
        </p:blipFill>
        <p:spPr>
          <a:xfrm>
            <a:off x="1947672" y="3712464"/>
            <a:ext cx="274320" cy="274320"/>
          </a:xfrm>
          <a:prstGeom prst="rect">
            <a:avLst/>
          </a:prstGeom>
        </p:spPr>
      </p:pic>
      <p:sp>
        <p:nvSpPr>
          <p:cNvPr id="17" name="Text 12"/>
          <p:cNvSpPr/>
          <p:nvPr/>
        </p:nvSpPr>
        <p:spPr>
          <a:xfrm>
            <a:off x="2606040" y="3255264"/>
            <a:ext cx="8823960" cy="1188720"/>
          </a:xfrm>
          <a:prstGeom prst="rect">
            <a:avLst/>
          </a:prstGeom>
          <a:noFill/>
          <a:ln/>
        </p:spPr>
        <p:txBody>
          <a:bodyPr wrap="square" lIns="0" tIns="0" rIns="0" bIns="0" rtlCol="0" anchor="ctr"/>
          <a:lstStyle/>
          <a:p>
            <a:pPr marL="0" indent="0" algn="l">
              <a:lnSpc>
                <a:spcPct val="102000"/>
              </a:lnSpc>
              <a:buNone/>
            </a:pPr>
            <a:endParaRPr lang="en-US" dirty="0">
              <a:latin typeface="Arial" panose="020B0604020202020204" pitchFamily="34" charset="0"/>
              <a:cs typeface="Arial" panose="020B0604020202020204" pitchFamily="34" charset="0"/>
            </a:endParaRPr>
          </a:p>
        </p:txBody>
      </p:sp>
      <p:sp>
        <p:nvSpPr>
          <p:cNvPr id="18" name="Shape 13"/>
          <p:cNvSpPr/>
          <p:nvPr/>
        </p:nvSpPr>
        <p:spPr>
          <a:xfrm>
            <a:off x="548640" y="4700016"/>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a:t>
            </a:r>
          </a:p>
          <a:p>
            <a:endParaRPr lang="en-GB" dirty="0"/>
          </a:p>
          <a:p>
            <a:r>
              <a:rPr lang="en-GB" dirty="0"/>
              <a:t>                                           Balance safety and independence</a:t>
            </a:r>
          </a:p>
        </p:txBody>
      </p:sp>
      <p:sp>
        <p:nvSpPr>
          <p:cNvPr id="19" name="Shape 14"/>
          <p:cNvSpPr/>
          <p:nvPr/>
        </p:nvSpPr>
        <p:spPr>
          <a:xfrm>
            <a:off x="868680" y="5029200"/>
            <a:ext cx="713232" cy="713232"/>
          </a:xfrm>
          <a:prstGeom prst="ellipse">
            <a:avLst/>
          </a:prstGeom>
          <a:solidFill>
            <a:srgbClr val="1E7B6F"/>
          </a:solidFill>
          <a:ln/>
        </p:spPr>
        <p:txBody>
          <a:bodyPr/>
          <a:lstStyle/>
          <a:p>
            <a:endParaRPr lang="en-US"/>
          </a:p>
        </p:txBody>
      </p:sp>
      <p:sp>
        <p:nvSpPr>
          <p:cNvPr id="20" name="Text 15"/>
          <p:cNvSpPr/>
          <p:nvPr/>
        </p:nvSpPr>
        <p:spPr>
          <a:xfrm>
            <a:off x="868680" y="5029200"/>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03</a:t>
            </a:r>
            <a:endParaRPr lang="en-US" sz="2200" dirty="0"/>
          </a:p>
        </p:txBody>
      </p:sp>
      <p:sp>
        <p:nvSpPr>
          <p:cNvPr id="21" name="Shape 16"/>
          <p:cNvSpPr/>
          <p:nvPr/>
        </p:nvSpPr>
        <p:spPr>
          <a:xfrm>
            <a:off x="1810512" y="5111496"/>
            <a:ext cx="548640" cy="548640"/>
          </a:xfrm>
          <a:prstGeom prst="ellipse">
            <a:avLst/>
          </a:prstGeom>
          <a:solidFill>
            <a:srgbClr val="EAF2EF"/>
          </a:solidFill>
          <a:ln/>
        </p:spPr>
        <p:txBody>
          <a:bodyPr/>
          <a:lstStyle/>
          <a:p>
            <a:endParaRPr lang="en-US"/>
          </a:p>
        </p:txBody>
      </p:sp>
      <p:pic>
        <p:nvPicPr>
          <p:cNvPr id="22" name="Image 3" descr="preencoded.png"/>
          <p:cNvPicPr>
            <a:picLocks noChangeAspect="1"/>
          </p:cNvPicPr>
          <p:nvPr/>
        </p:nvPicPr>
        <p:blipFill>
          <a:blip r:embed="rId8"/>
          <a:stretch>
            <a:fillRect/>
          </a:stretch>
        </p:blipFill>
        <p:spPr>
          <a:xfrm>
            <a:off x="1947672" y="5248656"/>
            <a:ext cx="274320" cy="274320"/>
          </a:xfrm>
          <a:prstGeom prst="rect">
            <a:avLst/>
          </a:prstGeom>
        </p:spPr>
      </p:pic>
      <p:sp>
        <p:nvSpPr>
          <p:cNvPr id="23" name="Text 17"/>
          <p:cNvSpPr/>
          <p:nvPr/>
        </p:nvSpPr>
        <p:spPr>
          <a:xfrm>
            <a:off x="2606040" y="4791456"/>
            <a:ext cx="8823960" cy="1188720"/>
          </a:xfrm>
          <a:prstGeom prst="rect">
            <a:avLst/>
          </a:prstGeom>
          <a:noFill/>
          <a:ln/>
        </p:spPr>
        <p:txBody>
          <a:bodyPr wrap="square" lIns="0" tIns="0" rIns="0" bIns="0" rtlCol="0" anchor="ctr"/>
          <a:lstStyle/>
          <a:p>
            <a:pPr marL="0" indent="0" algn="l">
              <a:lnSpc>
                <a:spcPct val="102000"/>
              </a:lnSpc>
              <a:buNone/>
            </a:pPr>
            <a:endParaRPr lang="en-US" dirty="0">
              <a:latin typeface="Arial" panose="020B0604020202020204" pitchFamily="34" charset="0"/>
              <a:cs typeface="Arial" panose="020B0604020202020204" pitchFamily="34" charset="0"/>
            </a:endParaRPr>
          </a:p>
        </p:txBody>
      </p:sp>
      <p:sp>
        <p:nvSpPr>
          <p:cNvPr id="24" name="Text 18"/>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5" name="Text 19"/>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8 / 17</a:t>
            </a:r>
            <a:endParaRPr lang="en-US" sz="950" dirty="0"/>
          </a:p>
        </p:txBody>
      </p:sp>
      <p:pic>
        <p:nvPicPr>
          <p:cNvPr id="27" name="Audio 26">
            <a:extLst>
              <a:ext uri="{FF2B5EF4-FFF2-40B4-BE49-F238E27FC236}">
                <a16:creationId xmlns:a16="http://schemas.microsoft.com/office/drawing/2014/main" id="{9418B5E8-4C71-69E2-492A-7FA5C923DE0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833"/>
    </mc:Choice>
    <mc:Fallback xmlns="">
      <p:transition spd="slow" advTm="69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432054"/>
            <a:ext cx="10424160" cy="640080"/>
          </a:xfrm>
          <a:prstGeom prst="rect">
            <a:avLst/>
          </a:prstGeom>
          <a:noFill/>
          <a:ln/>
        </p:spPr>
        <p:txBody>
          <a:bodyPr wrap="square" lIns="0" tIns="0" rIns="0" bIns="0" rtlCol="0" anchor="ctr"/>
          <a:lstStyle/>
          <a:p>
            <a:endParaRPr lang="en-US" sz="2800" b="1" dirty="0">
              <a:solidFill>
                <a:schemeClr val="accent6">
                  <a:lumMod val="50000"/>
                </a:schemeClr>
              </a:solidFill>
              <a:latin typeface="Arial" panose="020B0604020202020204" pitchFamily="34" charset="0"/>
              <a:cs typeface="Arial" panose="020B0604020202020204" pitchFamily="34" charset="0"/>
            </a:endParaRPr>
          </a:p>
          <a:p>
            <a:r>
              <a:rPr lang="en-US" sz="2800" b="1" dirty="0">
                <a:solidFill>
                  <a:schemeClr val="accent6">
                    <a:lumMod val="50000"/>
                  </a:schemeClr>
                </a:solidFill>
                <a:latin typeface="Arial" panose="020B0604020202020204" pitchFamily="34" charset="0"/>
                <a:cs typeface="Arial" panose="020B0604020202020204" pitchFamily="34" charset="0"/>
              </a:rPr>
              <a:t>Case Study 2 – Equality and Access (UK)</a:t>
            </a:r>
            <a:endParaRPr lang="en-US" sz="2800" dirty="0">
              <a:solidFill>
                <a:schemeClr val="accent6">
                  <a:lumMod val="50000"/>
                </a:schemeClr>
              </a:solidFill>
              <a:latin typeface="Arial" panose="020B0604020202020204" pitchFamily="34" charset="0"/>
              <a:cs typeface="Arial" panose="020B0604020202020204" pitchFamily="34" charset="0"/>
            </a:endParaRPr>
          </a:p>
          <a:p>
            <a:pPr marL="0" indent="0" algn="l">
              <a:buNone/>
            </a:pP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627632"/>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A 78-year-old from a minority ethnic background</a:t>
            </a:r>
          </a:p>
          <a:p>
            <a:r>
              <a:rPr lang="en-GB" dirty="0"/>
              <a:t>                                           Lives with physical disability and limited mobility</a:t>
            </a:r>
          </a:p>
          <a:p>
            <a:r>
              <a:rPr lang="en-GB" dirty="0"/>
              <a:t>                                           Experiences barriers accessing care due to language differences and cultural needs</a:t>
            </a:r>
          </a:p>
          <a:p>
            <a:r>
              <a:rPr lang="en-GB" dirty="0"/>
              <a:t> </a:t>
            </a:r>
          </a:p>
        </p:txBody>
      </p:sp>
      <p:sp>
        <p:nvSpPr>
          <p:cNvPr id="7" name="Shape 4"/>
          <p:cNvSpPr/>
          <p:nvPr/>
        </p:nvSpPr>
        <p:spPr>
          <a:xfrm>
            <a:off x="868680" y="1956816"/>
            <a:ext cx="713232" cy="713232"/>
          </a:xfrm>
          <a:prstGeom prst="ellipse">
            <a:avLst/>
          </a:prstGeom>
          <a:solidFill>
            <a:srgbClr val="1E7B6F"/>
          </a:solidFill>
          <a:ln/>
        </p:spPr>
        <p:txBody>
          <a:bodyPr/>
          <a:lstStyle/>
          <a:p>
            <a:endParaRPr lang="en-US"/>
          </a:p>
        </p:txBody>
      </p:sp>
      <p:sp>
        <p:nvSpPr>
          <p:cNvPr id="8" name="Text 5"/>
          <p:cNvSpPr/>
          <p:nvPr/>
        </p:nvSpPr>
        <p:spPr>
          <a:xfrm>
            <a:off x="868680" y="1956816"/>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01</a:t>
            </a:r>
            <a:endParaRPr lang="en-US" sz="2200" dirty="0"/>
          </a:p>
        </p:txBody>
      </p:sp>
      <p:sp>
        <p:nvSpPr>
          <p:cNvPr id="9" name="Shape 6"/>
          <p:cNvSpPr/>
          <p:nvPr/>
        </p:nvSpPr>
        <p:spPr>
          <a:xfrm>
            <a:off x="1810512" y="2039112"/>
            <a:ext cx="548640" cy="548640"/>
          </a:xfrm>
          <a:prstGeom prst="ellipse">
            <a:avLst/>
          </a:prstGeom>
          <a:solidFill>
            <a:srgbClr val="EAF2EF"/>
          </a:solidFill>
          <a:ln/>
        </p:spPr>
        <p:txBody>
          <a:bodyPr/>
          <a:lstStyle/>
          <a:p>
            <a:endParaRPr lang="en-US"/>
          </a:p>
        </p:txBody>
      </p:sp>
      <p:pic>
        <p:nvPicPr>
          <p:cNvPr id="10" name="Image 1" descr="preencoded.png"/>
          <p:cNvPicPr>
            <a:picLocks noChangeAspect="1"/>
          </p:cNvPicPr>
          <p:nvPr/>
        </p:nvPicPr>
        <p:blipFill>
          <a:blip r:embed="rId6"/>
          <a:stretch>
            <a:fillRect/>
          </a:stretch>
        </p:blipFill>
        <p:spPr>
          <a:xfrm>
            <a:off x="1947672" y="2176272"/>
            <a:ext cx="274320" cy="274320"/>
          </a:xfrm>
          <a:prstGeom prst="rect">
            <a:avLst/>
          </a:prstGeom>
        </p:spPr>
      </p:pic>
      <p:sp>
        <p:nvSpPr>
          <p:cNvPr id="11" name="Text 7"/>
          <p:cNvSpPr/>
          <p:nvPr/>
        </p:nvSpPr>
        <p:spPr>
          <a:xfrm>
            <a:off x="2606040" y="1719072"/>
            <a:ext cx="8823960" cy="1188720"/>
          </a:xfrm>
          <a:prstGeom prst="rect">
            <a:avLst/>
          </a:prstGeom>
          <a:noFill/>
          <a:ln/>
        </p:spPr>
        <p:txBody>
          <a:bodyPr wrap="square" lIns="0" tIns="0" rIns="0" bIns="0" rtlCol="0" anchor="ctr"/>
          <a:lstStyle/>
          <a:p>
            <a:pPr marL="0" indent="0" algn="l">
              <a:lnSpc>
                <a:spcPct val="102000"/>
              </a:lnSpc>
              <a:buNone/>
            </a:pPr>
            <a:endParaRPr lang="en-US" dirty="0">
              <a:latin typeface="Arial" panose="020B0604020202020204" pitchFamily="34" charset="0"/>
              <a:cs typeface="Arial" panose="020B0604020202020204" pitchFamily="34" charset="0"/>
            </a:endParaRPr>
          </a:p>
        </p:txBody>
      </p:sp>
      <p:sp>
        <p:nvSpPr>
          <p:cNvPr id="12" name="Shape 8"/>
          <p:cNvSpPr/>
          <p:nvPr/>
        </p:nvSpPr>
        <p:spPr>
          <a:xfrm>
            <a:off x="548640" y="3163824"/>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Home: Personalised care – Communication barriers</a:t>
            </a:r>
          </a:p>
          <a:p>
            <a:r>
              <a:rPr lang="en-GB" dirty="0"/>
              <a:t>                                          Care Home: Access to services – Cultural exclusion</a:t>
            </a:r>
          </a:p>
          <a:p>
            <a:r>
              <a:rPr lang="en-GB" dirty="0"/>
              <a:t>                                          Theory: Erikson - Policy: Equality Act 2010</a:t>
            </a:r>
          </a:p>
          <a:p>
            <a:endParaRPr lang="en-GB" dirty="0"/>
          </a:p>
          <a:p>
            <a:endParaRPr lang="en-GB" dirty="0"/>
          </a:p>
        </p:txBody>
      </p:sp>
      <p:sp>
        <p:nvSpPr>
          <p:cNvPr id="13" name="Shape 9"/>
          <p:cNvSpPr/>
          <p:nvPr/>
        </p:nvSpPr>
        <p:spPr>
          <a:xfrm>
            <a:off x="868680" y="3493008"/>
            <a:ext cx="713232" cy="713232"/>
          </a:xfrm>
          <a:prstGeom prst="ellipse">
            <a:avLst/>
          </a:prstGeom>
          <a:solidFill>
            <a:srgbClr val="1E7B6F"/>
          </a:solidFill>
          <a:ln/>
        </p:spPr>
        <p:txBody>
          <a:bodyPr/>
          <a:lstStyle/>
          <a:p>
            <a:endParaRPr lang="en-US"/>
          </a:p>
        </p:txBody>
      </p:sp>
      <p:sp>
        <p:nvSpPr>
          <p:cNvPr id="14" name="Text 10"/>
          <p:cNvSpPr/>
          <p:nvPr/>
        </p:nvSpPr>
        <p:spPr>
          <a:xfrm>
            <a:off x="868680" y="3493008"/>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02</a:t>
            </a:r>
            <a:endParaRPr lang="en-US" sz="2200" dirty="0"/>
          </a:p>
        </p:txBody>
      </p:sp>
      <p:sp>
        <p:nvSpPr>
          <p:cNvPr id="15" name="Shape 11"/>
          <p:cNvSpPr/>
          <p:nvPr/>
        </p:nvSpPr>
        <p:spPr>
          <a:xfrm>
            <a:off x="1810512" y="3575304"/>
            <a:ext cx="548640" cy="548640"/>
          </a:xfrm>
          <a:prstGeom prst="ellipse">
            <a:avLst/>
          </a:prstGeom>
          <a:solidFill>
            <a:srgbClr val="EAF2EF"/>
          </a:solidFill>
          <a:ln/>
        </p:spPr>
        <p:txBody>
          <a:bodyPr/>
          <a:lstStyle/>
          <a:p>
            <a:endParaRPr lang="en-US"/>
          </a:p>
        </p:txBody>
      </p:sp>
      <p:pic>
        <p:nvPicPr>
          <p:cNvPr id="16" name="Image 2" descr="preencoded.png"/>
          <p:cNvPicPr>
            <a:picLocks noChangeAspect="1"/>
          </p:cNvPicPr>
          <p:nvPr/>
        </p:nvPicPr>
        <p:blipFill>
          <a:blip r:embed="rId7"/>
          <a:stretch>
            <a:fillRect/>
          </a:stretch>
        </p:blipFill>
        <p:spPr>
          <a:xfrm>
            <a:off x="1947672" y="3712464"/>
            <a:ext cx="274320" cy="274320"/>
          </a:xfrm>
          <a:prstGeom prst="rect">
            <a:avLst/>
          </a:prstGeom>
        </p:spPr>
      </p:pic>
      <p:sp>
        <p:nvSpPr>
          <p:cNvPr id="17" name="Text 12"/>
          <p:cNvSpPr/>
          <p:nvPr/>
        </p:nvSpPr>
        <p:spPr>
          <a:xfrm>
            <a:off x="2606040" y="3255264"/>
            <a:ext cx="8823960" cy="1188720"/>
          </a:xfrm>
          <a:prstGeom prst="rect">
            <a:avLst/>
          </a:prstGeom>
          <a:noFill/>
          <a:ln/>
        </p:spPr>
        <p:txBody>
          <a:bodyPr wrap="square" lIns="0" tIns="0" rIns="0" bIns="0" rtlCol="0" anchor="ctr"/>
          <a:lstStyle/>
          <a:p>
            <a:pPr marL="0" indent="0" algn="l">
              <a:lnSpc>
                <a:spcPct val="102000"/>
              </a:lnSpc>
              <a:buNone/>
            </a:pPr>
            <a:endParaRPr lang="en-US" dirty="0">
              <a:latin typeface="Arial" panose="020B0604020202020204" pitchFamily="34" charset="0"/>
              <a:cs typeface="Arial" panose="020B0604020202020204" pitchFamily="34" charset="0"/>
            </a:endParaRPr>
          </a:p>
        </p:txBody>
      </p:sp>
      <p:sp>
        <p:nvSpPr>
          <p:cNvPr id="18" name="Shape 13"/>
          <p:cNvSpPr/>
          <p:nvPr/>
        </p:nvSpPr>
        <p:spPr>
          <a:xfrm>
            <a:off x="548640" y="4700016"/>
            <a:ext cx="11064240" cy="1371600"/>
          </a:xfrm>
          <a:prstGeom prst="roundRect">
            <a:avLst>
              <a:gd name="adj" fmla="val 6667"/>
            </a:avLst>
          </a:prstGeom>
          <a:solidFill>
            <a:srgbClr val="F2F7F5"/>
          </a:solidFill>
          <a:ln/>
          <a:effectLst>
            <a:outerShdw blurRad="88900" dist="25400" dir="5400000" algn="bl" rotWithShape="0">
              <a:srgbClr val="1E2B29">
                <a:alpha val="10000"/>
              </a:srgbClr>
            </a:outerShdw>
          </a:effectLst>
        </p:spPr>
        <p:txBody>
          <a:bodyPr/>
          <a:lstStyle/>
          <a:p>
            <a:r>
              <a:rPr lang="en-GB" dirty="0"/>
              <a:t>                                           </a:t>
            </a:r>
          </a:p>
          <a:p>
            <a:endParaRPr lang="en-GB" dirty="0"/>
          </a:p>
          <a:p>
            <a:r>
              <a:rPr lang="en-GB" dirty="0"/>
              <a:t>                                            Inclusion improves wellbeing    </a:t>
            </a:r>
          </a:p>
        </p:txBody>
      </p:sp>
      <p:sp>
        <p:nvSpPr>
          <p:cNvPr id="19" name="Shape 14"/>
          <p:cNvSpPr/>
          <p:nvPr/>
        </p:nvSpPr>
        <p:spPr>
          <a:xfrm>
            <a:off x="868680" y="5029200"/>
            <a:ext cx="713232" cy="713232"/>
          </a:xfrm>
          <a:prstGeom prst="ellipse">
            <a:avLst/>
          </a:prstGeom>
          <a:solidFill>
            <a:srgbClr val="1E7B6F"/>
          </a:solidFill>
          <a:ln/>
        </p:spPr>
        <p:txBody>
          <a:bodyPr/>
          <a:lstStyle/>
          <a:p>
            <a:endParaRPr lang="en-US"/>
          </a:p>
        </p:txBody>
      </p:sp>
      <p:sp>
        <p:nvSpPr>
          <p:cNvPr id="20" name="Text 15"/>
          <p:cNvSpPr/>
          <p:nvPr/>
        </p:nvSpPr>
        <p:spPr>
          <a:xfrm>
            <a:off x="868680" y="5029200"/>
            <a:ext cx="713232" cy="713232"/>
          </a:xfrm>
          <a:prstGeom prst="rect">
            <a:avLst/>
          </a:prstGeom>
          <a:noFill/>
          <a:ln/>
        </p:spPr>
        <p:txBody>
          <a:bodyPr wrap="square" lIns="0" tIns="0" rIns="0" bIns="0" rtlCol="0" anchor="ctr"/>
          <a:lstStyle/>
          <a:p>
            <a:pPr marL="0" indent="0" algn="ctr">
              <a:buNone/>
            </a:pPr>
            <a:r>
              <a:rPr lang="en-US" sz="2200" b="1" dirty="0">
                <a:solidFill>
                  <a:srgbClr val="FFFFFF"/>
                </a:solidFill>
                <a:latin typeface="Times New Roman" pitchFamily="34" charset="0"/>
                <a:ea typeface="Times New Roman" pitchFamily="34" charset="-122"/>
                <a:cs typeface="Times New Roman" pitchFamily="34" charset="-120"/>
              </a:rPr>
              <a:t>03</a:t>
            </a:r>
            <a:endParaRPr lang="en-US" sz="2200" dirty="0"/>
          </a:p>
        </p:txBody>
      </p:sp>
      <p:sp>
        <p:nvSpPr>
          <p:cNvPr id="21" name="Shape 16"/>
          <p:cNvSpPr/>
          <p:nvPr/>
        </p:nvSpPr>
        <p:spPr>
          <a:xfrm>
            <a:off x="1810512" y="5111496"/>
            <a:ext cx="548640" cy="548640"/>
          </a:xfrm>
          <a:prstGeom prst="ellipse">
            <a:avLst/>
          </a:prstGeom>
          <a:solidFill>
            <a:srgbClr val="EAF2EF"/>
          </a:solidFill>
          <a:ln/>
        </p:spPr>
        <p:txBody>
          <a:bodyPr/>
          <a:lstStyle/>
          <a:p>
            <a:endParaRPr lang="en-US"/>
          </a:p>
        </p:txBody>
      </p:sp>
      <p:pic>
        <p:nvPicPr>
          <p:cNvPr id="22" name="Image 3" descr="preencoded.png"/>
          <p:cNvPicPr>
            <a:picLocks noChangeAspect="1"/>
          </p:cNvPicPr>
          <p:nvPr/>
        </p:nvPicPr>
        <p:blipFill>
          <a:blip r:embed="rId8"/>
          <a:stretch>
            <a:fillRect/>
          </a:stretch>
        </p:blipFill>
        <p:spPr>
          <a:xfrm>
            <a:off x="1947672" y="5248656"/>
            <a:ext cx="274320" cy="274320"/>
          </a:xfrm>
          <a:prstGeom prst="rect">
            <a:avLst/>
          </a:prstGeom>
        </p:spPr>
      </p:pic>
      <p:sp>
        <p:nvSpPr>
          <p:cNvPr id="23" name="Text 17"/>
          <p:cNvSpPr/>
          <p:nvPr/>
        </p:nvSpPr>
        <p:spPr>
          <a:xfrm>
            <a:off x="2606040" y="4791456"/>
            <a:ext cx="8823960" cy="1188720"/>
          </a:xfrm>
          <a:prstGeom prst="rect">
            <a:avLst/>
          </a:prstGeom>
          <a:noFill/>
          <a:ln/>
        </p:spPr>
        <p:txBody>
          <a:bodyPr wrap="square" lIns="0" tIns="0" rIns="0" bIns="0" rtlCol="0" anchor="ctr"/>
          <a:lstStyle/>
          <a:p>
            <a:pPr marL="0" indent="0" algn="l">
              <a:lnSpc>
                <a:spcPct val="102000"/>
              </a:lnSpc>
              <a:buNone/>
            </a:pPr>
            <a:endParaRPr lang="en-US" dirty="0">
              <a:latin typeface="Arial" panose="020B0604020202020204" pitchFamily="34" charset="0"/>
              <a:cs typeface="Arial" panose="020B0604020202020204" pitchFamily="34" charset="0"/>
            </a:endParaRPr>
          </a:p>
        </p:txBody>
      </p:sp>
      <p:sp>
        <p:nvSpPr>
          <p:cNvPr id="24" name="Text 18"/>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5" name="Text 19"/>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10 / 17</a:t>
            </a:r>
            <a:endParaRPr lang="en-US" sz="950" dirty="0"/>
          </a:p>
        </p:txBody>
      </p:sp>
      <p:pic>
        <p:nvPicPr>
          <p:cNvPr id="27" name="Audio 26">
            <a:extLst>
              <a:ext uri="{FF2B5EF4-FFF2-40B4-BE49-F238E27FC236}">
                <a16:creationId xmlns:a16="http://schemas.microsoft.com/office/drawing/2014/main" id="{62720AB1-3F51-1BCA-F49E-3896A0E474D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5394"/>
    </mc:Choice>
    <mc:Fallback xmlns="">
      <p:transition spd="slow" advTm="7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566928" cy="566928"/>
          </a:xfrm>
          <a:prstGeom prst="ellipse">
            <a:avLst/>
          </a:prstGeom>
          <a:solidFill>
            <a:srgbClr val="D98A3D"/>
          </a:solidFill>
          <a:ln/>
          <a:effectLst>
            <a:outerShdw blurRad="76200" dist="25400" dir="5400000" algn="bl" rotWithShape="0">
              <a:srgbClr val="1E2B29">
                <a:alpha val="18000"/>
              </a:srgbClr>
            </a:outerShdw>
          </a:effectLst>
        </p:spPr>
        <p:txBody>
          <a:bodyPr/>
          <a:lstStyle/>
          <a:p>
            <a:endParaRPr lang="en-US"/>
          </a:p>
        </p:txBody>
      </p:sp>
      <p:pic>
        <p:nvPicPr>
          <p:cNvPr id="3"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5" name="Text 2"/>
          <p:cNvSpPr/>
          <p:nvPr/>
        </p:nvSpPr>
        <p:spPr>
          <a:xfrm>
            <a:off x="1280160" y="502920"/>
            <a:ext cx="10424160" cy="640080"/>
          </a:xfrm>
          <a:prstGeom prst="rect">
            <a:avLst/>
          </a:prstGeom>
          <a:noFill/>
          <a:ln/>
        </p:spPr>
        <p:txBody>
          <a:bodyPr wrap="square" lIns="0" tIns="0" rIns="0" bIns="0" rtlCol="0" anchor="ctr"/>
          <a:lstStyle/>
          <a:p>
            <a:pPr marL="0" indent="0" algn="l">
              <a:buNone/>
            </a:pPr>
            <a:r>
              <a:rPr lang="en-US" sz="2800" b="1" dirty="0">
                <a:solidFill>
                  <a:schemeClr val="accent6">
                    <a:lumMod val="50000"/>
                  </a:schemeClr>
                </a:solidFill>
                <a:latin typeface="Arial" panose="020B0604020202020204" pitchFamily="34" charset="0"/>
                <a:ea typeface="Times New Roman" pitchFamily="34" charset="-122"/>
                <a:cs typeface="Arial" panose="020B0604020202020204" pitchFamily="34" charset="0"/>
              </a:rPr>
              <a:t>Recommendations</a:t>
            </a:r>
            <a:endParaRPr lang="en-US" sz="2800" dirty="0">
              <a:solidFill>
                <a:schemeClr val="accent6">
                  <a:lumMod val="50000"/>
                </a:schemeClr>
              </a:solidFill>
              <a:latin typeface="Arial" panose="020B0604020202020204" pitchFamily="34" charset="0"/>
              <a:cs typeface="Arial" panose="020B0604020202020204" pitchFamily="34" charset="0"/>
            </a:endParaRPr>
          </a:p>
        </p:txBody>
      </p:sp>
      <p:sp>
        <p:nvSpPr>
          <p:cNvPr id="6" name="Shape 3"/>
          <p:cNvSpPr/>
          <p:nvPr/>
        </p:nvSpPr>
        <p:spPr>
          <a:xfrm>
            <a:off x="548640" y="1920240"/>
            <a:ext cx="3611880" cy="4023360"/>
          </a:xfrm>
          <a:prstGeom prst="roundRect">
            <a:avLst>
              <a:gd name="adj" fmla="val 3038"/>
            </a:avLst>
          </a:prstGeom>
          <a:solidFill>
            <a:srgbClr val="1E7B6F"/>
          </a:solidFill>
          <a:ln/>
          <a:effectLst>
            <a:outerShdw blurRad="101600" dist="38100" dir="5400000" algn="bl" rotWithShape="0">
              <a:srgbClr val="1E2B29">
                <a:alpha val="16000"/>
              </a:srgbClr>
            </a:outerShdw>
          </a:effectLst>
        </p:spPr>
        <p:txBody>
          <a:bodyPr/>
          <a:lstStyle/>
          <a:p>
            <a:endParaRPr lang="en-US"/>
          </a:p>
        </p:txBody>
      </p:sp>
      <p:sp>
        <p:nvSpPr>
          <p:cNvPr id="7" name="Text 4"/>
          <p:cNvSpPr/>
          <p:nvPr/>
        </p:nvSpPr>
        <p:spPr>
          <a:xfrm>
            <a:off x="822960" y="2240280"/>
            <a:ext cx="3063240" cy="822960"/>
          </a:xfrm>
          <a:prstGeom prst="rect">
            <a:avLst/>
          </a:prstGeom>
          <a:noFill/>
          <a:ln/>
        </p:spPr>
        <p:txBody>
          <a:bodyPr wrap="square" lIns="0" tIns="0" rIns="0" bIns="0" rtlCol="0" anchor="ctr"/>
          <a:lstStyle/>
          <a:p>
            <a:pPr marL="0" indent="0" algn="l">
              <a:buNone/>
            </a:pPr>
            <a:r>
              <a:rPr lang="en-US" sz="4600" b="1" dirty="0">
                <a:solidFill>
                  <a:srgbClr val="FFFFFF">
                    <a:alpha val="75000"/>
                  </a:srgbClr>
                </a:solidFill>
                <a:latin typeface="Times New Roman" pitchFamily="34" charset="0"/>
                <a:ea typeface="Times New Roman" pitchFamily="34" charset="-122"/>
                <a:cs typeface="Times New Roman" pitchFamily="34" charset="-120"/>
              </a:rPr>
              <a:t>01</a:t>
            </a:r>
            <a:endParaRPr lang="en-US" sz="4600" dirty="0"/>
          </a:p>
        </p:txBody>
      </p:sp>
      <p:sp>
        <p:nvSpPr>
          <p:cNvPr id="8" name="Shape 5"/>
          <p:cNvSpPr/>
          <p:nvPr/>
        </p:nvSpPr>
        <p:spPr>
          <a:xfrm>
            <a:off x="868680" y="3337560"/>
            <a:ext cx="1005840" cy="1005840"/>
          </a:xfrm>
          <a:prstGeom prst="ellipse">
            <a:avLst/>
          </a:prstGeom>
          <a:solidFill>
            <a:srgbClr val="FFFFFF">
              <a:alpha val="16000"/>
            </a:srgbClr>
          </a:solidFill>
          <a:ln/>
        </p:spPr>
        <p:txBody>
          <a:bodyPr/>
          <a:lstStyle/>
          <a:p>
            <a:endParaRPr lang="en-US"/>
          </a:p>
        </p:txBody>
      </p:sp>
      <p:pic>
        <p:nvPicPr>
          <p:cNvPr id="9" name="Image 1" descr="preencoded.png"/>
          <p:cNvPicPr>
            <a:picLocks noChangeAspect="1"/>
          </p:cNvPicPr>
          <p:nvPr/>
        </p:nvPicPr>
        <p:blipFill>
          <a:blip r:embed="rId6"/>
          <a:stretch>
            <a:fillRect/>
          </a:stretch>
        </p:blipFill>
        <p:spPr>
          <a:xfrm>
            <a:off x="1152144" y="3621024"/>
            <a:ext cx="438912" cy="438912"/>
          </a:xfrm>
          <a:prstGeom prst="rect">
            <a:avLst/>
          </a:prstGeom>
        </p:spPr>
      </p:pic>
      <p:sp>
        <p:nvSpPr>
          <p:cNvPr id="10" name="Text 6"/>
          <p:cNvSpPr/>
          <p:nvPr/>
        </p:nvSpPr>
        <p:spPr>
          <a:xfrm>
            <a:off x="822960" y="4617720"/>
            <a:ext cx="3063240" cy="1188720"/>
          </a:xfrm>
          <a:prstGeom prst="rect">
            <a:avLst/>
          </a:prstGeom>
          <a:noFill/>
          <a:ln/>
        </p:spPr>
        <p:txBody>
          <a:bodyPr wrap="square" lIns="0" tIns="0" rIns="0" bIns="0" rtlCol="0" anchor="t"/>
          <a:lstStyle/>
          <a:p>
            <a:pPr marL="0" indent="0" algn="l">
              <a:lnSpc>
                <a:spcPct val="105000"/>
              </a:lnSpc>
              <a:buNone/>
            </a:pPr>
            <a:r>
              <a:rPr lang="en-US" sz="2000" b="1" dirty="0">
                <a:solidFill>
                  <a:srgbClr val="FFFFFF"/>
                </a:solidFill>
                <a:latin typeface="Times New Roman" pitchFamily="34" charset="0"/>
                <a:ea typeface="Times New Roman" pitchFamily="34" charset="-122"/>
                <a:cs typeface="Times New Roman" pitchFamily="34" charset="-120"/>
              </a:rPr>
              <a:t>Strengthen workforce continuity</a:t>
            </a:r>
            <a:endParaRPr lang="en-US" sz="2000" dirty="0"/>
          </a:p>
        </p:txBody>
      </p:sp>
      <p:sp>
        <p:nvSpPr>
          <p:cNvPr id="11" name="Shape 7"/>
          <p:cNvSpPr/>
          <p:nvPr/>
        </p:nvSpPr>
        <p:spPr>
          <a:xfrm>
            <a:off x="4407408" y="1920240"/>
            <a:ext cx="3611880" cy="4023360"/>
          </a:xfrm>
          <a:prstGeom prst="roundRect">
            <a:avLst>
              <a:gd name="adj" fmla="val 3038"/>
            </a:avLst>
          </a:prstGeom>
          <a:solidFill>
            <a:srgbClr val="0F4A45"/>
          </a:solidFill>
          <a:ln/>
          <a:effectLst>
            <a:outerShdw blurRad="101600" dist="38100" dir="5400000" algn="bl" rotWithShape="0">
              <a:srgbClr val="1E2B29">
                <a:alpha val="16000"/>
              </a:srgbClr>
            </a:outerShdw>
          </a:effectLst>
        </p:spPr>
        <p:txBody>
          <a:bodyPr/>
          <a:lstStyle/>
          <a:p>
            <a:endParaRPr lang="en-US"/>
          </a:p>
        </p:txBody>
      </p:sp>
      <p:sp>
        <p:nvSpPr>
          <p:cNvPr id="12" name="Text 8"/>
          <p:cNvSpPr/>
          <p:nvPr/>
        </p:nvSpPr>
        <p:spPr>
          <a:xfrm>
            <a:off x="4681728" y="2240280"/>
            <a:ext cx="3063240" cy="822960"/>
          </a:xfrm>
          <a:prstGeom prst="rect">
            <a:avLst/>
          </a:prstGeom>
          <a:noFill/>
          <a:ln/>
        </p:spPr>
        <p:txBody>
          <a:bodyPr wrap="square" lIns="0" tIns="0" rIns="0" bIns="0" rtlCol="0" anchor="ctr"/>
          <a:lstStyle/>
          <a:p>
            <a:pPr marL="0" indent="0" algn="l">
              <a:buNone/>
            </a:pPr>
            <a:r>
              <a:rPr lang="en-US" sz="4600" b="1" dirty="0">
                <a:solidFill>
                  <a:srgbClr val="FFFFFF">
                    <a:alpha val="75000"/>
                  </a:srgbClr>
                </a:solidFill>
                <a:latin typeface="Times New Roman" pitchFamily="34" charset="0"/>
                <a:ea typeface="Times New Roman" pitchFamily="34" charset="-122"/>
                <a:cs typeface="Times New Roman" pitchFamily="34" charset="-120"/>
              </a:rPr>
              <a:t>02</a:t>
            </a:r>
            <a:endParaRPr lang="en-US" sz="4600" dirty="0"/>
          </a:p>
        </p:txBody>
      </p:sp>
      <p:sp>
        <p:nvSpPr>
          <p:cNvPr id="13" name="Shape 9"/>
          <p:cNvSpPr/>
          <p:nvPr/>
        </p:nvSpPr>
        <p:spPr>
          <a:xfrm>
            <a:off x="4727448" y="3337560"/>
            <a:ext cx="1005840" cy="1005840"/>
          </a:xfrm>
          <a:prstGeom prst="ellipse">
            <a:avLst/>
          </a:prstGeom>
          <a:solidFill>
            <a:srgbClr val="FFFFFF">
              <a:alpha val="16000"/>
            </a:srgbClr>
          </a:solidFill>
          <a:ln/>
        </p:spPr>
        <p:txBody>
          <a:bodyPr/>
          <a:lstStyle/>
          <a:p>
            <a:endParaRPr lang="en-US"/>
          </a:p>
        </p:txBody>
      </p:sp>
      <p:pic>
        <p:nvPicPr>
          <p:cNvPr id="14" name="Image 2" descr="preencoded.png"/>
          <p:cNvPicPr>
            <a:picLocks noChangeAspect="1"/>
          </p:cNvPicPr>
          <p:nvPr/>
        </p:nvPicPr>
        <p:blipFill>
          <a:blip r:embed="rId7"/>
          <a:stretch>
            <a:fillRect/>
          </a:stretch>
        </p:blipFill>
        <p:spPr>
          <a:xfrm>
            <a:off x="5010912" y="3621024"/>
            <a:ext cx="438912" cy="438912"/>
          </a:xfrm>
          <a:prstGeom prst="rect">
            <a:avLst/>
          </a:prstGeom>
        </p:spPr>
      </p:pic>
      <p:sp>
        <p:nvSpPr>
          <p:cNvPr id="15" name="Text 10"/>
          <p:cNvSpPr/>
          <p:nvPr/>
        </p:nvSpPr>
        <p:spPr>
          <a:xfrm>
            <a:off x="4681728" y="4617720"/>
            <a:ext cx="3063240" cy="1188720"/>
          </a:xfrm>
          <a:prstGeom prst="rect">
            <a:avLst/>
          </a:prstGeom>
          <a:noFill/>
          <a:ln/>
        </p:spPr>
        <p:txBody>
          <a:bodyPr wrap="square" lIns="0" tIns="0" rIns="0" bIns="0" rtlCol="0" anchor="t"/>
          <a:lstStyle/>
          <a:p>
            <a:pPr marL="0" indent="0" algn="l">
              <a:lnSpc>
                <a:spcPct val="105000"/>
              </a:lnSpc>
              <a:buNone/>
            </a:pPr>
            <a:r>
              <a:rPr lang="en-US" sz="2000" b="1" dirty="0">
                <a:solidFill>
                  <a:srgbClr val="FFFFFF"/>
                </a:solidFill>
                <a:latin typeface="Times New Roman" pitchFamily="34" charset="0"/>
                <a:ea typeface="Times New Roman" pitchFamily="34" charset="-122"/>
                <a:cs typeface="Times New Roman" pitchFamily="34" charset="-120"/>
              </a:rPr>
              <a:t>Embed psychosocial support</a:t>
            </a:r>
            <a:endParaRPr lang="en-US" sz="2000" dirty="0"/>
          </a:p>
        </p:txBody>
      </p:sp>
      <p:sp>
        <p:nvSpPr>
          <p:cNvPr id="16" name="Shape 11"/>
          <p:cNvSpPr/>
          <p:nvPr/>
        </p:nvSpPr>
        <p:spPr>
          <a:xfrm>
            <a:off x="8266176" y="1920240"/>
            <a:ext cx="3611880" cy="4023360"/>
          </a:xfrm>
          <a:prstGeom prst="roundRect">
            <a:avLst>
              <a:gd name="adj" fmla="val 3038"/>
            </a:avLst>
          </a:prstGeom>
          <a:solidFill>
            <a:srgbClr val="1E7B6F"/>
          </a:solidFill>
          <a:ln/>
          <a:effectLst>
            <a:outerShdw blurRad="101600" dist="38100" dir="5400000" algn="bl" rotWithShape="0">
              <a:srgbClr val="1E2B29">
                <a:alpha val="16000"/>
              </a:srgbClr>
            </a:outerShdw>
          </a:effectLst>
        </p:spPr>
        <p:txBody>
          <a:bodyPr/>
          <a:lstStyle/>
          <a:p>
            <a:endParaRPr lang="en-US"/>
          </a:p>
        </p:txBody>
      </p:sp>
      <p:sp>
        <p:nvSpPr>
          <p:cNvPr id="17" name="Text 12"/>
          <p:cNvSpPr/>
          <p:nvPr/>
        </p:nvSpPr>
        <p:spPr>
          <a:xfrm>
            <a:off x="8540496" y="2240280"/>
            <a:ext cx="3063240" cy="822960"/>
          </a:xfrm>
          <a:prstGeom prst="rect">
            <a:avLst/>
          </a:prstGeom>
          <a:noFill/>
          <a:ln/>
        </p:spPr>
        <p:txBody>
          <a:bodyPr wrap="square" lIns="0" tIns="0" rIns="0" bIns="0" rtlCol="0" anchor="ctr"/>
          <a:lstStyle/>
          <a:p>
            <a:pPr marL="0" indent="0" algn="l">
              <a:buNone/>
            </a:pPr>
            <a:r>
              <a:rPr lang="en-US" sz="4600" b="1" dirty="0">
                <a:solidFill>
                  <a:srgbClr val="FFFFFF">
                    <a:alpha val="75000"/>
                  </a:srgbClr>
                </a:solidFill>
                <a:latin typeface="Times New Roman" pitchFamily="34" charset="0"/>
                <a:ea typeface="Times New Roman" pitchFamily="34" charset="-122"/>
                <a:cs typeface="Times New Roman" pitchFamily="34" charset="-120"/>
              </a:rPr>
              <a:t>03</a:t>
            </a:r>
            <a:endParaRPr lang="en-US" sz="4600" dirty="0"/>
          </a:p>
        </p:txBody>
      </p:sp>
      <p:sp>
        <p:nvSpPr>
          <p:cNvPr id="18" name="Shape 13"/>
          <p:cNvSpPr/>
          <p:nvPr/>
        </p:nvSpPr>
        <p:spPr>
          <a:xfrm>
            <a:off x="8586216" y="3337560"/>
            <a:ext cx="1005840" cy="1005840"/>
          </a:xfrm>
          <a:prstGeom prst="ellipse">
            <a:avLst/>
          </a:prstGeom>
          <a:solidFill>
            <a:srgbClr val="FFFFFF">
              <a:alpha val="16000"/>
            </a:srgbClr>
          </a:solidFill>
          <a:ln/>
        </p:spPr>
        <p:txBody>
          <a:bodyPr/>
          <a:lstStyle/>
          <a:p>
            <a:endParaRPr lang="en-US"/>
          </a:p>
        </p:txBody>
      </p:sp>
      <p:pic>
        <p:nvPicPr>
          <p:cNvPr id="19" name="Image 3" descr="preencoded.png"/>
          <p:cNvPicPr>
            <a:picLocks noChangeAspect="1"/>
          </p:cNvPicPr>
          <p:nvPr/>
        </p:nvPicPr>
        <p:blipFill>
          <a:blip r:embed="rId8"/>
          <a:stretch>
            <a:fillRect/>
          </a:stretch>
        </p:blipFill>
        <p:spPr>
          <a:xfrm>
            <a:off x="8869680" y="3621024"/>
            <a:ext cx="438912" cy="438912"/>
          </a:xfrm>
          <a:prstGeom prst="rect">
            <a:avLst/>
          </a:prstGeom>
        </p:spPr>
      </p:pic>
      <p:sp>
        <p:nvSpPr>
          <p:cNvPr id="20" name="Text 14"/>
          <p:cNvSpPr/>
          <p:nvPr/>
        </p:nvSpPr>
        <p:spPr>
          <a:xfrm>
            <a:off x="8540496" y="4617720"/>
            <a:ext cx="3063240" cy="1188720"/>
          </a:xfrm>
          <a:prstGeom prst="rect">
            <a:avLst/>
          </a:prstGeom>
          <a:noFill/>
          <a:ln/>
        </p:spPr>
        <p:txBody>
          <a:bodyPr wrap="square" lIns="0" tIns="0" rIns="0" bIns="0" rtlCol="0" anchor="t"/>
          <a:lstStyle/>
          <a:p>
            <a:pPr marL="0" indent="0" algn="l">
              <a:lnSpc>
                <a:spcPct val="105000"/>
              </a:lnSpc>
              <a:buNone/>
            </a:pPr>
            <a:r>
              <a:rPr lang="en-US" sz="2000" b="1" dirty="0">
                <a:solidFill>
                  <a:srgbClr val="FFFFFF"/>
                </a:solidFill>
                <a:latin typeface="Times New Roman" pitchFamily="34" charset="0"/>
                <a:ea typeface="Times New Roman" pitchFamily="34" charset="-122"/>
                <a:cs typeface="Times New Roman" pitchFamily="34" charset="-120"/>
              </a:rPr>
              <a:t>Technology to bridge gaps</a:t>
            </a:r>
            <a:endParaRPr lang="en-US" sz="2000" dirty="0"/>
          </a:p>
        </p:txBody>
      </p:sp>
      <p:sp>
        <p:nvSpPr>
          <p:cNvPr id="21" name="Text 15"/>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2" name="Text 16"/>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14 / 17</a:t>
            </a:r>
            <a:endParaRPr lang="en-US" sz="950" dirty="0"/>
          </a:p>
        </p:txBody>
      </p:sp>
      <p:pic>
        <p:nvPicPr>
          <p:cNvPr id="28" name="Audio 27">
            <a:extLst>
              <a:ext uri="{FF2B5EF4-FFF2-40B4-BE49-F238E27FC236}">
                <a16:creationId xmlns:a16="http://schemas.microsoft.com/office/drawing/2014/main" id="{B7AA8270-0C44-E48D-6941-314665CAEF3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609"/>
    </mc:Choice>
    <mc:Fallback xmlns="">
      <p:transition spd="slow" advTm="40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5">
    <p:bg>
      <p:bgPr>
        <a:solidFill>
          <a:srgbClr val="0F4A45"/>
        </a:solidFill>
        <a:effectLst/>
      </p:bgPr>
    </p:bg>
    <p:spTree>
      <p:nvGrpSpPr>
        <p:cNvPr id="1" name=""/>
        <p:cNvGrpSpPr/>
        <p:nvPr/>
      </p:nvGrpSpPr>
      <p:grpSpPr>
        <a:xfrm>
          <a:off x="0" y="0"/>
          <a:ext cx="0" cy="0"/>
          <a:chOff x="0" y="0"/>
          <a:chExt cx="0" cy="0"/>
        </a:xfrm>
      </p:grpSpPr>
      <p:sp>
        <p:nvSpPr>
          <p:cNvPr id="2" name="Shape 0"/>
          <p:cNvSpPr/>
          <p:nvPr/>
        </p:nvSpPr>
        <p:spPr>
          <a:xfrm>
            <a:off x="-2011680" y="4206240"/>
            <a:ext cx="5669280" cy="5669280"/>
          </a:xfrm>
          <a:prstGeom prst="ellipse">
            <a:avLst/>
          </a:prstGeom>
          <a:solidFill>
            <a:srgbClr val="12554F"/>
          </a:solidFill>
          <a:ln/>
        </p:spPr>
        <p:txBody>
          <a:bodyPr/>
          <a:lstStyle/>
          <a:p>
            <a:endParaRPr lang="en-US"/>
          </a:p>
        </p:txBody>
      </p:sp>
      <p:sp>
        <p:nvSpPr>
          <p:cNvPr id="3" name="Shape 1"/>
          <p:cNvSpPr/>
          <p:nvPr/>
        </p:nvSpPr>
        <p:spPr>
          <a:xfrm>
            <a:off x="548640" y="502920"/>
            <a:ext cx="566928" cy="566928"/>
          </a:xfrm>
          <a:prstGeom prst="ellipse">
            <a:avLst/>
          </a:prstGeom>
          <a:solidFill>
            <a:srgbClr val="D98A3D"/>
          </a:solidFill>
          <a:ln/>
        </p:spPr>
        <p:txBody>
          <a:bodyPr/>
          <a:lstStyle/>
          <a:p>
            <a:endParaRPr lang="en-US"/>
          </a:p>
        </p:txBody>
      </p:sp>
      <p:pic>
        <p:nvPicPr>
          <p:cNvPr id="4" name="Image 0" descr="preencoded.png"/>
          <p:cNvPicPr>
            <a:picLocks noChangeAspect="1"/>
          </p:cNvPicPr>
          <p:nvPr/>
        </p:nvPicPr>
        <p:blipFill>
          <a:blip r:embed="rId5"/>
          <a:stretch>
            <a:fillRect/>
          </a:stretch>
        </p:blipFill>
        <p:spPr>
          <a:xfrm>
            <a:off x="690372" y="644652"/>
            <a:ext cx="283464" cy="283464"/>
          </a:xfrm>
          <a:prstGeom prst="rect">
            <a:avLst/>
          </a:prstGeom>
        </p:spPr>
      </p:pic>
      <p:sp>
        <p:nvSpPr>
          <p:cNvPr id="6" name="Text 3"/>
          <p:cNvSpPr/>
          <p:nvPr/>
        </p:nvSpPr>
        <p:spPr>
          <a:xfrm>
            <a:off x="1280160" y="438912"/>
            <a:ext cx="10424160" cy="640080"/>
          </a:xfrm>
          <a:prstGeom prst="rect">
            <a:avLst/>
          </a:prstGeom>
          <a:noFill/>
          <a:ln/>
        </p:spPr>
        <p:txBody>
          <a:bodyPr wrap="square" lIns="0" tIns="0" rIns="0" bIns="0" rtlCol="0" anchor="ctr"/>
          <a:lstStyle/>
          <a:p>
            <a:pPr marL="0" indent="0" algn="l">
              <a:buNone/>
            </a:pPr>
            <a:r>
              <a:rPr lang="en-US" sz="2800" b="1" dirty="0">
                <a:solidFill>
                  <a:srgbClr val="FFFFFF"/>
                </a:solidFill>
                <a:latin typeface="Arial" panose="020B0604020202020204" pitchFamily="34" charset="0"/>
                <a:ea typeface="Times New Roman" pitchFamily="34" charset="-122"/>
                <a:cs typeface="Arial" panose="020B0604020202020204" pitchFamily="34" charset="0"/>
              </a:rPr>
              <a:t>Conclusion</a:t>
            </a:r>
            <a:endParaRPr lang="en-US" sz="2800" dirty="0">
              <a:latin typeface="Arial" panose="020B0604020202020204" pitchFamily="34" charset="0"/>
              <a:cs typeface="Arial" panose="020B0604020202020204" pitchFamily="34" charset="0"/>
            </a:endParaRPr>
          </a:p>
        </p:txBody>
      </p:sp>
      <p:sp>
        <p:nvSpPr>
          <p:cNvPr id="7" name="Shape 4"/>
          <p:cNvSpPr/>
          <p:nvPr/>
        </p:nvSpPr>
        <p:spPr>
          <a:xfrm>
            <a:off x="822960" y="1828800"/>
            <a:ext cx="10515600" cy="1280160"/>
          </a:xfrm>
          <a:prstGeom prst="roundRect">
            <a:avLst>
              <a:gd name="adj" fmla="val 7143"/>
            </a:avLst>
          </a:prstGeom>
          <a:solidFill>
            <a:srgbClr val="12554F"/>
          </a:solidFill>
          <a:ln w="12700">
            <a:solidFill>
              <a:srgbClr val="2A9D8F"/>
            </a:solidFill>
            <a:prstDash val="solid"/>
          </a:ln>
        </p:spPr>
        <p:txBody>
          <a:bodyPr/>
          <a:lstStyle/>
          <a:p>
            <a:endParaRPr lang="en-US"/>
          </a:p>
        </p:txBody>
      </p:sp>
      <p:sp>
        <p:nvSpPr>
          <p:cNvPr id="8" name="Shape 5"/>
          <p:cNvSpPr/>
          <p:nvPr/>
        </p:nvSpPr>
        <p:spPr>
          <a:xfrm>
            <a:off x="1143000" y="2139696"/>
            <a:ext cx="658368" cy="658368"/>
          </a:xfrm>
          <a:prstGeom prst="ellipse">
            <a:avLst/>
          </a:prstGeom>
          <a:solidFill>
            <a:srgbClr val="D98A3D"/>
          </a:solidFill>
          <a:ln/>
        </p:spPr>
        <p:txBody>
          <a:bodyPr/>
          <a:lstStyle/>
          <a:p>
            <a:endParaRPr lang="en-US"/>
          </a:p>
        </p:txBody>
      </p:sp>
      <p:pic>
        <p:nvPicPr>
          <p:cNvPr id="9" name="Image 1" descr="preencoded.png"/>
          <p:cNvPicPr>
            <a:picLocks noChangeAspect="1"/>
          </p:cNvPicPr>
          <p:nvPr/>
        </p:nvPicPr>
        <p:blipFill>
          <a:blip r:embed="rId6"/>
          <a:stretch>
            <a:fillRect/>
          </a:stretch>
        </p:blipFill>
        <p:spPr>
          <a:xfrm>
            <a:off x="1335024" y="2331720"/>
            <a:ext cx="274320" cy="274320"/>
          </a:xfrm>
          <a:prstGeom prst="rect">
            <a:avLst/>
          </a:prstGeom>
        </p:spPr>
      </p:pic>
      <p:sp>
        <p:nvSpPr>
          <p:cNvPr id="10" name="Text 6"/>
          <p:cNvSpPr/>
          <p:nvPr/>
        </p:nvSpPr>
        <p:spPr>
          <a:xfrm>
            <a:off x="2057400" y="1828800"/>
            <a:ext cx="9052560" cy="1280160"/>
          </a:xfrm>
          <a:prstGeom prst="rect">
            <a:avLst/>
          </a:prstGeom>
          <a:noFill/>
          <a:ln/>
        </p:spPr>
        <p:txBody>
          <a:bodyPr wrap="square" lIns="0" tIns="0" rIns="0" bIns="0" rtlCol="0" anchor="ctr"/>
          <a:lstStyle/>
          <a:p>
            <a:pPr marL="0" indent="0" algn="l">
              <a:buNone/>
            </a:pPr>
            <a:r>
              <a:rPr lang="en-US" sz="2000" b="1" dirty="0">
                <a:solidFill>
                  <a:srgbClr val="FFFFFF"/>
                </a:solidFill>
                <a:latin typeface="Times New Roman" pitchFamily="34" charset="0"/>
                <a:ea typeface="Times New Roman" pitchFamily="34" charset="-122"/>
                <a:cs typeface="Times New Roman" pitchFamily="34" charset="-120"/>
              </a:rPr>
              <a:t>Ageing care requires integrated approaches</a:t>
            </a:r>
            <a:endParaRPr lang="en-US" sz="2000" dirty="0"/>
          </a:p>
        </p:txBody>
      </p:sp>
      <p:sp>
        <p:nvSpPr>
          <p:cNvPr id="11" name="Shape 7"/>
          <p:cNvSpPr/>
          <p:nvPr/>
        </p:nvSpPr>
        <p:spPr>
          <a:xfrm>
            <a:off x="822960" y="3310128"/>
            <a:ext cx="10515600" cy="1280160"/>
          </a:xfrm>
          <a:prstGeom prst="roundRect">
            <a:avLst>
              <a:gd name="adj" fmla="val 7143"/>
            </a:avLst>
          </a:prstGeom>
          <a:solidFill>
            <a:srgbClr val="12554F"/>
          </a:solidFill>
          <a:ln w="12700">
            <a:solidFill>
              <a:srgbClr val="2A9D8F"/>
            </a:solidFill>
            <a:prstDash val="solid"/>
          </a:ln>
        </p:spPr>
        <p:txBody>
          <a:bodyPr/>
          <a:lstStyle/>
          <a:p>
            <a:endParaRPr lang="en-US"/>
          </a:p>
        </p:txBody>
      </p:sp>
      <p:sp>
        <p:nvSpPr>
          <p:cNvPr id="12" name="Shape 8"/>
          <p:cNvSpPr/>
          <p:nvPr/>
        </p:nvSpPr>
        <p:spPr>
          <a:xfrm>
            <a:off x="1143000" y="3621024"/>
            <a:ext cx="658368" cy="658368"/>
          </a:xfrm>
          <a:prstGeom prst="ellipse">
            <a:avLst/>
          </a:prstGeom>
          <a:solidFill>
            <a:srgbClr val="D98A3D"/>
          </a:solidFill>
          <a:ln/>
        </p:spPr>
        <p:txBody>
          <a:bodyPr/>
          <a:lstStyle/>
          <a:p>
            <a:endParaRPr lang="en-US"/>
          </a:p>
        </p:txBody>
      </p:sp>
      <p:pic>
        <p:nvPicPr>
          <p:cNvPr id="13" name="Image 2" descr="preencoded.png"/>
          <p:cNvPicPr>
            <a:picLocks noChangeAspect="1"/>
          </p:cNvPicPr>
          <p:nvPr/>
        </p:nvPicPr>
        <p:blipFill>
          <a:blip r:embed="rId7"/>
          <a:stretch>
            <a:fillRect/>
          </a:stretch>
        </p:blipFill>
        <p:spPr>
          <a:xfrm>
            <a:off x="1335024" y="3813048"/>
            <a:ext cx="274320" cy="274320"/>
          </a:xfrm>
          <a:prstGeom prst="rect">
            <a:avLst/>
          </a:prstGeom>
        </p:spPr>
      </p:pic>
      <p:sp>
        <p:nvSpPr>
          <p:cNvPr id="14" name="Text 9"/>
          <p:cNvSpPr/>
          <p:nvPr/>
        </p:nvSpPr>
        <p:spPr>
          <a:xfrm>
            <a:off x="2057400" y="3310128"/>
            <a:ext cx="9052560" cy="1280160"/>
          </a:xfrm>
          <a:prstGeom prst="rect">
            <a:avLst/>
          </a:prstGeom>
          <a:noFill/>
          <a:ln/>
        </p:spPr>
        <p:txBody>
          <a:bodyPr wrap="square" lIns="0" tIns="0" rIns="0" bIns="0" rtlCol="0" anchor="ctr"/>
          <a:lstStyle/>
          <a:p>
            <a:pPr marL="0" indent="0" algn="l">
              <a:buNone/>
            </a:pPr>
            <a:r>
              <a:rPr lang="en-US" sz="2000" b="1" dirty="0">
                <a:solidFill>
                  <a:srgbClr val="FFFFFF"/>
                </a:solidFill>
                <a:latin typeface="Times New Roman" pitchFamily="34" charset="0"/>
                <a:ea typeface="Times New Roman" pitchFamily="34" charset="-122"/>
                <a:cs typeface="Times New Roman" pitchFamily="34" charset="-120"/>
              </a:rPr>
              <a:t>Policies must support personalised outcomes</a:t>
            </a:r>
            <a:endParaRPr lang="en-US" sz="2000" dirty="0"/>
          </a:p>
        </p:txBody>
      </p:sp>
      <p:sp>
        <p:nvSpPr>
          <p:cNvPr id="15" name="Shape 10"/>
          <p:cNvSpPr/>
          <p:nvPr/>
        </p:nvSpPr>
        <p:spPr>
          <a:xfrm>
            <a:off x="822960" y="4791456"/>
            <a:ext cx="10515600" cy="1280160"/>
          </a:xfrm>
          <a:prstGeom prst="roundRect">
            <a:avLst>
              <a:gd name="adj" fmla="val 7143"/>
            </a:avLst>
          </a:prstGeom>
          <a:solidFill>
            <a:srgbClr val="12554F"/>
          </a:solidFill>
          <a:ln w="12700">
            <a:solidFill>
              <a:srgbClr val="2A9D8F"/>
            </a:solidFill>
            <a:prstDash val="solid"/>
          </a:ln>
        </p:spPr>
        <p:txBody>
          <a:bodyPr/>
          <a:lstStyle/>
          <a:p>
            <a:endParaRPr lang="en-US"/>
          </a:p>
        </p:txBody>
      </p:sp>
      <p:sp>
        <p:nvSpPr>
          <p:cNvPr id="16" name="Shape 11"/>
          <p:cNvSpPr/>
          <p:nvPr/>
        </p:nvSpPr>
        <p:spPr>
          <a:xfrm>
            <a:off x="1143000" y="5102352"/>
            <a:ext cx="658368" cy="658368"/>
          </a:xfrm>
          <a:prstGeom prst="ellipse">
            <a:avLst/>
          </a:prstGeom>
          <a:solidFill>
            <a:srgbClr val="D98A3D"/>
          </a:solidFill>
          <a:ln/>
        </p:spPr>
        <p:txBody>
          <a:bodyPr/>
          <a:lstStyle/>
          <a:p>
            <a:endParaRPr lang="en-US"/>
          </a:p>
        </p:txBody>
      </p:sp>
      <p:pic>
        <p:nvPicPr>
          <p:cNvPr id="17" name="Image 3" descr="preencoded.png"/>
          <p:cNvPicPr>
            <a:picLocks noChangeAspect="1"/>
          </p:cNvPicPr>
          <p:nvPr/>
        </p:nvPicPr>
        <p:blipFill>
          <a:blip r:embed="rId8"/>
          <a:stretch>
            <a:fillRect/>
          </a:stretch>
        </p:blipFill>
        <p:spPr>
          <a:xfrm>
            <a:off x="1335024" y="5294376"/>
            <a:ext cx="274320" cy="274320"/>
          </a:xfrm>
          <a:prstGeom prst="rect">
            <a:avLst/>
          </a:prstGeom>
        </p:spPr>
      </p:pic>
      <p:sp>
        <p:nvSpPr>
          <p:cNvPr id="18" name="Text 12"/>
          <p:cNvSpPr/>
          <p:nvPr/>
        </p:nvSpPr>
        <p:spPr>
          <a:xfrm>
            <a:off x="2057400" y="4791456"/>
            <a:ext cx="9052560" cy="1280160"/>
          </a:xfrm>
          <a:prstGeom prst="rect">
            <a:avLst/>
          </a:prstGeom>
          <a:noFill/>
          <a:ln/>
        </p:spPr>
        <p:txBody>
          <a:bodyPr wrap="square" lIns="0" tIns="0" rIns="0" bIns="0" rtlCol="0" anchor="ctr"/>
          <a:lstStyle/>
          <a:p>
            <a:pPr marL="0" indent="0" algn="l">
              <a:buNone/>
            </a:pPr>
            <a:r>
              <a:rPr lang="en-US" sz="2000" b="1" dirty="0">
                <a:solidFill>
                  <a:srgbClr val="FFFFFF"/>
                </a:solidFill>
                <a:latin typeface="Times New Roman" pitchFamily="34" charset="0"/>
                <a:ea typeface="Times New Roman" pitchFamily="34" charset="-122"/>
                <a:cs typeface="Times New Roman" pitchFamily="34" charset="-120"/>
              </a:rPr>
              <a:t>Care settings evaluated through theory</a:t>
            </a:r>
            <a:endParaRPr lang="en-US" sz="2000" dirty="0"/>
          </a:p>
        </p:txBody>
      </p:sp>
      <p:sp>
        <p:nvSpPr>
          <p:cNvPr id="19" name="Text 13"/>
          <p:cNvSpPr/>
          <p:nvPr/>
        </p:nvSpPr>
        <p:spPr>
          <a:xfrm>
            <a:off x="502920" y="6419088"/>
            <a:ext cx="8229600" cy="274320"/>
          </a:xfrm>
          <a:prstGeom prst="rect">
            <a:avLst/>
          </a:prstGeom>
          <a:noFill/>
          <a:ln/>
        </p:spPr>
        <p:txBody>
          <a:bodyPr wrap="square" rtlCol="0" anchor="ctr"/>
          <a:lstStyle/>
          <a:p>
            <a:pPr marL="0" indent="0" algn="l">
              <a:buNone/>
            </a:pPr>
            <a:r>
              <a:rPr lang="en-US" sz="950" dirty="0">
                <a:solidFill>
                  <a:srgbClr val="5C6B68"/>
                </a:solidFill>
                <a:latin typeface="Times New Roman" pitchFamily="34" charset="0"/>
                <a:ea typeface="Times New Roman" pitchFamily="34" charset="-122"/>
                <a:cs typeface="Times New Roman" pitchFamily="34" charset="-120"/>
              </a:rPr>
              <a:t>Evaluating Ageing &amp; Care  ·  Domiciliary vs Residential Care in the UK</a:t>
            </a:r>
            <a:endParaRPr lang="en-US" sz="950" dirty="0"/>
          </a:p>
        </p:txBody>
      </p:sp>
      <p:sp>
        <p:nvSpPr>
          <p:cNvPr id="20" name="Text 14"/>
          <p:cNvSpPr/>
          <p:nvPr/>
        </p:nvSpPr>
        <p:spPr>
          <a:xfrm>
            <a:off x="10972800" y="6419088"/>
            <a:ext cx="777240" cy="274320"/>
          </a:xfrm>
          <a:prstGeom prst="rect">
            <a:avLst/>
          </a:prstGeom>
          <a:noFill/>
          <a:ln/>
        </p:spPr>
        <p:txBody>
          <a:bodyPr wrap="square" rtlCol="0" anchor="ctr"/>
          <a:lstStyle/>
          <a:p>
            <a:pPr marL="0" indent="0" algn="r">
              <a:buNone/>
            </a:pPr>
            <a:r>
              <a:rPr lang="en-US" sz="950" dirty="0">
                <a:solidFill>
                  <a:srgbClr val="5C6B68"/>
                </a:solidFill>
                <a:latin typeface="Times New Roman" pitchFamily="34" charset="0"/>
                <a:ea typeface="Times New Roman" pitchFamily="34" charset="-122"/>
                <a:cs typeface="Times New Roman" pitchFamily="34" charset="-120"/>
              </a:rPr>
              <a:t>15 / 17</a:t>
            </a:r>
            <a:endParaRPr lang="en-US" sz="950" dirty="0"/>
          </a:p>
        </p:txBody>
      </p:sp>
      <p:pic>
        <p:nvPicPr>
          <p:cNvPr id="24" name="Audio 23">
            <a:extLst>
              <a:ext uri="{FF2B5EF4-FFF2-40B4-BE49-F238E27FC236}">
                <a16:creationId xmlns:a16="http://schemas.microsoft.com/office/drawing/2014/main" id="{A7840A2A-56AA-4ACB-E8B9-9576D1EC3D7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0202"/>
    </mc:Choice>
    <mc:Fallback xmlns="">
      <p:transition spd="slow" advTm="60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C6D0B4-0729-A144-D915-AEF99C850E5A}"/>
              </a:ext>
            </a:extLst>
          </p:cNvPr>
          <p:cNvSpPr txBox="1"/>
          <p:nvPr/>
        </p:nvSpPr>
        <p:spPr>
          <a:xfrm>
            <a:off x="240631" y="185737"/>
            <a:ext cx="11774585" cy="6231129"/>
          </a:xfrm>
          <a:prstGeom prst="rect">
            <a:avLst/>
          </a:prstGeom>
          <a:noFill/>
        </p:spPr>
        <p:txBody>
          <a:bodyPr wrap="square" rtlCol="0">
            <a:spAutoFit/>
          </a:bodyPr>
          <a:lstStyle/>
          <a:p>
            <a:pPr>
              <a:lnSpc>
                <a:spcPct val="150000"/>
              </a:lnSpc>
            </a:pPr>
            <a:r>
              <a:rPr lang="en-US" sz="1400" b="1" dirty="0">
                <a:solidFill>
                  <a:schemeClr val="accent6">
                    <a:lumMod val="50000"/>
                  </a:schemeClr>
                </a:solidFill>
                <a:cs typeface="Arial" panose="020B0604020202020204" pitchFamily="34" charset="0"/>
              </a:rPr>
              <a:t>Reference:</a:t>
            </a:r>
          </a:p>
          <a:p>
            <a:pPr>
              <a:lnSpc>
                <a:spcPct val="150000"/>
              </a:lnSpc>
            </a:pPr>
            <a:r>
              <a:rPr lang="en-US" sz="1100" dirty="0">
                <a:solidFill>
                  <a:schemeClr val="tx1">
                    <a:lumMod val="95000"/>
                    <a:lumOff val="5000"/>
                  </a:schemeClr>
                </a:solidFill>
                <a:cs typeface="Arial" panose="020B0604020202020204" pitchFamily="34" charset="0"/>
              </a:rPr>
              <a:t>Age UK (2025) The State of Health and Care of Older People in England. Available at: https://</a:t>
            </a:r>
            <a:r>
              <a:rPr lang="en-US" sz="1100" dirty="0" err="1">
                <a:solidFill>
                  <a:schemeClr val="tx1">
                    <a:lumMod val="95000"/>
                    <a:lumOff val="5000"/>
                  </a:schemeClr>
                </a:solidFill>
                <a:cs typeface="Arial" panose="020B0604020202020204" pitchFamily="34" charset="0"/>
              </a:rPr>
              <a:t>www.ageuk.org.uk</a:t>
            </a:r>
            <a:r>
              <a:rPr lang="en-US" sz="1100" dirty="0">
                <a:solidFill>
                  <a:schemeClr val="tx1">
                    <a:lumMod val="95000"/>
                    <a:lumOff val="5000"/>
                  </a:schemeClr>
                </a:solidFill>
                <a:cs typeface="Arial" panose="020B0604020202020204" pitchFamily="34" charset="0"/>
              </a:rPr>
              <a:t>/discover/2025/</a:t>
            </a:r>
            <a:r>
              <a:rPr lang="en-US" sz="1100" dirty="0" err="1">
                <a:solidFill>
                  <a:schemeClr val="tx1">
                    <a:lumMod val="95000"/>
                    <a:lumOff val="5000"/>
                  </a:schemeClr>
                </a:solidFill>
                <a:cs typeface="Arial" panose="020B0604020202020204" pitchFamily="34" charset="0"/>
              </a:rPr>
              <a:t>september</a:t>
            </a:r>
            <a:r>
              <a:rPr lang="en-US" sz="1100" dirty="0">
                <a:solidFill>
                  <a:schemeClr val="tx1">
                    <a:lumMod val="95000"/>
                    <a:lumOff val="5000"/>
                  </a:schemeClr>
                </a:solidFill>
                <a:cs typeface="Arial" panose="020B0604020202020204" pitchFamily="34" charset="0"/>
              </a:rPr>
              <a:t>/state-of-health-and-care-of-older-people-in-england-2025/ (Accessed: 9 June 2026).</a:t>
            </a:r>
            <a:br>
              <a:rPr lang="en-GB" sz="1100" dirty="0">
                <a:solidFill>
                  <a:schemeClr val="tx1">
                    <a:lumMod val="95000"/>
                    <a:lumOff val="5000"/>
                  </a:schemeClr>
                </a:solidFill>
                <a:cs typeface="Arial" panose="020B0604020202020204" pitchFamily="34" charset="0"/>
              </a:rPr>
            </a:br>
            <a:r>
              <a:rPr lang="en-GB" sz="1100" dirty="0">
                <a:solidFill>
                  <a:schemeClr val="tx1">
                    <a:lumMod val="95000"/>
                    <a:lumOff val="5000"/>
                  </a:schemeClr>
                </a:solidFill>
                <a:cs typeface="Arial" panose="020B0604020202020204" pitchFamily="34" charset="0"/>
              </a:rPr>
              <a:t>Department of Health and Social Care (2025) </a:t>
            </a:r>
            <a:r>
              <a:rPr lang="en-GB" sz="1100" i="1" dirty="0">
                <a:solidFill>
                  <a:schemeClr val="tx1">
                    <a:lumMod val="95000"/>
                    <a:lumOff val="5000"/>
                  </a:schemeClr>
                </a:solidFill>
                <a:cs typeface="Arial" panose="020B0604020202020204" pitchFamily="34" charset="0"/>
              </a:rPr>
              <a:t>Care and Support Statutory Guidance.</a:t>
            </a:r>
            <a:r>
              <a:rPr lang="en-GB" sz="1100" dirty="0">
                <a:solidFill>
                  <a:schemeClr val="tx1">
                    <a:lumMod val="95000"/>
                    <a:lumOff val="5000"/>
                  </a:schemeClr>
                </a:solidFill>
                <a:cs typeface="Arial" panose="020B0604020202020204" pitchFamily="34" charset="0"/>
              </a:rPr>
              <a:t> Available at: </a:t>
            </a:r>
          </a:p>
          <a:p>
            <a:pPr>
              <a:lnSpc>
                <a:spcPct val="150000"/>
              </a:lnSpc>
            </a:pPr>
            <a:r>
              <a:rPr lang="en-GB" sz="1100" dirty="0">
                <a:solidFill>
                  <a:schemeClr val="tx1">
                    <a:lumMod val="95000"/>
                    <a:lumOff val="5000"/>
                  </a:schemeClr>
                </a:solidFill>
                <a:cs typeface="Arial" panose="020B0604020202020204" pitchFamily="34" charset="0"/>
                <a:hlinkClick r:id="rId2">
                  <a:extLst>
                    <a:ext uri="{A12FA001-AC4F-418D-AE19-62706E023703}">
                      <ahyp:hlinkClr xmlns:ahyp="http://schemas.microsoft.com/office/drawing/2018/hyperlinkcolor" val="tx"/>
                    </a:ext>
                  </a:extLst>
                </a:hlinkClick>
              </a:rPr>
              <a:t>https://www.gov.uk/government/publications/care-act-statutory-guidance/care-and-support-statutory-guidance</a:t>
            </a:r>
            <a:r>
              <a:rPr lang="en-GB" sz="1100" dirty="0">
                <a:solidFill>
                  <a:schemeClr val="tx1">
                    <a:lumMod val="95000"/>
                    <a:lumOff val="5000"/>
                  </a:schemeClr>
                </a:solidFill>
                <a:cs typeface="Arial" panose="020B0604020202020204" pitchFamily="34" charset="0"/>
              </a:rPr>
              <a:t> (Accessed: 8 June 2026).</a:t>
            </a:r>
            <a:br>
              <a:rPr lang="en-GB" sz="1100" dirty="0">
                <a:cs typeface="Arial" panose="020B0604020202020204" pitchFamily="34" charset="0"/>
              </a:rPr>
            </a:br>
            <a:r>
              <a:rPr lang="en-GB" sz="1100" dirty="0">
                <a:cs typeface="Arial" panose="020B0604020202020204" pitchFamily="34" charset="0"/>
              </a:rPr>
              <a:t>Battista, P., Herbers, S., Morrow-Howell, N., Fox, K. and Baum, C.M. (2017) 'Activity disengagement: Understanding challenges and opportunities for reengagement', </a:t>
            </a:r>
            <a:r>
              <a:rPr lang="en-GB" sz="1100" i="1" dirty="0">
                <a:cs typeface="Arial" panose="020B0604020202020204" pitchFamily="34" charset="0"/>
              </a:rPr>
              <a:t>Occupational Therapy International,</a:t>
            </a:r>
            <a:r>
              <a:rPr lang="en-GB" sz="1100" dirty="0">
                <a:cs typeface="Arial" panose="020B0604020202020204" pitchFamily="34" charset="0"/>
              </a:rPr>
              <a:t> 2017(2017), pp. 1–7. Available at: </a:t>
            </a:r>
            <a:r>
              <a:rPr lang="en-GB" sz="1100" dirty="0">
                <a:cs typeface="Arial" panose="020B0604020202020204" pitchFamily="34" charset="0"/>
                <a:hlinkClick r:id="rId3"/>
              </a:rPr>
              <a:t>https://doi.org/10.1155/2017/1983414</a:t>
            </a:r>
            <a:r>
              <a:rPr lang="en-GB" sz="1100" dirty="0">
                <a:cs typeface="Arial" panose="020B0604020202020204" pitchFamily="34" charset="0"/>
              </a:rPr>
              <a:t>.</a:t>
            </a:r>
            <a:br>
              <a:rPr lang="en-GB" sz="1100" dirty="0"/>
            </a:br>
            <a:r>
              <a:rPr lang="en-GB" sz="1100" dirty="0"/>
              <a:t>Care Quality Commission (2025) </a:t>
            </a:r>
            <a:r>
              <a:rPr lang="en-GB" sz="1100" i="1" dirty="0"/>
              <a:t>The state of health care and adult social care in England 2024/25. </a:t>
            </a:r>
            <a:r>
              <a:rPr lang="en-GB" sz="1100" dirty="0"/>
              <a:t>Available at: </a:t>
            </a:r>
            <a:r>
              <a:rPr lang="en-GB" sz="1100" dirty="0">
                <a:hlinkClick r:id="rId4"/>
              </a:rPr>
              <a:t>https://www.cqc.org.uk/publications/major-report/state-care/2024-2025</a:t>
            </a:r>
            <a:r>
              <a:rPr lang="en-GB" sz="1100" dirty="0"/>
              <a:t> (Accessed: 8 June 2026).</a:t>
            </a:r>
            <a:br>
              <a:rPr lang="en-GB" sz="1100" dirty="0"/>
            </a:br>
            <a:r>
              <a:rPr lang="en-GB" sz="1100" dirty="0"/>
              <a:t>Conn, W.E. (1983) 'The life cycle completed: A review. by </a:t>
            </a:r>
            <a:r>
              <a:rPr lang="en-GB" sz="1100" dirty="0" err="1"/>
              <a:t>erik</a:t>
            </a:r>
            <a:r>
              <a:rPr lang="en-GB" sz="1100" dirty="0"/>
              <a:t> H. </a:t>
            </a:r>
            <a:r>
              <a:rPr lang="en-GB" sz="1100" dirty="0" err="1"/>
              <a:t>erikson</a:t>
            </a:r>
            <a:r>
              <a:rPr lang="en-GB" sz="1100" dirty="0"/>
              <a:t>. new </a:t>
            </a:r>
            <a:r>
              <a:rPr lang="en-GB" sz="1100" dirty="0" err="1"/>
              <a:t>york</a:t>
            </a:r>
            <a:r>
              <a:rPr lang="en-GB" sz="1100" dirty="0"/>
              <a:t>: Norton, 1982. 108 pages.$10.95. - </a:t>
            </a:r>
            <a:r>
              <a:rPr lang="en-GB" sz="1100" dirty="0" err="1"/>
              <a:t>erikson</a:t>
            </a:r>
            <a:r>
              <a:rPr lang="en-GB" sz="1100" dirty="0"/>
              <a:t>: Identity and religion. by J. </a:t>
            </a:r>
            <a:r>
              <a:rPr lang="en-GB" sz="1100" dirty="0" err="1"/>
              <a:t>eugene</a:t>
            </a:r>
            <a:r>
              <a:rPr lang="en-GB" sz="1100" dirty="0"/>
              <a:t> </a:t>
            </a:r>
            <a:r>
              <a:rPr lang="en-GB" sz="1100" dirty="0" err="1"/>
              <a:t>WrightJr</a:t>
            </a:r>
            <a:r>
              <a:rPr lang="en-GB" sz="1100" dirty="0"/>
              <a:t>., new </a:t>
            </a:r>
            <a:r>
              <a:rPr lang="en-GB" sz="1100" dirty="0" err="1"/>
              <a:t>york</a:t>
            </a:r>
            <a:r>
              <a:rPr lang="en-GB" sz="1100" dirty="0"/>
              <a:t>: Seabury, 1982. xviii + 216 pages. $ 11.95 (paper)', </a:t>
            </a:r>
            <a:r>
              <a:rPr lang="en-GB" sz="1100" i="1" dirty="0"/>
              <a:t>Horizons (Villanova),</a:t>
            </a:r>
            <a:r>
              <a:rPr lang="en-GB" sz="1100" dirty="0"/>
              <a:t> 10(2), pp. 406–408. Available at: </a:t>
            </a:r>
            <a:r>
              <a:rPr lang="en-GB" sz="1100" dirty="0">
                <a:hlinkClick r:id="rId5"/>
              </a:rPr>
              <a:t>https://doi.org/10.1017/S0360966900024464</a:t>
            </a:r>
            <a:r>
              <a:rPr lang="en-GB" sz="1100" dirty="0"/>
              <a:t>.</a:t>
            </a:r>
            <a:br>
              <a:rPr lang="en-GB" sz="1100" dirty="0"/>
            </a:br>
            <a:r>
              <a:rPr lang="en-GB" sz="1100" dirty="0"/>
              <a:t>Cook, C., Henrickson, M., </a:t>
            </a:r>
            <a:r>
              <a:rPr lang="en-GB" sz="1100" dirty="0" err="1"/>
              <a:t>Atefi</a:t>
            </a:r>
            <a:r>
              <a:rPr lang="en-GB" sz="1100" dirty="0"/>
              <a:t>, N., Schouten, V. and </a:t>
            </a:r>
            <a:r>
              <a:rPr lang="en-GB" sz="1100" dirty="0" err="1"/>
              <a:t>Mcdonald</a:t>
            </a:r>
            <a:r>
              <a:rPr lang="en-GB" sz="1100" dirty="0"/>
              <a:t>, S. (2021) 'Iatrogenic loneliness and loss of intimacy in residential care', </a:t>
            </a:r>
            <a:r>
              <a:rPr lang="en-GB" sz="1100" i="1" dirty="0"/>
              <a:t>Nursing Ethics,</a:t>
            </a:r>
            <a:r>
              <a:rPr lang="en-GB" sz="1100" dirty="0"/>
              <a:t> 28(6), pp. 911–923. Available at: </a:t>
            </a:r>
            <a:r>
              <a:rPr lang="en-GB" sz="1100" dirty="0">
                <a:hlinkClick r:id="rId6"/>
              </a:rPr>
              <a:t>https://doi.org/10.1177/0969733020983394</a:t>
            </a:r>
            <a:r>
              <a:rPr lang="en-GB" sz="1100" dirty="0"/>
              <a:t>.</a:t>
            </a:r>
            <a:br>
              <a:rPr lang="en-GB" sz="1100" dirty="0"/>
            </a:br>
            <a:r>
              <a:rPr lang="en-GB" sz="1100" dirty="0"/>
              <a:t>Erikson, E.H. (1982) </a:t>
            </a:r>
            <a:r>
              <a:rPr lang="en-GB" sz="1100" i="1" dirty="0"/>
              <a:t>The life cycle completed.</a:t>
            </a:r>
            <a:r>
              <a:rPr lang="en-GB" sz="1100" dirty="0"/>
              <a:t> New York: W.W. Norton &amp; Company.</a:t>
            </a:r>
          </a:p>
          <a:p>
            <a:pPr>
              <a:lnSpc>
                <a:spcPct val="150000"/>
              </a:lnSpc>
            </a:pPr>
            <a:r>
              <a:rPr lang="en-GB" sz="1100" dirty="0"/>
              <a:t>Hughes, S. and Burch, S. (2020) '‘I'm not just a number on a sheet, </a:t>
            </a:r>
            <a:r>
              <a:rPr lang="en-GB" sz="1100" dirty="0" err="1"/>
              <a:t>i’m</a:t>
            </a:r>
            <a:r>
              <a:rPr lang="en-GB" sz="1100" dirty="0"/>
              <a:t> a person’: Domiciliary care, self and getting older', </a:t>
            </a:r>
            <a:r>
              <a:rPr lang="en-GB" sz="1100" i="1" dirty="0"/>
              <a:t>Health &amp; Social Care in the Community,</a:t>
            </a:r>
            <a:r>
              <a:rPr lang="en-GB" sz="1100" dirty="0"/>
              <a:t> 28(3), pp. 903–912. Available at: </a:t>
            </a:r>
            <a:r>
              <a:rPr lang="en-GB" sz="1100" dirty="0">
                <a:hlinkClick r:id="rId7"/>
              </a:rPr>
              <a:t>https://doi.org/10.1111/hsc.12921</a:t>
            </a:r>
            <a:r>
              <a:rPr lang="en-GB" sz="1100" dirty="0"/>
              <a:t>.</a:t>
            </a:r>
            <a:br>
              <a:rPr lang="en-GB" sz="1100" dirty="0"/>
            </a:br>
            <a:r>
              <a:rPr lang="en-GB" sz="1100" dirty="0"/>
              <a:t>Johnson, E.K. (2023a) 'Dirt, decency and the symbolic boundaries of caregiving in residential homes for older people', The Sociological Review (Keele), 71(3), pp. 679–695. Available at: </a:t>
            </a:r>
            <a:r>
              <a:rPr lang="en-GB" sz="1100" dirty="0">
                <a:hlinkClick r:id="rId8"/>
              </a:rPr>
              <a:t>https://doi.org/10.1177/00380261221140240</a:t>
            </a:r>
            <a:r>
              <a:rPr lang="en-GB" sz="1100" dirty="0"/>
              <a:t>.</a:t>
            </a:r>
          </a:p>
          <a:p>
            <a:pPr>
              <a:lnSpc>
                <a:spcPct val="150000"/>
              </a:lnSpc>
            </a:pPr>
            <a:r>
              <a:rPr lang="en-GB" sz="1100" dirty="0" err="1"/>
              <a:t>Kuluski</a:t>
            </a:r>
            <a:r>
              <a:rPr lang="en-GB" sz="1100" dirty="0"/>
              <a:t>, K., Ho, J.W., Hans, P.K. and Nelson, M.L. (2017) 'Community care for people with complex care needs: Bridging the gap between health and social care', </a:t>
            </a:r>
            <a:r>
              <a:rPr lang="en-GB" sz="1100" i="1" dirty="0"/>
              <a:t>International Journal of Integrated Care,</a:t>
            </a:r>
            <a:r>
              <a:rPr lang="en-GB" sz="1100" dirty="0"/>
              <a:t> 17(4), pp. 2. Available at: </a:t>
            </a:r>
            <a:r>
              <a:rPr lang="en-GB" sz="1100" dirty="0">
                <a:hlinkClick r:id="rId9"/>
              </a:rPr>
              <a:t>https://doi.org/10.5334/ijic.2944</a:t>
            </a:r>
            <a:r>
              <a:rPr lang="en-GB" sz="1100" dirty="0"/>
              <a:t>.</a:t>
            </a:r>
          </a:p>
          <a:p>
            <a:pPr>
              <a:lnSpc>
                <a:spcPct val="150000"/>
              </a:lnSpc>
            </a:pPr>
            <a:r>
              <a:rPr lang="en-GB" sz="1100" dirty="0"/>
              <a:t>Lyu, J.Y., Hu, B., Wittenberg, R. and King, D. (2024) 'The relationships between informal and formal social care for older people in </a:t>
            </a:r>
            <a:r>
              <a:rPr lang="en-GB" sz="1100" dirty="0" err="1"/>
              <a:t>england</a:t>
            </a:r>
            <a:r>
              <a:rPr lang="en-GB" sz="1100" dirty="0"/>
              <a:t>: A comparison before and after the care act 2014', </a:t>
            </a:r>
            <a:r>
              <a:rPr lang="en-GB" sz="1100" i="1" dirty="0"/>
              <a:t>Journal of Aging &amp; Social Policy,</a:t>
            </a:r>
            <a:r>
              <a:rPr lang="en-GB" sz="1100" dirty="0"/>
              <a:t> 36(4), pp. 621–638. Available at: </a:t>
            </a:r>
            <a:r>
              <a:rPr lang="en-GB" sz="1100" dirty="0">
                <a:hlinkClick r:id="rId10"/>
              </a:rPr>
              <a:t>https://doi.org/10.1080/08959420.2023.2226308</a:t>
            </a:r>
            <a:r>
              <a:rPr lang="en-GB" sz="1100" dirty="0"/>
              <a:t>.</a:t>
            </a:r>
          </a:p>
          <a:p>
            <a:pPr>
              <a:lnSpc>
                <a:spcPct val="150000"/>
              </a:lnSpc>
            </a:pPr>
            <a:endParaRPr lang="en-GB" sz="1100" dirty="0"/>
          </a:p>
          <a:p>
            <a:pPr>
              <a:lnSpc>
                <a:spcPct val="150000"/>
              </a:lnSpc>
            </a:pPr>
            <a:endParaRPr lang="en-GB" sz="1100" dirty="0"/>
          </a:p>
        </p:txBody>
      </p:sp>
    </p:spTree>
    <p:extLst>
      <p:ext uri="{BB962C8B-B14F-4D97-AF65-F5344CB8AC3E}">
        <p14:creationId xmlns:p14="http://schemas.microsoft.com/office/powerpoint/2010/main" val="2725292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2BB191-B9CC-D5D5-E43E-939921FE8784}"/>
              </a:ext>
            </a:extLst>
          </p:cNvPr>
          <p:cNvSpPr txBox="1"/>
          <p:nvPr/>
        </p:nvSpPr>
        <p:spPr>
          <a:xfrm>
            <a:off x="201168" y="310896"/>
            <a:ext cx="11814048" cy="4199804"/>
          </a:xfrm>
          <a:prstGeom prst="rect">
            <a:avLst/>
          </a:prstGeom>
          <a:noFill/>
        </p:spPr>
        <p:txBody>
          <a:bodyPr wrap="square" rtlCol="0">
            <a:spAutoFit/>
          </a:bodyPr>
          <a:lstStyle/>
          <a:p>
            <a:pPr>
              <a:lnSpc>
                <a:spcPct val="150000"/>
              </a:lnSpc>
            </a:pPr>
            <a:r>
              <a:rPr lang="en-GB" sz="1400" b="1" dirty="0">
                <a:solidFill>
                  <a:schemeClr val="accent6">
                    <a:lumMod val="50000"/>
                  </a:schemeClr>
                </a:solidFill>
              </a:rPr>
              <a:t>Reference:</a:t>
            </a:r>
          </a:p>
          <a:p>
            <a:pPr>
              <a:lnSpc>
                <a:spcPct val="150000"/>
              </a:lnSpc>
            </a:pPr>
            <a:r>
              <a:rPr lang="en-GB" sz="1100" dirty="0"/>
              <a:t>Moilanen, T., Kangasniemi, M., </a:t>
            </a:r>
            <a:r>
              <a:rPr lang="en-GB" sz="1100" dirty="0" err="1"/>
              <a:t>Papinaho</a:t>
            </a:r>
            <a:r>
              <a:rPr lang="en-GB" sz="1100" dirty="0"/>
              <a:t>, O., </a:t>
            </a:r>
            <a:r>
              <a:rPr lang="en-GB" sz="1100" dirty="0" err="1"/>
              <a:t>Mynttinen</a:t>
            </a:r>
            <a:r>
              <a:rPr lang="en-GB" sz="1100" dirty="0"/>
              <a:t>, M., </a:t>
            </a:r>
            <a:r>
              <a:rPr lang="en-GB" sz="1100" dirty="0" err="1"/>
              <a:t>Siipi</a:t>
            </a:r>
            <a:r>
              <a:rPr lang="en-GB" sz="1100" dirty="0"/>
              <a:t>, H., Suominen, S. and Suhonen, R. (2021) 'Older people’s perceived autonomy in residential care: An integrative review', </a:t>
            </a:r>
            <a:r>
              <a:rPr lang="en-GB" sz="1100" i="1" dirty="0"/>
              <a:t>Nursing Ethics,</a:t>
            </a:r>
            <a:r>
              <a:rPr lang="en-GB" sz="1100" dirty="0"/>
              <a:t> 28(3), pp. 414–434. Available at: </a:t>
            </a:r>
            <a:r>
              <a:rPr lang="en-GB" sz="1100" dirty="0">
                <a:hlinkClick r:id="rId2"/>
              </a:rPr>
              <a:t>https://doi.org/10.1177/0969733020948115</a:t>
            </a:r>
            <a:r>
              <a:rPr lang="en-GB" sz="1100" dirty="0"/>
              <a:t>.</a:t>
            </a:r>
          </a:p>
          <a:p>
            <a:pPr>
              <a:lnSpc>
                <a:spcPct val="150000"/>
              </a:lnSpc>
            </a:pPr>
            <a:r>
              <a:rPr lang="en-GB" sz="1100" dirty="0"/>
              <a:t>NHS England (2019) The NHS Long Term Plan. Available at: https://</a:t>
            </a:r>
            <a:r>
              <a:rPr lang="en-GB" sz="1100" dirty="0" err="1"/>
              <a:t>www.longtermplan.nhs.uk</a:t>
            </a:r>
            <a:r>
              <a:rPr lang="en-GB" sz="1100" dirty="0"/>
              <a:t>/ (Accessed: 25 June 2026).</a:t>
            </a:r>
          </a:p>
          <a:p>
            <a:pPr>
              <a:lnSpc>
                <a:spcPct val="150000"/>
              </a:lnSpc>
            </a:pPr>
            <a:r>
              <a:rPr lang="en-GB" sz="1100" dirty="0"/>
              <a:t>Office for National Statistics (2025) </a:t>
            </a:r>
            <a:r>
              <a:rPr lang="en-GB" sz="1100" i="1" dirty="0"/>
              <a:t>Subnational population projections for England: 2022-based.</a:t>
            </a:r>
            <a:r>
              <a:rPr lang="en-GB" sz="1100" dirty="0"/>
              <a:t> Available at: </a:t>
            </a:r>
            <a:r>
              <a:rPr lang="en-GB" sz="1100" dirty="0">
                <a:hlinkClick r:id="rId3"/>
              </a:rPr>
              <a:t>https://www.ons.gov.uk/peoplepopulationandcommunity/populationandmigration/populationprojections/bulletins/subnationalpopulationprojectionsforengland/2022based</a:t>
            </a:r>
            <a:r>
              <a:rPr lang="en-GB" sz="1100" dirty="0"/>
              <a:t> (Accessed: 12 June 2026).</a:t>
            </a:r>
          </a:p>
          <a:p>
            <a:pPr>
              <a:lnSpc>
                <a:spcPct val="150000"/>
              </a:lnSpc>
            </a:pPr>
            <a:r>
              <a:rPr lang="en-GB" sz="1100" dirty="0"/>
              <a:t>Orenstein, G.A. and Lewis, L. (2022) ‘Erikson’s stages of psychosocial development’, </a:t>
            </a:r>
            <a:r>
              <a:rPr lang="en-GB" sz="1100" dirty="0" err="1"/>
              <a:t>StatPearls</a:t>
            </a:r>
            <a:r>
              <a:rPr lang="en-GB" sz="1100" dirty="0"/>
              <a:t>. Available at: https://</a:t>
            </a:r>
            <a:r>
              <a:rPr lang="en-GB" sz="1100" dirty="0" err="1"/>
              <a:t>www.ncbi.nlm.nih.gov</a:t>
            </a:r>
            <a:r>
              <a:rPr lang="en-GB" sz="1100" dirty="0"/>
              <a:t> (Accessed: 25 June 2026).</a:t>
            </a:r>
          </a:p>
          <a:p>
            <a:pPr>
              <a:lnSpc>
                <a:spcPct val="150000"/>
              </a:lnSpc>
            </a:pPr>
            <a:r>
              <a:rPr lang="en-GB" sz="1100" dirty="0" err="1"/>
              <a:t>Ryabinina</a:t>
            </a:r>
            <a:r>
              <a:rPr lang="en-GB" sz="1100" dirty="0"/>
              <a:t>, K., Kelly, L., Bankey, M., Medeiros, K. and Schultz, S. (2023) </a:t>
            </a:r>
            <a:r>
              <a:rPr lang="en-GB" sz="1100" i="1" dirty="0"/>
              <a:t>Developmental Boxes. </a:t>
            </a:r>
            <a:r>
              <a:rPr lang="en-GB" sz="1100" dirty="0"/>
              <a:t>Digital Commons @ SPU. Available at: </a:t>
            </a:r>
            <a:r>
              <a:rPr lang="en-GB" sz="1100" dirty="0">
                <a:hlinkClick r:id="rId4"/>
              </a:rPr>
              <a:t>https://digitalcommons.spu.edu/shs_nlce/30</a:t>
            </a:r>
            <a:r>
              <a:rPr lang="en-GB" sz="1100" dirty="0"/>
              <a:t> (Accessed: 8 June 2026).</a:t>
            </a:r>
          </a:p>
          <a:p>
            <a:pPr>
              <a:lnSpc>
                <a:spcPct val="150000"/>
              </a:lnSpc>
            </a:pPr>
            <a:r>
              <a:rPr lang="en-GB" sz="1100" dirty="0" err="1"/>
              <a:t>Sehatkarlangrodi</a:t>
            </a:r>
            <a:r>
              <a:rPr lang="en-GB" sz="1100" dirty="0"/>
              <a:t>, S., </a:t>
            </a:r>
            <a:r>
              <a:rPr lang="en-GB" sz="1100" dirty="0" err="1"/>
              <a:t>Zargoush</a:t>
            </a:r>
            <a:r>
              <a:rPr lang="en-GB" sz="1100" dirty="0"/>
              <a:t>, M., Longo, C.J. and </a:t>
            </a:r>
            <a:r>
              <a:rPr lang="en-GB" sz="1100" dirty="0" err="1"/>
              <a:t>Ghazalbash</a:t>
            </a:r>
            <a:r>
              <a:rPr lang="en-GB" sz="1100" dirty="0"/>
              <a:t>, S. (2025) 'Shaping older adults’ care policy: A scoping review of key determinants in post-acute and community reintegration transitions', </a:t>
            </a:r>
            <a:r>
              <a:rPr lang="en-GB" sz="1100" i="1" dirty="0"/>
              <a:t>BMC Health Services Research,</a:t>
            </a:r>
            <a:r>
              <a:rPr lang="en-GB" sz="1100" dirty="0"/>
              <a:t> 25(1), pp. 1236–27. Available at: </a:t>
            </a:r>
            <a:r>
              <a:rPr lang="en-GB" sz="1100" dirty="0">
                <a:hlinkClick r:id="rId5"/>
              </a:rPr>
              <a:t>https://doi.org/10.1186/s12913-025-13433-x</a:t>
            </a:r>
            <a:r>
              <a:rPr lang="en-GB" sz="1100" dirty="0"/>
              <a:t>.</a:t>
            </a:r>
          </a:p>
          <a:p>
            <a:pPr>
              <a:lnSpc>
                <a:spcPct val="150000"/>
              </a:lnSpc>
            </a:pPr>
            <a:r>
              <a:rPr lang="en-GB" sz="1100" dirty="0"/>
              <a:t>UK Government (2005) </a:t>
            </a:r>
            <a:r>
              <a:rPr lang="en-GB" sz="1100" i="1" dirty="0"/>
              <a:t>Mental Capacity Act 2005. London: The Stationery Office.</a:t>
            </a:r>
            <a:r>
              <a:rPr lang="en-GB" sz="1100" dirty="0"/>
              <a:t> Available at: https://</a:t>
            </a:r>
            <a:r>
              <a:rPr lang="en-GB" sz="1100" dirty="0" err="1"/>
              <a:t>www.legislation.gov.uk</a:t>
            </a:r>
            <a:r>
              <a:rPr lang="en-GB" sz="1100" dirty="0"/>
              <a:t>/</a:t>
            </a:r>
            <a:r>
              <a:rPr lang="en-GB" sz="1100" dirty="0" err="1"/>
              <a:t>ukpga</a:t>
            </a:r>
            <a:r>
              <a:rPr lang="en-GB" sz="1100" dirty="0"/>
              <a:t>/2005/9/contents (Accessed: 25 June 2026).</a:t>
            </a:r>
          </a:p>
          <a:p>
            <a:pPr>
              <a:lnSpc>
                <a:spcPct val="150000"/>
              </a:lnSpc>
            </a:pPr>
            <a:r>
              <a:rPr lang="en-GB" sz="1100" dirty="0"/>
              <a:t>Wang-</a:t>
            </a:r>
            <a:r>
              <a:rPr lang="en-GB" sz="1100" dirty="0" err="1"/>
              <a:t>Michelitsch</a:t>
            </a:r>
            <a:r>
              <a:rPr lang="en-GB" sz="1100" dirty="0"/>
              <a:t>, J. and </a:t>
            </a:r>
            <a:r>
              <a:rPr lang="en-GB" sz="1100" dirty="0" err="1"/>
              <a:t>Michelitsch</a:t>
            </a:r>
            <a:r>
              <a:rPr lang="en-GB" sz="1100" dirty="0"/>
              <a:t>, T. (2017) 'Traditional aging theories: Which ones are useful?'. Available at: </a:t>
            </a:r>
            <a:r>
              <a:rPr lang="en-GB" sz="1100" dirty="0">
                <a:hlinkClick r:id="rId6"/>
              </a:rPr>
              <a:t>https://doi.org/10.48550/arxiv.1503.07040</a:t>
            </a:r>
            <a:r>
              <a:rPr lang="en-GB" sz="1100" dirty="0"/>
              <a:t>.</a:t>
            </a:r>
          </a:p>
          <a:p>
            <a:pPr>
              <a:lnSpc>
                <a:spcPct val="150000"/>
              </a:lnSpc>
            </a:pPr>
            <a:endParaRPr lang="en-GB" sz="1100" dirty="0"/>
          </a:p>
          <a:p>
            <a:pPr>
              <a:lnSpc>
                <a:spcPct val="150000"/>
              </a:lnSpc>
            </a:pPr>
            <a:endParaRPr lang="en-GB" sz="1100" dirty="0"/>
          </a:p>
        </p:txBody>
      </p:sp>
    </p:spTree>
    <p:extLst>
      <p:ext uri="{BB962C8B-B14F-4D97-AF65-F5344CB8AC3E}">
        <p14:creationId xmlns:p14="http://schemas.microsoft.com/office/powerpoint/2010/main" val="2582734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TotalTime>5684</TotalTime>
  <Words>3319</Words>
  <Application>Microsoft Macintosh PowerPoint</Application>
  <PresentationFormat>Widescreen</PresentationFormat>
  <Paragraphs>200</Paragraphs>
  <Slides>16</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Ageing and Care</dc:title>
  <dc:subject>PptxGenJS Presentation</dc:subject>
  <dc:creator>Author</dc:creator>
  <cp:lastModifiedBy>Rose Araujo</cp:lastModifiedBy>
  <cp:revision>4</cp:revision>
  <dcterms:created xsi:type="dcterms:W3CDTF">2026-06-10T13:13:05Z</dcterms:created>
  <dcterms:modified xsi:type="dcterms:W3CDTF">2026-06-25T12:22:56Z</dcterms:modified>
</cp:coreProperties>
</file>