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0" r:id="rId2"/>
    <p:sldMasterId id="2147483672" r:id="rId3"/>
  </p:sldMasterIdLst>
  <p:sldIdLst>
    <p:sldId id="256" r:id="rId4"/>
    <p:sldId id="355" r:id="rId5"/>
    <p:sldId id="258" r:id="rId6"/>
    <p:sldId id="259" r:id="rId7"/>
    <p:sldId id="346" r:id="rId8"/>
    <p:sldId id="347" r:id="rId9"/>
    <p:sldId id="348" r:id="rId10"/>
    <p:sldId id="351" r:id="rId11"/>
    <p:sldId id="352" r:id="rId12"/>
    <p:sldId id="349" r:id="rId13"/>
    <p:sldId id="353" r:id="rId14"/>
    <p:sldId id="354" r:id="rId15"/>
    <p:sldId id="35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FF279A4-D6F7-268C-6DF4-555BB3B35B20}" v="42" dt="2020-11-18T11:09:09.8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373"/>
    <p:restoredTop sz="94674"/>
  </p:normalViewPr>
  <p:slideViewPr>
    <p:cSldViewPr snapToGrid="0" snapToObjects="1">
      <p:cViewPr varScale="1">
        <p:scale>
          <a:sx n="115" d="100"/>
          <a:sy n="115" d="100"/>
        </p:scale>
        <p:origin x="25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microsoft.com/office/2015/10/relationships/revisionInfo" Target="revisionInfo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6CA991-4FB2-F84C-9546-375E9435A4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662694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9DA6CA-D4FA-BA44-A58B-88B090228C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42369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78632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67750-B475-004D-9BEE-53F7B615AE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DE33F7-5C20-6249-8358-8AC4B0B831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1A42AA-85A7-F549-ACE2-7FF4FCB58C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11/13/23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63587C-988C-1741-B1AD-2260344FF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6DE21C-3B8E-5F40-A53E-9F4272191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250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5AE433-868A-9B40-8540-5D1A563C7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E630A8-95A9-184E-87CF-BCBF239A73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293386-3775-BB46-AF82-C34FB021019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11/13/23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0FF5CA-C335-3D4B-8F03-1CD481A582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6BCDFF-05A2-934D-BEA2-AAFE46CB8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7957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F14CCA-958F-144C-9EDD-BE41855E48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EAB40F-54BD-A242-9BDD-14BE604F2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29F4EB-3198-804A-8B18-D80338851D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B9CD05-9F85-5F4A-9272-880DE5C9C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11/13/23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BF5F0E-37F4-CE4C-BCA5-F5FA2BC71A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44852C-11D2-9545-A28D-21DC2835B5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3801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8F641-C35D-A84E-AB4E-86B0499AA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ADEAA3-A5CE-E94A-911B-75F86F943A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195F6F-7B01-9041-B242-983D6535B7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EC6547D-0AF5-F144-99C9-F391613C382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C618D06-44C8-D245-96F8-674E98E0A2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85D28F-5470-4B45-9050-2FED03F49D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11/13/23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5B70C0-C3E6-1E4E-BEE1-C8C8410F05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85C1C21-E6FE-664A-9ACE-EFF6F0D1CE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57025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D64B1-84EB-6047-A2BE-E5BC5BBEE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E309EF-E51D-F540-93D4-6600A73DE6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11/13/23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2FA78D-E555-614A-98D3-7FC8B9851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5562C4-7058-6247-8E7C-A3F4FCE6C6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55421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560D5E5-3C79-D94B-AB17-5E7DC0ED56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11/13/23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1A59F6-B720-BC4F-81CA-FD5C2DFD9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DB336C-ECAA-6940-9957-27AD40DBCC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13618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F3EFD-60D8-2148-8133-A8C16AAA8B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8DC8BE-79D9-BC47-B26C-EABEE74C93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B3F410-86AC-6545-8210-1638BC23F4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788203-4374-0D41-9821-0B48A63EFD5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11/13/23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0BE619-47D1-724E-9D3F-5966C69816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5A3365-FAB5-2740-8154-E28942AE8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54184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09E9B9-6B77-5345-B0EF-3918852A9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275C492-F7F6-744D-8063-93EAABE003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34A439-BEAF-CD4C-87DF-72DC1AECAD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D0B163-9E3E-D447-BE23-93AC00A4D50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11/13/23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4C965D-8269-824D-BDAA-61860C152E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46C733-D023-F64D-AB84-AE4A5DB2F8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8836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4C1B1-AEA7-944F-88E0-58D25F45A3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E9BF74-347D-114B-943B-F934FAC161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899CF3-B36B-3A41-A8CE-2D2BDACADA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11/13/23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228349-9DA2-3E4C-95D7-C3278CF353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81D5ED-65D9-0A42-9AA4-54F913438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2714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D59055-C8D1-0F4E-9647-E3864DEF35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88BCB1-664D-0641-B8CB-184EBB9A2F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C41958-E946-1544-AA19-8120825B8BA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11/13/23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2876A-64D4-FB45-96C8-382D8A5FA8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50415-0CC0-B243-A002-EBB868A6C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43362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70634-EAB3-F14B-811C-0326FCB1D1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411A9A-E0B6-9E42-B50E-413BCC4C4C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AC884-4DB1-294A-94B0-DB3C951647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439269-9E56-D94E-8AB5-3BF24A7F6E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14FABC-1EB8-6641-BCEC-59125FB0E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69616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62463-32E7-9F4D-BB4E-0858F4322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A9FD94-B582-1940-AD95-758C220E3A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BED26E-DC5C-2049-8F0B-509170BB21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8A340C-2088-3E4A-81E5-A1B8F7CB0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463973-0B85-E940-9BD2-9ECBBE126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98469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0AF91-663C-5A43-9A1B-CE6D583CF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5C8DED-5BBD-BE4B-BF0F-BD2A544515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9B800B-BD32-B841-A7E4-B94F74E73D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58581-F86D-2A47-92C0-5C8ED25A88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C96395-617D-2D4B-B4A9-0A28D5543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9228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25892-7097-5443-A389-2DD7F6A498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994896-C901-804C-8AFC-E8135B42C7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DCF24C-F53E-C84C-9FDB-6DF2709B9D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2B53F9-3B43-214D-9F2D-99A04B547E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11/13/23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94A176-4607-1240-8CD8-7239EAEE0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7DB4B1-C194-F64B-B45E-0436D072D1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50476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E5E4D-732F-3F4E-A267-A23D853DB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17F8C5-05FB-4A4C-993F-DB0C4BC071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583CAD-CA95-4942-B350-2BA284A929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1F9FF1-F8B7-0245-B1A8-F3C0AA3695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10F58C-1386-9246-947D-85FDBB6E85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1EDC79-443C-1843-9A41-F3EB7A9FA5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11/13/23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5A03C39-D4BA-4143-AE7A-54A7818E1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2ADEB7C-FD73-0443-951E-10141418A6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4245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3B933B-4EDC-4544-8030-0B337A201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A3D763-C1FF-6047-9701-E1CA9B79D1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11/13/23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1675C4-F328-DF45-9FE2-1994925A60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348862-EBB4-6F47-88CA-B2A0555732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24319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985A43-1554-4140-8D8E-F297FFFF0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11/13/23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C6750F5-1A01-1C4B-B26B-B32CF653D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50DF8B-640A-7143-86E1-963B0C903B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834267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C3724-88A1-3348-BCA7-4779D6672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FBC60D-CB5F-2240-A538-63995D9A4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6EBFCC-89A3-BC4E-8381-176DDBF3C5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26C395-C503-3D4E-B041-9E7B3E3D53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11/13/23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16B009-3423-B54E-87FC-93E496E78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6B708E-17A4-4245-B24D-D53EF0D232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98958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99353-4102-A34D-A8D5-072775761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F3F516B-9F20-1C4F-B616-EC30E1A833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650B85-405D-9344-BC9E-94EFB5194C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56524F-4F09-044F-BB78-6FF7D73A83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11/13/23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06E5D5-FA8F-3F4C-BBCF-30E9DC1D00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649FDD-89BD-1E46-BCD0-83A5285837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781184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29D9C-0B80-C042-B8A7-3956E39A8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0EC253-D5E4-9048-85CB-C275178651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7E8905-A6B3-9843-BE23-DCF3AA602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8EA17B-F0A2-1B40-89EE-AF738A30A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A30ED3-A3D1-5B44-A7D8-CFF5F30D63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97620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981CB5-2BCE-A146-BFFD-17FB2FBAA51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7003A7-09DD-C04E-812C-F86A93D158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347812-AE94-E94C-97EF-B713303888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11/13/23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A19F82-4CE8-6141-9B2E-697DE379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912ECF-9431-E44B-B007-50EA3719AF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56482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8F886-C82A-5D44-9EDA-C9C596D5C1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876708-51F4-7B4C-9DB5-CEE9543FF5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1F1467-DA09-EA4F-9F5C-8F2E42F938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361EAA-A1C4-7D4C-A566-5990A43642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0D047-97D0-BA45-8281-13D0DFD635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41163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05C22-1057-2A48-AF07-BC0F7BBA78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0DF2BF-6EF8-1449-9C84-F63AE79BB6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E884-691A-994A-9A07-4F15F8D0C2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F2F748-ABD1-4948-B569-2215340200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645FA3-3EC7-204C-9EEF-250C5DBFBC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886611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5E1D0-70A5-D54D-A344-438CA7E23D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E1E9A7-1850-F74B-97DA-D1A5319DB7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96AD91-FA8E-6C46-A144-E875058D0A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A4A4A4-92C0-4D42-8039-952EE32F21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E457D6-7528-6747-ADBF-75CBD3F48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640871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BD002-63F7-1A4B-9EF2-657ED81110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BF825F-E60B-3F42-B950-C919B0F534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2E82A6-CDDE-D741-B1CD-D33B0A7143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FD825D-A46F-DD4F-AE82-D84B1EBBD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11/13/23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F15142-E9CE-044C-8DAE-47CAFC10DA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FA6385-C9CF-BC40-B53A-B4AEADC75B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489537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5C804-53A8-E548-A122-77BD69A89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52FF6D-E06A-A74D-89BE-D61E1F2C73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4BF823-44FF-A144-AE7F-D0540C926B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FBA8B44-7BC4-6A49-8A24-6D271C9F7C3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F949A3-D78F-654C-B7E2-DE0D095D03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2BC670B-9B7E-AA4C-B86E-556B7C2F6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11/13/23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2972CD-C70E-3D41-B423-C8796DC5D6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603436-0583-8842-B4BD-12897906A5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56556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0E1F0-935D-C247-B6E5-873C0FECE9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1A23469-62A1-A449-A8F0-F9F57B98FF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11/13/23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56AA38-7E26-A741-9750-BCA0F6517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AA912D-9123-BB4F-BF13-27659CA87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386145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9BD2D2-F4F6-C74F-A8EA-468EE446D5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11/13/23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2A8A39A-B586-2943-88D2-577F4A6BD5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FEF8FD-9F29-1B47-81EC-7A1DA74A84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391498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76ED6-8D80-BE46-B6D6-3C46D0B4D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DB843-E7B2-E549-83B7-BE67740727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A6D447-2C28-9C4E-AAB8-15AAD836AD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7FC978-DEA3-9E48-9035-055F81E241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11/13/23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B3D067-CCF8-C14C-AA81-B775302F28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827293-2691-9C46-B3DA-8C009D92F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86775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E6C21-0CA0-C84B-9A28-B68473B67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9D14A8-22DF-5841-9109-A1878B85C46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C8E11E-B10C-3448-975A-127CCECD29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4495B8-9B64-014E-B746-7BB268F3B8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11/13/23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B2DFFA-3EE8-1C47-A2E5-52358F46B6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8B8AC5-01AC-864C-8886-E4DA16D9A8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839239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E9AC1A-946C-E04D-8429-2AB0CD5B3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4DB7E4-AF72-EF44-A714-7AF9884C69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E958CD-D4E7-C846-9DDE-E584BDDC09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B401A2-DCD2-2F4C-8157-2B6457D3FB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154432-C229-8049-84F9-E5C99CE98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565363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766F4-2D3B-344A-8C72-4C7EE70D1F2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978854-240A-C049-8EB7-8F60527475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C08A03-8B56-0342-B403-B30742E55D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11/13/23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C7D143-ACC6-B44F-B47D-AFE81DFB5F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E804AA-257A-DD41-8974-1CA1B6694C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9018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3.jp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CCAB8F-AE29-ED42-AEE8-C223858800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3719945"/>
            <a:ext cx="10515600" cy="24570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Title Placeholder 8">
            <a:extLst>
              <a:ext uri="{FF2B5EF4-FFF2-40B4-BE49-F238E27FC236}">
                <a16:creationId xmlns:a16="http://schemas.microsoft.com/office/drawing/2014/main" id="{87FDFF47-FCE0-3342-B7DA-F7EFFC719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48452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99AC6EB-35F2-1540-9809-231E7BF318E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12454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9CF4B2-DEA3-BD46-AA8A-25E602C8A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688AFA-B8CA-AF45-8D09-707B358EE3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23336C-E47A-1447-9412-60E6B0E1137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CAEF9C-4E02-A346-B422-50263A4C2AAA}" type="datetimeFigureOut">
              <a:rPr lang="en-US" smtClean="0"/>
              <a:t>11/13/23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62326A-8F7C-0340-AACC-1CF3DC7AD9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88D956-6F24-E040-ACE8-60326A4C22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A8873AE9-2E25-8D47-99F4-5AE381967100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1638"/>
            <a:ext cx="12189088" cy="6856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91040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ED36AE-5BB7-824D-895A-3735885C8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AF9037-2BAD-D240-A8B7-043193B891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F17D0A-A105-FD4E-A2A1-AB71AA33C38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B7F53B-E515-014E-8CDF-62C146E5A9AB}" type="datetimeFigureOut">
              <a:rPr lang="en-US" smtClean="0"/>
              <a:t>11/13/23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9261A6-140E-B944-8BAE-34EBF47EC9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157F57-0E2B-F447-8A0E-303E1361AC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01423A83-CDC5-4947-9FCA-B859204F7D3B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912" y="1638"/>
            <a:ext cx="12189088" cy="6856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127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http://img.dailymail.co.uk/i/pix/2007/11_02/schGPX1111_468x394.jpg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0054D4-EE1D-1740-9CE0-2EDEDDD374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892361"/>
            <a:ext cx="9144000" cy="1839645"/>
          </a:xfrm>
        </p:spPr>
        <p:txBody>
          <a:bodyPr>
            <a:normAutofit/>
          </a:bodyPr>
          <a:lstStyle/>
          <a:p>
            <a:r>
              <a:rPr lang="en-US" sz="4400" b="1" dirty="0">
                <a:solidFill>
                  <a:schemeClr val="bg1"/>
                </a:solidFill>
                <a:cs typeface="Calibri Light"/>
              </a:rPr>
              <a:t>Barriers to outdoor learning in schools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A781B2-82D3-5848-8EFF-808EF93572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074574"/>
            <a:ext cx="9144000" cy="25633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b="1" dirty="0">
                <a:solidFill>
                  <a:schemeClr val="bg1"/>
                </a:solidFill>
                <a:cs typeface="Calibri"/>
              </a:rPr>
              <a:t>Session 8</a:t>
            </a:r>
          </a:p>
        </p:txBody>
      </p:sp>
    </p:spTree>
    <p:extLst>
      <p:ext uri="{BB962C8B-B14F-4D97-AF65-F5344CB8AC3E}">
        <p14:creationId xmlns:p14="http://schemas.microsoft.com/office/powerpoint/2010/main" val="27014792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64DE3F-E6DD-0B4E-87D7-1E9A800B1B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6400" y="-111512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Assessment Q&amp;A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FC04C4-8BC7-8941-BF00-65B9635488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3331"/>
            <a:ext cx="10515600" cy="4351338"/>
          </a:xfrm>
        </p:spPr>
        <p:txBody>
          <a:bodyPr/>
          <a:lstStyle/>
          <a:p>
            <a:r>
              <a:rPr lang="en-US" dirty="0"/>
              <a:t>What are your questions about the assessment paper?</a:t>
            </a:r>
          </a:p>
          <a:p>
            <a:endParaRPr lang="en-US" dirty="0"/>
          </a:p>
          <a:p>
            <a:r>
              <a:rPr lang="en-US" dirty="0"/>
              <a:t>Structure?</a:t>
            </a:r>
          </a:p>
          <a:p>
            <a:r>
              <a:rPr lang="en-US" dirty="0"/>
              <a:t>References?</a:t>
            </a:r>
          </a:p>
          <a:p>
            <a:r>
              <a:rPr lang="en-US" dirty="0"/>
              <a:t>Style?</a:t>
            </a:r>
          </a:p>
        </p:txBody>
      </p:sp>
    </p:spTree>
    <p:extLst>
      <p:ext uri="{BB962C8B-B14F-4D97-AF65-F5344CB8AC3E}">
        <p14:creationId xmlns:p14="http://schemas.microsoft.com/office/powerpoint/2010/main" val="23682372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7792" y="-194712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Barriers in schools 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6862" y="1415079"/>
            <a:ext cx="10515600" cy="4351338"/>
          </a:xfrm>
        </p:spPr>
        <p:txBody>
          <a:bodyPr/>
          <a:lstStyle/>
          <a:p>
            <a:r>
              <a:rPr lang="en-US" dirty="0"/>
              <a:t>There are many barriers that restrict the implementation of outdoor learning in schools. Some of these are real and some are perceived. </a:t>
            </a:r>
          </a:p>
          <a:p>
            <a:endParaRPr lang="en-US" dirty="0"/>
          </a:p>
          <a:p>
            <a:r>
              <a:rPr lang="en-US" dirty="0"/>
              <a:t>Make a list of what you think are some of these…</a:t>
            </a:r>
          </a:p>
          <a:p>
            <a:endParaRPr lang="en-US" dirty="0"/>
          </a:p>
          <a:p>
            <a:r>
              <a:rPr lang="en-US" dirty="0"/>
              <a:t>Put your ideas up on your flipchart so we can discuss them </a:t>
            </a:r>
          </a:p>
        </p:txBody>
      </p:sp>
    </p:spTree>
    <p:extLst>
      <p:ext uri="{BB962C8B-B14F-4D97-AF65-F5344CB8AC3E}">
        <p14:creationId xmlns:p14="http://schemas.microsoft.com/office/powerpoint/2010/main" val="1907234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8548F4-D4E7-B74B-8490-CABF3B71FB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Some of the barriers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CFD2DB-A571-8842-8C81-1FB015D0F2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Space</a:t>
            </a:r>
          </a:p>
          <a:p>
            <a:r>
              <a:rPr lang="en-US" dirty="0"/>
              <a:t>Developments / facilities</a:t>
            </a:r>
          </a:p>
          <a:p>
            <a:r>
              <a:rPr lang="en-US" dirty="0"/>
              <a:t>Costs</a:t>
            </a:r>
          </a:p>
          <a:p>
            <a:r>
              <a:rPr lang="en-US" dirty="0"/>
              <a:t>Staff qualifications and experience</a:t>
            </a:r>
          </a:p>
          <a:p>
            <a:r>
              <a:rPr lang="en-US" dirty="0"/>
              <a:t>Parental concerns / fear</a:t>
            </a:r>
          </a:p>
          <a:p>
            <a:r>
              <a:rPr lang="en-US" dirty="0"/>
              <a:t>Staff fear</a:t>
            </a:r>
          </a:p>
          <a:p>
            <a:r>
              <a:rPr lang="en-US" dirty="0">
                <a:solidFill>
                  <a:srgbClr val="FF0000"/>
                </a:solidFill>
              </a:rPr>
              <a:t>Risk </a:t>
            </a:r>
          </a:p>
        </p:txBody>
      </p:sp>
    </p:spTree>
    <p:extLst>
      <p:ext uri="{BB962C8B-B14F-4D97-AF65-F5344CB8AC3E}">
        <p14:creationId xmlns:p14="http://schemas.microsoft.com/office/powerpoint/2010/main" val="32038537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2D6D3-7B1D-CF43-8070-E57DF0824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RISK- a developing debate …..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DC45BF-7DB5-3244-BFC0-18251868D9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25563"/>
            <a:ext cx="10515600" cy="4351338"/>
          </a:xfrm>
        </p:spPr>
        <p:txBody>
          <a:bodyPr/>
          <a:lstStyle/>
          <a:p>
            <a:r>
              <a:rPr lang="en-GB" altLang="en-US" dirty="0"/>
              <a:t>“ I am sick and tired of hearing that ‘health and safety’ is stopping people doing worthwhile and enjoyable things.  If you’re using health and safety to stop everyday activities, get a life and let others get on with theirs.”</a:t>
            </a:r>
          </a:p>
          <a:p>
            <a:pPr>
              <a:buFontTx/>
              <a:buNone/>
            </a:pPr>
            <a:r>
              <a:rPr lang="en-GB" altLang="en-US" dirty="0"/>
              <a:t>					Bill Callaghan, Chair,</a:t>
            </a:r>
          </a:p>
          <a:p>
            <a:pPr>
              <a:buFontTx/>
              <a:buNone/>
            </a:pPr>
            <a:r>
              <a:rPr lang="en-GB" altLang="en-US" dirty="0"/>
              <a:t>					Health &amp; Safety Executive 2007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81429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2FC43-F6F7-8449-8B27-75ED49E7F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473" y="-300216"/>
            <a:ext cx="10515600" cy="1325563"/>
          </a:xfrm>
        </p:spPr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7516F2-E07E-F64E-8E11-D4BDDE0690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6862" y="1304649"/>
            <a:ext cx="10515600" cy="4351338"/>
          </a:xfrm>
        </p:spPr>
        <p:txBody>
          <a:bodyPr>
            <a:normAutofit fontScale="92500" lnSpcReduction="10000"/>
          </a:bodyPr>
          <a:lstStyle/>
          <a:p>
            <a:pPr>
              <a:buFontTx/>
              <a:buNone/>
            </a:pPr>
            <a:r>
              <a:rPr lang="en-GB" altLang="en-US" sz="3200" dirty="0">
                <a:solidFill>
                  <a:srgbClr val="000000"/>
                </a:solidFill>
                <a:latin typeface="Arial Unicode MS" panose="020B0604020202020204" pitchFamily="34" charset="-128"/>
              </a:rPr>
              <a:t> </a:t>
            </a:r>
            <a:r>
              <a:rPr lang="en-GB" altLang="en-US" dirty="0">
                <a:solidFill>
                  <a:srgbClr val="000000"/>
                </a:solidFill>
                <a:latin typeface="Arial Unicode MS" panose="020B0604020202020204" pitchFamily="34" charset="-128"/>
              </a:rPr>
              <a:t>"We do not believe in extremist health and safety ideas which would keep children wrapped in cotton wool.</a:t>
            </a:r>
          </a:p>
          <a:p>
            <a:pPr>
              <a:buFontTx/>
              <a:buNone/>
            </a:pPr>
            <a:r>
              <a:rPr lang="en-GB" altLang="en-US" dirty="0">
                <a:solidFill>
                  <a:srgbClr val="000000"/>
                </a:solidFill>
                <a:latin typeface="Arial Unicode MS" panose="020B0604020202020204" pitchFamily="34" charset="-128"/>
              </a:rPr>
              <a:t>    Our argument is that a skinned knee or a twisted ankle in a challenging and exciting play environment is not just acceptable, it is a positive necessity.</a:t>
            </a:r>
          </a:p>
          <a:p>
            <a:pPr>
              <a:buFontTx/>
              <a:buNone/>
            </a:pPr>
            <a:r>
              <a:rPr lang="en-GB" altLang="en-US" dirty="0">
                <a:solidFill>
                  <a:srgbClr val="000000"/>
                </a:solidFill>
                <a:latin typeface="Arial Unicode MS" panose="020B0604020202020204" pitchFamily="34" charset="-128"/>
              </a:rPr>
              <a:t>    We need to prepare children for a complex, dangerous world in which healthy, robust activity is more a national need than ever before.</a:t>
            </a:r>
          </a:p>
          <a:p>
            <a:pPr>
              <a:buFontTx/>
              <a:buNone/>
            </a:pPr>
            <a:r>
              <a:rPr lang="en-GB" altLang="en-US" dirty="0">
                <a:solidFill>
                  <a:srgbClr val="000000"/>
                </a:solidFill>
                <a:latin typeface="Arial Unicode MS" panose="020B0604020202020204" pitchFamily="34" charset="-128"/>
              </a:rPr>
              <a:t>    We think people should climb mountains, and sail boats...”</a:t>
            </a:r>
          </a:p>
          <a:p>
            <a:pPr>
              <a:buFontTx/>
              <a:buNone/>
            </a:pPr>
            <a:r>
              <a:rPr lang="en-GB" altLang="en-US" dirty="0">
                <a:cs typeface="Times New Roman" panose="02020603050405020304" pitchFamily="18" charset="0"/>
              </a:rPr>
              <a:t>					Tom </a:t>
            </a:r>
            <a:r>
              <a:rPr lang="en-GB" altLang="en-US" dirty="0" err="1">
                <a:cs typeface="Times New Roman" panose="02020603050405020304" pitchFamily="18" charset="0"/>
              </a:rPr>
              <a:t>Mullarkey</a:t>
            </a:r>
            <a:r>
              <a:rPr lang="en-GB" altLang="en-US" dirty="0">
                <a:cs typeface="Times New Roman" panose="02020603050405020304" pitchFamily="18" charset="0"/>
              </a:rPr>
              <a:t>,</a:t>
            </a:r>
            <a:r>
              <a:rPr lang="en-GB" altLang="en-US" dirty="0"/>
              <a:t> Chief Executive </a:t>
            </a:r>
            <a:r>
              <a:rPr lang="en-GB" altLang="en-US" dirty="0" err="1"/>
              <a:t>RoSPA</a:t>
            </a:r>
            <a:endParaRPr lang="en-GB" altLang="en-US" dirty="0"/>
          </a:p>
          <a:p>
            <a:pPr>
              <a:buFontTx/>
              <a:buNone/>
            </a:pPr>
            <a:r>
              <a:rPr lang="en-GB" dirty="0"/>
              <a:t>						</a:t>
            </a:r>
            <a:r>
              <a:rPr lang="en-GB" altLang="en-US" dirty="0"/>
              <a:t> November 2007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09926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B17F12-8686-2D4F-BB2B-3245F7876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1890" y="-186612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Playtime 1930s style </a:t>
            </a:r>
          </a:p>
        </p:txBody>
      </p:sp>
      <p:pic>
        <p:nvPicPr>
          <p:cNvPr id="4" name="Picture 4" descr="children">
            <a:extLst>
              <a:ext uri="{FF2B5EF4-FFF2-40B4-BE49-F238E27FC236}">
                <a16:creationId xmlns:a16="http://schemas.microsoft.com/office/drawing/2014/main" id="{E5571320-63C6-2D48-87D9-061A67655A9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53037"/>
            <a:ext cx="9162661" cy="5904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B63F610-C450-DE41-8028-4EAFD45E5303}"/>
              </a:ext>
            </a:extLst>
          </p:cNvPr>
          <p:cNvSpPr txBox="1"/>
          <p:nvPr/>
        </p:nvSpPr>
        <p:spPr>
          <a:xfrm>
            <a:off x="9255512" y="2096429"/>
            <a:ext cx="278218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What are children’s</a:t>
            </a:r>
          </a:p>
          <a:p>
            <a:r>
              <a:rPr lang="en-US" sz="3600" dirty="0"/>
              <a:t>opportunities for risky </a:t>
            </a:r>
          </a:p>
          <a:p>
            <a:r>
              <a:rPr lang="en-US" sz="3600" dirty="0"/>
              <a:t>play in 2021?</a:t>
            </a:r>
          </a:p>
        </p:txBody>
      </p:sp>
    </p:spTree>
    <p:extLst>
      <p:ext uri="{BB962C8B-B14F-4D97-AF65-F5344CB8AC3E}">
        <p14:creationId xmlns:p14="http://schemas.microsoft.com/office/powerpoint/2010/main" val="12631626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484FB1B8">
            <a:extLst>
              <a:ext uri="{FF2B5EF4-FFF2-40B4-BE49-F238E27FC236}">
                <a16:creationId xmlns:a16="http://schemas.microsoft.com/office/drawing/2014/main" id="{FA46A6A8-878C-7648-B7B1-61A312864E0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95" t="1689" r="2609" b="648"/>
          <a:stretch>
            <a:fillRect/>
          </a:stretch>
        </p:blipFill>
        <p:spPr bwMode="auto">
          <a:xfrm>
            <a:off x="0" y="0"/>
            <a:ext cx="4534678" cy="5847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B745A89F-89AA-2642-9A23-9C17A73C06C6}"/>
              </a:ext>
            </a:extLst>
          </p:cNvPr>
          <p:cNvSpPr/>
          <p:nvPr/>
        </p:nvSpPr>
        <p:spPr>
          <a:xfrm>
            <a:off x="5163716" y="1309365"/>
            <a:ext cx="7028284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3200" dirty="0"/>
              <a:t>In </a:t>
            </a:r>
            <a:r>
              <a:rPr lang="en-GB" altLang="en-US" sz="3200" b="1" i="1" dirty="0"/>
              <a:t>‘Cotton Wool Kids’</a:t>
            </a:r>
            <a:r>
              <a:rPr lang="en-GB" altLang="en-US" sz="3200" dirty="0"/>
              <a:t>, Sir Digby urges schools to counter risk aversion by extending opportunities for children to experience, judge and manage risk through the curriculum and extracurricular activities. </a:t>
            </a:r>
          </a:p>
          <a:p>
            <a:pPr>
              <a:spcBef>
                <a:spcPct val="50000"/>
              </a:spcBef>
            </a:pPr>
            <a:r>
              <a:rPr lang="en-GB" altLang="en-US" sz="3200" dirty="0"/>
              <a:t>February 2007</a:t>
            </a:r>
          </a:p>
        </p:txBody>
      </p:sp>
    </p:spTree>
    <p:extLst>
      <p:ext uri="{BB962C8B-B14F-4D97-AF65-F5344CB8AC3E}">
        <p14:creationId xmlns:p14="http://schemas.microsoft.com/office/powerpoint/2010/main" val="7813441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D7D679-A891-9048-BFE6-8F87A42652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3775" y="-186613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Cotton Wool Kids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E17B2C-4047-144D-A308-DCF313279D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587" y="1377755"/>
            <a:ext cx="10515600" cy="4351338"/>
          </a:xfrm>
        </p:spPr>
        <p:txBody>
          <a:bodyPr>
            <a:normAutofit lnSpcReduction="10000"/>
          </a:bodyPr>
          <a:lstStyle/>
          <a:p>
            <a:r>
              <a:rPr lang="en-GB" altLang="en-US" sz="4000" dirty="0"/>
              <a:t>“ If we never took a risk our children would not learn to walk, climb stairs, ride a bicycle or swim; businesses would not develop innovative new products, move into new markets and create wealth for all; scientists would not experiment and discover; we would not have great art, literature, music and architecture.”                 						</a:t>
            </a:r>
            <a:r>
              <a:rPr lang="en-GB" altLang="en-US" dirty="0"/>
              <a:t>Sir Digby Jones 2007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24899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EACEF-0F12-3F46-A163-2007FE1312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Risk Benefits….1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5E527F-7854-164F-8A46-749F9FDAE5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25563"/>
            <a:ext cx="10515600" cy="4351338"/>
          </a:xfrm>
        </p:spPr>
        <p:txBody>
          <a:bodyPr>
            <a:normAutofit/>
          </a:bodyPr>
          <a:lstStyle/>
          <a:p>
            <a:r>
              <a:rPr lang="en-US" dirty="0"/>
              <a:t>On </a:t>
            </a:r>
            <a:r>
              <a:rPr lang="en-US" dirty="0" err="1"/>
              <a:t>moodle</a:t>
            </a:r>
            <a:r>
              <a:rPr lang="en-US" dirty="0"/>
              <a:t> you will see some documents to read and tasks to complete. </a:t>
            </a:r>
          </a:p>
          <a:p>
            <a:endParaRPr lang="en-US" dirty="0"/>
          </a:p>
          <a:p>
            <a:r>
              <a:rPr lang="en-US" dirty="0"/>
              <a:t> Read the </a:t>
            </a:r>
            <a:r>
              <a:rPr lang="en-US" dirty="0">
                <a:solidFill>
                  <a:srgbClr val="FF0000"/>
                </a:solidFill>
              </a:rPr>
              <a:t>Health and Safety executive </a:t>
            </a:r>
            <a:r>
              <a:rPr lang="en-US" dirty="0"/>
              <a:t>documents about school trips and outdoor learning and play and make some notes about the main points and some of your thoughts-  </a:t>
            </a:r>
            <a:r>
              <a:rPr lang="en-US" dirty="0">
                <a:solidFill>
                  <a:srgbClr val="FF0000"/>
                </a:solidFill>
              </a:rPr>
              <a:t> 20 mins </a:t>
            </a:r>
          </a:p>
          <a:p>
            <a:pPr marL="0" indent="0">
              <a:buNone/>
            </a:pPr>
            <a:r>
              <a:rPr lang="en-US" dirty="0">
                <a:solidFill>
                  <a:srgbClr val="FF0000"/>
                </a:solidFill>
              </a:rPr>
              <a:t> </a:t>
            </a:r>
          </a:p>
          <a:p>
            <a:r>
              <a:rPr lang="en-US" dirty="0">
                <a:solidFill>
                  <a:srgbClr val="FF0000"/>
                </a:solidFill>
              </a:rPr>
              <a:t>Discussion 20 mins</a:t>
            </a:r>
          </a:p>
        </p:txBody>
      </p:sp>
    </p:spTree>
    <p:extLst>
      <p:ext uri="{BB962C8B-B14F-4D97-AF65-F5344CB8AC3E}">
        <p14:creationId xmlns:p14="http://schemas.microsoft.com/office/powerpoint/2010/main" val="33837625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93076-54D9-9A4A-BDD7-7639E1668E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6259" y="-103226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Risk Benefits….2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AC87E3-A6F4-1F4F-A385-0C8FF274D8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Read the document by Tim Gill about risk benefits</a:t>
            </a:r>
          </a:p>
          <a:p>
            <a:r>
              <a:rPr lang="en-GB" dirty="0"/>
              <a:t>Now focus on the example on page 10 and 11. See how the decision was worked through for the rope swing.</a:t>
            </a:r>
          </a:p>
          <a:p>
            <a:r>
              <a:rPr lang="en-GB" dirty="0"/>
              <a:t>Look at the example for the pond dipping on the form on page 12.</a:t>
            </a:r>
          </a:p>
          <a:p>
            <a:pPr marL="0" indent="0">
              <a:buNone/>
            </a:pPr>
            <a:r>
              <a:rPr lang="en-US" dirty="0"/>
              <a:t> </a:t>
            </a:r>
            <a:endParaRPr lang="en-US" dirty="0">
              <a:solidFill>
                <a:srgbClr val="FF0000"/>
              </a:solidFill>
            </a:endParaRPr>
          </a:p>
          <a:p>
            <a:r>
              <a:rPr lang="en-US" dirty="0">
                <a:solidFill>
                  <a:srgbClr val="FF0000"/>
                </a:solidFill>
              </a:rPr>
              <a:t>Discussion</a:t>
            </a:r>
          </a:p>
          <a:p>
            <a:pPr marL="0" indent="0">
              <a:buNone/>
            </a:pPr>
            <a:r>
              <a:rPr lang="en-US" dirty="0">
                <a:solidFill>
                  <a:srgbClr val="FF0000"/>
                </a:solidFill>
              </a:rPr>
              <a:t>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72870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1386BF-F999-CE47-A370-3AB7C14AC8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81284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Risk Benefits….3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BD8DD7-A8D9-D14C-BD43-1B896208F8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3331"/>
            <a:ext cx="10515600" cy="4351338"/>
          </a:xfrm>
        </p:spPr>
        <p:txBody>
          <a:bodyPr/>
          <a:lstStyle/>
          <a:p>
            <a:r>
              <a:rPr lang="en-US" dirty="0"/>
              <a:t>Complete risk benefit assessments for your ground developments and activities that can be carried out in these areas</a:t>
            </a:r>
            <a:r>
              <a:rPr lang="en-US" dirty="0">
                <a:solidFill>
                  <a:srgbClr val="FF0000"/>
                </a:solidFill>
              </a:rPr>
              <a:t>.  </a:t>
            </a:r>
          </a:p>
          <a:p>
            <a:endParaRPr lang="en-US" dirty="0">
              <a:solidFill>
                <a:srgbClr val="FF0000"/>
              </a:solidFill>
            </a:endParaRPr>
          </a:p>
          <a:p>
            <a:r>
              <a:rPr lang="en-US" dirty="0">
                <a:solidFill>
                  <a:srgbClr val="FF0000"/>
                </a:solidFill>
              </a:rPr>
              <a:t>You can complete this today or meet as a group to complete in your own time before next week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11738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FD0108-B42C-9848-9021-06C531C40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38728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Next week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6629AE-0F7A-734C-AF89-D05092F772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587" y="2217510"/>
            <a:ext cx="10515600" cy="4351338"/>
          </a:xfrm>
        </p:spPr>
        <p:txBody>
          <a:bodyPr/>
          <a:lstStyle/>
          <a:p>
            <a:r>
              <a:rPr lang="en-US" dirty="0"/>
              <a:t>You will be doing a willow workshop learning how to cut the willow and making some great things </a:t>
            </a:r>
            <a:r>
              <a:rPr lang="en-US" dirty="0">
                <a:sym typeface="Wingdings" pitchFamily="2" charset="2"/>
              </a:rPr>
              <a:t> </a:t>
            </a:r>
          </a:p>
          <a:p>
            <a:endParaRPr lang="en-US" dirty="0">
              <a:sym typeface="Wingdings" pitchFamily="2" charset="2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69933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2876</TotalTime>
  <Words>574</Words>
  <Application>Microsoft Macintosh PowerPoint</Application>
  <PresentationFormat>Widescreen</PresentationFormat>
  <Paragraphs>63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 Unicode MS</vt:lpstr>
      <vt:lpstr>Arial</vt:lpstr>
      <vt:lpstr>Calibri</vt:lpstr>
      <vt:lpstr>Calibri Light</vt:lpstr>
      <vt:lpstr>Office Theme</vt:lpstr>
      <vt:lpstr>Custom Design</vt:lpstr>
      <vt:lpstr>1_Custom Design</vt:lpstr>
      <vt:lpstr>Barriers to outdoor learning in schools</vt:lpstr>
      <vt:lpstr>Assessment Q&amp;A</vt:lpstr>
      <vt:lpstr>Barriers in schools ? </vt:lpstr>
      <vt:lpstr>Some of the barriers …</vt:lpstr>
      <vt:lpstr>RISK- a developing debate ….. </vt:lpstr>
      <vt:lpstr>PowerPoint Presentation</vt:lpstr>
      <vt:lpstr>Playtime 1930s style </vt:lpstr>
      <vt:lpstr>PowerPoint Presentation</vt:lpstr>
      <vt:lpstr>Cotton Wool Kids </vt:lpstr>
      <vt:lpstr>Risk Benefits….1 </vt:lpstr>
      <vt:lpstr>Risk Benefits….2</vt:lpstr>
      <vt:lpstr>Risk Benefits….3</vt:lpstr>
      <vt:lpstr>Next week 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Nalda Wainwright</cp:lastModifiedBy>
  <cp:revision>81</cp:revision>
  <dcterms:created xsi:type="dcterms:W3CDTF">2019-09-12T10:20:23Z</dcterms:created>
  <dcterms:modified xsi:type="dcterms:W3CDTF">2023-11-13T12:08:13Z</dcterms:modified>
</cp:coreProperties>
</file>