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5"/>
  </p:notesMasterIdLst>
  <p:sldIdLst>
    <p:sldId id="257" r:id="rId2"/>
    <p:sldId id="258" r:id="rId3"/>
    <p:sldId id="261" r:id="rId4"/>
    <p:sldId id="259" r:id="rId5"/>
    <p:sldId id="305" r:id="rId6"/>
    <p:sldId id="290" r:id="rId7"/>
    <p:sldId id="284" r:id="rId8"/>
    <p:sldId id="262" r:id="rId9"/>
    <p:sldId id="273" r:id="rId10"/>
    <p:sldId id="285" r:id="rId11"/>
    <p:sldId id="286" r:id="rId12"/>
    <p:sldId id="263" r:id="rId13"/>
    <p:sldId id="266" r:id="rId14"/>
    <p:sldId id="265" r:id="rId15"/>
    <p:sldId id="307" r:id="rId16"/>
    <p:sldId id="264" r:id="rId17"/>
    <p:sldId id="304" r:id="rId18"/>
    <p:sldId id="269" r:id="rId19"/>
    <p:sldId id="271" r:id="rId20"/>
    <p:sldId id="274" r:id="rId21"/>
    <p:sldId id="308" r:id="rId22"/>
    <p:sldId id="272" r:id="rId23"/>
    <p:sldId id="275" r:id="rId24"/>
    <p:sldId id="276" r:id="rId25"/>
    <p:sldId id="279" r:id="rId26"/>
    <p:sldId id="278" r:id="rId27"/>
    <p:sldId id="281" r:id="rId28"/>
    <p:sldId id="309" r:id="rId29"/>
    <p:sldId id="282" r:id="rId30"/>
    <p:sldId id="283" r:id="rId31"/>
    <p:sldId id="291" r:id="rId32"/>
    <p:sldId id="287" r:id="rId33"/>
    <p:sldId id="310" r:id="rId34"/>
    <p:sldId id="311" r:id="rId35"/>
    <p:sldId id="288" r:id="rId36"/>
    <p:sldId id="292" r:id="rId37"/>
    <p:sldId id="312" r:id="rId38"/>
    <p:sldId id="313" r:id="rId39"/>
    <p:sldId id="316" r:id="rId40"/>
    <p:sldId id="314" r:id="rId41"/>
    <p:sldId id="297" r:id="rId42"/>
    <p:sldId id="321" r:id="rId43"/>
    <p:sldId id="298" r:id="rId44"/>
    <p:sldId id="322" r:id="rId45"/>
    <p:sldId id="296" r:id="rId46"/>
    <p:sldId id="300" r:id="rId47"/>
    <p:sldId id="293" r:id="rId48"/>
    <p:sldId id="294" r:id="rId49"/>
    <p:sldId id="295" r:id="rId50"/>
    <p:sldId id="302" r:id="rId51"/>
    <p:sldId id="303" r:id="rId52"/>
    <p:sldId id="301" r:id="rId53"/>
    <p:sldId id="26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69302" autoAdjust="0"/>
  </p:normalViewPr>
  <p:slideViewPr>
    <p:cSldViewPr snapToGrid="0">
      <p:cViewPr varScale="1">
        <p:scale>
          <a:sx n="80" d="100"/>
          <a:sy n="80" d="100"/>
        </p:scale>
        <p:origin x="18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888F3B-9B44-462A-9575-2479493E26F6}" type="datetimeFigureOut">
              <a:rPr lang="en-GB" smtClean="0"/>
              <a:t>29/01/2018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AB359-0F06-49C8-880C-F70E852CD2F6}" type="slidenum">
              <a:rPr lang="en-GB" smtClean="0"/>
              <a:t>‹#›</a:t>
            </a:fld>
            <a:endParaRPr lang="en-GB"/>
          </a:p>
        </p:txBody>
      </p:sp>
    </p:spTree>
    <p:extLst>
      <p:ext uri="{BB962C8B-B14F-4D97-AF65-F5344CB8AC3E}">
        <p14:creationId xmlns:p14="http://schemas.microsoft.com/office/powerpoint/2010/main" val="4119114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a:t>
            </a:fld>
            <a:endParaRPr lang="en-GB"/>
          </a:p>
        </p:txBody>
      </p:sp>
    </p:spTree>
    <p:extLst>
      <p:ext uri="{BB962C8B-B14F-4D97-AF65-F5344CB8AC3E}">
        <p14:creationId xmlns:p14="http://schemas.microsoft.com/office/powerpoint/2010/main" val="902358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4</a:t>
            </a:fld>
            <a:endParaRPr lang="en-GB"/>
          </a:p>
        </p:txBody>
      </p:sp>
    </p:spTree>
    <p:extLst>
      <p:ext uri="{BB962C8B-B14F-4D97-AF65-F5344CB8AC3E}">
        <p14:creationId xmlns:p14="http://schemas.microsoft.com/office/powerpoint/2010/main" val="2605552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8</a:t>
            </a:fld>
            <a:endParaRPr lang="en-GB"/>
          </a:p>
        </p:txBody>
      </p:sp>
    </p:spTree>
    <p:extLst>
      <p:ext uri="{BB962C8B-B14F-4D97-AF65-F5344CB8AC3E}">
        <p14:creationId xmlns:p14="http://schemas.microsoft.com/office/powerpoint/2010/main" val="2615177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9</a:t>
            </a:fld>
            <a:endParaRPr lang="en-GB"/>
          </a:p>
        </p:txBody>
      </p:sp>
    </p:spTree>
    <p:extLst>
      <p:ext uri="{BB962C8B-B14F-4D97-AF65-F5344CB8AC3E}">
        <p14:creationId xmlns:p14="http://schemas.microsoft.com/office/powerpoint/2010/main" val="1754067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12</a:t>
            </a:fld>
            <a:endParaRPr lang="en-GB"/>
          </a:p>
        </p:txBody>
      </p:sp>
    </p:spTree>
    <p:extLst>
      <p:ext uri="{BB962C8B-B14F-4D97-AF65-F5344CB8AC3E}">
        <p14:creationId xmlns:p14="http://schemas.microsoft.com/office/powerpoint/2010/main" val="509450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13</a:t>
            </a:fld>
            <a:endParaRPr lang="en-GB"/>
          </a:p>
        </p:txBody>
      </p:sp>
    </p:spTree>
    <p:extLst>
      <p:ext uri="{BB962C8B-B14F-4D97-AF65-F5344CB8AC3E}">
        <p14:creationId xmlns:p14="http://schemas.microsoft.com/office/powerpoint/2010/main" val="2225532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14</a:t>
            </a:fld>
            <a:endParaRPr lang="en-GB"/>
          </a:p>
        </p:txBody>
      </p:sp>
    </p:spTree>
    <p:extLst>
      <p:ext uri="{BB962C8B-B14F-4D97-AF65-F5344CB8AC3E}">
        <p14:creationId xmlns:p14="http://schemas.microsoft.com/office/powerpoint/2010/main" val="2211118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15</a:t>
            </a:fld>
            <a:endParaRPr lang="en-GB"/>
          </a:p>
        </p:txBody>
      </p:sp>
    </p:spTree>
    <p:extLst>
      <p:ext uri="{BB962C8B-B14F-4D97-AF65-F5344CB8AC3E}">
        <p14:creationId xmlns:p14="http://schemas.microsoft.com/office/powerpoint/2010/main" val="3374737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16</a:t>
            </a:fld>
            <a:endParaRPr lang="en-GB"/>
          </a:p>
        </p:txBody>
      </p:sp>
    </p:spTree>
    <p:extLst>
      <p:ext uri="{BB962C8B-B14F-4D97-AF65-F5344CB8AC3E}">
        <p14:creationId xmlns:p14="http://schemas.microsoft.com/office/powerpoint/2010/main" val="2704013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18</a:t>
            </a:fld>
            <a:endParaRPr lang="en-GB"/>
          </a:p>
        </p:txBody>
      </p:sp>
    </p:spTree>
    <p:extLst>
      <p:ext uri="{BB962C8B-B14F-4D97-AF65-F5344CB8AC3E}">
        <p14:creationId xmlns:p14="http://schemas.microsoft.com/office/powerpoint/2010/main" val="3708319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19</a:t>
            </a:fld>
            <a:endParaRPr lang="en-GB"/>
          </a:p>
        </p:txBody>
      </p:sp>
    </p:spTree>
    <p:extLst>
      <p:ext uri="{BB962C8B-B14F-4D97-AF65-F5344CB8AC3E}">
        <p14:creationId xmlns:p14="http://schemas.microsoft.com/office/powerpoint/2010/main" val="4196460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20</a:t>
            </a:fld>
            <a:endParaRPr lang="en-GB"/>
          </a:p>
        </p:txBody>
      </p:sp>
    </p:spTree>
    <p:extLst>
      <p:ext uri="{BB962C8B-B14F-4D97-AF65-F5344CB8AC3E}">
        <p14:creationId xmlns:p14="http://schemas.microsoft.com/office/powerpoint/2010/main" val="39279775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21</a:t>
            </a:fld>
            <a:endParaRPr lang="en-GB"/>
          </a:p>
        </p:txBody>
      </p:sp>
    </p:spTree>
    <p:extLst>
      <p:ext uri="{BB962C8B-B14F-4D97-AF65-F5344CB8AC3E}">
        <p14:creationId xmlns:p14="http://schemas.microsoft.com/office/powerpoint/2010/main" val="25870663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22</a:t>
            </a:fld>
            <a:endParaRPr lang="en-GB"/>
          </a:p>
        </p:txBody>
      </p:sp>
    </p:spTree>
    <p:extLst>
      <p:ext uri="{BB962C8B-B14F-4D97-AF65-F5344CB8AC3E}">
        <p14:creationId xmlns:p14="http://schemas.microsoft.com/office/powerpoint/2010/main" val="1349326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23</a:t>
            </a:fld>
            <a:endParaRPr lang="en-GB"/>
          </a:p>
        </p:txBody>
      </p:sp>
    </p:spTree>
    <p:extLst>
      <p:ext uri="{BB962C8B-B14F-4D97-AF65-F5344CB8AC3E}">
        <p14:creationId xmlns:p14="http://schemas.microsoft.com/office/powerpoint/2010/main" val="1852135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24</a:t>
            </a:fld>
            <a:endParaRPr lang="en-GB"/>
          </a:p>
        </p:txBody>
      </p:sp>
    </p:spTree>
    <p:extLst>
      <p:ext uri="{BB962C8B-B14F-4D97-AF65-F5344CB8AC3E}">
        <p14:creationId xmlns:p14="http://schemas.microsoft.com/office/powerpoint/2010/main" val="36042806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25</a:t>
            </a:fld>
            <a:endParaRPr lang="en-GB"/>
          </a:p>
        </p:txBody>
      </p:sp>
    </p:spTree>
    <p:extLst>
      <p:ext uri="{BB962C8B-B14F-4D97-AF65-F5344CB8AC3E}">
        <p14:creationId xmlns:p14="http://schemas.microsoft.com/office/powerpoint/2010/main" val="3993114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3777DD-9360-4360-A5AC-D5343F63971B}" type="slidenum">
              <a:rPr lang="en-GB" smtClean="0"/>
              <a:t>26</a:t>
            </a:fld>
            <a:endParaRPr lang="en-GB"/>
          </a:p>
        </p:txBody>
      </p:sp>
    </p:spTree>
    <p:extLst>
      <p:ext uri="{BB962C8B-B14F-4D97-AF65-F5344CB8AC3E}">
        <p14:creationId xmlns:p14="http://schemas.microsoft.com/office/powerpoint/2010/main" val="30729426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27</a:t>
            </a:fld>
            <a:endParaRPr lang="en-GB"/>
          </a:p>
        </p:txBody>
      </p:sp>
    </p:spTree>
    <p:extLst>
      <p:ext uri="{BB962C8B-B14F-4D97-AF65-F5344CB8AC3E}">
        <p14:creationId xmlns:p14="http://schemas.microsoft.com/office/powerpoint/2010/main" val="682753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28</a:t>
            </a:fld>
            <a:endParaRPr lang="en-GB"/>
          </a:p>
        </p:txBody>
      </p:sp>
    </p:spTree>
    <p:extLst>
      <p:ext uri="{BB962C8B-B14F-4D97-AF65-F5344CB8AC3E}">
        <p14:creationId xmlns:p14="http://schemas.microsoft.com/office/powerpoint/2010/main" val="8966220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29</a:t>
            </a:fld>
            <a:endParaRPr lang="en-GB"/>
          </a:p>
        </p:txBody>
      </p:sp>
    </p:spTree>
    <p:extLst>
      <p:ext uri="{BB962C8B-B14F-4D97-AF65-F5344CB8AC3E}">
        <p14:creationId xmlns:p14="http://schemas.microsoft.com/office/powerpoint/2010/main" val="18654793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30</a:t>
            </a:fld>
            <a:endParaRPr lang="en-GB"/>
          </a:p>
        </p:txBody>
      </p:sp>
    </p:spTree>
    <p:extLst>
      <p:ext uri="{BB962C8B-B14F-4D97-AF65-F5344CB8AC3E}">
        <p14:creationId xmlns:p14="http://schemas.microsoft.com/office/powerpoint/2010/main" val="6700018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32</a:t>
            </a:fld>
            <a:endParaRPr lang="en-GB"/>
          </a:p>
        </p:txBody>
      </p:sp>
    </p:spTree>
    <p:extLst>
      <p:ext uri="{BB962C8B-B14F-4D97-AF65-F5344CB8AC3E}">
        <p14:creationId xmlns:p14="http://schemas.microsoft.com/office/powerpoint/2010/main" val="1281957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33</a:t>
            </a:fld>
            <a:endParaRPr lang="en-GB"/>
          </a:p>
        </p:txBody>
      </p:sp>
    </p:spTree>
    <p:extLst>
      <p:ext uri="{BB962C8B-B14F-4D97-AF65-F5344CB8AC3E}">
        <p14:creationId xmlns:p14="http://schemas.microsoft.com/office/powerpoint/2010/main" val="18822623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34</a:t>
            </a:fld>
            <a:endParaRPr lang="en-GB"/>
          </a:p>
        </p:txBody>
      </p:sp>
    </p:spTree>
    <p:extLst>
      <p:ext uri="{BB962C8B-B14F-4D97-AF65-F5344CB8AC3E}">
        <p14:creationId xmlns:p14="http://schemas.microsoft.com/office/powerpoint/2010/main" val="21714363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36</a:t>
            </a:fld>
            <a:endParaRPr lang="en-GB"/>
          </a:p>
        </p:txBody>
      </p:sp>
    </p:spTree>
    <p:extLst>
      <p:ext uri="{BB962C8B-B14F-4D97-AF65-F5344CB8AC3E}">
        <p14:creationId xmlns:p14="http://schemas.microsoft.com/office/powerpoint/2010/main" val="21192376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5AB359-0F06-49C8-880C-F70E852CD2F6}" type="slidenum">
              <a:rPr lang="en-GB" smtClean="0"/>
              <a:t>37</a:t>
            </a:fld>
            <a:endParaRPr lang="en-GB"/>
          </a:p>
        </p:txBody>
      </p:sp>
    </p:spTree>
    <p:extLst>
      <p:ext uri="{BB962C8B-B14F-4D97-AF65-F5344CB8AC3E}">
        <p14:creationId xmlns:p14="http://schemas.microsoft.com/office/powerpoint/2010/main" val="3835908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a:t>Cliciwch i olygu arddull y Meistr teitl</a:t>
            </a:r>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7933A3D2-5564-4671-B1E5-2DB9D389721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75162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25951FF8-A6F9-4112-B00C-5D47169C208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96492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a:t>Cliciwch i olygu arddull y Meistr teitl</a:t>
            </a:r>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5B9950AA-7A2F-40B5-9614-DD7179BD25D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20229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17D680F-D484-4B92-9BFE-D5A351FB36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40120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a:t>Cliciwch i olygu arddull y Meistr teitl</a:t>
            </a:r>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54FDD7B1-EB49-4A7E-B12F-D554C073C1D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69198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D686C996-4F34-46E8-B595-92B59589803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15435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E56683C8-FDA5-41A4-A45F-27597C1F13F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44532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a:t>Cliciwch i olygu arddull y Meistr teitl</a:t>
            </a:r>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5EB1E5B-DCBA-4AC4-9145-CABEEA79089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49885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a:t>Cliciwch i olygu arddull y Meistr teitl</a:t>
            </a:r>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D2D546BE-FA78-4F8B-9FCA-56D5A09CA7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18748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87FFA8EF-94AA-4EDC-8261-5DB87616A48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07111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a:t>Cliciwch i olygu arddull y Meistr teitl</a:t>
            </a:r>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ABAC3721-DD31-4229-83FB-1A0A99F8448A}"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28198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anose="020B0604020202020204" pitchFamily="34" charset="0"/>
              </a:defRPr>
            </a:lvl1pPr>
          </a:lstStyle>
          <a:p>
            <a:pPr eaLnBrk="0" fontAlgn="base" hangingPunct="0">
              <a:spcBef>
                <a:spcPct val="0"/>
              </a:spcBef>
              <a:spcAft>
                <a:spcPct val="0"/>
              </a:spcAft>
            </a:pPr>
            <a:fld id="{707E0AF5-9A41-4F87-A75A-A15678ECE813}" type="slidenum">
              <a:rPr lang="en-US" altLang="en-US">
                <a:solidFill>
                  <a:srgbClr val="000000"/>
                </a:solidFill>
                <a:ea typeface="MS PGothic" panose="020B0600070205080204" pitchFamily="34" charset="-128"/>
              </a:rPr>
              <a:pPr eaLnBrk="0" fontAlgn="base" hangingPunct="0">
                <a:spcBef>
                  <a:spcPct val="0"/>
                </a:spcBef>
                <a:spcAft>
                  <a:spcPct val="0"/>
                </a:spcAft>
              </a:pPr>
              <a:t>‹#›</a:t>
            </a:fld>
            <a:endParaRPr lang="en-US" altLang="en-US">
              <a:solidFill>
                <a:srgbClr val="000000"/>
              </a:solidFill>
              <a:ea typeface="MS PGothic" panose="020B0600070205080204" pitchFamily="34" charset="-128"/>
            </a:endParaRPr>
          </a:p>
        </p:txBody>
      </p:sp>
      <p:pic>
        <p:nvPicPr>
          <p:cNvPr id="1031" name="Picture 2" descr="Slide-master-white2013.jp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816676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270167" y="2462645"/>
            <a:ext cx="8759537" cy="2047155"/>
          </a:xfrm>
        </p:spPr>
        <p:txBody>
          <a:bodyPr/>
          <a:lstStyle/>
          <a:p>
            <a:pPr eaLnBrk="1" hangingPunct="1"/>
            <a:r>
              <a:rPr lang="en-GB" altLang="en-US" sz="3200" dirty="0"/>
              <a:t>Lecture 1: Attention</a:t>
            </a:r>
            <a:br>
              <a:rPr lang="en-GB" altLang="en-US" sz="3200" dirty="0"/>
            </a:br>
            <a:r>
              <a:rPr lang="en-GB" altLang="en-US" sz="3200" dirty="0"/>
              <a:t/>
            </a:r>
            <a:br>
              <a:rPr lang="en-GB" altLang="en-US" sz="3200" dirty="0"/>
            </a:br>
            <a:r>
              <a:rPr lang="en-GB" altLang="en-US" sz="3200" b="1" dirty="0"/>
              <a:t>Dr Kate Williams</a:t>
            </a:r>
            <a:r>
              <a:rPr lang="en-GB" altLang="en-US" b="1" dirty="0"/>
              <a:t> </a:t>
            </a:r>
          </a:p>
        </p:txBody>
      </p:sp>
      <p:sp>
        <p:nvSpPr>
          <p:cNvPr id="2051" name="Subtitle 2"/>
          <p:cNvSpPr>
            <a:spLocks noGrp="1"/>
          </p:cNvSpPr>
          <p:nvPr>
            <p:ph type="subTitle" idx="1"/>
          </p:nvPr>
        </p:nvSpPr>
        <p:spPr>
          <a:xfrm>
            <a:off x="415640" y="273194"/>
            <a:ext cx="8614064" cy="2189451"/>
          </a:xfrm>
        </p:spPr>
        <p:txBody>
          <a:bodyPr/>
          <a:lstStyle/>
          <a:p>
            <a:pPr eaLnBrk="1" hangingPunct="1"/>
            <a:endParaRPr lang="en-GB" altLang="en-US" sz="3600" b="1" dirty="0"/>
          </a:p>
          <a:p>
            <a:pPr eaLnBrk="1" hangingPunct="1"/>
            <a:r>
              <a:rPr lang="en-GB" altLang="en-US" sz="3600" b="1" dirty="0"/>
              <a:t>Cognitive Psychology</a:t>
            </a:r>
          </a:p>
          <a:p>
            <a:pPr eaLnBrk="1" hangingPunct="1"/>
            <a:r>
              <a:rPr lang="en-GB" altLang="en-US" sz="2400" b="1" dirty="0"/>
              <a:t>M5X00908 Brain, Behaviour, and Cognition (BBC)</a:t>
            </a:r>
          </a:p>
        </p:txBody>
      </p:sp>
    </p:spTree>
    <p:extLst>
      <p:ext uri="{BB962C8B-B14F-4D97-AF65-F5344CB8AC3E}">
        <p14:creationId xmlns:p14="http://schemas.microsoft.com/office/powerpoint/2010/main" val="2998875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Reading!</a:t>
            </a:r>
          </a:p>
        </p:txBody>
      </p:sp>
      <p:sp>
        <p:nvSpPr>
          <p:cNvPr id="3" name="Content Placeholder 2"/>
          <p:cNvSpPr>
            <a:spLocks noGrp="1"/>
          </p:cNvSpPr>
          <p:nvPr>
            <p:ph idx="1"/>
          </p:nvPr>
        </p:nvSpPr>
        <p:spPr/>
        <p:txBody>
          <a:bodyPr/>
          <a:lstStyle/>
          <a:p>
            <a:r>
              <a:rPr lang="en-GB" dirty="0"/>
              <a:t>Eysenck, M. W., &amp; Keane, M. T.  </a:t>
            </a:r>
            <a:r>
              <a:rPr lang="en-GB" i="1" dirty="0"/>
              <a:t>Cognitive psychology: </a:t>
            </a:r>
            <a:r>
              <a:rPr lang="en-GB" b="1" dirty="0"/>
              <a:t>Chapter 5 </a:t>
            </a:r>
            <a:endParaRPr lang="en-GB" dirty="0"/>
          </a:p>
        </p:txBody>
      </p:sp>
    </p:spTree>
    <p:extLst>
      <p:ext uri="{BB962C8B-B14F-4D97-AF65-F5344CB8AC3E}">
        <p14:creationId xmlns:p14="http://schemas.microsoft.com/office/powerpoint/2010/main" val="42347356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961406"/>
          </a:xfrm>
        </p:spPr>
        <p:txBody>
          <a:bodyPr/>
          <a:lstStyle/>
          <a:p>
            <a:r>
              <a:rPr lang="en-GB" dirty="0"/>
              <a:t>What is Attention?</a:t>
            </a:r>
          </a:p>
        </p:txBody>
      </p:sp>
      <p:sp>
        <p:nvSpPr>
          <p:cNvPr id="3" name="Content Placeholder 2"/>
          <p:cNvSpPr>
            <a:spLocks noGrp="1"/>
          </p:cNvSpPr>
          <p:nvPr>
            <p:ph idx="1"/>
          </p:nvPr>
        </p:nvSpPr>
        <p:spPr>
          <a:xfrm>
            <a:off x="414528" y="876062"/>
            <a:ext cx="8497824" cy="4341380"/>
          </a:xfrm>
        </p:spPr>
        <p:txBody>
          <a:bodyPr/>
          <a:lstStyle/>
          <a:p>
            <a:r>
              <a:rPr lang="en-GB" kern="1200" dirty="0"/>
              <a:t>Gatekeeper to perception &amp; knowledge.</a:t>
            </a:r>
          </a:p>
          <a:p>
            <a:pPr lvl="1"/>
            <a:r>
              <a:rPr lang="en-GB" dirty="0"/>
              <a:t>Mechanism for continued cognitive processing.</a:t>
            </a:r>
          </a:p>
          <a:p>
            <a:pPr marL="0" indent="0">
              <a:buNone/>
            </a:pPr>
            <a:endParaRPr lang="en-GB" sz="1400" dirty="0"/>
          </a:p>
          <a:p>
            <a:r>
              <a:rPr lang="en-GB" dirty="0"/>
              <a:t>But, it is a limited capacity information processing system.</a:t>
            </a:r>
          </a:p>
          <a:p>
            <a:pPr lvl="1"/>
            <a:r>
              <a:rPr lang="en-GB" dirty="0"/>
              <a:t>Why? So, many sensations coming from the world, we cannot </a:t>
            </a:r>
            <a:r>
              <a:rPr lang="en-GB" dirty="0" smtClean="0"/>
              <a:t>process </a:t>
            </a:r>
            <a:r>
              <a:rPr lang="en-GB" dirty="0"/>
              <a:t>them all.</a:t>
            </a:r>
          </a:p>
          <a:p>
            <a:pPr marL="0" indent="0">
              <a:buNone/>
            </a:pPr>
            <a:endParaRPr lang="en-GB" sz="1400" dirty="0"/>
          </a:p>
          <a:p>
            <a:r>
              <a:rPr lang="en-GB" dirty="0"/>
              <a:t>How do we know what has been attended?</a:t>
            </a:r>
          </a:p>
          <a:p>
            <a:pPr marL="0" indent="0">
              <a:buNone/>
            </a:pPr>
            <a:endParaRPr lang="en-GB" sz="1400" dirty="0"/>
          </a:p>
        </p:txBody>
      </p:sp>
      <p:sp>
        <p:nvSpPr>
          <p:cNvPr id="4" name="TextBox 3"/>
          <p:cNvSpPr txBox="1"/>
          <p:nvPr/>
        </p:nvSpPr>
        <p:spPr>
          <a:xfrm>
            <a:off x="3084576" y="5217442"/>
            <a:ext cx="5730240" cy="1569660"/>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sz="2400" dirty="0"/>
              <a:t>Sometimes we think we have attend to something when we have not, or….</a:t>
            </a:r>
          </a:p>
          <a:p>
            <a:pPr marL="285750" indent="-285750">
              <a:buFont typeface="Arial" panose="020B0604020202020204" pitchFamily="34" charset="0"/>
              <a:buChar char="•"/>
            </a:pPr>
            <a:r>
              <a:rPr lang="en-GB" sz="2400" dirty="0"/>
              <a:t>Do not think we have attending to something when we have.</a:t>
            </a:r>
          </a:p>
        </p:txBody>
      </p:sp>
    </p:spTree>
    <p:extLst>
      <p:ext uri="{BB962C8B-B14F-4D97-AF65-F5344CB8AC3E}">
        <p14:creationId xmlns:p14="http://schemas.microsoft.com/office/powerpoint/2010/main" val="24956870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randombar(horizontal)">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randombar(horizontal)">
                                      <p:cBhvr>
                                        <p:cTn id="3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1474"/>
            <a:ext cx="7772400" cy="895496"/>
          </a:xfrm>
        </p:spPr>
        <p:txBody>
          <a:bodyPr/>
          <a:lstStyle/>
          <a:p>
            <a:r>
              <a:rPr lang="en-GB" dirty="0"/>
              <a:t>What is attention?...</a:t>
            </a:r>
          </a:p>
        </p:txBody>
      </p:sp>
      <p:sp>
        <p:nvSpPr>
          <p:cNvPr id="3" name="Content Placeholder 2"/>
          <p:cNvSpPr>
            <a:spLocks noGrp="1"/>
          </p:cNvSpPr>
          <p:nvPr>
            <p:ph idx="1"/>
          </p:nvPr>
        </p:nvSpPr>
        <p:spPr>
          <a:xfrm>
            <a:off x="812576" y="916970"/>
            <a:ext cx="8185119" cy="3606262"/>
          </a:xfrm>
        </p:spPr>
        <p:txBody>
          <a:bodyPr/>
          <a:lstStyle/>
          <a:p>
            <a:pPr marL="0" indent="0">
              <a:buNone/>
            </a:pPr>
            <a:r>
              <a:rPr lang="en-GB" sz="2600" dirty="0"/>
              <a:t>“It is the taking possession by the mind in clear and vivid form of one out of what seem several simultaneous objects or trains of thought…It implies withdrawal from some things in order to deal with others.” William James (1890).</a:t>
            </a:r>
          </a:p>
          <a:p>
            <a:pPr marL="0" indent="0">
              <a:buNone/>
            </a:pPr>
            <a:endParaRPr lang="en-GB" sz="2600" dirty="0"/>
          </a:p>
          <a:p>
            <a:pPr marL="0" indent="0">
              <a:buNone/>
            </a:pPr>
            <a:r>
              <a:rPr lang="en-GB" sz="2600" dirty="0"/>
              <a:t>“The sustained concentration on a specific stimulus, sensation, idea, thought, or activity.” Coleman (2001).</a:t>
            </a:r>
          </a:p>
        </p:txBody>
      </p:sp>
      <p:sp>
        <p:nvSpPr>
          <p:cNvPr id="4" name="Title 1"/>
          <p:cNvSpPr txBox="1">
            <a:spLocks/>
          </p:cNvSpPr>
          <p:nvPr/>
        </p:nvSpPr>
        <p:spPr bwMode="auto">
          <a:xfrm>
            <a:off x="344424" y="427572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r>
              <a:rPr lang="en-GB" kern="0" dirty="0"/>
              <a:t>Why do we need attention?</a:t>
            </a:r>
          </a:p>
        </p:txBody>
      </p:sp>
    </p:spTree>
    <p:extLst>
      <p:ext uri="{BB962C8B-B14F-4D97-AF65-F5344CB8AC3E}">
        <p14:creationId xmlns:p14="http://schemas.microsoft.com/office/powerpoint/2010/main" val="35369803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2192"/>
            <a:ext cx="7772400" cy="658368"/>
          </a:xfrm>
        </p:spPr>
        <p:txBody>
          <a:bodyPr/>
          <a:lstStyle/>
          <a:p>
            <a:r>
              <a:rPr lang="en-GB" dirty="0"/>
              <a:t>Distinctions of Attention</a:t>
            </a:r>
          </a:p>
        </p:txBody>
      </p:sp>
      <p:sp>
        <p:nvSpPr>
          <p:cNvPr id="3" name="Content Placeholder 2"/>
          <p:cNvSpPr>
            <a:spLocks noGrp="1"/>
          </p:cNvSpPr>
          <p:nvPr>
            <p:ph idx="1"/>
          </p:nvPr>
        </p:nvSpPr>
        <p:spPr>
          <a:xfrm>
            <a:off x="121920" y="670560"/>
            <a:ext cx="8900160" cy="5815584"/>
          </a:xfrm>
        </p:spPr>
        <p:txBody>
          <a:bodyPr/>
          <a:lstStyle/>
          <a:p>
            <a:r>
              <a:rPr lang="en-GB" sz="2800" dirty="0"/>
              <a:t>“Active” vs. “Passive” (William James)</a:t>
            </a:r>
          </a:p>
          <a:p>
            <a:pPr lvl="1"/>
            <a:r>
              <a:rPr lang="en-GB" sz="2400" dirty="0"/>
              <a:t>Active: controlled by top-down processes and guided by our goals and expectations.</a:t>
            </a:r>
          </a:p>
          <a:p>
            <a:pPr lvl="1"/>
            <a:r>
              <a:rPr lang="en-GB" sz="2400" dirty="0"/>
              <a:t>Passive: controlled in a bottom-up way by external stimuli.</a:t>
            </a:r>
          </a:p>
          <a:p>
            <a:pPr lvl="1"/>
            <a:endParaRPr lang="en-GB" sz="1050" dirty="0"/>
          </a:p>
          <a:p>
            <a:r>
              <a:rPr lang="en-GB" sz="2800" dirty="0"/>
              <a:t>Focused (Selective) vs. Divided (multitasking) </a:t>
            </a:r>
          </a:p>
          <a:p>
            <a:pPr lvl="1"/>
            <a:r>
              <a:rPr lang="en-GB" sz="2400" dirty="0"/>
              <a:t>Research on focused attention examines how we select to attend, the nature of the selection process, and what happens </a:t>
            </a:r>
            <a:r>
              <a:rPr lang="en-GB" sz="2400" dirty="0" smtClean="0"/>
              <a:t>to unattended </a:t>
            </a:r>
            <a:r>
              <a:rPr lang="en-GB" sz="2400" dirty="0"/>
              <a:t>stimuli.</a:t>
            </a:r>
          </a:p>
          <a:p>
            <a:pPr lvl="1"/>
            <a:r>
              <a:rPr lang="en-GB" sz="2400" dirty="0"/>
              <a:t>Research on divided </a:t>
            </a:r>
            <a:r>
              <a:rPr lang="en-GB" sz="2400" dirty="0" smtClean="0"/>
              <a:t>attention </a:t>
            </a:r>
            <a:r>
              <a:rPr lang="en-GB" sz="2400" dirty="0"/>
              <a:t>tell us the processing limits, the mechanisms of attention, &amp; capacity of attention.</a:t>
            </a:r>
          </a:p>
          <a:p>
            <a:endParaRPr lang="en-GB" sz="1050" dirty="0"/>
          </a:p>
          <a:p>
            <a:r>
              <a:rPr lang="en-GB" sz="2800" dirty="0"/>
              <a:t>Internal vs. External</a:t>
            </a:r>
          </a:p>
          <a:p>
            <a:pPr lvl="1"/>
            <a:r>
              <a:rPr lang="en-GB" sz="2400" dirty="0"/>
              <a:t>Internal: select &amp; maintain internally generated information</a:t>
            </a:r>
          </a:p>
          <a:p>
            <a:pPr lvl="1"/>
            <a:r>
              <a:rPr lang="en-GB" sz="2400" dirty="0"/>
              <a:t>External: selecting sensory information</a:t>
            </a:r>
          </a:p>
        </p:txBody>
      </p:sp>
    </p:spTree>
    <p:extLst>
      <p:ext uri="{BB962C8B-B14F-4D97-AF65-F5344CB8AC3E}">
        <p14:creationId xmlns:p14="http://schemas.microsoft.com/office/powerpoint/2010/main" val="195324348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7654" y="116306"/>
            <a:ext cx="2538663" cy="882316"/>
          </a:xfrm>
          <a:ln w="38100">
            <a:solidFill>
              <a:schemeClr val="accent2"/>
            </a:solidFill>
          </a:ln>
        </p:spPr>
        <p:txBody>
          <a:bodyPr/>
          <a:lstStyle/>
          <a:p>
            <a:r>
              <a:rPr lang="en-GB" sz="3200" dirty="0"/>
              <a:t>ATTENTION</a:t>
            </a:r>
          </a:p>
        </p:txBody>
      </p:sp>
      <p:sp>
        <p:nvSpPr>
          <p:cNvPr id="3" name="Content Placeholder 2"/>
          <p:cNvSpPr>
            <a:spLocks noGrp="1"/>
          </p:cNvSpPr>
          <p:nvPr>
            <p:ph idx="1"/>
          </p:nvPr>
        </p:nvSpPr>
        <p:spPr>
          <a:xfrm>
            <a:off x="1096748" y="1880938"/>
            <a:ext cx="1772787" cy="593558"/>
          </a:xfrm>
          <a:ln w="38100">
            <a:solidFill>
              <a:schemeClr val="accent2"/>
            </a:solidFill>
          </a:ln>
        </p:spPr>
        <p:txBody>
          <a:bodyPr/>
          <a:lstStyle/>
          <a:p>
            <a:pPr marL="0" indent="0">
              <a:buNone/>
            </a:pPr>
            <a:r>
              <a:rPr lang="en-GB" dirty="0"/>
              <a:t>Focused</a:t>
            </a:r>
          </a:p>
        </p:txBody>
      </p:sp>
      <p:sp>
        <p:nvSpPr>
          <p:cNvPr id="4" name="Down Arrow 3"/>
          <p:cNvSpPr/>
          <p:nvPr/>
        </p:nvSpPr>
        <p:spPr bwMode="auto">
          <a:xfrm rot="2630791">
            <a:off x="2176777" y="1012081"/>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5" name="Down Arrow 4"/>
          <p:cNvSpPr/>
          <p:nvPr/>
        </p:nvSpPr>
        <p:spPr bwMode="auto">
          <a:xfrm rot="18969209" flipH="1">
            <a:off x="5786266" y="1025268"/>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6" name="Content Placeholder 2"/>
          <p:cNvSpPr txBox="1">
            <a:spLocks/>
          </p:cNvSpPr>
          <p:nvPr/>
        </p:nvSpPr>
        <p:spPr bwMode="auto">
          <a:xfrm>
            <a:off x="5811254" y="1880938"/>
            <a:ext cx="1578147" cy="593558"/>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FontTx/>
              <a:buNone/>
            </a:pPr>
            <a:r>
              <a:rPr lang="en-GB" kern="0" dirty="0"/>
              <a:t>Divided</a:t>
            </a:r>
          </a:p>
        </p:txBody>
      </p:sp>
      <p:sp>
        <p:nvSpPr>
          <p:cNvPr id="7" name="Down Arrow 6"/>
          <p:cNvSpPr/>
          <p:nvPr/>
        </p:nvSpPr>
        <p:spPr bwMode="auto">
          <a:xfrm rot="2630791">
            <a:off x="849298" y="2644365"/>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8" name="Down Arrow 7"/>
          <p:cNvSpPr/>
          <p:nvPr/>
        </p:nvSpPr>
        <p:spPr bwMode="auto">
          <a:xfrm rot="18969209" flipH="1">
            <a:off x="2664069" y="2628903"/>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Content Placeholder 2"/>
          <p:cNvSpPr txBox="1">
            <a:spLocks/>
          </p:cNvSpPr>
          <p:nvPr/>
        </p:nvSpPr>
        <p:spPr bwMode="auto">
          <a:xfrm>
            <a:off x="50067" y="3644413"/>
            <a:ext cx="1947174" cy="1204312"/>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Auditory</a:t>
            </a:r>
          </a:p>
          <a:p>
            <a:pPr marL="0" indent="0" algn="ctr">
              <a:buFontTx/>
              <a:buNone/>
            </a:pPr>
            <a:r>
              <a:rPr lang="en-GB" sz="2000" kern="0" dirty="0"/>
              <a:t>(Shadowing)</a:t>
            </a:r>
          </a:p>
        </p:txBody>
      </p:sp>
      <p:sp>
        <p:nvSpPr>
          <p:cNvPr id="10" name="Content Placeholder 2"/>
          <p:cNvSpPr txBox="1">
            <a:spLocks/>
          </p:cNvSpPr>
          <p:nvPr/>
        </p:nvSpPr>
        <p:spPr bwMode="auto">
          <a:xfrm>
            <a:off x="2069430" y="3644412"/>
            <a:ext cx="1981200" cy="1204313"/>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Visual</a:t>
            </a:r>
          </a:p>
          <a:p>
            <a:pPr marL="0" indent="0" algn="ctr">
              <a:buFontTx/>
              <a:buNone/>
            </a:pPr>
            <a:r>
              <a:rPr lang="en-GB" sz="2000" kern="0" dirty="0"/>
              <a:t>(Spotlight/Zoom-lens)</a:t>
            </a:r>
          </a:p>
        </p:txBody>
      </p:sp>
      <p:sp>
        <p:nvSpPr>
          <p:cNvPr id="11" name="Down Arrow 10"/>
          <p:cNvSpPr/>
          <p:nvPr/>
        </p:nvSpPr>
        <p:spPr bwMode="auto">
          <a:xfrm rot="2630791">
            <a:off x="5424239" y="2644364"/>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2" name="Down Arrow 11"/>
          <p:cNvSpPr/>
          <p:nvPr/>
        </p:nvSpPr>
        <p:spPr bwMode="auto">
          <a:xfrm rot="18969209" flipH="1">
            <a:off x="7508783" y="2644365"/>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3" name="Content Placeholder 2"/>
          <p:cNvSpPr txBox="1">
            <a:spLocks/>
          </p:cNvSpPr>
          <p:nvPr/>
        </p:nvSpPr>
        <p:spPr bwMode="auto">
          <a:xfrm>
            <a:off x="6882063" y="3644412"/>
            <a:ext cx="2165684" cy="1204311"/>
          </a:xfrm>
          <a:prstGeom prst="rect">
            <a:avLst/>
          </a:prstGeom>
          <a:solidFill>
            <a:schemeClr val="bg1"/>
          </a:solidFill>
          <a:ln w="38100">
            <a:solidFill>
              <a:schemeClr val="accent2"/>
            </a:solid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Automaticity</a:t>
            </a:r>
          </a:p>
          <a:p>
            <a:pPr marL="0" indent="0" algn="ctr">
              <a:buFontTx/>
              <a:buNone/>
            </a:pPr>
            <a:r>
              <a:rPr lang="en-GB" sz="2000" kern="0" dirty="0"/>
              <a:t>(Practice effects)</a:t>
            </a:r>
            <a:endParaRPr lang="en-GB" sz="1600" kern="0" dirty="0"/>
          </a:p>
        </p:txBody>
      </p:sp>
      <p:sp>
        <p:nvSpPr>
          <p:cNvPr id="15" name="Content Placeholder 2"/>
          <p:cNvSpPr txBox="1">
            <a:spLocks/>
          </p:cNvSpPr>
          <p:nvPr/>
        </p:nvSpPr>
        <p:spPr bwMode="auto">
          <a:xfrm>
            <a:off x="4596059" y="3644411"/>
            <a:ext cx="2207811" cy="1204313"/>
          </a:xfrm>
          <a:prstGeom prst="rect">
            <a:avLst/>
          </a:prstGeom>
          <a:solidFill>
            <a:schemeClr val="bg1"/>
          </a:solidFill>
          <a:ln w="38100">
            <a:solidFill>
              <a:schemeClr val="accent2"/>
            </a:solid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Task</a:t>
            </a:r>
          </a:p>
          <a:p>
            <a:pPr marL="0" indent="0" algn="ctr">
              <a:buFontTx/>
              <a:buNone/>
            </a:pPr>
            <a:r>
              <a:rPr lang="en-GB" sz="2000" kern="0" dirty="0"/>
              <a:t>Similarity &amp; Difficulty</a:t>
            </a:r>
            <a:endParaRPr lang="en-GB" sz="2400" kern="0" dirty="0"/>
          </a:p>
        </p:txBody>
      </p:sp>
      <p:sp>
        <p:nvSpPr>
          <p:cNvPr id="16" name="Rectangular Callout 15"/>
          <p:cNvSpPr/>
          <p:nvPr/>
        </p:nvSpPr>
        <p:spPr bwMode="auto">
          <a:xfrm>
            <a:off x="6882063" y="998622"/>
            <a:ext cx="1756611" cy="745957"/>
          </a:xfrm>
          <a:prstGeom prst="wedgeRectCallou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7" name="TextBox 16"/>
          <p:cNvSpPr txBox="1"/>
          <p:nvPr/>
        </p:nvSpPr>
        <p:spPr>
          <a:xfrm>
            <a:off x="7014410" y="1048434"/>
            <a:ext cx="1720515" cy="646331"/>
          </a:xfrm>
          <a:prstGeom prst="rect">
            <a:avLst/>
          </a:prstGeom>
          <a:noFill/>
        </p:spPr>
        <p:txBody>
          <a:bodyPr wrap="square" rtlCol="0">
            <a:spAutoFit/>
          </a:bodyPr>
          <a:lstStyle/>
          <a:p>
            <a:r>
              <a:rPr lang="en-GB" dirty="0"/>
              <a:t>Processes all inputs</a:t>
            </a:r>
          </a:p>
        </p:txBody>
      </p:sp>
      <p:sp>
        <p:nvSpPr>
          <p:cNvPr id="18" name="Rectangular Callout 17"/>
          <p:cNvSpPr/>
          <p:nvPr/>
        </p:nvSpPr>
        <p:spPr bwMode="auto">
          <a:xfrm flipH="1">
            <a:off x="144381" y="1010654"/>
            <a:ext cx="1800000" cy="745957"/>
          </a:xfrm>
          <a:prstGeom prst="wedgeRectCallou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9" name="TextBox 18"/>
          <p:cNvSpPr txBox="1"/>
          <p:nvPr/>
        </p:nvSpPr>
        <p:spPr>
          <a:xfrm>
            <a:off x="204677" y="1040674"/>
            <a:ext cx="1720515" cy="646331"/>
          </a:xfrm>
          <a:prstGeom prst="rect">
            <a:avLst/>
          </a:prstGeom>
          <a:noFill/>
        </p:spPr>
        <p:txBody>
          <a:bodyPr wrap="square" rtlCol="0">
            <a:spAutoFit/>
          </a:bodyPr>
          <a:lstStyle/>
          <a:p>
            <a:r>
              <a:rPr lang="en-GB" dirty="0"/>
              <a:t>Processes 1 input</a:t>
            </a:r>
          </a:p>
        </p:txBody>
      </p:sp>
    </p:spTree>
    <p:extLst>
      <p:ext uri="{BB962C8B-B14F-4D97-AF65-F5344CB8AC3E}">
        <p14:creationId xmlns:p14="http://schemas.microsoft.com/office/powerpoint/2010/main" val="139056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
                                            <p:bg/>
                                          </p:spTgt>
                                        </p:tgtEl>
                                        <p:attrNameLst>
                                          <p:attrName>style.visibility</p:attrName>
                                        </p:attrNameLst>
                                      </p:cBhvr>
                                      <p:to>
                                        <p:strVal val="visible"/>
                                      </p:to>
                                    </p:set>
                                    <p:animEffect transition="in" filter="randombar(horizontal)">
                                      <p:cBhvr>
                                        <p:cTn id="10" dur="500"/>
                                        <p:tgtEl>
                                          <p:spTgt spid="3">
                                            <p:bg/>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randombar(horizontal)">
                                      <p:cBhvr>
                                        <p:cTn id="18" dur="500"/>
                                        <p:tgtEl>
                                          <p:spTgt spid="1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randombar(horizontal)">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randombar(horizontal)">
                                      <p:cBhvr>
                                        <p:cTn id="26" dur="500"/>
                                        <p:tgtEl>
                                          <p:spTgt spid="7"/>
                                        </p:tgtEl>
                                      </p:cBhvr>
                                    </p:animEffect>
                                  </p:childTnLst>
                                </p:cTn>
                              </p:par>
                              <p:par>
                                <p:cTn id="27" presetID="14" presetClass="entr" presetSubtype="1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randombar(horizontal)">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randombar(horizontal)">
                                      <p:cBhvr>
                                        <p:cTn id="34" dur="500"/>
                                        <p:tgtEl>
                                          <p:spTgt spid="8"/>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randombar(horizontal)">
                                      <p:cBhvr>
                                        <p:cTn id="42" dur="500"/>
                                        <p:tgtEl>
                                          <p:spTgt spid="5"/>
                                        </p:tgtEl>
                                      </p:cBhvr>
                                    </p:animEffect>
                                  </p:childTnLst>
                                </p:cTn>
                              </p:par>
                              <p:par>
                                <p:cTn id="43" presetID="14" presetClass="entr" presetSubtype="10"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animEffect transition="in" filter="randombar(horizontal)">
                                      <p:cBhvr>
                                        <p:cTn id="45" dur="500"/>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14" presetClass="entr" presetSubtype="10" fill="hold" grpId="0" nodeType="click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randombar(horizontal)">
                                      <p:cBhvr>
                                        <p:cTn id="50" dur="500"/>
                                        <p:tgtEl>
                                          <p:spTgt spid="16"/>
                                        </p:tgtEl>
                                      </p:cBhvr>
                                    </p:animEffect>
                                  </p:childTnLst>
                                </p:cTn>
                              </p:par>
                              <p:par>
                                <p:cTn id="51" presetID="14" presetClass="entr" presetSubtype="10"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randombar(horizontal)">
                                      <p:cBhvr>
                                        <p:cTn id="53" dur="500"/>
                                        <p:tgtEl>
                                          <p:spTgt spid="17"/>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grpId="0" nodeType="clickEffect">
                                  <p:stCondLst>
                                    <p:cond delay="0"/>
                                  </p:stCondLst>
                                  <p:childTnLst>
                                    <p:set>
                                      <p:cBhvr>
                                        <p:cTn id="57" dur="1" fill="hold">
                                          <p:stCondLst>
                                            <p:cond delay="0"/>
                                          </p:stCondLst>
                                        </p:cTn>
                                        <p:tgtEl>
                                          <p:spTgt spid="11"/>
                                        </p:tgtEl>
                                        <p:attrNameLst>
                                          <p:attrName>style.visibility</p:attrName>
                                        </p:attrNameLst>
                                      </p:cBhvr>
                                      <p:to>
                                        <p:strVal val="visible"/>
                                      </p:to>
                                    </p:set>
                                    <p:animEffect transition="in" filter="randombar(horizontal)">
                                      <p:cBhvr>
                                        <p:cTn id="58" dur="500"/>
                                        <p:tgtEl>
                                          <p:spTgt spid="11"/>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randombar(horizontal)">
                                      <p:cBhvr>
                                        <p:cTn id="61" dur="500"/>
                                        <p:tgtEl>
                                          <p:spTgt spid="15"/>
                                        </p:tgtEl>
                                      </p:cBhvr>
                                    </p:animEffect>
                                  </p:childTnLst>
                                </p:cTn>
                              </p:par>
                            </p:childTnLst>
                          </p:cTn>
                        </p:par>
                      </p:childTnLst>
                    </p:cTn>
                  </p:par>
                  <p:par>
                    <p:cTn id="62" fill="hold">
                      <p:stCondLst>
                        <p:cond delay="indefinite"/>
                      </p:stCondLst>
                      <p:childTnLst>
                        <p:par>
                          <p:cTn id="63" fill="hold">
                            <p:stCondLst>
                              <p:cond delay="0"/>
                            </p:stCondLst>
                            <p:childTnLst>
                              <p:par>
                                <p:cTn id="64" presetID="14" presetClass="entr" presetSubtype="10" fill="hold" grpId="0" nodeType="clickEffect">
                                  <p:stCondLst>
                                    <p:cond delay="0"/>
                                  </p:stCondLst>
                                  <p:childTnLst>
                                    <p:set>
                                      <p:cBhvr>
                                        <p:cTn id="65" dur="1" fill="hold">
                                          <p:stCondLst>
                                            <p:cond delay="0"/>
                                          </p:stCondLst>
                                        </p:cTn>
                                        <p:tgtEl>
                                          <p:spTgt spid="12"/>
                                        </p:tgtEl>
                                        <p:attrNameLst>
                                          <p:attrName>style.visibility</p:attrName>
                                        </p:attrNameLst>
                                      </p:cBhvr>
                                      <p:to>
                                        <p:strVal val="visible"/>
                                      </p:to>
                                    </p:set>
                                    <p:animEffect transition="in" filter="randombar(horizontal)">
                                      <p:cBhvr>
                                        <p:cTn id="66" dur="500"/>
                                        <p:tgtEl>
                                          <p:spTgt spid="12"/>
                                        </p:tgtEl>
                                      </p:cBhvr>
                                    </p:animEffect>
                                  </p:childTnLst>
                                </p:cTn>
                              </p:par>
                              <p:par>
                                <p:cTn id="67" presetID="14" presetClass="entr" presetSubtype="10" fill="hold" grpId="0" nodeType="withEffect">
                                  <p:stCondLst>
                                    <p:cond delay="0"/>
                                  </p:stCondLst>
                                  <p:childTnLst>
                                    <p:set>
                                      <p:cBhvr>
                                        <p:cTn id="68" dur="1" fill="hold">
                                          <p:stCondLst>
                                            <p:cond delay="0"/>
                                          </p:stCondLst>
                                        </p:cTn>
                                        <p:tgtEl>
                                          <p:spTgt spid="13"/>
                                        </p:tgtEl>
                                        <p:attrNameLst>
                                          <p:attrName>style.visibility</p:attrName>
                                        </p:attrNameLst>
                                      </p:cBhvr>
                                      <p:to>
                                        <p:strVal val="visible"/>
                                      </p:to>
                                    </p:set>
                                    <p:animEffect transition="in" filter="randombar(horizontal)">
                                      <p:cBhvr>
                                        <p:cTn id="6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5" grpId="0" animBg="1"/>
      <p:bldP spid="16" grpId="0" animBg="1"/>
      <p:bldP spid="17" grpId="0"/>
      <p:bldP spid="18" grpId="0" animBg="1"/>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05" y="92242"/>
            <a:ext cx="7772400" cy="798095"/>
          </a:xfrm>
        </p:spPr>
        <p:txBody>
          <a:bodyPr/>
          <a:lstStyle/>
          <a:p>
            <a:r>
              <a:rPr lang="en-GB" dirty="0"/>
              <a:t>Focused/Selective Attention</a:t>
            </a:r>
          </a:p>
        </p:txBody>
      </p:sp>
      <p:sp>
        <p:nvSpPr>
          <p:cNvPr id="3" name="Content Placeholder 2"/>
          <p:cNvSpPr>
            <a:spLocks noGrp="1"/>
          </p:cNvSpPr>
          <p:nvPr>
            <p:ph idx="1"/>
          </p:nvPr>
        </p:nvSpPr>
        <p:spPr>
          <a:xfrm>
            <a:off x="764005" y="890337"/>
            <a:ext cx="8211554" cy="4957010"/>
          </a:xfrm>
        </p:spPr>
        <p:txBody>
          <a:bodyPr/>
          <a:lstStyle/>
          <a:p>
            <a:pPr marL="57150" indent="0">
              <a:buNone/>
            </a:pPr>
            <a:r>
              <a:rPr lang="en-GB" altLang="en-US" sz="2800" dirty="0"/>
              <a:t>Exploring the ways in which some information is registered and other information is rejected.</a:t>
            </a:r>
          </a:p>
          <a:p>
            <a:pPr marL="457200" lvl="1" indent="0">
              <a:buNone/>
            </a:pPr>
            <a:endParaRPr lang="en-GB" altLang="en-US" sz="1400" dirty="0"/>
          </a:p>
          <a:p>
            <a:pPr marL="57150" indent="0">
              <a:buNone/>
            </a:pPr>
            <a:r>
              <a:rPr lang="en-GB" altLang="en-US" sz="2800" dirty="0"/>
              <a:t>Studied by presenting two or more auditory messages at the same time; instructed to only focus on one of them.  </a:t>
            </a:r>
          </a:p>
          <a:p>
            <a:pPr marL="971550" lvl="1" indent="-457200"/>
            <a:r>
              <a:rPr lang="en-GB" altLang="en-US" sz="2600" dirty="0"/>
              <a:t>Shadowing – one message fed into left ear, one into right ear; participant repeats one message. </a:t>
            </a:r>
          </a:p>
          <a:p>
            <a:pPr marL="971550" lvl="1" indent="-457200"/>
            <a:r>
              <a:rPr lang="en-GB" altLang="en-US" sz="2600" dirty="0"/>
              <a:t>Provides information about how we selectively attend to certain stimuli.</a:t>
            </a:r>
          </a:p>
          <a:p>
            <a:endParaRPr lang="en-GB" dirty="0"/>
          </a:p>
        </p:txBody>
      </p:sp>
    </p:spTree>
    <p:extLst>
      <p:ext uri="{BB962C8B-B14F-4D97-AF65-F5344CB8AC3E}">
        <p14:creationId xmlns:p14="http://schemas.microsoft.com/office/powerpoint/2010/main" val="146886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88900"/>
            <a:ext cx="7772400" cy="749300"/>
          </a:xfrm>
        </p:spPr>
        <p:txBody>
          <a:bodyPr/>
          <a:lstStyle/>
          <a:p>
            <a:r>
              <a:rPr lang="en-GB" sz="4000" dirty="0"/>
              <a:t>The Cocktail Party Effect</a:t>
            </a:r>
          </a:p>
        </p:txBody>
      </p:sp>
      <p:sp>
        <p:nvSpPr>
          <p:cNvPr id="3" name="Content Placeholder 2"/>
          <p:cNvSpPr>
            <a:spLocks noGrp="1"/>
          </p:cNvSpPr>
          <p:nvPr>
            <p:ph idx="1"/>
          </p:nvPr>
        </p:nvSpPr>
        <p:spPr>
          <a:xfrm>
            <a:off x="146304" y="838200"/>
            <a:ext cx="8887968" cy="6019800"/>
          </a:xfrm>
          <a:solidFill>
            <a:schemeClr val="bg1"/>
          </a:solidFill>
        </p:spPr>
        <p:txBody>
          <a:bodyPr/>
          <a:lstStyle/>
          <a:p>
            <a:pPr>
              <a:spcBef>
                <a:spcPts val="0"/>
              </a:spcBef>
            </a:pPr>
            <a:r>
              <a:rPr lang="en-GB" sz="2800" dirty="0"/>
              <a:t>Cherry (1953): Play different messages to each ear</a:t>
            </a:r>
          </a:p>
          <a:p>
            <a:pPr>
              <a:spcBef>
                <a:spcPts val="0"/>
              </a:spcBef>
            </a:pPr>
            <a:r>
              <a:rPr lang="en-GB" sz="2400" dirty="0"/>
              <a:t>Left ear: shadow message, Right ear: unattended message</a:t>
            </a:r>
          </a:p>
          <a:p>
            <a:pPr>
              <a:spcBef>
                <a:spcPts val="0"/>
              </a:spcBef>
            </a:pPr>
            <a:r>
              <a:rPr lang="en-GB" sz="2800" dirty="0"/>
              <a:t>What can you hear in the unattended ear?</a:t>
            </a:r>
          </a:p>
          <a:p>
            <a:pPr lvl="1">
              <a:spcBef>
                <a:spcPts val="0"/>
              </a:spcBef>
            </a:pPr>
            <a:r>
              <a:rPr lang="en-GB" sz="2400" dirty="0"/>
              <a:t>If there is a voice (or not)</a:t>
            </a:r>
          </a:p>
          <a:p>
            <a:pPr lvl="1">
              <a:spcBef>
                <a:spcPts val="0"/>
              </a:spcBef>
            </a:pPr>
            <a:r>
              <a:rPr lang="en-GB" sz="2400" dirty="0"/>
              <a:t>If it’s a man or a woman </a:t>
            </a:r>
          </a:p>
          <a:p>
            <a:pPr lvl="1">
              <a:spcBef>
                <a:spcPts val="0"/>
              </a:spcBef>
            </a:pPr>
            <a:r>
              <a:rPr lang="en-GB" sz="2400" dirty="0"/>
              <a:t>If the voice changes to a tone</a:t>
            </a:r>
          </a:p>
          <a:p>
            <a:pPr>
              <a:spcBef>
                <a:spcPts val="0"/>
              </a:spcBef>
            </a:pPr>
            <a:r>
              <a:rPr lang="en-GB" sz="2800" dirty="0"/>
              <a:t>What do you miss in the unattended ear?</a:t>
            </a:r>
          </a:p>
          <a:p>
            <a:pPr lvl="1">
              <a:spcBef>
                <a:spcPts val="0"/>
              </a:spcBef>
            </a:pPr>
            <a:r>
              <a:rPr lang="en-GB" sz="2400" dirty="0"/>
              <a:t>Content</a:t>
            </a:r>
          </a:p>
          <a:p>
            <a:pPr lvl="1">
              <a:spcBef>
                <a:spcPts val="0"/>
              </a:spcBef>
            </a:pPr>
            <a:r>
              <a:rPr lang="en-GB" sz="2400" dirty="0"/>
              <a:t>Language</a:t>
            </a:r>
          </a:p>
          <a:p>
            <a:pPr lvl="1">
              <a:spcBef>
                <a:spcPts val="0"/>
              </a:spcBef>
            </a:pPr>
            <a:r>
              <a:rPr lang="en-GB" sz="2400" dirty="0"/>
              <a:t>Change in language</a:t>
            </a:r>
          </a:p>
          <a:p>
            <a:pPr lvl="1">
              <a:spcBef>
                <a:spcPts val="0"/>
              </a:spcBef>
            </a:pPr>
            <a:r>
              <a:rPr lang="en-GB" sz="2400" dirty="0"/>
              <a:t>Nonsense speech </a:t>
            </a:r>
          </a:p>
          <a:p>
            <a:pPr>
              <a:spcBef>
                <a:spcPts val="0"/>
              </a:spcBef>
            </a:pPr>
            <a:endParaRPr lang="en-GB" sz="1200" dirty="0"/>
          </a:p>
          <a:p>
            <a:pPr>
              <a:spcBef>
                <a:spcPts val="0"/>
              </a:spcBef>
            </a:pPr>
            <a:r>
              <a:rPr lang="en-GB" sz="2800" dirty="0"/>
              <a:t>Conclusion: unattended semantic auditory information does not seem to be processed.</a:t>
            </a:r>
          </a:p>
        </p:txBody>
      </p:sp>
      <p:sp>
        <p:nvSpPr>
          <p:cNvPr id="4" name="Right Brace 3"/>
          <p:cNvSpPr/>
          <p:nvPr/>
        </p:nvSpPr>
        <p:spPr bwMode="auto">
          <a:xfrm>
            <a:off x="5041900" y="2087961"/>
            <a:ext cx="876300" cy="1099739"/>
          </a:xfrm>
          <a:prstGeom prst="rightBrace">
            <a:avLst>
              <a:gd name="adj1" fmla="val 12202"/>
              <a:gd name="adj2" fmla="val 51053"/>
            </a:avLst>
          </a:prstGeom>
          <a:solidFill>
            <a:schemeClr val="bg1"/>
          </a:solidFill>
          <a:ln w="57150" cap="flat" cmpd="sng" algn="ctr">
            <a:solidFill>
              <a:schemeClr val="accent6"/>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5" name="TextBox 4"/>
          <p:cNvSpPr txBox="1"/>
          <p:nvPr/>
        </p:nvSpPr>
        <p:spPr>
          <a:xfrm>
            <a:off x="5996040" y="2459563"/>
            <a:ext cx="3113353" cy="461665"/>
          </a:xfrm>
          <a:prstGeom prst="rect">
            <a:avLst/>
          </a:prstGeom>
          <a:noFill/>
          <a:ln>
            <a:solidFill>
              <a:schemeClr val="tx1"/>
            </a:solidFill>
          </a:ln>
        </p:spPr>
        <p:txBody>
          <a:bodyPr wrap="none" rtlCol="0">
            <a:spAutoFit/>
          </a:bodyPr>
          <a:lstStyle/>
          <a:p>
            <a:r>
              <a:rPr lang="en-GB" sz="2400" dirty="0"/>
              <a:t>Physical info retained</a:t>
            </a:r>
          </a:p>
        </p:txBody>
      </p:sp>
      <p:sp>
        <p:nvSpPr>
          <p:cNvPr id="6" name="Right Brace 5"/>
          <p:cNvSpPr/>
          <p:nvPr/>
        </p:nvSpPr>
        <p:spPr bwMode="auto">
          <a:xfrm>
            <a:off x="5041900" y="3669111"/>
            <a:ext cx="876300" cy="1353993"/>
          </a:xfrm>
          <a:prstGeom prst="rightBrace">
            <a:avLst>
              <a:gd name="adj1" fmla="val 12202"/>
              <a:gd name="adj2" fmla="val 51053"/>
            </a:avLst>
          </a:prstGeom>
          <a:solidFill>
            <a:schemeClr val="bg1"/>
          </a:solidFill>
          <a:ln w="57150" cap="flat" cmpd="sng" algn="ctr">
            <a:solidFill>
              <a:schemeClr val="accent6"/>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7" name="TextBox 6"/>
          <p:cNvSpPr txBox="1"/>
          <p:nvPr/>
        </p:nvSpPr>
        <p:spPr>
          <a:xfrm>
            <a:off x="5996040" y="4220561"/>
            <a:ext cx="2614818" cy="461665"/>
          </a:xfrm>
          <a:prstGeom prst="rect">
            <a:avLst/>
          </a:prstGeom>
          <a:noFill/>
          <a:ln>
            <a:solidFill>
              <a:schemeClr val="tx1"/>
            </a:solidFill>
          </a:ln>
        </p:spPr>
        <p:txBody>
          <a:bodyPr wrap="none" rtlCol="0">
            <a:spAutoFit/>
          </a:bodyPr>
          <a:lstStyle/>
          <a:p>
            <a:r>
              <a:rPr lang="en-GB" sz="2400" dirty="0"/>
              <a:t>Semantic info lost</a:t>
            </a:r>
          </a:p>
        </p:txBody>
      </p:sp>
    </p:spTree>
    <p:extLst>
      <p:ext uri="{BB962C8B-B14F-4D97-AF65-F5344CB8AC3E}">
        <p14:creationId xmlns:p14="http://schemas.microsoft.com/office/powerpoint/2010/main" val="34997243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8" dur="500"/>
                                        <p:tgtEl>
                                          <p:spTgt spid="3">
                                            <p:txEl>
                                              <p:pRg st="7" end="7"/>
                                            </p:txEl>
                                          </p:spTgt>
                                        </p:tgtEl>
                                      </p:cBhvr>
                                    </p:animEffect>
                                  </p:childTnLst>
                                </p:cTn>
                              </p:par>
                              <p:par>
                                <p:cTn id="39" presetID="14" presetClass="entr" presetSubtype="1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1" dur="500"/>
                                        <p:tgtEl>
                                          <p:spTgt spid="3">
                                            <p:txEl>
                                              <p:pRg st="8" end="8"/>
                                            </p:txEl>
                                          </p:spTgt>
                                        </p:tgtEl>
                                      </p:cBhvr>
                                    </p:animEffect>
                                  </p:childTnLst>
                                </p:cTn>
                              </p:par>
                              <p:par>
                                <p:cTn id="42" presetID="14" presetClass="entr" presetSubtype="10" fill="hold"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4" dur="500"/>
                                        <p:tgtEl>
                                          <p:spTgt spid="3">
                                            <p:txEl>
                                              <p:pRg st="9" end="9"/>
                                            </p:txEl>
                                          </p:spTgt>
                                        </p:tgtEl>
                                      </p:cBhvr>
                                    </p:animEffect>
                                  </p:childTnLst>
                                </p:cTn>
                              </p:par>
                              <p:par>
                                <p:cTn id="45" presetID="14" presetClass="entr" presetSubtype="1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 calcmode="lin" valueType="num">
                                      <p:cBhvr>
                                        <p:cTn id="52" dur="1000" fill="hold"/>
                                        <p:tgtEl>
                                          <p:spTgt spid="4"/>
                                        </p:tgtEl>
                                        <p:attrNameLst>
                                          <p:attrName>ppt_w</p:attrName>
                                        </p:attrNameLst>
                                      </p:cBhvr>
                                      <p:tavLst>
                                        <p:tav tm="0">
                                          <p:val>
                                            <p:fltVal val="0"/>
                                          </p:val>
                                        </p:tav>
                                        <p:tav tm="100000">
                                          <p:val>
                                            <p:strVal val="#ppt_w"/>
                                          </p:val>
                                        </p:tav>
                                      </p:tavLst>
                                    </p:anim>
                                    <p:anim calcmode="lin" valueType="num">
                                      <p:cBhvr>
                                        <p:cTn id="53" dur="1000" fill="hold"/>
                                        <p:tgtEl>
                                          <p:spTgt spid="4"/>
                                        </p:tgtEl>
                                        <p:attrNameLst>
                                          <p:attrName>ppt_h</p:attrName>
                                        </p:attrNameLst>
                                      </p:cBhvr>
                                      <p:tavLst>
                                        <p:tav tm="0">
                                          <p:val>
                                            <p:fltVal val="0"/>
                                          </p:val>
                                        </p:tav>
                                        <p:tav tm="100000">
                                          <p:val>
                                            <p:strVal val="#ppt_h"/>
                                          </p:val>
                                        </p:tav>
                                      </p:tavLst>
                                    </p:anim>
                                    <p:anim calcmode="lin" valueType="num">
                                      <p:cBhvr>
                                        <p:cTn id="54" dur="1000" fill="hold"/>
                                        <p:tgtEl>
                                          <p:spTgt spid="4"/>
                                        </p:tgtEl>
                                        <p:attrNameLst>
                                          <p:attrName>style.rotation</p:attrName>
                                        </p:attrNameLst>
                                      </p:cBhvr>
                                      <p:tavLst>
                                        <p:tav tm="0">
                                          <p:val>
                                            <p:fltVal val="90"/>
                                          </p:val>
                                        </p:tav>
                                        <p:tav tm="100000">
                                          <p:val>
                                            <p:fltVal val="0"/>
                                          </p:val>
                                        </p:tav>
                                      </p:tavLst>
                                    </p:anim>
                                    <p:animEffect transition="in" filter="fade">
                                      <p:cBhvr>
                                        <p:cTn id="55" dur="1000"/>
                                        <p:tgtEl>
                                          <p:spTgt spid="4"/>
                                        </p:tgtEl>
                                      </p:cBhvr>
                                    </p:animEffect>
                                  </p:childTnLst>
                                </p:cTn>
                              </p:par>
                              <p:par>
                                <p:cTn id="56" presetID="31" presetClass="entr" presetSubtype="0" fill="hold" grpId="0" nodeType="withEffect">
                                  <p:stCondLst>
                                    <p:cond delay="0"/>
                                  </p:stCondLst>
                                  <p:childTnLst>
                                    <p:set>
                                      <p:cBhvr>
                                        <p:cTn id="57" dur="1" fill="hold">
                                          <p:stCondLst>
                                            <p:cond delay="0"/>
                                          </p:stCondLst>
                                        </p:cTn>
                                        <p:tgtEl>
                                          <p:spTgt spid="5"/>
                                        </p:tgtEl>
                                        <p:attrNameLst>
                                          <p:attrName>style.visibility</p:attrName>
                                        </p:attrNameLst>
                                      </p:cBhvr>
                                      <p:to>
                                        <p:strVal val="visible"/>
                                      </p:to>
                                    </p:set>
                                    <p:anim calcmode="lin" valueType="num">
                                      <p:cBhvr>
                                        <p:cTn id="58" dur="1000" fill="hold"/>
                                        <p:tgtEl>
                                          <p:spTgt spid="5"/>
                                        </p:tgtEl>
                                        <p:attrNameLst>
                                          <p:attrName>ppt_w</p:attrName>
                                        </p:attrNameLst>
                                      </p:cBhvr>
                                      <p:tavLst>
                                        <p:tav tm="0">
                                          <p:val>
                                            <p:fltVal val="0"/>
                                          </p:val>
                                        </p:tav>
                                        <p:tav tm="100000">
                                          <p:val>
                                            <p:strVal val="#ppt_w"/>
                                          </p:val>
                                        </p:tav>
                                      </p:tavLst>
                                    </p:anim>
                                    <p:anim calcmode="lin" valueType="num">
                                      <p:cBhvr>
                                        <p:cTn id="59" dur="1000" fill="hold"/>
                                        <p:tgtEl>
                                          <p:spTgt spid="5"/>
                                        </p:tgtEl>
                                        <p:attrNameLst>
                                          <p:attrName>ppt_h</p:attrName>
                                        </p:attrNameLst>
                                      </p:cBhvr>
                                      <p:tavLst>
                                        <p:tav tm="0">
                                          <p:val>
                                            <p:fltVal val="0"/>
                                          </p:val>
                                        </p:tav>
                                        <p:tav tm="100000">
                                          <p:val>
                                            <p:strVal val="#ppt_h"/>
                                          </p:val>
                                        </p:tav>
                                      </p:tavLst>
                                    </p:anim>
                                    <p:anim calcmode="lin" valueType="num">
                                      <p:cBhvr>
                                        <p:cTn id="60" dur="1000" fill="hold"/>
                                        <p:tgtEl>
                                          <p:spTgt spid="5"/>
                                        </p:tgtEl>
                                        <p:attrNameLst>
                                          <p:attrName>style.rotation</p:attrName>
                                        </p:attrNameLst>
                                      </p:cBhvr>
                                      <p:tavLst>
                                        <p:tav tm="0">
                                          <p:val>
                                            <p:fltVal val="90"/>
                                          </p:val>
                                        </p:tav>
                                        <p:tav tm="100000">
                                          <p:val>
                                            <p:fltVal val="0"/>
                                          </p:val>
                                        </p:tav>
                                      </p:tavLst>
                                    </p:anim>
                                    <p:animEffect transition="in" filter="fade">
                                      <p:cBhvr>
                                        <p:cTn id="61" dur="1000"/>
                                        <p:tgtEl>
                                          <p:spTgt spid="5"/>
                                        </p:tgtEl>
                                      </p:cBhvr>
                                    </p:animEffect>
                                  </p:childTnLst>
                                </p:cTn>
                              </p:par>
                            </p:childTnLst>
                          </p:cTn>
                        </p:par>
                      </p:childTnLst>
                    </p:cTn>
                  </p:par>
                  <p:par>
                    <p:cTn id="62" fill="hold">
                      <p:stCondLst>
                        <p:cond delay="indefinite"/>
                      </p:stCondLst>
                      <p:childTnLst>
                        <p:par>
                          <p:cTn id="63" fill="hold">
                            <p:stCondLst>
                              <p:cond delay="0"/>
                            </p:stCondLst>
                            <p:childTnLst>
                              <p:par>
                                <p:cTn id="64" presetID="31" presetClass="entr" presetSubtype="0" fill="hold" grpId="0" nodeType="clickEffect">
                                  <p:stCondLst>
                                    <p:cond delay="0"/>
                                  </p:stCondLst>
                                  <p:childTnLst>
                                    <p:set>
                                      <p:cBhvr>
                                        <p:cTn id="65" dur="1" fill="hold">
                                          <p:stCondLst>
                                            <p:cond delay="0"/>
                                          </p:stCondLst>
                                        </p:cTn>
                                        <p:tgtEl>
                                          <p:spTgt spid="6"/>
                                        </p:tgtEl>
                                        <p:attrNameLst>
                                          <p:attrName>style.visibility</p:attrName>
                                        </p:attrNameLst>
                                      </p:cBhvr>
                                      <p:to>
                                        <p:strVal val="visible"/>
                                      </p:to>
                                    </p:set>
                                    <p:anim calcmode="lin" valueType="num">
                                      <p:cBhvr>
                                        <p:cTn id="66" dur="1000" fill="hold"/>
                                        <p:tgtEl>
                                          <p:spTgt spid="6"/>
                                        </p:tgtEl>
                                        <p:attrNameLst>
                                          <p:attrName>ppt_w</p:attrName>
                                        </p:attrNameLst>
                                      </p:cBhvr>
                                      <p:tavLst>
                                        <p:tav tm="0">
                                          <p:val>
                                            <p:fltVal val="0"/>
                                          </p:val>
                                        </p:tav>
                                        <p:tav tm="100000">
                                          <p:val>
                                            <p:strVal val="#ppt_w"/>
                                          </p:val>
                                        </p:tav>
                                      </p:tavLst>
                                    </p:anim>
                                    <p:anim calcmode="lin" valueType="num">
                                      <p:cBhvr>
                                        <p:cTn id="67" dur="1000" fill="hold"/>
                                        <p:tgtEl>
                                          <p:spTgt spid="6"/>
                                        </p:tgtEl>
                                        <p:attrNameLst>
                                          <p:attrName>ppt_h</p:attrName>
                                        </p:attrNameLst>
                                      </p:cBhvr>
                                      <p:tavLst>
                                        <p:tav tm="0">
                                          <p:val>
                                            <p:fltVal val="0"/>
                                          </p:val>
                                        </p:tav>
                                        <p:tav tm="100000">
                                          <p:val>
                                            <p:strVal val="#ppt_h"/>
                                          </p:val>
                                        </p:tav>
                                      </p:tavLst>
                                    </p:anim>
                                    <p:anim calcmode="lin" valueType="num">
                                      <p:cBhvr>
                                        <p:cTn id="68" dur="1000" fill="hold"/>
                                        <p:tgtEl>
                                          <p:spTgt spid="6"/>
                                        </p:tgtEl>
                                        <p:attrNameLst>
                                          <p:attrName>style.rotation</p:attrName>
                                        </p:attrNameLst>
                                      </p:cBhvr>
                                      <p:tavLst>
                                        <p:tav tm="0">
                                          <p:val>
                                            <p:fltVal val="90"/>
                                          </p:val>
                                        </p:tav>
                                        <p:tav tm="100000">
                                          <p:val>
                                            <p:fltVal val="0"/>
                                          </p:val>
                                        </p:tav>
                                      </p:tavLst>
                                    </p:anim>
                                    <p:animEffect transition="in" filter="fade">
                                      <p:cBhvr>
                                        <p:cTn id="69" dur="1000"/>
                                        <p:tgtEl>
                                          <p:spTgt spid="6"/>
                                        </p:tgtEl>
                                      </p:cBhvr>
                                    </p:animEffect>
                                  </p:childTnLst>
                                </p:cTn>
                              </p:par>
                              <p:par>
                                <p:cTn id="70" presetID="31" presetClass="entr" presetSubtype="0" fill="hold" grpId="0" nodeType="withEffect">
                                  <p:stCondLst>
                                    <p:cond delay="0"/>
                                  </p:stCondLst>
                                  <p:childTnLst>
                                    <p:set>
                                      <p:cBhvr>
                                        <p:cTn id="71" dur="1" fill="hold">
                                          <p:stCondLst>
                                            <p:cond delay="0"/>
                                          </p:stCondLst>
                                        </p:cTn>
                                        <p:tgtEl>
                                          <p:spTgt spid="7"/>
                                        </p:tgtEl>
                                        <p:attrNameLst>
                                          <p:attrName>style.visibility</p:attrName>
                                        </p:attrNameLst>
                                      </p:cBhvr>
                                      <p:to>
                                        <p:strVal val="visible"/>
                                      </p:to>
                                    </p:set>
                                    <p:anim calcmode="lin" valueType="num">
                                      <p:cBhvr>
                                        <p:cTn id="72" dur="1000" fill="hold"/>
                                        <p:tgtEl>
                                          <p:spTgt spid="7"/>
                                        </p:tgtEl>
                                        <p:attrNameLst>
                                          <p:attrName>ppt_w</p:attrName>
                                        </p:attrNameLst>
                                      </p:cBhvr>
                                      <p:tavLst>
                                        <p:tav tm="0">
                                          <p:val>
                                            <p:fltVal val="0"/>
                                          </p:val>
                                        </p:tav>
                                        <p:tav tm="100000">
                                          <p:val>
                                            <p:strVal val="#ppt_w"/>
                                          </p:val>
                                        </p:tav>
                                      </p:tavLst>
                                    </p:anim>
                                    <p:anim calcmode="lin" valueType="num">
                                      <p:cBhvr>
                                        <p:cTn id="73" dur="1000" fill="hold"/>
                                        <p:tgtEl>
                                          <p:spTgt spid="7"/>
                                        </p:tgtEl>
                                        <p:attrNameLst>
                                          <p:attrName>ppt_h</p:attrName>
                                        </p:attrNameLst>
                                      </p:cBhvr>
                                      <p:tavLst>
                                        <p:tav tm="0">
                                          <p:val>
                                            <p:fltVal val="0"/>
                                          </p:val>
                                        </p:tav>
                                        <p:tav tm="100000">
                                          <p:val>
                                            <p:strVal val="#ppt_h"/>
                                          </p:val>
                                        </p:tav>
                                      </p:tavLst>
                                    </p:anim>
                                    <p:anim calcmode="lin" valueType="num">
                                      <p:cBhvr>
                                        <p:cTn id="74" dur="1000" fill="hold"/>
                                        <p:tgtEl>
                                          <p:spTgt spid="7"/>
                                        </p:tgtEl>
                                        <p:attrNameLst>
                                          <p:attrName>style.rotation</p:attrName>
                                        </p:attrNameLst>
                                      </p:cBhvr>
                                      <p:tavLst>
                                        <p:tav tm="0">
                                          <p:val>
                                            <p:fltVal val="90"/>
                                          </p:val>
                                        </p:tav>
                                        <p:tav tm="100000">
                                          <p:val>
                                            <p:fltVal val="0"/>
                                          </p:val>
                                        </p:tav>
                                      </p:tavLst>
                                    </p:anim>
                                    <p:animEffect transition="in" filter="fade">
                                      <p:cBhvr>
                                        <p:cTn id="75" dur="1000"/>
                                        <p:tgtEl>
                                          <p:spTgt spid="7"/>
                                        </p:tgtEl>
                                      </p:cBhvr>
                                    </p:animEffect>
                                  </p:childTnLst>
                                </p:cTn>
                              </p:par>
                            </p:childTnLst>
                          </p:cTn>
                        </p:par>
                      </p:childTnLst>
                    </p:cTn>
                  </p:par>
                  <p:par>
                    <p:cTn id="76" fill="hold">
                      <p:stCondLst>
                        <p:cond delay="indefinite"/>
                      </p:stCondLst>
                      <p:childTnLst>
                        <p:par>
                          <p:cTn id="77" fill="hold">
                            <p:stCondLst>
                              <p:cond delay="0"/>
                            </p:stCondLst>
                            <p:childTnLst>
                              <p:par>
                                <p:cTn id="78" presetID="14" presetClass="entr" presetSubtype="10" fill="hold" nodeType="clickEffect">
                                  <p:stCondLst>
                                    <p:cond delay="0"/>
                                  </p:stCondLst>
                                  <p:childTnLst>
                                    <p:set>
                                      <p:cBhvr>
                                        <p:cTn id="79"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80"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miley Face 3"/>
          <p:cNvSpPr/>
          <p:nvPr/>
        </p:nvSpPr>
        <p:spPr bwMode="auto">
          <a:xfrm>
            <a:off x="3714959" y="2146053"/>
            <a:ext cx="1439845" cy="1346478"/>
          </a:xfrm>
          <a:prstGeom prst="smileyFace">
            <a:avLst/>
          </a:prstGeom>
          <a:solidFill>
            <a:schemeClr val="accent6">
              <a:lumMod val="40000"/>
              <a:lumOff val="60000"/>
            </a:schemeClr>
          </a:solidFill>
          <a:ln>
            <a:solidFill>
              <a:schemeClr val="accent6">
                <a:lumMod val="75000"/>
              </a:schemeClr>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5" name="TextBox 4"/>
          <p:cNvSpPr txBox="1"/>
          <p:nvPr/>
        </p:nvSpPr>
        <p:spPr>
          <a:xfrm>
            <a:off x="926961" y="2146053"/>
            <a:ext cx="1655466" cy="954107"/>
          </a:xfrm>
          <a:prstGeom prst="rect">
            <a:avLst/>
          </a:prstGeom>
          <a:noFill/>
        </p:spPr>
        <p:txBody>
          <a:bodyPr wrap="square" rtlCol="0">
            <a:spAutoFit/>
          </a:bodyPr>
          <a:lstStyle/>
          <a:p>
            <a:r>
              <a:rPr lang="en-GB" sz="2800" dirty="0"/>
              <a:t>Right ear</a:t>
            </a:r>
          </a:p>
          <a:p>
            <a:r>
              <a:rPr lang="en-GB" sz="2800" dirty="0"/>
              <a:t>7-9-5</a:t>
            </a:r>
          </a:p>
        </p:txBody>
      </p:sp>
      <p:sp>
        <p:nvSpPr>
          <p:cNvPr id="6" name="TextBox 5"/>
          <p:cNvSpPr txBox="1"/>
          <p:nvPr/>
        </p:nvSpPr>
        <p:spPr>
          <a:xfrm>
            <a:off x="6646144" y="2146053"/>
            <a:ext cx="1655466" cy="954107"/>
          </a:xfrm>
          <a:prstGeom prst="rect">
            <a:avLst/>
          </a:prstGeom>
          <a:noFill/>
        </p:spPr>
        <p:txBody>
          <a:bodyPr wrap="square" rtlCol="0">
            <a:spAutoFit/>
          </a:bodyPr>
          <a:lstStyle/>
          <a:p>
            <a:r>
              <a:rPr lang="en-GB" sz="2800" dirty="0"/>
              <a:t>Left ear</a:t>
            </a:r>
          </a:p>
          <a:p>
            <a:r>
              <a:rPr lang="en-GB" sz="2800" dirty="0"/>
              <a:t>2-6-1</a:t>
            </a:r>
          </a:p>
        </p:txBody>
      </p:sp>
      <p:sp>
        <p:nvSpPr>
          <p:cNvPr id="7" name="Right Arrow 6"/>
          <p:cNvSpPr/>
          <p:nvPr/>
        </p:nvSpPr>
        <p:spPr bwMode="auto">
          <a:xfrm>
            <a:off x="2314052" y="2623106"/>
            <a:ext cx="1215850" cy="221063"/>
          </a:xfrm>
          <a:prstGeom prst="rightArrow">
            <a:avLst/>
          </a:prstGeom>
          <a:solidFill>
            <a:schemeClr val="accent6">
              <a:lumMod val="40000"/>
              <a:lumOff val="60000"/>
            </a:schemeClr>
          </a:solidFill>
          <a:ln w="9525"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8" name="Right Arrow 7"/>
          <p:cNvSpPr/>
          <p:nvPr/>
        </p:nvSpPr>
        <p:spPr bwMode="auto">
          <a:xfrm rot="10800000">
            <a:off x="5317668" y="2628859"/>
            <a:ext cx="1215850" cy="221063"/>
          </a:xfrm>
          <a:prstGeom prst="rightArrow">
            <a:avLst/>
          </a:prstGeom>
          <a:solidFill>
            <a:schemeClr val="accent6">
              <a:lumMod val="40000"/>
              <a:lumOff val="60000"/>
            </a:schemeClr>
          </a:solidFill>
          <a:ln w="9525"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TextBox 8"/>
          <p:cNvSpPr txBox="1"/>
          <p:nvPr/>
        </p:nvSpPr>
        <p:spPr>
          <a:xfrm>
            <a:off x="926961" y="4538699"/>
            <a:ext cx="1655466" cy="954107"/>
          </a:xfrm>
          <a:prstGeom prst="rect">
            <a:avLst/>
          </a:prstGeom>
          <a:noFill/>
        </p:spPr>
        <p:txBody>
          <a:bodyPr wrap="square" rtlCol="0">
            <a:spAutoFit/>
          </a:bodyPr>
          <a:lstStyle/>
          <a:p>
            <a:r>
              <a:rPr lang="en-GB" sz="2800" dirty="0"/>
              <a:t>Right ear</a:t>
            </a:r>
          </a:p>
          <a:p>
            <a:r>
              <a:rPr lang="en-GB" sz="2800" dirty="0"/>
              <a:t>7-9-5</a:t>
            </a:r>
          </a:p>
        </p:txBody>
      </p:sp>
      <p:sp>
        <p:nvSpPr>
          <p:cNvPr id="10" name="Smiley Face 9"/>
          <p:cNvSpPr/>
          <p:nvPr/>
        </p:nvSpPr>
        <p:spPr bwMode="auto">
          <a:xfrm>
            <a:off x="3714959" y="4538699"/>
            <a:ext cx="1439845" cy="1346478"/>
          </a:xfrm>
          <a:prstGeom prst="smileyFace">
            <a:avLst/>
          </a:prstGeom>
          <a:solidFill>
            <a:schemeClr val="accent6">
              <a:lumMod val="40000"/>
              <a:lumOff val="60000"/>
            </a:schemeClr>
          </a:solidFill>
          <a:ln>
            <a:solidFill>
              <a:schemeClr val="accent6">
                <a:lumMod val="75000"/>
              </a:schemeClr>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1" name="TextBox 10"/>
          <p:cNvSpPr txBox="1"/>
          <p:nvPr/>
        </p:nvSpPr>
        <p:spPr>
          <a:xfrm>
            <a:off x="6646144" y="4538699"/>
            <a:ext cx="1655466" cy="954107"/>
          </a:xfrm>
          <a:prstGeom prst="rect">
            <a:avLst/>
          </a:prstGeom>
          <a:noFill/>
        </p:spPr>
        <p:txBody>
          <a:bodyPr wrap="square" rtlCol="0">
            <a:spAutoFit/>
          </a:bodyPr>
          <a:lstStyle/>
          <a:p>
            <a:r>
              <a:rPr lang="en-GB" sz="2800" dirty="0"/>
              <a:t>Left ear</a:t>
            </a:r>
          </a:p>
          <a:p>
            <a:r>
              <a:rPr lang="en-GB" sz="2800" dirty="0"/>
              <a:t>2-6-1</a:t>
            </a:r>
          </a:p>
        </p:txBody>
      </p:sp>
      <p:sp>
        <p:nvSpPr>
          <p:cNvPr id="12" name="Right Arrow 11"/>
          <p:cNvSpPr/>
          <p:nvPr/>
        </p:nvSpPr>
        <p:spPr bwMode="auto">
          <a:xfrm>
            <a:off x="2314052" y="5015752"/>
            <a:ext cx="1215850" cy="221063"/>
          </a:xfrm>
          <a:prstGeom prst="rightArrow">
            <a:avLst/>
          </a:prstGeom>
          <a:solidFill>
            <a:schemeClr val="accent6">
              <a:lumMod val="40000"/>
              <a:lumOff val="60000"/>
            </a:schemeClr>
          </a:solidFill>
          <a:ln w="9525"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3" name="Right Arrow 12"/>
          <p:cNvSpPr/>
          <p:nvPr/>
        </p:nvSpPr>
        <p:spPr bwMode="auto">
          <a:xfrm rot="10800000">
            <a:off x="5317668" y="5021505"/>
            <a:ext cx="1215850" cy="221063"/>
          </a:xfrm>
          <a:prstGeom prst="rightArrow">
            <a:avLst/>
          </a:prstGeom>
          <a:solidFill>
            <a:schemeClr val="accent6">
              <a:lumMod val="40000"/>
              <a:lumOff val="60000"/>
            </a:schemeClr>
          </a:solidFill>
          <a:ln w="9525"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4" name="TextBox 13"/>
          <p:cNvSpPr txBox="1"/>
          <p:nvPr/>
        </p:nvSpPr>
        <p:spPr>
          <a:xfrm>
            <a:off x="926961" y="1628452"/>
            <a:ext cx="5020408" cy="523220"/>
          </a:xfrm>
          <a:prstGeom prst="rect">
            <a:avLst/>
          </a:prstGeom>
          <a:noFill/>
        </p:spPr>
        <p:txBody>
          <a:bodyPr wrap="square" rtlCol="0">
            <a:spAutoFit/>
          </a:bodyPr>
          <a:lstStyle/>
          <a:p>
            <a:r>
              <a:rPr lang="en-GB" sz="2800" dirty="0"/>
              <a:t>(a) ear-by-ear order of report</a:t>
            </a:r>
          </a:p>
        </p:txBody>
      </p:sp>
      <p:sp>
        <p:nvSpPr>
          <p:cNvPr id="15" name="Rounded Rectangular Callout 14"/>
          <p:cNvSpPr/>
          <p:nvPr/>
        </p:nvSpPr>
        <p:spPr bwMode="auto">
          <a:xfrm rot="10800000" flipH="1">
            <a:off x="5378797" y="3340253"/>
            <a:ext cx="1267347" cy="543937"/>
          </a:xfrm>
          <a:prstGeom prst="wedgeRoundRectCallout">
            <a:avLst>
              <a:gd name="adj1" fmla="val -134249"/>
              <a:gd name="adj2" fmla="val 58006"/>
              <a:gd name="adj3" fmla="val 16667"/>
            </a:avLst>
          </a:prstGeom>
          <a:solidFill>
            <a:schemeClr val="accent6">
              <a:lumMod val="40000"/>
              <a:lumOff val="60000"/>
            </a:schemeClr>
          </a:solidFill>
          <a:ln w="9525"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6" name="TextBox 15"/>
          <p:cNvSpPr txBox="1"/>
          <p:nvPr/>
        </p:nvSpPr>
        <p:spPr>
          <a:xfrm>
            <a:off x="5378797" y="3357614"/>
            <a:ext cx="1366576" cy="461665"/>
          </a:xfrm>
          <a:prstGeom prst="rect">
            <a:avLst/>
          </a:prstGeom>
          <a:noFill/>
        </p:spPr>
        <p:txBody>
          <a:bodyPr wrap="square" rtlCol="0">
            <a:spAutoFit/>
          </a:bodyPr>
          <a:lstStyle/>
          <a:p>
            <a:r>
              <a:rPr lang="en-GB" sz="2400" dirty="0"/>
              <a:t>795 261</a:t>
            </a:r>
          </a:p>
        </p:txBody>
      </p:sp>
      <p:sp>
        <p:nvSpPr>
          <p:cNvPr id="17" name="Rounded Rectangular Callout 16"/>
          <p:cNvSpPr/>
          <p:nvPr/>
        </p:nvSpPr>
        <p:spPr bwMode="auto">
          <a:xfrm rot="10800000" flipH="1">
            <a:off x="5501051" y="5743205"/>
            <a:ext cx="1267347" cy="543937"/>
          </a:xfrm>
          <a:prstGeom prst="wedgeRoundRectCallout">
            <a:avLst>
              <a:gd name="adj1" fmla="val -134249"/>
              <a:gd name="adj2" fmla="val 58006"/>
              <a:gd name="adj3" fmla="val 16667"/>
            </a:avLst>
          </a:prstGeom>
          <a:solidFill>
            <a:schemeClr val="accent6">
              <a:lumMod val="40000"/>
              <a:lumOff val="60000"/>
            </a:schemeClr>
          </a:solidFill>
          <a:ln w="9525"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8" name="TextBox 17"/>
          <p:cNvSpPr txBox="1"/>
          <p:nvPr/>
        </p:nvSpPr>
        <p:spPr>
          <a:xfrm>
            <a:off x="5470907" y="5762609"/>
            <a:ext cx="1404000" cy="830997"/>
          </a:xfrm>
          <a:prstGeom prst="rect">
            <a:avLst/>
          </a:prstGeom>
          <a:noFill/>
        </p:spPr>
        <p:txBody>
          <a:bodyPr wrap="square" rtlCol="0">
            <a:spAutoFit/>
          </a:bodyPr>
          <a:lstStyle/>
          <a:p>
            <a:r>
              <a:rPr lang="en-GB" sz="2400" dirty="0"/>
              <a:t>72 96 51</a:t>
            </a:r>
          </a:p>
        </p:txBody>
      </p:sp>
      <p:sp>
        <p:nvSpPr>
          <p:cNvPr id="19" name="TextBox 18"/>
          <p:cNvSpPr txBox="1"/>
          <p:nvPr/>
        </p:nvSpPr>
        <p:spPr>
          <a:xfrm>
            <a:off x="703803" y="3981484"/>
            <a:ext cx="5020408" cy="523220"/>
          </a:xfrm>
          <a:prstGeom prst="rect">
            <a:avLst/>
          </a:prstGeom>
          <a:noFill/>
        </p:spPr>
        <p:txBody>
          <a:bodyPr wrap="square" rtlCol="0">
            <a:spAutoFit/>
          </a:bodyPr>
          <a:lstStyle/>
          <a:p>
            <a:r>
              <a:rPr lang="en-GB" sz="2800" dirty="0"/>
              <a:t>(b) Pair-by-pair order of report</a:t>
            </a:r>
          </a:p>
        </p:txBody>
      </p:sp>
      <p:sp>
        <p:nvSpPr>
          <p:cNvPr id="20" name="TextBox 19"/>
          <p:cNvSpPr txBox="1"/>
          <p:nvPr/>
        </p:nvSpPr>
        <p:spPr>
          <a:xfrm>
            <a:off x="3529902" y="6378963"/>
            <a:ext cx="5550929" cy="400110"/>
          </a:xfrm>
          <a:prstGeom prst="rect">
            <a:avLst/>
          </a:prstGeom>
          <a:solidFill>
            <a:schemeClr val="bg1"/>
          </a:solidFill>
        </p:spPr>
        <p:txBody>
          <a:bodyPr wrap="square" rtlCol="0">
            <a:spAutoFit/>
          </a:bodyPr>
          <a:lstStyle/>
          <a:p>
            <a:r>
              <a:rPr lang="en-GB" sz="2000" dirty="0"/>
              <a:t>Broadbent (1958</a:t>
            </a:r>
            <a:r>
              <a:rPr lang="en-GB" sz="2000" dirty="0" smtClean="0"/>
              <a:t>): Dichotic Listening task</a:t>
            </a:r>
            <a:endParaRPr lang="en-GB" sz="2000" dirty="0"/>
          </a:p>
        </p:txBody>
      </p:sp>
      <p:sp>
        <p:nvSpPr>
          <p:cNvPr id="3" name="Rectangle 2"/>
          <p:cNvSpPr/>
          <p:nvPr/>
        </p:nvSpPr>
        <p:spPr>
          <a:xfrm>
            <a:off x="-33487" y="0"/>
            <a:ext cx="8936736" cy="1569660"/>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GB" sz="2400" dirty="0"/>
              <a:t>Modified version of shadowing task using numbers: 3 pairs of digits presented one after the other to one ear whilst 3 different digits presented to other ear. Findings reveal most people choose to report digits by ear rather than by pair. </a:t>
            </a:r>
          </a:p>
        </p:txBody>
      </p:sp>
    </p:spTree>
    <p:extLst>
      <p:ext uri="{BB962C8B-B14F-4D97-AF65-F5344CB8AC3E}">
        <p14:creationId xmlns:p14="http://schemas.microsoft.com/office/powerpoint/2010/main" val="18539079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randombar(horizontal)">
                                      <p:cBhvr>
                                        <p:cTn id="18" dur="500"/>
                                        <p:tgtEl>
                                          <p:spTgt spid="6"/>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randombar(horizontal)">
                                      <p:cBhvr>
                                        <p:cTn id="24" dur="500"/>
                                        <p:tgtEl>
                                          <p:spTgt spid="8"/>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randombar(horizontal)">
                                      <p:cBhvr>
                                        <p:cTn id="30" dur="500"/>
                                        <p:tgtEl>
                                          <p:spTgt spid="10"/>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randombar(horizontal)">
                                      <p:cBhvr>
                                        <p:cTn id="33" dur="500"/>
                                        <p:tgtEl>
                                          <p:spTgt spid="11"/>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randombar(horizontal)">
                                      <p:cBhvr>
                                        <p:cTn id="36" dur="500"/>
                                        <p:tgtEl>
                                          <p:spTgt spid="12"/>
                                        </p:tgtEl>
                                      </p:cBhvr>
                                    </p:animEffect>
                                  </p:childTnLst>
                                </p:cTn>
                              </p:par>
                              <p:par>
                                <p:cTn id="37" presetID="14" presetClass="entr" presetSubtype="1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randombar(horizontal)">
                                      <p:cBhvr>
                                        <p:cTn id="39" dur="500"/>
                                        <p:tgtEl>
                                          <p:spTgt spid="13"/>
                                        </p:tgtEl>
                                      </p:cBhvr>
                                    </p:animEffect>
                                  </p:childTnLst>
                                </p:cTn>
                              </p:par>
                              <p:par>
                                <p:cTn id="40" presetID="14" presetClass="entr" presetSubtype="10" fill="hold" grpId="0"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4" presetClass="entr" presetSubtype="10" fill="hold" grpId="0"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randombar(horizontal)">
                                      <p:cBhvr>
                                        <p:cTn id="45" dur="500"/>
                                        <p:tgtEl>
                                          <p:spTgt spid="15"/>
                                        </p:tgtEl>
                                      </p:cBhvr>
                                    </p:animEffect>
                                  </p:childTnLst>
                                </p:cTn>
                              </p:par>
                              <p:par>
                                <p:cTn id="46" presetID="14" presetClass="entr" presetSubtype="10"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randombar(horizontal)">
                                      <p:cBhvr>
                                        <p:cTn id="48" dur="500"/>
                                        <p:tgtEl>
                                          <p:spTgt spid="16"/>
                                        </p:tgtEl>
                                      </p:cBhvr>
                                    </p:animEffect>
                                  </p:childTnLst>
                                </p:cTn>
                              </p:par>
                              <p:par>
                                <p:cTn id="49" presetID="14" presetClass="entr" presetSubtype="10" fill="hold" grpId="0" nodeType="with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randombar(horizontal)">
                                      <p:cBhvr>
                                        <p:cTn id="51" dur="500"/>
                                        <p:tgtEl>
                                          <p:spTgt spid="17"/>
                                        </p:tgtEl>
                                      </p:cBhvr>
                                    </p:animEffect>
                                  </p:childTnLst>
                                </p:cTn>
                              </p:par>
                              <p:par>
                                <p:cTn id="52" presetID="14" presetClass="entr" presetSubtype="10" fill="hold" grpId="0" nodeType="with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randombar(horizontal)">
                                      <p:cBhvr>
                                        <p:cTn id="54" dur="500"/>
                                        <p:tgtEl>
                                          <p:spTgt spid="18"/>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randombar(horizontal)">
                                      <p:cBhvr>
                                        <p:cTn id="57" dur="500"/>
                                        <p:tgtEl>
                                          <p:spTgt spid="19"/>
                                        </p:tgtEl>
                                      </p:cBhvr>
                                    </p:animEffect>
                                  </p:childTnLst>
                                </p:cTn>
                              </p:par>
                              <p:par>
                                <p:cTn id="58" presetID="14" presetClass="entr" presetSubtype="10" fill="hold" grpId="0" nodeType="withEffect">
                                  <p:stCondLst>
                                    <p:cond delay="0"/>
                                  </p:stCondLst>
                                  <p:childTnLst>
                                    <p:set>
                                      <p:cBhvr>
                                        <p:cTn id="59" dur="1" fill="hold">
                                          <p:stCondLst>
                                            <p:cond delay="0"/>
                                          </p:stCondLst>
                                        </p:cTn>
                                        <p:tgtEl>
                                          <p:spTgt spid="20"/>
                                        </p:tgtEl>
                                        <p:attrNameLst>
                                          <p:attrName>style.visibility</p:attrName>
                                        </p:attrNameLst>
                                      </p:cBhvr>
                                      <p:to>
                                        <p:strVal val="visible"/>
                                      </p:to>
                                    </p:set>
                                    <p:animEffect transition="in" filter="randombar(horizontal)">
                                      <p:cBhvr>
                                        <p:cTn id="6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animBg="1"/>
      <p:bldP spid="8" grpId="0" animBg="1"/>
      <p:bldP spid="9" grpId="0"/>
      <p:bldP spid="10" grpId="0" animBg="1"/>
      <p:bldP spid="11" grpId="0"/>
      <p:bldP spid="12" grpId="0" animBg="1"/>
      <p:bldP spid="13" grpId="0" animBg="1"/>
      <p:bldP spid="14" grpId="0"/>
      <p:bldP spid="15" grpId="0" animBg="1"/>
      <p:bldP spid="16" grpId="0"/>
      <p:bldP spid="17" grpId="0" animBg="1"/>
      <p:bldP spid="18" grpId="0"/>
      <p:bldP spid="19" grpId="0"/>
      <p:bldP spid="2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957" y="0"/>
            <a:ext cx="8025062" cy="1143000"/>
          </a:xfrm>
        </p:spPr>
        <p:txBody>
          <a:bodyPr/>
          <a:lstStyle/>
          <a:p>
            <a:r>
              <a:rPr lang="en-GB" sz="4000" dirty="0"/>
              <a:t>Models of Focused Attention</a:t>
            </a:r>
          </a:p>
        </p:txBody>
      </p:sp>
      <p:sp>
        <p:nvSpPr>
          <p:cNvPr id="3" name="Content Placeholder 2"/>
          <p:cNvSpPr>
            <a:spLocks noGrp="1"/>
          </p:cNvSpPr>
          <p:nvPr>
            <p:ph idx="1"/>
          </p:nvPr>
        </p:nvSpPr>
        <p:spPr>
          <a:xfrm>
            <a:off x="524256" y="1123428"/>
            <a:ext cx="8246763" cy="4704348"/>
          </a:xfrm>
        </p:spPr>
        <p:txBody>
          <a:bodyPr/>
          <a:lstStyle/>
          <a:p>
            <a:r>
              <a:rPr lang="en-GB" sz="2800" dirty="0"/>
              <a:t>Single channel Models:</a:t>
            </a:r>
          </a:p>
          <a:p>
            <a:pPr lvl="1"/>
            <a:r>
              <a:rPr lang="en-GB" altLang="en-US" sz="2600" dirty="0">
                <a:latin typeface="Arial" panose="020B0604020202020204" pitchFamily="34" charset="0"/>
              </a:rPr>
              <a:t>Single channel models are interested in selective attention processes and see attention as </a:t>
            </a:r>
            <a:r>
              <a:rPr lang="en-GB" altLang="en-US" sz="2600" i="1" dirty="0">
                <a:latin typeface="Arial" panose="020B0604020202020204" pitchFamily="34" charset="0"/>
              </a:rPr>
              <a:t>serial processing…</a:t>
            </a:r>
          </a:p>
          <a:p>
            <a:pPr marL="457200" lvl="1" indent="0">
              <a:buNone/>
            </a:pPr>
            <a:endParaRPr lang="en-GB" altLang="en-US" sz="2600" i="1" dirty="0">
              <a:latin typeface="Arial" panose="020B0604020202020204" pitchFamily="34" charset="0"/>
            </a:endParaRPr>
          </a:p>
          <a:p>
            <a:pPr lvl="1"/>
            <a:r>
              <a:rPr lang="en-GB" altLang="en-US" sz="2600" dirty="0">
                <a:latin typeface="Arial" panose="020B0604020202020204" pitchFamily="34" charset="0"/>
              </a:rPr>
              <a:t>Some models of attention: “bottleneck models” believe that we filter out information at a very early stage, before it reaches short-term memory. </a:t>
            </a:r>
          </a:p>
          <a:p>
            <a:pPr lvl="1"/>
            <a:endParaRPr lang="en-GB" altLang="en-US" sz="2400" i="1" dirty="0">
              <a:latin typeface="Arial" panose="020B0604020202020204" pitchFamily="34" charset="0"/>
            </a:endParaRPr>
          </a:p>
          <a:p>
            <a:pPr lvl="1"/>
            <a:endParaRPr lang="en-GB" dirty="0"/>
          </a:p>
        </p:txBody>
      </p:sp>
    </p:spTree>
    <p:extLst>
      <p:ext uri="{BB962C8B-B14F-4D97-AF65-F5344CB8AC3E}">
        <p14:creationId xmlns:p14="http://schemas.microsoft.com/office/powerpoint/2010/main" val="338910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558" y="104274"/>
            <a:ext cx="8085221" cy="798095"/>
          </a:xfrm>
        </p:spPr>
        <p:txBody>
          <a:bodyPr/>
          <a:lstStyle/>
          <a:p>
            <a:r>
              <a:rPr lang="en-GB" sz="3600" dirty="0"/>
              <a:t>Models of Focused Attention</a:t>
            </a:r>
          </a:p>
        </p:txBody>
      </p:sp>
      <p:sp>
        <p:nvSpPr>
          <p:cNvPr id="3" name="Content Placeholder 2"/>
          <p:cNvSpPr>
            <a:spLocks noGrp="1"/>
          </p:cNvSpPr>
          <p:nvPr>
            <p:ph idx="1"/>
          </p:nvPr>
        </p:nvSpPr>
        <p:spPr>
          <a:xfrm>
            <a:off x="745958" y="902369"/>
            <a:ext cx="8398042" cy="4271210"/>
          </a:xfrm>
        </p:spPr>
        <p:txBody>
          <a:bodyPr/>
          <a:lstStyle/>
          <a:p>
            <a:pPr>
              <a:lnSpc>
                <a:spcPct val="90000"/>
              </a:lnSpc>
              <a:spcBef>
                <a:spcPct val="50000"/>
              </a:spcBef>
              <a:buSzPct val="120000"/>
            </a:pPr>
            <a:r>
              <a:rPr lang="en-GB" altLang="en-GB" sz="2800" dirty="0">
                <a:latin typeface="Arial" panose="020B0604020202020204" pitchFamily="34" charset="0"/>
              </a:rPr>
              <a:t>Selective attention tasks have been crucial in driving the development of bottleneck models.</a:t>
            </a:r>
            <a:endParaRPr lang="en-GB" altLang="en-GB" sz="1200" dirty="0">
              <a:latin typeface="Arial" panose="020B0604020202020204" pitchFamily="34" charset="0"/>
            </a:endParaRPr>
          </a:p>
          <a:p>
            <a:pPr>
              <a:lnSpc>
                <a:spcPct val="90000"/>
              </a:lnSpc>
              <a:spcBef>
                <a:spcPct val="50000"/>
              </a:spcBef>
              <a:buSzPct val="120000"/>
            </a:pPr>
            <a:r>
              <a:rPr lang="en-GB" altLang="en-GB" sz="2800" dirty="0">
                <a:latin typeface="Arial" panose="020B0604020202020204" pitchFamily="34" charset="0"/>
              </a:rPr>
              <a:t>It involves the focusing on one task to the exclusion of irrelevant stimuli.</a:t>
            </a:r>
            <a:endParaRPr lang="en-GB" altLang="en-GB" sz="1200" dirty="0">
              <a:latin typeface="Arial" panose="020B0604020202020204" pitchFamily="34" charset="0"/>
            </a:endParaRPr>
          </a:p>
          <a:p>
            <a:pPr>
              <a:lnSpc>
                <a:spcPct val="90000"/>
              </a:lnSpc>
              <a:spcBef>
                <a:spcPct val="50000"/>
              </a:spcBef>
              <a:buSzPct val="120000"/>
            </a:pPr>
            <a:r>
              <a:rPr lang="en-GB" altLang="en-GB" sz="2800" dirty="0">
                <a:latin typeface="Arial" panose="020B0604020202020204" pitchFamily="34" charset="0"/>
              </a:rPr>
              <a:t>Single-channel models propose that there is a bottle-neck or filter in our information-processing systems.</a:t>
            </a:r>
          </a:p>
          <a:p>
            <a:pPr>
              <a:lnSpc>
                <a:spcPct val="90000"/>
              </a:lnSpc>
              <a:spcBef>
                <a:spcPct val="50000"/>
              </a:spcBef>
              <a:buSzPct val="120000"/>
            </a:pPr>
            <a:r>
              <a:rPr lang="en-GB" altLang="en-GB" sz="2800" dirty="0">
                <a:latin typeface="Arial" panose="020B0604020202020204" pitchFamily="34" charset="0"/>
              </a:rPr>
              <a:t>This filter allows some information to pass through whilst other information is discarded.</a:t>
            </a:r>
            <a:endParaRPr lang="en-GB" sz="2800" dirty="0"/>
          </a:p>
        </p:txBody>
      </p:sp>
    </p:spTree>
    <p:extLst>
      <p:ext uri="{BB962C8B-B14F-4D97-AF65-F5344CB8AC3E}">
        <p14:creationId xmlns:p14="http://schemas.microsoft.com/office/powerpoint/2010/main" val="301808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65100"/>
            <a:ext cx="7772400" cy="673100"/>
          </a:xfrm>
        </p:spPr>
        <p:txBody>
          <a:bodyPr/>
          <a:lstStyle/>
          <a:p>
            <a:r>
              <a:rPr lang="en-GB" sz="4000" dirty="0"/>
              <a:t>Models of Attention (Auditory)</a:t>
            </a:r>
          </a:p>
        </p:txBody>
      </p:sp>
      <p:sp>
        <p:nvSpPr>
          <p:cNvPr id="3" name="Content Placeholder 2"/>
          <p:cNvSpPr>
            <a:spLocks noGrp="1"/>
          </p:cNvSpPr>
          <p:nvPr>
            <p:ph idx="1"/>
          </p:nvPr>
        </p:nvSpPr>
        <p:spPr>
          <a:xfrm>
            <a:off x="1048861" y="984890"/>
            <a:ext cx="7772400" cy="4114800"/>
          </a:xfrm>
        </p:spPr>
        <p:txBody>
          <a:bodyPr/>
          <a:lstStyle/>
          <a:p>
            <a:pPr marL="0" indent="0">
              <a:buNone/>
            </a:pPr>
            <a:r>
              <a:rPr lang="en-GB" u="sng" dirty="0"/>
              <a:t>Broadbent’s (1958) Filter Model</a:t>
            </a:r>
          </a:p>
        </p:txBody>
      </p:sp>
      <p:pic>
        <p:nvPicPr>
          <p:cNvPr id="4" name="Picture 3"/>
          <p:cNvPicPr>
            <a:picLocks noChangeAspect="1"/>
          </p:cNvPicPr>
          <p:nvPr/>
        </p:nvPicPr>
        <p:blipFill>
          <a:blip r:embed="rId3"/>
          <a:stretch>
            <a:fillRect/>
          </a:stretch>
        </p:blipFill>
        <p:spPr>
          <a:xfrm>
            <a:off x="132236" y="1689095"/>
            <a:ext cx="8892000" cy="1874949"/>
          </a:xfrm>
          <a:prstGeom prst="rect">
            <a:avLst/>
          </a:prstGeom>
        </p:spPr>
      </p:pic>
      <p:sp>
        <p:nvSpPr>
          <p:cNvPr id="5" name="Oval 4"/>
          <p:cNvSpPr/>
          <p:nvPr/>
        </p:nvSpPr>
        <p:spPr bwMode="auto">
          <a:xfrm>
            <a:off x="3911600" y="1587501"/>
            <a:ext cx="1511300" cy="218440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9" name="Straight Connector 8"/>
          <p:cNvCxnSpPr>
            <a:stCxn id="5" idx="3"/>
          </p:cNvCxnSpPr>
          <p:nvPr/>
        </p:nvCxnSpPr>
        <p:spPr bwMode="auto">
          <a:xfrm flipH="1">
            <a:off x="3213100" y="3452003"/>
            <a:ext cx="919825" cy="561197"/>
          </a:xfrm>
          <a:prstGeom prst="line">
            <a:avLst/>
          </a:prstGeom>
          <a:solidFill>
            <a:schemeClr val="accent1"/>
          </a:solidFill>
          <a:ln w="38100" cap="flat" cmpd="sng" algn="ctr">
            <a:solidFill>
              <a:srgbClr val="FF0000"/>
            </a:solidFill>
            <a:prstDash val="solid"/>
            <a:round/>
            <a:headEnd type="none" w="med" len="med"/>
            <a:tailEnd type="none" w="med" len="med"/>
          </a:ln>
          <a:effectLst/>
        </p:spPr>
      </p:cxnSp>
      <p:sp>
        <p:nvSpPr>
          <p:cNvPr id="10" name="TextBox 9"/>
          <p:cNvSpPr txBox="1"/>
          <p:nvPr/>
        </p:nvSpPr>
        <p:spPr>
          <a:xfrm>
            <a:off x="241300" y="4025900"/>
            <a:ext cx="3467325" cy="1200329"/>
          </a:xfrm>
          <a:prstGeom prst="rect">
            <a:avLst/>
          </a:prstGeom>
          <a:noFill/>
          <a:ln w="38100">
            <a:solidFill>
              <a:srgbClr val="FF0000"/>
            </a:solidFill>
          </a:ln>
        </p:spPr>
        <p:txBody>
          <a:bodyPr wrap="square" rtlCol="0">
            <a:spAutoFit/>
          </a:bodyPr>
          <a:lstStyle/>
          <a:p>
            <a:r>
              <a:rPr lang="en-GB" sz="2400" dirty="0"/>
              <a:t>Filters out competing stimuli before it reaches short-term memory. </a:t>
            </a:r>
          </a:p>
        </p:txBody>
      </p:sp>
      <p:sp>
        <p:nvSpPr>
          <p:cNvPr id="11" name="TextBox 10"/>
          <p:cNvSpPr txBox="1"/>
          <p:nvPr/>
        </p:nvSpPr>
        <p:spPr>
          <a:xfrm>
            <a:off x="4229100" y="4067019"/>
            <a:ext cx="3060700" cy="1200329"/>
          </a:xfrm>
          <a:prstGeom prst="rect">
            <a:avLst/>
          </a:prstGeom>
          <a:noFill/>
          <a:ln w="38100">
            <a:solidFill>
              <a:schemeClr val="tx1"/>
            </a:solidFill>
          </a:ln>
        </p:spPr>
        <p:txBody>
          <a:bodyPr wrap="square" rtlCol="0">
            <a:spAutoFit/>
          </a:bodyPr>
          <a:lstStyle/>
          <a:p>
            <a:r>
              <a:rPr lang="en-GB" sz="2400" b="1" dirty="0">
                <a:solidFill>
                  <a:schemeClr val="accent6">
                    <a:lumMod val="60000"/>
                    <a:lumOff val="40000"/>
                  </a:schemeClr>
                </a:solidFill>
              </a:rPr>
              <a:t>This is known as an ‘Early Selection’ Theory of Attention</a:t>
            </a:r>
          </a:p>
        </p:txBody>
      </p:sp>
      <p:sp>
        <p:nvSpPr>
          <p:cNvPr id="12" name="Rectangle 11"/>
          <p:cNvSpPr/>
          <p:nvPr/>
        </p:nvSpPr>
        <p:spPr>
          <a:xfrm>
            <a:off x="3117850" y="5789685"/>
            <a:ext cx="5264150" cy="584775"/>
          </a:xfrm>
          <a:prstGeom prst="rect">
            <a:avLst/>
          </a:prstGeom>
        </p:spPr>
        <p:txBody>
          <a:bodyPr wrap="square">
            <a:spAutoFit/>
          </a:bodyPr>
          <a:lstStyle/>
          <a:p>
            <a:r>
              <a:rPr lang="en-GB" sz="1600" dirty="0">
                <a:latin typeface="Tahoma" panose="020B0604030504040204" pitchFamily="34" charset="0"/>
              </a:rPr>
              <a:t>Diagram adapted from web resources supplied by Psychology Press, publishers of Eysenck &amp; Keane (2010)</a:t>
            </a:r>
            <a:endParaRPr lang="en-GB" sz="1600" dirty="0"/>
          </a:p>
        </p:txBody>
      </p:sp>
    </p:spTree>
    <p:extLst>
      <p:ext uri="{BB962C8B-B14F-4D97-AF65-F5344CB8AC3E}">
        <p14:creationId xmlns:p14="http://schemas.microsoft.com/office/powerpoint/2010/main" val="32865881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7780"/>
            <a:ext cx="7772400" cy="1079500"/>
          </a:xfrm>
        </p:spPr>
        <p:txBody>
          <a:bodyPr/>
          <a:lstStyle/>
          <a:p>
            <a:r>
              <a:rPr lang="en-GB" dirty="0"/>
              <a:t>Evidence for Filter Model</a:t>
            </a:r>
          </a:p>
        </p:txBody>
      </p:sp>
      <p:sp>
        <p:nvSpPr>
          <p:cNvPr id="3" name="Content Placeholder 2"/>
          <p:cNvSpPr>
            <a:spLocks noGrp="1"/>
          </p:cNvSpPr>
          <p:nvPr>
            <p:ph idx="1"/>
          </p:nvPr>
        </p:nvSpPr>
        <p:spPr>
          <a:xfrm>
            <a:off x="685800" y="1097280"/>
            <a:ext cx="8140700" cy="4114800"/>
          </a:xfrm>
        </p:spPr>
        <p:txBody>
          <a:bodyPr/>
          <a:lstStyle/>
          <a:p>
            <a:r>
              <a:rPr lang="en-GB" dirty="0"/>
              <a:t>Capable of handling findings from Shadowing task (Cherry, 1953)</a:t>
            </a:r>
          </a:p>
          <a:p>
            <a:pPr marL="0" indent="0">
              <a:buNone/>
            </a:pPr>
            <a:endParaRPr lang="en-GB" sz="1800" dirty="0"/>
          </a:p>
          <a:p>
            <a:r>
              <a:rPr lang="en-GB" dirty="0"/>
              <a:t>Capable of handling findings from Dichotic listening task (Broadbent, 1958). </a:t>
            </a:r>
          </a:p>
          <a:p>
            <a:endParaRPr lang="en-GB" sz="1800" dirty="0"/>
          </a:p>
          <a:p>
            <a:r>
              <a:rPr lang="en-GB" dirty="0"/>
              <a:t>The messages that were to be unattended were filtered and did not get processed further.</a:t>
            </a:r>
          </a:p>
          <a:p>
            <a:endParaRPr lang="en-GB" dirty="0"/>
          </a:p>
        </p:txBody>
      </p:sp>
    </p:spTree>
    <p:extLst>
      <p:ext uri="{BB962C8B-B14F-4D97-AF65-F5344CB8AC3E}">
        <p14:creationId xmlns:p14="http://schemas.microsoft.com/office/powerpoint/2010/main" val="32175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945" y="120587"/>
            <a:ext cx="7772400" cy="592853"/>
          </a:xfrm>
        </p:spPr>
        <p:txBody>
          <a:bodyPr/>
          <a:lstStyle/>
          <a:p>
            <a:r>
              <a:rPr lang="en-GB" sz="3600" dirty="0"/>
              <a:t>Issues with Filter Model</a:t>
            </a:r>
          </a:p>
        </p:txBody>
      </p:sp>
      <p:sp>
        <p:nvSpPr>
          <p:cNvPr id="3" name="Content Placeholder 2"/>
          <p:cNvSpPr>
            <a:spLocks noGrp="1"/>
          </p:cNvSpPr>
          <p:nvPr>
            <p:ph idx="1"/>
          </p:nvPr>
        </p:nvSpPr>
        <p:spPr>
          <a:xfrm>
            <a:off x="200967" y="703388"/>
            <a:ext cx="8802356" cy="6014404"/>
          </a:xfrm>
          <a:solidFill>
            <a:schemeClr val="bg1"/>
          </a:solidFill>
        </p:spPr>
        <p:txBody>
          <a:bodyPr/>
          <a:lstStyle/>
          <a:p>
            <a:pPr marL="0" indent="0">
              <a:buNone/>
            </a:pPr>
            <a:r>
              <a:rPr lang="en-GB" sz="2800" dirty="0"/>
              <a:t>Meaning of unattended stimuli sometimes processed.</a:t>
            </a:r>
          </a:p>
          <a:p>
            <a:pPr marL="0" indent="0">
              <a:buNone/>
            </a:pPr>
            <a:endParaRPr lang="en-GB" sz="1400" dirty="0"/>
          </a:p>
          <a:p>
            <a:r>
              <a:rPr lang="en-GB" sz="2800" dirty="0"/>
              <a:t>Difference in expertise (Underwood, 1974).</a:t>
            </a:r>
          </a:p>
          <a:p>
            <a:pPr lvl="1"/>
            <a:r>
              <a:rPr lang="en-GB" sz="2400" dirty="0"/>
              <a:t>only 8% of digits from non-shadowed message detected by naïve Ps, while 67% detected by experienced Ps.</a:t>
            </a:r>
          </a:p>
          <a:p>
            <a:pPr lvl="1"/>
            <a:r>
              <a:rPr lang="en-GB" sz="2400" dirty="0"/>
              <a:t>Why?: naïve Ps use all their processing resources on the shadow message due to their lack of experience.</a:t>
            </a:r>
          </a:p>
          <a:p>
            <a:pPr marL="457200" lvl="1" indent="0">
              <a:buNone/>
            </a:pPr>
            <a:endParaRPr lang="en-GB" sz="1200" dirty="0"/>
          </a:p>
          <a:p>
            <a:r>
              <a:rPr lang="en-GB" sz="2800" dirty="0"/>
              <a:t>Similarity of messages (</a:t>
            </a:r>
            <a:r>
              <a:rPr lang="en-GB" sz="2800" dirty="0" err="1"/>
              <a:t>Allport</a:t>
            </a:r>
            <a:r>
              <a:rPr lang="en-GB" sz="2800" dirty="0"/>
              <a:t>, et al., 1972).</a:t>
            </a:r>
          </a:p>
          <a:p>
            <a:pPr lvl="1"/>
            <a:r>
              <a:rPr lang="en-GB" sz="2400" dirty="0"/>
              <a:t>Memory for words was poor when shadowing of auditory presented words was combined with auditory presented words but much better when shadowing was combined with picture presentation.</a:t>
            </a:r>
          </a:p>
          <a:p>
            <a:pPr lvl="1"/>
            <a:r>
              <a:rPr lang="en-GB" sz="2400" dirty="0"/>
              <a:t>If 2 inputs are dissimilar they can both be processed more fully than what Broadbent had originally proposed</a:t>
            </a:r>
          </a:p>
        </p:txBody>
      </p:sp>
    </p:spTree>
    <p:extLst>
      <p:ext uri="{BB962C8B-B14F-4D97-AF65-F5344CB8AC3E}">
        <p14:creationId xmlns:p14="http://schemas.microsoft.com/office/powerpoint/2010/main" val="9133625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945" y="120587"/>
            <a:ext cx="7772400" cy="592853"/>
          </a:xfrm>
        </p:spPr>
        <p:txBody>
          <a:bodyPr/>
          <a:lstStyle/>
          <a:p>
            <a:r>
              <a:rPr lang="en-GB" sz="3600" dirty="0"/>
              <a:t>Issues with Filter Model</a:t>
            </a:r>
          </a:p>
        </p:txBody>
      </p:sp>
      <p:sp>
        <p:nvSpPr>
          <p:cNvPr id="3" name="Content Placeholder 2"/>
          <p:cNvSpPr>
            <a:spLocks noGrp="1"/>
          </p:cNvSpPr>
          <p:nvPr>
            <p:ph idx="1"/>
          </p:nvPr>
        </p:nvSpPr>
        <p:spPr>
          <a:xfrm>
            <a:off x="85344" y="703388"/>
            <a:ext cx="8917979" cy="5988814"/>
          </a:xfrm>
          <a:solidFill>
            <a:schemeClr val="bg1"/>
          </a:solidFill>
        </p:spPr>
        <p:txBody>
          <a:bodyPr/>
          <a:lstStyle/>
          <a:p>
            <a:pPr marL="0" indent="0">
              <a:buNone/>
            </a:pPr>
            <a:r>
              <a:rPr lang="en-GB" sz="2800" dirty="0"/>
              <a:t>Meaning of unattended stimuli sometimes processed</a:t>
            </a:r>
          </a:p>
          <a:p>
            <a:r>
              <a:rPr lang="en-GB" sz="2800" dirty="0"/>
              <a:t>Conscious awareness (Von Wright, et al., 1975). </a:t>
            </a:r>
          </a:p>
          <a:p>
            <a:pPr lvl="1"/>
            <a:r>
              <a:rPr lang="en-GB" sz="2400" dirty="0"/>
              <a:t>Used shadowing paradigm, but when a word previously associated with an electric shock was presented on the non-attended list of words, there was a physiological reaction (galvanic skin response). </a:t>
            </a:r>
          </a:p>
          <a:p>
            <a:pPr lvl="1"/>
            <a:r>
              <a:rPr lang="en-GB" sz="2400" dirty="0"/>
              <a:t>Conclusion: unattended information could be processed even if the participant is not consciously aware of it. </a:t>
            </a:r>
          </a:p>
          <a:p>
            <a:r>
              <a:rPr lang="en-GB" sz="2800" dirty="0"/>
              <a:t>Name of P presented (Moray, 1959).</a:t>
            </a:r>
          </a:p>
          <a:p>
            <a:pPr lvl="1"/>
            <a:r>
              <a:rPr lang="en-GB" sz="2400" dirty="0"/>
              <a:t>But dependant on individual WM capacity (Conway, Cowan, &amp; Bunting, 2001; </a:t>
            </a:r>
            <a:r>
              <a:rPr lang="en-GB" sz="2400" dirty="0" err="1"/>
              <a:t>Colflesh</a:t>
            </a:r>
            <a:r>
              <a:rPr lang="en-GB" sz="2400" dirty="0"/>
              <a:t> &amp; Conway, 2007).</a:t>
            </a:r>
          </a:p>
          <a:p>
            <a:r>
              <a:rPr lang="en-GB" sz="2800" dirty="0"/>
              <a:t>Combination of word and digit dichotic listening task (</a:t>
            </a:r>
            <a:r>
              <a:rPr lang="en-GB" sz="2800" dirty="0" err="1"/>
              <a:t>Gray</a:t>
            </a:r>
            <a:r>
              <a:rPr lang="en-GB" sz="2800" dirty="0"/>
              <a:t> &amp; </a:t>
            </a:r>
            <a:r>
              <a:rPr lang="en-GB" sz="2800" dirty="0" err="1"/>
              <a:t>Wedderburn</a:t>
            </a:r>
            <a:r>
              <a:rPr lang="en-GB" sz="2800" dirty="0"/>
              <a:t>, 1960).</a:t>
            </a:r>
          </a:p>
          <a:p>
            <a:pPr lvl="1"/>
            <a:r>
              <a:rPr lang="en-GB" sz="2400" dirty="0"/>
              <a:t>“Who 6 there” and “4 goes 1” shadowed correctly.  </a:t>
            </a:r>
          </a:p>
        </p:txBody>
      </p:sp>
    </p:spTree>
    <p:extLst>
      <p:ext uri="{BB962C8B-B14F-4D97-AF65-F5344CB8AC3E}">
        <p14:creationId xmlns:p14="http://schemas.microsoft.com/office/powerpoint/2010/main" val="16206693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378" y="114300"/>
            <a:ext cx="7772400" cy="850900"/>
          </a:xfrm>
        </p:spPr>
        <p:txBody>
          <a:bodyPr/>
          <a:lstStyle/>
          <a:p>
            <a:r>
              <a:rPr lang="en-GB" sz="4000" dirty="0"/>
              <a:t>Models of Attention (Auditory)</a:t>
            </a:r>
          </a:p>
        </p:txBody>
      </p:sp>
      <p:sp>
        <p:nvSpPr>
          <p:cNvPr id="3" name="Content Placeholder 2"/>
          <p:cNvSpPr>
            <a:spLocks noGrp="1"/>
          </p:cNvSpPr>
          <p:nvPr>
            <p:ph idx="1"/>
          </p:nvPr>
        </p:nvSpPr>
        <p:spPr>
          <a:xfrm>
            <a:off x="914399" y="1028700"/>
            <a:ext cx="7772400" cy="4114800"/>
          </a:xfrm>
        </p:spPr>
        <p:txBody>
          <a:bodyPr/>
          <a:lstStyle/>
          <a:p>
            <a:pPr marL="0" indent="0">
              <a:buNone/>
            </a:pPr>
            <a:r>
              <a:rPr lang="en-GB" u="sng" dirty="0" err="1"/>
              <a:t>Treisman’s</a:t>
            </a:r>
            <a:r>
              <a:rPr lang="en-GB" u="sng" dirty="0"/>
              <a:t> (1964) Attenuation Model </a:t>
            </a:r>
          </a:p>
        </p:txBody>
      </p:sp>
      <p:pic>
        <p:nvPicPr>
          <p:cNvPr id="4" name="Picture 3"/>
          <p:cNvPicPr>
            <a:picLocks noChangeAspect="1"/>
          </p:cNvPicPr>
          <p:nvPr/>
        </p:nvPicPr>
        <p:blipFill>
          <a:blip r:embed="rId3"/>
          <a:stretch>
            <a:fillRect/>
          </a:stretch>
        </p:blipFill>
        <p:spPr>
          <a:xfrm>
            <a:off x="165099" y="1643240"/>
            <a:ext cx="8837529" cy="2166760"/>
          </a:xfrm>
          <a:prstGeom prst="rect">
            <a:avLst/>
          </a:prstGeom>
        </p:spPr>
      </p:pic>
      <p:sp>
        <p:nvSpPr>
          <p:cNvPr id="5" name="Oval 4"/>
          <p:cNvSpPr/>
          <p:nvPr/>
        </p:nvSpPr>
        <p:spPr bwMode="auto">
          <a:xfrm>
            <a:off x="3797300" y="1587501"/>
            <a:ext cx="1511300" cy="2184400"/>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6" name="Straight Connector 5"/>
          <p:cNvCxnSpPr>
            <a:stCxn id="5" idx="3"/>
          </p:cNvCxnSpPr>
          <p:nvPr/>
        </p:nvCxnSpPr>
        <p:spPr bwMode="auto">
          <a:xfrm flipH="1">
            <a:off x="3098800" y="3452003"/>
            <a:ext cx="919825" cy="561197"/>
          </a:xfrm>
          <a:prstGeom prst="line">
            <a:avLst/>
          </a:prstGeom>
          <a:solidFill>
            <a:schemeClr val="accent1"/>
          </a:solidFill>
          <a:ln w="38100" cap="flat" cmpd="sng" algn="ctr">
            <a:solidFill>
              <a:srgbClr val="FF0000"/>
            </a:solidFill>
            <a:prstDash val="solid"/>
            <a:round/>
            <a:headEnd type="none" w="med" len="med"/>
            <a:tailEnd type="none" w="med" len="med"/>
          </a:ln>
          <a:effectLst/>
        </p:spPr>
      </p:cxnSp>
      <p:sp>
        <p:nvSpPr>
          <p:cNvPr id="7" name="TextBox 6"/>
          <p:cNvSpPr txBox="1"/>
          <p:nvPr/>
        </p:nvSpPr>
        <p:spPr>
          <a:xfrm>
            <a:off x="241300" y="4025900"/>
            <a:ext cx="7264400" cy="1200329"/>
          </a:xfrm>
          <a:prstGeom prst="rect">
            <a:avLst/>
          </a:prstGeom>
          <a:noFill/>
          <a:ln w="38100">
            <a:solidFill>
              <a:srgbClr val="FF0000"/>
            </a:solidFill>
          </a:ln>
        </p:spPr>
        <p:txBody>
          <a:bodyPr wrap="square" rtlCol="0">
            <a:spAutoFit/>
          </a:bodyPr>
          <a:lstStyle/>
          <a:p>
            <a:r>
              <a:rPr lang="en-GB" sz="2400" dirty="0"/>
              <a:t>Non-attended information not completely filtered out but only surface processed. Able to “breakthrough” for deeper processing if task relevant.</a:t>
            </a:r>
          </a:p>
        </p:txBody>
      </p:sp>
      <p:sp>
        <p:nvSpPr>
          <p:cNvPr id="9" name="Rectangle 8"/>
          <p:cNvSpPr/>
          <p:nvPr/>
        </p:nvSpPr>
        <p:spPr>
          <a:xfrm>
            <a:off x="3079750" y="5751585"/>
            <a:ext cx="5264150" cy="584775"/>
          </a:xfrm>
          <a:prstGeom prst="rect">
            <a:avLst/>
          </a:prstGeom>
        </p:spPr>
        <p:txBody>
          <a:bodyPr wrap="square">
            <a:spAutoFit/>
          </a:bodyPr>
          <a:lstStyle/>
          <a:p>
            <a:r>
              <a:rPr lang="en-GB" sz="1600" dirty="0">
                <a:latin typeface="Tahoma" panose="020B0604030504040204" pitchFamily="34" charset="0"/>
              </a:rPr>
              <a:t>Diagram adapted from web resources supplied by Psychology Press, publishers of Eysenck &amp; Keane (2010)</a:t>
            </a:r>
            <a:endParaRPr lang="en-GB" sz="1600" dirty="0"/>
          </a:p>
        </p:txBody>
      </p:sp>
    </p:spTree>
    <p:extLst>
      <p:ext uri="{BB962C8B-B14F-4D97-AF65-F5344CB8AC3E}">
        <p14:creationId xmlns:p14="http://schemas.microsoft.com/office/powerpoint/2010/main" val="212460596"/>
      </p:ext>
    </p:extLst>
  </p:cSld>
  <p:clrMapOvr>
    <a:masterClrMapping/>
  </p:clrMapOvr>
  <p:transition spd="slow">
    <p:randomBar dir="ver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416" y="0"/>
            <a:ext cx="7772400" cy="804672"/>
          </a:xfrm>
          <a:solidFill>
            <a:schemeClr val="bg1"/>
          </a:solidFill>
        </p:spPr>
        <p:txBody>
          <a:bodyPr/>
          <a:lstStyle/>
          <a:p>
            <a:r>
              <a:rPr lang="en-GB" dirty="0"/>
              <a:t>Evidence for Attenuator Model</a:t>
            </a:r>
          </a:p>
        </p:txBody>
      </p:sp>
      <p:sp>
        <p:nvSpPr>
          <p:cNvPr id="3" name="Content Placeholder 2"/>
          <p:cNvSpPr>
            <a:spLocks noGrp="1"/>
          </p:cNvSpPr>
          <p:nvPr>
            <p:ph idx="1"/>
          </p:nvPr>
        </p:nvSpPr>
        <p:spPr>
          <a:xfrm>
            <a:off x="146304" y="963168"/>
            <a:ext cx="8705088" cy="4133088"/>
          </a:xfrm>
          <a:solidFill>
            <a:schemeClr val="bg1"/>
          </a:solidFill>
        </p:spPr>
        <p:txBody>
          <a:bodyPr/>
          <a:lstStyle/>
          <a:p>
            <a:r>
              <a:rPr lang="en-GB" sz="2800" dirty="0" err="1"/>
              <a:t>Bentin</a:t>
            </a:r>
            <a:r>
              <a:rPr lang="en-GB" sz="2800" dirty="0"/>
              <a:t> et al. (1995): Ps asked to attend to words presented to only either left or right ear.</a:t>
            </a:r>
          </a:p>
          <a:p>
            <a:pPr lvl="1"/>
            <a:r>
              <a:rPr lang="en-GB" sz="2400" dirty="0"/>
              <a:t>Unattended words received semantic processing</a:t>
            </a:r>
          </a:p>
          <a:p>
            <a:pPr lvl="1"/>
            <a:r>
              <a:rPr lang="en-GB" sz="2400" dirty="0"/>
              <a:t>But this was less than for the attended words. </a:t>
            </a:r>
          </a:p>
          <a:p>
            <a:pPr marL="457200" lvl="1" indent="0">
              <a:buNone/>
            </a:pPr>
            <a:endParaRPr lang="en-GB" sz="1600" dirty="0"/>
          </a:p>
          <a:p>
            <a:r>
              <a:rPr lang="en-GB" sz="2800" dirty="0"/>
              <a:t>Processing of unattended message enhanced if words have significance to the listener – e.g., Li et al (2011): processing of weight related words interfered with shadowing in women dissatisfied with their weight.</a:t>
            </a:r>
          </a:p>
        </p:txBody>
      </p:sp>
    </p:spTree>
    <p:extLst>
      <p:ext uri="{BB962C8B-B14F-4D97-AF65-F5344CB8AC3E}">
        <p14:creationId xmlns:p14="http://schemas.microsoft.com/office/powerpoint/2010/main" val="304956049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7536" y="127000"/>
            <a:ext cx="7772400" cy="698500"/>
          </a:xfrm>
        </p:spPr>
        <p:txBody>
          <a:bodyPr/>
          <a:lstStyle/>
          <a:p>
            <a:r>
              <a:rPr lang="en-GB" dirty="0"/>
              <a:t>Models of Attention (Auditory)</a:t>
            </a:r>
          </a:p>
        </p:txBody>
      </p:sp>
      <p:sp>
        <p:nvSpPr>
          <p:cNvPr id="3" name="Content Placeholder 2"/>
          <p:cNvSpPr>
            <a:spLocks noGrp="1"/>
          </p:cNvSpPr>
          <p:nvPr>
            <p:ph idx="1"/>
          </p:nvPr>
        </p:nvSpPr>
        <p:spPr>
          <a:xfrm>
            <a:off x="863599" y="1147656"/>
            <a:ext cx="7772400" cy="3792644"/>
          </a:xfrm>
        </p:spPr>
        <p:txBody>
          <a:bodyPr/>
          <a:lstStyle/>
          <a:p>
            <a:pPr marL="0" indent="0">
              <a:buNone/>
            </a:pPr>
            <a:r>
              <a:rPr lang="en-GB" u="sng" dirty="0"/>
              <a:t>Deutsch and Deutsch (1963) </a:t>
            </a:r>
          </a:p>
        </p:txBody>
      </p:sp>
      <p:pic>
        <p:nvPicPr>
          <p:cNvPr id="4" name="Picture 3"/>
          <p:cNvPicPr>
            <a:picLocks noChangeAspect="1"/>
          </p:cNvPicPr>
          <p:nvPr/>
        </p:nvPicPr>
        <p:blipFill>
          <a:blip r:embed="rId3"/>
          <a:stretch>
            <a:fillRect/>
          </a:stretch>
        </p:blipFill>
        <p:spPr>
          <a:xfrm>
            <a:off x="88900" y="1922900"/>
            <a:ext cx="8964079" cy="1874400"/>
          </a:xfrm>
          <a:prstGeom prst="rect">
            <a:avLst/>
          </a:prstGeom>
        </p:spPr>
      </p:pic>
      <p:sp>
        <p:nvSpPr>
          <p:cNvPr id="5" name="Oval 4"/>
          <p:cNvSpPr/>
          <p:nvPr/>
        </p:nvSpPr>
        <p:spPr bwMode="auto">
          <a:xfrm>
            <a:off x="3708400" y="2247899"/>
            <a:ext cx="1943100" cy="1727201"/>
          </a:xfrm>
          <a:prstGeom prst="ellipse">
            <a:avLst/>
          </a:prstGeom>
          <a:noFill/>
          <a:ln w="3810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6" name="Straight Connector 5"/>
          <p:cNvCxnSpPr>
            <a:stCxn id="5" idx="3"/>
          </p:cNvCxnSpPr>
          <p:nvPr/>
        </p:nvCxnSpPr>
        <p:spPr bwMode="auto">
          <a:xfrm flipH="1">
            <a:off x="3111502" y="3722157"/>
            <a:ext cx="881458" cy="494243"/>
          </a:xfrm>
          <a:prstGeom prst="line">
            <a:avLst/>
          </a:prstGeom>
          <a:solidFill>
            <a:schemeClr val="accent1"/>
          </a:solidFill>
          <a:ln w="38100" cap="flat" cmpd="sng" algn="ctr">
            <a:solidFill>
              <a:srgbClr val="FF0000"/>
            </a:solidFill>
            <a:prstDash val="solid"/>
            <a:round/>
            <a:headEnd type="none" w="med" len="med"/>
            <a:tailEnd type="none" w="med" len="med"/>
          </a:ln>
          <a:effectLst/>
        </p:spPr>
      </p:cxnSp>
      <p:sp>
        <p:nvSpPr>
          <p:cNvPr id="7" name="TextBox 6"/>
          <p:cNvSpPr txBox="1"/>
          <p:nvPr/>
        </p:nvSpPr>
        <p:spPr>
          <a:xfrm>
            <a:off x="254000" y="4229100"/>
            <a:ext cx="7264400" cy="1200329"/>
          </a:xfrm>
          <a:prstGeom prst="rect">
            <a:avLst/>
          </a:prstGeom>
          <a:noFill/>
          <a:ln w="38100">
            <a:solidFill>
              <a:srgbClr val="FF0000"/>
            </a:solidFill>
          </a:ln>
        </p:spPr>
        <p:txBody>
          <a:bodyPr wrap="square" rtlCol="0">
            <a:spAutoFit/>
          </a:bodyPr>
          <a:lstStyle/>
          <a:p>
            <a:r>
              <a:rPr lang="en-GB" sz="2400" b="1" dirty="0"/>
              <a:t>No </a:t>
            </a:r>
            <a:r>
              <a:rPr lang="en-GB" sz="2400" dirty="0"/>
              <a:t>filtering out competing stimuli before processing. Filtering occurs after assessing which stimulus is the most relevant i.e. </a:t>
            </a:r>
            <a:r>
              <a:rPr lang="en-GB" sz="2400" b="1" dirty="0"/>
              <a:t>late selection</a:t>
            </a:r>
            <a:endParaRPr lang="en-GB" sz="2400" dirty="0"/>
          </a:p>
        </p:txBody>
      </p:sp>
      <p:sp>
        <p:nvSpPr>
          <p:cNvPr id="11" name="Rectangle 10"/>
          <p:cNvSpPr/>
          <p:nvPr/>
        </p:nvSpPr>
        <p:spPr>
          <a:xfrm>
            <a:off x="3079750" y="5751585"/>
            <a:ext cx="5264150" cy="584775"/>
          </a:xfrm>
          <a:prstGeom prst="rect">
            <a:avLst/>
          </a:prstGeom>
        </p:spPr>
        <p:txBody>
          <a:bodyPr wrap="square">
            <a:spAutoFit/>
          </a:bodyPr>
          <a:lstStyle/>
          <a:p>
            <a:r>
              <a:rPr lang="en-GB" sz="1600" dirty="0">
                <a:latin typeface="Tahoma" panose="020B0604030504040204" pitchFamily="34" charset="0"/>
              </a:rPr>
              <a:t>Diagram adapted from web resources supplied by Psychology Press, publishers of Eysenck &amp; Keane (2010)</a:t>
            </a:r>
            <a:endParaRPr lang="en-GB" sz="1600" dirty="0"/>
          </a:p>
        </p:txBody>
      </p:sp>
    </p:spTree>
    <p:extLst>
      <p:ext uri="{BB962C8B-B14F-4D97-AF65-F5344CB8AC3E}">
        <p14:creationId xmlns:p14="http://schemas.microsoft.com/office/powerpoint/2010/main" val="1178080585"/>
      </p:ext>
    </p:extLst>
  </p:cSld>
  <p:clrMapOvr>
    <a:masterClrMapping/>
  </p:clrMapOvr>
  <p:transition spd="med">
    <p:pull/>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3" y="0"/>
            <a:ext cx="8798871" cy="743712"/>
          </a:xfrm>
          <a:solidFill>
            <a:schemeClr val="bg1"/>
          </a:solidFill>
        </p:spPr>
        <p:txBody>
          <a:bodyPr/>
          <a:lstStyle/>
          <a:p>
            <a:r>
              <a:rPr lang="en-GB" sz="4000" dirty="0"/>
              <a:t>Issues with Deutsch &amp; Deutsch Model</a:t>
            </a:r>
          </a:p>
        </p:txBody>
      </p:sp>
      <p:sp>
        <p:nvSpPr>
          <p:cNvPr id="3" name="Content Placeholder 2"/>
          <p:cNvSpPr>
            <a:spLocks noGrp="1"/>
          </p:cNvSpPr>
          <p:nvPr>
            <p:ph idx="1"/>
          </p:nvPr>
        </p:nvSpPr>
        <p:spPr>
          <a:xfrm>
            <a:off x="0" y="743712"/>
            <a:ext cx="9108000" cy="6010655"/>
          </a:xfrm>
          <a:solidFill>
            <a:schemeClr val="bg1"/>
          </a:solidFill>
        </p:spPr>
        <p:txBody>
          <a:bodyPr/>
          <a:lstStyle/>
          <a:p>
            <a:r>
              <a:rPr lang="en-GB" sz="2800" dirty="0" err="1"/>
              <a:t>Treisman</a:t>
            </a:r>
            <a:r>
              <a:rPr lang="en-GB" sz="2800" dirty="0"/>
              <a:t> &amp; Riley (1969): Ps shadow 1 of 2 messages but told to stop when they heard a target item in either one of the messages. </a:t>
            </a:r>
          </a:p>
          <a:p>
            <a:pPr lvl="1"/>
            <a:r>
              <a:rPr lang="en-GB" dirty="0"/>
              <a:t>According to Deutsch &amp; Deutsch model all stimuli is analysed completely, so detection rates of target word in both messages should have been similar.</a:t>
            </a:r>
          </a:p>
          <a:p>
            <a:pPr lvl="1"/>
            <a:r>
              <a:rPr lang="en-GB" dirty="0"/>
              <a:t>However, there were significantly more target words detected in the shadowed message.</a:t>
            </a:r>
          </a:p>
          <a:p>
            <a:r>
              <a:rPr lang="en-GB" sz="2800" dirty="0"/>
              <a:t>Neurophysiological studies suggest more processing of the attended than the un-attended target. </a:t>
            </a:r>
          </a:p>
          <a:p>
            <a:r>
              <a:rPr lang="en-GB" sz="2800" dirty="0"/>
              <a:t>Deutsch &amp; Deutsch model would predict no difference, but this was not the case (</a:t>
            </a:r>
            <a:r>
              <a:rPr lang="en-GB" sz="2800" dirty="0" err="1"/>
              <a:t>Coch</a:t>
            </a:r>
            <a:r>
              <a:rPr lang="en-GB" sz="2800" dirty="0"/>
              <a:t> et al., 2005).</a:t>
            </a:r>
            <a:endParaRPr lang="en-GB" dirty="0"/>
          </a:p>
        </p:txBody>
      </p:sp>
    </p:spTree>
    <p:extLst>
      <p:ext uri="{BB962C8B-B14F-4D97-AF65-F5344CB8AC3E}">
        <p14:creationId xmlns:p14="http://schemas.microsoft.com/office/powerpoint/2010/main" val="29152828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767862"/>
          </a:xfrm>
        </p:spPr>
        <p:txBody>
          <a:bodyPr/>
          <a:lstStyle/>
          <a:p>
            <a:r>
              <a:rPr lang="en-GB" dirty="0"/>
              <a:t>Evaluation</a:t>
            </a:r>
          </a:p>
        </p:txBody>
      </p:sp>
      <p:sp>
        <p:nvSpPr>
          <p:cNvPr id="3" name="Content Placeholder 2"/>
          <p:cNvSpPr>
            <a:spLocks noGrp="1"/>
          </p:cNvSpPr>
          <p:nvPr>
            <p:ph idx="1"/>
          </p:nvPr>
        </p:nvSpPr>
        <p:spPr>
          <a:xfrm>
            <a:off x="0" y="767862"/>
            <a:ext cx="9009888" cy="5913354"/>
          </a:xfrm>
          <a:solidFill>
            <a:schemeClr val="bg1"/>
          </a:solidFill>
        </p:spPr>
        <p:txBody>
          <a:bodyPr/>
          <a:lstStyle/>
          <a:p>
            <a:r>
              <a:rPr lang="en-GB" sz="2800" dirty="0"/>
              <a:t>Broadbent’s theory modified to include sensory buffer that stores info until we shift attention to process it.</a:t>
            </a:r>
          </a:p>
          <a:p>
            <a:endParaRPr lang="en-GB" sz="1050" dirty="0"/>
          </a:p>
          <a:p>
            <a:r>
              <a:rPr lang="en-GB" sz="2800" dirty="0"/>
              <a:t>However, Broadbent believed it would take to long to shift attention and filtering would begin. </a:t>
            </a:r>
          </a:p>
          <a:p>
            <a:endParaRPr lang="en-GB" sz="1050" dirty="0"/>
          </a:p>
          <a:p>
            <a:r>
              <a:rPr lang="en-GB" sz="2800" dirty="0"/>
              <a:t>However, </a:t>
            </a:r>
            <a:r>
              <a:rPr lang="en-GB" sz="2800" dirty="0" err="1"/>
              <a:t>Tsal</a:t>
            </a:r>
            <a:r>
              <a:rPr lang="en-GB" sz="2800" dirty="0"/>
              <a:t> (1983) suggested that shifting attention involuntary can happen in ~50 milliseconds.</a:t>
            </a:r>
          </a:p>
          <a:p>
            <a:pPr marL="0" indent="0">
              <a:buNone/>
            </a:pPr>
            <a:endParaRPr lang="en-GB" sz="1200" dirty="0"/>
          </a:p>
          <a:p>
            <a:r>
              <a:rPr lang="en-GB" sz="2800" dirty="0"/>
              <a:t>From this, </a:t>
            </a:r>
            <a:r>
              <a:rPr lang="en-GB" sz="2800" dirty="0" err="1"/>
              <a:t>Lachter</a:t>
            </a:r>
            <a:r>
              <a:rPr lang="en-GB" sz="2800" dirty="0"/>
              <a:t> et al (2004) proposed idea of slippage: attention is shifted to unattended stimuli. </a:t>
            </a:r>
          </a:p>
          <a:p>
            <a:endParaRPr lang="en-GB" sz="1100" dirty="0"/>
          </a:p>
          <a:p>
            <a:r>
              <a:rPr lang="en-GB" sz="2800" dirty="0"/>
              <a:t>This contrasts </a:t>
            </a:r>
            <a:r>
              <a:rPr lang="en-GB" sz="2800" dirty="0" err="1"/>
              <a:t>Treisman’s</a:t>
            </a:r>
            <a:r>
              <a:rPr lang="en-GB" sz="2800" dirty="0"/>
              <a:t> original criticism of Broadbent’s model of a faulty filter allowing information to pass through. </a:t>
            </a:r>
          </a:p>
        </p:txBody>
      </p:sp>
    </p:spTree>
    <p:extLst>
      <p:ext uri="{BB962C8B-B14F-4D97-AF65-F5344CB8AC3E}">
        <p14:creationId xmlns:p14="http://schemas.microsoft.com/office/powerpoint/2010/main" val="362818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767862"/>
          </a:xfrm>
        </p:spPr>
        <p:txBody>
          <a:bodyPr/>
          <a:lstStyle/>
          <a:p>
            <a:r>
              <a:rPr lang="en-GB" dirty="0"/>
              <a:t>Evaluation</a:t>
            </a:r>
          </a:p>
        </p:txBody>
      </p:sp>
      <p:sp>
        <p:nvSpPr>
          <p:cNvPr id="3" name="Content Placeholder 2"/>
          <p:cNvSpPr>
            <a:spLocks noGrp="1"/>
          </p:cNvSpPr>
          <p:nvPr>
            <p:ph idx="1"/>
          </p:nvPr>
        </p:nvSpPr>
        <p:spPr>
          <a:xfrm>
            <a:off x="0" y="767862"/>
            <a:ext cx="9009888" cy="4084554"/>
          </a:xfrm>
          <a:solidFill>
            <a:schemeClr val="bg1"/>
          </a:solidFill>
        </p:spPr>
        <p:txBody>
          <a:bodyPr/>
          <a:lstStyle/>
          <a:p>
            <a:r>
              <a:rPr lang="en-GB" sz="2800" dirty="0"/>
              <a:t>The three models have been critical in our understanding of focused auditory attention. </a:t>
            </a:r>
          </a:p>
          <a:p>
            <a:endParaRPr lang="en-GB" sz="1400" dirty="0"/>
          </a:p>
          <a:p>
            <a:r>
              <a:rPr lang="en-GB" sz="2800" dirty="0"/>
              <a:t>There is consensus that there is reduced processing of unattended stimuli. </a:t>
            </a:r>
          </a:p>
          <a:p>
            <a:endParaRPr lang="en-GB" sz="1400" dirty="0"/>
          </a:p>
          <a:p>
            <a:r>
              <a:rPr lang="en-GB" sz="2800" dirty="0"/>
              <a:t>However, where all models fall short is that they are quite vague and difficult to test.</a:t>
            </a:r>
          </a:p>
          <a:p>
            <a:endParaRPr lang="en-GB" sz="1400" dirty="0"/>
          </a:p>
          <a:p>
            <a:r>
              <a:rPr lang="en-GB" sz="2800" dirty="0"/>
              <a:t>Knowing ‘</a:t>
            </a:r>
            <a:r>
              <a:rPr lang="en-GB" sz="2800" i="1" dirty="0"/>
              <a:t>Where’ </a:t>
            </a:r>
            <a:r>
              <a:rPr lang="en-GB" sz="2800" dirty="0"/>
              <a:t>doesn’t us anything of the ‘</a:t>
            </a:r>
            <a:r>
              <a:rPr lang="en-GB" sz="2800" i="1" dirty="0"/>
              <a:t>How’</a:t>
            </a:r>
            <a:r>
              <a:rPr lang="en-GB" sz="2800" dirty="0"/>
              <a:t> or ‘</a:t>
            </a:r>
            <a:r>
              <a:rPr lang="en-GB" sz="2800" i="1" dirty="0"/>
              <a:t>Why’ </a:t>
            </a:r>
            <a:r>
              <a:rPr lang="en-GB" sz="2800" dirty="0"/>
              <a:t>(Styles, 1997). </a:t>
            </a:r>
          </a:p>
        </p:txBody>
      </p:sp>
    </p:spTree>
    <p:extLst>
      <p:ext uri="{BB962C8B-B14F-4D97-AF65-F5344CB8AC3E}">
        <p14:creationId xmlns:p14="http://schemas.microsoft.com/office/powerpoint/2010/main" val="192980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876"/>
            <a:ext cx="7772400" cy="595364"/>
          </a:xfrm>
        </p:spPr>
        <p:txBody>
          <a:bodyPr/>
          <a:lstStyle/>
          <a:p>
            <a:r>
              <a:rPr lang="en-GB" sz="4000" dirty="0"/>
              <a:t>Attention in Visual Processing</a:t>
            </a:r>
          </a:p>
        </p:txBody>
      </p:sp>
      <p:sp>
        <p:nvSpPr>
          <p:cNvPr id="3" name="Content Placeholder 2"/>
          <p:cNvSpPr>
            <a:spLocks noGrp="1"/>
          </p:cNvSpPr>
          <p:nvPr>
            <p:ph idx="1"/>
          </p:nvPr>
        </p:nvSpPr>
        <p:spPr>
          <a:xfrm>
            <a:off x="560832" y="673240"/>
            <a:ext cx="8497824" cy="2039815"/>
          </a:xfrm>
        </p:spPr>
        <p:txBody>
          <a:bodyPr/>
          <a:lstStyle/>
          <a:p>
            <a:r>
              <a:rPr lang="en-GB" sz="2800" dirty="0"/>
              <a:t>Two major systems of visual attention</a:t>
            </a:r>
          </a:p>
          <a:p>
            <a:pPr lvl="1"/>
            <a:r>
              <a:rPr lang="en-GB" sz="2400" dirty="0"/>
              <a:t>Endogenous: controlled by intentions &amp; expectations </a:t>
            </a:r>
          </a:p>
          <a:p>
            <a:pPr lvl="1"/>
            <a:r>
              <a:rPr lang="en-GB" sz="2400" dirty="0"/>
              <a:t>Exogenous: automatically shifts attention</a:t>
            </a:r>
          </a:p>
          <a:p>
            <a:r>
              <a:rPr lang="en-GB" sz="2800" dirty="0"/>
              <a:t>Examined by Posner’s (1980) - Cueing Paradigm</a:t>
            </a:r>
            <a:r>
              <a:rPr lang="en-GB" sz="2400" dirty="0"/>
              <a:t> </a:t>
            </a:r>
          </a:p>
        </p:txBody>
      </p:sp>
      <p:grpSp>
        <p:nvGrpSpPr>
          <p:cNvPr id="20" name="Group 19"/>
          <p:cNvGrpSpPr/>
          <p:nvPr/>
        </p:nvGrpSpPr>
        <p:grpSpPr>
          <a:xfrm>
            <a:off x="3411414" y="2972252"/>
            <a:ext cx="1101436" cy="831272"/>
            <a:chOff x="3200401" y="2680855"/>
            <a:chExt cx="1101436" cy="831272"/>
          </a:xfrm>
        </p:grpSpPr>
        <p:sp>
          <p:nvSpPr>
            <p:cNvPr id="21" name="Rectangle 20"/>
            <p:cNvSpPr/>
            <p:nvPr/>
          </p:nvSpPr>
          <p:spPr bwMode="auto">
            <a:xfrm>
              <a:off x="3200401" y="2680855"/>
              <a:ext cx="1101436" cy="831272"/>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22" name="Straight Connector 21"/>
            <p:cNvCxnSpPr/>
            <p:nvPr/>
          </p:nvCxnSpPr>
          <p:spPr bwMode="auto">
            <a:xfrm>
              <a:off x="3740727" y="2992583"/>
              <a:ext cx="0" cy="32400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23" name="Straight Connector 22"/>
            <p:cNvCxnSpPr/>
            <p:nvPr/>
          </p:nvCxnSpPr>
          <p:spPr bwMode="auto">
            <a:xfrm flipV="1">
              <a:off x="3564082" y="3158837"/>
              <a:ext cx="360000" cy="0"/>
            </a:xfrm>
            <a:prstGeom prst="line">
              <a:avLst/>
            </a:prstGeom>
            <a:solidFill>
              <a:schemeClr val="accent1"/>
            </a:solidFill>
            <a:ln w="28575" cap="flat" cmpd="sng" algn="ctr">
              <a:solidFill>
                <a:schemeClr val="tx1"/>
              </a:solidFill>
              <a:prstDash val="solid"/>
              <a:round/>
              <a:headEnd type="none" w="med" len="med"/>
              <a:tailEnd type="none" w="med" len="med"/>
            </a:ln>
            <a:effectLst/>
          </p:spPr>
        </p:cxnSp>
      </p:grpSp>
      <p:sp>
        <p:nvSpPr>
          <p:cNvPr id="24" name="Rectangle 23"/>
          <p:cNvSpPr/>
          <p:nvPr/>
        </p:nvSpPr>
        <p:spPr bwMode="auto">
          <a:xfrm>
            <a:off x="4834967" y="2972252"/>
            <a:ext cx="1101436" cy="831272"/>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5" name="TextBox 24"/>
          <p:cNvSpPr txBox="1"/>
          <p:nvPr/>
        </p:nvSpPr>
        <p:spPr>
          <a:xfrm>
            <a:off x="3619230" y="2579769"/>
            <a:ext cx="2317173" cy="369332"/>
          </a:xfrm>
          <a:prstGeom prst="rect">
            <a:avLst/>
          </a:prstGeom>
          <a:noFill/>
        </p:spPr>
        <p:txBody>
          <a:bodyPr wrap="square" rtlCol="0">
            <a:spAutoFit/>
          </a:bodyPr>
          <a:lstStyle/>
          <a:p>
            <a:r>
              <a:rPr lang="en-GB" dirty="0"/>
              <a:t>Cue              Target</a:t>
            </a:r>
          </a:p>
        </p:txBody>
      </p:sp>
      <p:cxnSp>
        <p:nvCxnSpPr>
          <p:cNvPr id="26" name="Straight Connector 25"/>
          <p:cNvCxnSpPr/>
          <p:nvPr/>
        </p:nvCxnSpPr>
        <p:spPr bwMode="auto">
          <a:xfrm>
            <a:off x="5361548" y="3279726"/>
            <a:ext cx="0" cy="32400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27" name="Straight Arrow Connector 26"/>
          <p:cNvCxnSpPr/>
          <p:nvPr/>
        </p:nvCxnSpPr>
        <p:spPr bwMode="auto">
          <a:xfrm>
            <a:off x="3743922" y="3148897"/>
            <a:ext cx="446809" cy="0"/>
          </a:xfrm>
          <a:prstGeom prst="straightConnector1">
            <a:avLst/>
          </a:prstGeom>
          <a:solidFill>
            <a:schemeClr val="accent1"/>
          </a:solidFill>
          <a:ln w="38100" cap="flat" cmpd="sng" algn="ctr">
            <a:solidFill>
              <a:schemeClr val="tx1"/>
            </a:solidFill>
            <a:prstDash val="solid"/>
            <a:round/>
            <a:headEnd type="none" w="med" len="med"/>
            <a:tailEnd type="triangle"/>
          </a:ln>
          <a:effectLst/>
        </p:spPr>
      </p:cxnSp>
      <p:sp>
        <p:nvSpPr>
          <p:cNvPr id="28" name="Rectangle 27"/>
          <p:cNvSpPr/>
          <p:nvPr/>
        </p:nvSpPr>
        <p:spPr bwMode="auto">
          <a:xfrm>
            <a:off x="5624677" y="3081356"/>
            <a:ext cx="124691" cy="135082"/>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9" name="TextBox 28"/>
          <p:cNvSpPr txBox="1"/>
          <p:nvPr/>
        </p:nvSpPr>
        <p:spPr>
          <a:xfrm>
            <a:off x="1397416" y="3142061"/>
            <a:ext cx="1832157" cy="461665"/>
          </a:xfrm>
          <a:prstGeom prst="rect">
            <a:avLst/>
          </a:prstGeom>
          <a:noFill/>
        </p:spPr>
        <p:txBody>
          <a:bodyPr wrap="square" rtlCol="0">
            <a:spAutoFit/>
          </a:bodyPr>
          <a:lstStyle/>
          <a:p>
            <a:r>
              <a:rPr lang="en-GB" sz="2400" dirty="0"/>
              <a:t>Valid Trial</a:t>
            </a:r>
          </a:p>
        </p:txBody>
      </p:sp>
      <p:grpSp>
        <p:nvGrpSpPr>
          <p:cNvPr id="30" name="Group 29"/>
          <p:cNvGrpSpPr/>
          <p:nvPr/>
        </p:nvGrpSpPr>
        <p:grpSpPr>
          <a:xfrm>
            <a:off x="3418340" y="4007881"/>
            <a:ext cx="1101436" cy="831272"/>
            <a:chOff x="3200401" y="2680855"/>
            <a:chExt cx="1101436" cy="831272"/>
          </a:xfrm>
        </p:grpSpPr>
        <p:sp>
          <p:nvSpPr>
            <p:cNvPr id="31" name="Rectangle 30"/>
            <p:cNvSpPr/>
            <p:nvPr/>
          </p:nvSpPr>
          <p:spPr bwMode="auto">
            <a:xfrm>
              <a:off x="3200401" y="2680855"/>
              <a:ext cx="1101436" cy="831272"/>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32" name="Straight Connector 31"/>
            <p:cNvCxnSpPr/>
            <p:nvPr/>
          </p:nvCxnSpPr>
          <p:spPr bwMode="auto">
            <a:xfrm>
              <a:off x="3740727" y="2992583"/>
              <a:ext cx="0" cy="32400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33" name="Straight Connector 32"/>
            <p:cNvCxnSpPr/>
            <p:nvPr/>
          </p:nvCxnSpPr>
          <p:spPr bwMode="auto">
            <a:xfrm flipV="1">
              <a:off x="3564082" y="3158837"/>
              <a:ext cx="360000" cy="0"/>
            </a:xfrm>
            <a:prstGeom prst="line">
              <a:avLst/>
            </a:prstGeom>
            <a:solidFill>
              <a:schemeClr val="accent1"/>
            </a:solidFill>
            <a:ln w="28575" cap="flat" cmpd="sng" algn="ctr">
              <a:solidFill>
                <a:schemeClr val="tx1"/>
              </a:solidFill>
              <a:prstDash val="solid"/>
              <a:round/>
              <a:headEnd type="none" w="med" len="med"/>
              <a:tailEnd type="none" w="med" len="med"/>
            </a:ln>
            <a:effectLst/>
          </p:spPr>
        </p:cxnSp>
      </p:grpSp>
      <p:sp>
        <p:nvSpPr>
          <p:cNvPr id="34" name="Rectangle 33"/>
          <p:cNvSpPr/>
          <p:nvPr/>
        </p:nvSpPr>
        <p:spPr bwMode="auto">
          <a:xfrm>
            <a:off x="4841893" y="4007881"/>
            <a:ext cx="1101436" cy="831272"/>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35" name="Straight Arrow Connector 34"/>
          <p:cNvCxnSpPr/>
          <p:nvPr/>
        </p:nvCxnSpPr>
        <p:spPr bwMode="auto">
          <a:xfrm flipH="1">
            <a:off x="3750848" y="4184526"/>
            <a:ext cx="446809" cy="0"/>
          </a:xfrm>
          <a:prstGeom prst="straightConnector1">
            <a:avLst/>
          </a:prstGeom>
          <a:solidFill>
            <a:schemeClr val="accent1"/>
          </a:solidFill>
          <a:ln w="38100" cap="flat" cmpd="sng" algn="ctr">
            <a:solidFill>
              <a:schemeClr val="tx1"/>
            </a:solidFill>
            <a:prstDash val="solid"/>
            <a:round/>
            <a:headEnd type="none" w="med" len="med"/>
            <a:tailEnd type="triangle"/>
          </a:ln>
          <a:effectLst/>
        </p:spPr>
      </p:cxnSp>
      <p:cxnSp>
        <p:nvCxnSpPr>
          <p:cNvPr id="36" name="Straight Connector 35"/>
          <p:cNvCxnSpPr/>
          <p:nvPr/>
        </p:nvCxnSpPr>
        <p:spPr bwMode="auto">
          <a:xfrm>
            <a:off x="5368474" y="4325744"/>
            <a:ext cx="0" cy="324000"/>
          </a:xfrm>
          <a:prstGeom prst="line">
            <a:avLst/>
          </a:prstGeom>
          <a:solidFill>
            <a:schemeClr val="accent1"/>
          </a:solidFill>
          <a:ln w="28575" cap="flat" cmpd="sng" algn="ctr">
            <a:solidFill>
              <a:schemeClr val="tx1"/>
            </a:solidFill>
            <a:prstDash val="solid"/>
            <a:round/>
            <a:headEnd type="none" w="med" len="med"/>
            <a:tailEnd type="none" w="med" len="med"/>
          </a:ln>
          <a:effectLst/>
        </p:spPr>
      </p:cxnSp>
      <p:sp>
        <p:nvSpPr>
          <p:cNvPr id="37" name="Rectangle 36"/>
          <p:cNvSpPr/>
          <p:nvPr/>
        </p:nvSpPr>
        <p:spPr bwMode="auto">
          <a:xfrm>
            <a:off x="5631603" y="4127374"/>
            <a:ext cx="124691" cy="135082"/>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8" name="TextBox 37"/>
          <p:cNvSpPr txBox="1"/>
          <p:nvPr/>
        </p:nvSpPr>
        <p:spPr>
          <a:xfrm>
            <a:off x="1404342" y="4088776"/>
            <a:ext cx="1832157" cy="461665"/>
          </a:xfrm>
          <a:prstGeom prst="rect">
            <a:avLst/>
          </a:prstGeom>
          <a:noFill/>
        </p:spPr>
        <p:txBody>
          <a:bodyPr wrap="square" rtlCol="0">
            <a:spAutoFit/>
          </a:bodyPr>
          <a:lstStyle/>
          <a:p>
            <a:r>
              <a:rPr lang="en-GB" sz="2400" dirty="0"/>
              <a:t>Invalid Trial</a:t>
            </a:r>
          </a:p>
        </p:txBody>
      </p:sp>
      <p:grpSp>
        <p:nvGrpSpPr>
          <p:cNvPr id="39" name="Group 38"/>
          <p:cNvGrpSpPr/>
          <p:nvPr/>
        </p:nvGrpSpPr>
        <p:grpSpPr>
          <a:xfrm>
            <a:off x="3418340" y="5005407"/>
            <a:ext cx="1101436" cy="831272"/>
            <a:chOff x="3200401" y="2680855"/>
            <a:chExt cx="1101436" cy="831272"/>
          </a:xfrm>
        </p:grpSpPr>
        <p:sp>
          <p:nvSpPr>
            <p:cNvPr id="40" name="Rectangle 39"/>
            <p:cNvSpPr/>
            <p:nvPr/>
          </p:nvSpPr>
          <p:spPr bwMode="auto">
            <a:xfrm>
              <a:off x="3200401" y="2680855"/>
              <a:ext cx="1101436" cy="831272"/>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41" name="Straight Connector 40"/>
            <p:cNvCxnSpPr/>
            <p:nvPr/>
          </p:nvCxnSpPr>
          <p:spPr bwMode="auto">
            <a:xfrm>
              <a:off x="3740727" y="2992583"/>
              <a:ext cx="0" cy="32400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42" name="Straight Connector 41"/>
            <p:cNvCxnSpPr/>
            <p:nvPr/>
          </p:nvCxnSpPr>
          <p:spPr bwMode="auto">
            <a:xfrm flipV="1">
              <a:off x="3564082" y="3158837"/>
              <a:ext cx="360000" cy="0"/>
            </a:xfrm>
            <a:prstGeom prst="line">
              <a:avLst/>
            </a:prstGeom>
            <a:solidFill>
              <a:schemeClr val="accent1"/>
            </a:solidFill>
            <a:ln w="28575" cap="flat" cmpd="sng" algn="ctr">
              <a:solidFill>
                <a:schemeClr val="tx1"/>
              </a:solidFill>
              <a:prstDash val="solid"/>
              <a:round/>
              <a:headEnd type="none" w="med" len="med"/>
              <a:tailEnd type="none" w="med" len="med"/>
            </a:ln>
            <a:effectLst/>
          </p:spPr>
        </p:cxnSp>
      </p:grpSp>
      <p:sp>
        <p:nvSpPr>
          <p:cNvPr id="43" name="Rectangle 42"/>
          <p:cNvSpPr/>
          <p:nvPr/>
        </p:nvSpPr>
        <p:spPr bwMode="auto">
          <a:xfrm>
            <a:off x="4841893" y="5005407"/>
            <a:ext cx="1101436" cy="831272"/>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44" name="Straight Connector 43"/>
          <p:cNvCxnSpPr/>
          <p:nvPr/>
        </p:nvCxnSpPr>
        <p:spPr bwMode="auto">
          <a:xfrm>
            <a:off x="5368474" y="5312881"/>
            <a:ext cx="0" cy="324000"/>
          </a:xfrm>
          <a:prstGeom prst="line">
            <a:avLst/>
          </a:prstGeom>
          <a:solidFill>
            <a:schemeClr val="accent1"/>
          </a:solidFill>
          <a:ln w="28575" cap="flat" cmpd="sng" algn="ctr">
            <a:solidFill>
              <a:schemeClr val="tx1"/>
            </a:solidFill>
            <a:prstDash val="solid"/>
            <a:round/>
            <a:headEnd type="none" w="med" len="med"/>
            <a:tailEnd type="none" w="med" len="med"/>
          </a:ln>
          <a:effectLst/>
        </p:spPr>
      </p:cxnSp>
      <p:sp>
        <p:nvSpPr>
          <p:cNvPr id="45" name="Rectangle 44"/>
          <p:cNvSpPr/>
          <p:nvPr/>
        </p:nvSpPr>
        <p:spPr bwMode="auto">
          <a:xfrm>
            <a:off x="5631603" y="5114511"/>
            <a:ext cx="124691" cy="135082"/>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46" name="TextBox 45"/>
          <p:cNvSpPr txBox="1"/>
          <p:nvPr/>
        </p:nvSpPr>
        <p:spPr>
          <a:xfrm>
            <a:off x="1438867" y="5081759"/>
            <a:ext cx="1832157" cy="461665"/>
          </a:xfrm>
          <a:prstGeom prst="rect">
            <a:avLst/>
          </a:prstGeom>
          <a:noFill/>
        </p:spPr>
        <p:txBody>
          <a:bodyPr wrap="square" rtlCol="0">
            <a:spAutoFit/>
          </a:bodyPr>
          <a:lstStyle/>
          <a:p>
            <a:r>
              <a:rPr lang="en-GB" sz="2400" dirty="0"/>
              <a:t>Neutral Trial</a:t>
            </a:r>
          </a:p>
        </p:txBody>
      </p:sp>
      <p:cxnSp>
        <p:nvCxnSpPr>
          <p:cNvPr id="47" name="Straight Connector 46"/>
          <p:cNvCxnSpPr/>
          <p:nvPr/>
        </p:nvCxnSpPr>
        <p:spPr bwMode="auto">
          <a:xfrm flipV="1">
            <a:off x="5181551" y="5483779"/>
            <a:ext cx="360000" cy="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48" name="Straight Connector 47"/>
          <p:cNvCxnSpPr/>
          <p:nvPr/>
        </p:nvCxnSpPr>
        <p:spPr bwMode="auto">
          <a:xfrm flipV="1">
            <a:off x="5193505" y="4473579"/>
            <a:ext cx="360000" cy="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49" name="Straight Connector 48"/>
          <p:cNvCxnSpPr/>
          <p:nvPr/>
        </p:nvCxnSpPr>
        <p:spPr bwMode="auto">
          <a:xfrm flipV="1">
            <a:off x="5185589" y="3421630"/>
            <a:ext cx="360000" cy="0"/>
          </a:xfrm>
          <a:prstGeom prst="line">
            <a:avLst/>
          </a:prstGeom>
          <a:solidFill>
            <a:schemeClr val="accent1"/>
          </a:solidFill>
          <a:ln w="28575" cap="flat" cmpd="sng" algn="ctr">
            <a:solidFill>
              <a:schemeClr val="tx1"/>
            </a:solidFill>
            <a:prstDash val="solid"/>
            <a:round/>
            <a:headEnd type="none" w="med" len="med"/>
            <a:tailEnd type="none" w="med" len="med"/>
          </a:ln>
          <a:effectLst/>
        </p:spPr>
      </p:cxnSp>
      <p:cxnSp>
        <p:nvCxnSpPr>
          <p:cNvPr id="50" name="Straight Arrow Connector 49"/>
          <p:cNvCxnSpPr/>
          <p:nvPr/>
        </p:nvCxnSpPr>
        <p:spPr bwMode="auto">
          <a:xfrm>
            <a:off x="3698892" y="5165562"/>
            <a:ext cx="550719" cy="0"/>
          </a:xfrm>
          <a:prstGeom prst="straightConnector1">
            <a:avLst/>
          </a:prstGeom>
          <a:solidFill>
            <a:schemeClr val="accent1"/>
          </a:solidFill>
          <a:ln w="38100" cap="flat" cmpd="sng" algn="ctr">
            <a:solidFill>
              <a:schemeClr val="tx1"/>
            </a:solidFill>
            <a:prstDash val="solid"/>
            <a:round/>
            <a:headEnd type="triangle"/>
            <a:tailEnd type="triangle"/>
          </a:ln>
          <a:effectLst/>
        </p:spPr>
      </p:cxnSp>
      <p:sp>
        <p:nvSpPr>
          <p:cNvPr id="51" name="TextBox 50"/>
          <p:cNvSpPr txBox="1"/>
          <p:nvPr/>
        </p:nvSpPr>
        <p:spPr>
          <a:xfrm>
            <a:off x="3158867" y="6246644"/>
            <a:ext cx="3352200" cy="369332"/>
          </a:xfrm>
          <a:prstGeom prst="rect">
            <a:avLst/>
          </a:prstGeom>
          <a:noFill/>
          <a:ln>
            <a:noFill/>
          </a:ln>
        </p:spPr>
        <p:txBody>
          <a:bodyPr wrap="none" rtlCol="0">
            <a:spAutoFit/>
          </a:bodyPr>
          <a:lstStyle/>
          <a:p>
            <a:r>
              <a:rPr lang="en-GB" dirty="0"/>
              <a:t>Or outline of box would light up</a:t>
            </a:r>
          </a:p>
        </p:txBody>
      </p:sp>
      <p:sp>
        <p:nvSpPr>
          <p:cNvPr id="52" name="Rectangular Callout 51"/>
          <p:cNvSpPr/>
          <p:nvPr/>
        </p:nvSpPr>
        <p:spPr bwMode="auto">
          <a:xfrm flipV="1">
            <a:off x="3158868" y="6226546"/>
            <a:ext cx="3352200" cy="404611"/>
          </a:xfrm>
          <a:prstGeom prst="wedgeRectCallout">
            <a:avLst>
              <a:gd name="adj1" fmla="val -25963"/>
              <a:gd name="adj2" fmla="val 136000"/>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Tree>
    <p:extLst>
      <p:ext uri="{BB962C8B-B14F-4D97-AF65-F5344CB8AC3E}">
        <p14:creationId xmlns:p14="http://schemas.microsoft.com/office/powerpoint/2010/main" val="341082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p:cTn id="27" dur="1000" fill="hold"/>
                                        <p:tgtEl>
                                          <p:spTgt spid="20"/>
                                        </p:tgtEl>
                                        <p:attrNameLst>
                                          <p:attrName>ppt_w</p:attrName>
                                        </p:attrNameLst>
                                      </p:cBhvr>
                                      <p:tavLst>
                                        <p:tav tm="0">
                                          <p:val>
                                            <p:fltVal val="0"/>
                                          </p:val>
                                        </p:tav>
                                        <p:tav tm="100000">
                                          <p:val>
                                            <p:strVal val="#ppt_w"/>
                                          </p:val>
                                        </p:tav>
                                      </p:tavLst>
                                    </p:anim>
                                    <p:anim calcmode="lin" valueType="num">
                                      <p:cBhvr>
                                        <p:cTn id="28" dur="1000" fill="hold"/>
                                        <p:tgtEl>
                                          <p:spTgt spid="20"/>
                                        </p:tgtEl>
                                        <p:attrNameLst>
                                          <p:attrName>ppt_h</p:attrName>
                                        </p:attrNameLst>
                                      </p:cBhvr>
                                      <p:tavLst>
                                        <p:tav tm="0">
                                          <p:val>
                                            <p:fltVal val="0"/>
                                          </p:val>
                                        </p:tav>
                                        <p:tav tm="100000">
                                          <p:val>
                                            <p:strVal val="#ppt_h"/>
                                          </p:val>
                                        </p:tav>
                                      </p:tavLst>
                                    </p:anim>
                                    <p:anim calcmode="lin" valueType="num">
                                      <p:cBhvr>
                                        <p:cTn id="29" dur="1000" fill="hold"/>
                                        <p:tgtEl>
                                          <p:spTgt spid="20"/>
                                        </p:tgtEl>
                                        <p:attrNameLst>
                                          <p:attrName>style.rotation</p:attrName>
                                        </p:attrNameLst>
                                      </p:cBhvr>
                                      <p:tavLst>
                                        <p:tav tm="0">
                                          <p:val>
                                            <p:fltVal val="90"/>
                                          </p:val>
                                        </p:tav>
                                        <p:tav tm="100000">
                                          <p:val>
                                            <p:fltVal val="0"/>
                                          </p:val>
                                        </p:tav>
                                      </p:tavLst>
                                    </p:anim>
                                    <p:animEffect transition="in" filter="fade">
                                      <p:cBhvr>
                                        <p:cTn id="30" dur="1000"/>
                                        <p:tgtEl>
                                          <p:spTgt spid="20"/>
                                        </p:tgtEl>
                                      </p:cBhvr>
                                    </p:animEffect>
                                  </p:childTnLst>
                                </p:cTn>
                              </p:par>
                              <p:par>
                                <p:cTn id="31" presetID="31"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 calcmode="lin" valueType="num">
                                      <p:cBhvr>
                                        <p:cTn id="33" dur="1000" fill="hold"/>
                                        <p:tgtEl>
                                          <p:spTgt spid="24"/>
                                        </p:tgtEl>
                                        <p:attrNameLst>
                                          <p:attrName>ppt_w</p:attrName>
                                        </p:attrNameLst>
                                      </p:cBhvr>
                                      <p:tavLst>
                                        <p:tav tm="0">
                                          <p:val>
                                            <p:fltVal val="0"/>
                                          </p:val>
                                        </p:tav>
                                        <p:tav tm="100000">
                                          <p:val>
                                            <p:strVal val="#ppt_w"/>
                                          </p:val>
                                        </p:tav>
                                      </p:tavLst>
                                    </p:anim>
                                    <p:anim calcmode="lin" valueType="num">
                                      <p:cBhvr>
                                        <p:cTn id="34" dur="1000" fill="hold"/>
                                        <p:tgtEl>
                                          <p:spTgt spid="24"/>
                                        </p:tgtEl>
                                        <p:attrNameLst>
                                          <p:attrName>ppt_h</p:attrName>
                                        </p:attrNameLst>
                                      </p:cBhvr>
                                      <p:tavLst>
                                        <p:tav tm="0">
                                          <p:val>
                                            <p:fltVal val="0"/>
                                          </p:val>
                                        </p:tav>
                                        <p:tav tm="100000">
                                          <p:val>
                                            <p:strVal val="#ppt_h"/>
                                          </p:val>
                                        </p:tav>
                                      </p:tavLst>
                                    </p:anim>
                                    <p:anim calcmode="lin" valueType="num">
                                      <p:cBhvr>
                                        <p:cTn id="35" dur="1000" fill="hold"/>
                                        <p:tgtEl>
                                          <p:spTgt spid="24"/>
                                        </p:tgtEl>
                                        <p:attrNameLst>
                                          <p:attrName>style.rotation</p:attrName>
                                        </p:attrNameLst>
                                      </p:cBhvr>
                                      <p:tavLst>
                                        <p:tav tm="0">
                                          <p:val>
                                            <p:fltVal val="90"/>
                                          </p:val>
                                        </p:tav>
                                        <p:tav tm="100000">
                                          <p:val>
                                            <p:fltVal val="0"/>
                                          </p:val>
                                        </p:tav>
                                      </p:tavLst>
                                    </p:anim>
                                    <p:animEffect transition="in" filter="fade">
                                      <p:cBhvr>
                                        <p:cTn id="36" dur="1000"/>
                                        <p:tgtEl>
                                          <p:spTgt spid="24"/>
                                        </p:tgtEl>
                                      </p:cBhvr>
                                    </p:animEffect>
                                  </p:childTnLst>
                                </p:cTn>
                              </p:par>
                              <p:par>
                                <p:cTn id="37" presetID="31" presetClass="entr" presetSubtype="0" fill="hold" grpId="0" nodeType="withEffect">
                                  <p:stCondLst>
                                    <p:cond delay="0"/>
                                  </p:stCondLst>
                                  <p:childTnLst>
                                    <p:set>
                                      <p:cBhvr>
                                        <p:cTn id="38" dur="1" fill="hold">
                                          <p:stCondLst>
                                            <p:cond delay="0"/>
                                          </p:stCondLst>
                                        </p:cTn>
                                        <p:tgtEl>
                                          <p:spTgt spid="25"/>
                                        </p:tgtEl>
                                        <p:attrNameLst>
                                          <p:attrName>style.visibility</p:attrName>
                                        </p:attrNameLst>
                                      </p:cBhvr>
                                      <p:to>
                                        <p:strVal val="visible"/>
                                      </p:to>
                                    </p:set>
                                    <p:anim calcmode="lin" valueType="num">
                                      <p:cBhvr>
                                        <p:cTn id="39" dur="1000" fill="hold"/>
                                        <p:tgtEl>
                                          <p:spTgt spid="25"/>
                                        </p:tgtEl>
                                        <p:attrNameLst>
                                          <p:attrName>ppt_w</p:attrName>
                                        </p:attrNameLst>
                                      </p:cBhvr>
                                      <p:tavLst>
                                        <p:tav tm="0">
                                          <p:val>
                                            <p:fltVal val="0"/>
                                          </p:val>
                                        </p:tav>
                                        <p:tav tm="100000">
                                          <p:val>
                                            <p:strVal val="#ppt_w"/>
                                          </p:val>
                                        </p:tav>
                                      </p:tavLst>
                                    </p:anim>
                                    <p:anim calcmode="lin" valueType="num">
                                      <p:cBhvr>
                                        <p:cTn id="40" dur="1000" fill="hold"/>
                                        <p:tgtEl>
                                          <p:spTgt spid="25"/>
                                        </p:tgtEl>
                                        <p:attrNameLst>
                                          <p:attrName>ppt_h</p:attrName>
                                        </p:attrNameLst>
                                      </p:cBhvr>
                                      <p:tavLst>
                                        <p:tav tm="0">
                                          <p:val>
                                            <p:fltVal val="0"/>
                                          </p:val>
                                        </p:tav>
                                        <p:tav tm="100000">
                                          <p:val>
                                            <p:strVal val="#ppt_h"/>
                                          </p:val>
                                        </p:tav>
                                      </p:tavLst>
                                    </p:anim>
                                    <p:anim calcmode="lin" valueType="num">
                                      <p:cBhvr>
                                        <p:cTn id="41" dur="1000" fill="hold"/>
                                        <p:tgtEl>
                                          <p:spTgt spid="25"/>
                                        </p:tgtEl>
                                        <p:attrNameLst>
                                          <p:attrName>style.rotation</p:attrName>
                                        </p:attrNameLst>
                                      </p:cBhvr>
                                      <p:tavLst>
                                        <p:tav tm="0">
                                          <p:val>
                                            <p:fltVal val="90"/>
                                          </p:val>
                                        </p:tav>
                                        <p:tav tm="100000">
                                          <p:val>
                                            <p:fltVal val="0"/>
                                          </p:val>
                                        </p:tav>
                                      </p:tavLst>
                                    </p:anim>
                                    <p:animEffect transition="in" filter="fade">
                                      <p:cBhvr>
                                        <p:cTn id="42" dur="1000"/>
                                        <p:tgtEl>
                                          <p:spTgt spid="25"/>
                                        </p:tgtEl>
                                      </p:cBhvr>
                                    </p:animEffect>
                                  </p:childTnLst>
                                </p:cTn>
                              </p:par>
                              <p:par>
                                <p:cTn id="43" presetID="31" presetClass="entr" presetSubtype="0" fill="hold" nodeType="withEffect">
                                  <p:stCondLst>
                                    <p:cond delay="0"/>
                                  </p:stCondLst>
                                  <p:childTnLst>
                                    <p:set>
                                      <p:cBhvr>
                                        <p:cTn id="44" dur="1" fill="hold">
                                          <p:stCondLst>
                                            <p:cond delay="0"/>
                                          </p:stCondLst>
                                        </p:cTn>
                                        <p:tgtEl>
                                          <p:spTgt spid="26"/>
                                        </p:tgtEl>
                                        <p:attrNameLst>
                                          <p:attrName>style.visibility</p:attrName>
                                        </p:attrNameLst>
                                      </p:cBhvr>
                                      <p:to>
                                        <p:strVal val="visible"/>
                                      </p:to>
                                    </p:set>
                                    <p:anim calcmode="lin" valueType="num">
                                      <p:cBhvr>
                                        <p:cTn id="45" dur="1000" fill="hold"/>
                                        <p:tgtEl>
                                          <p:spTgt spid="26"/>
                                        </p:tgtEl>
                                        <p:attrNameLst>
                                          <p:attrName>ppt_w</p:attrName>
                                        </p:attrNameLst>
                                      </p:cBhvr>
                                      <p:tavLst>
                                        <p:tav tm="0">
                                          <p:val>
                                            <p:fltVal val="0"/>
                                          </p:val>
                                        </p:tav>
                                        <p:tav tm="100000">
                                          <p:val>
                                            <p:strVal val="#ppt_w"/>
                                          </p:val>
                                        </p:tav>
                                      </p:tavLst>
                                    </p:anim>
                                    <p:anim calcmode="lin" valueType="num">
                                      <p:cBhvr>
                                        <p:cTn id="46" dur="1000" fill="hold"/>
                                        <p:tgtEl>
                                          <p:spTgt spid="26"/>
                                        </p:tgtEl>
                                        <p:attrNameLst>
                                          <p:attrName>ppt_h</p:attrName>
                                        </p:attrNameLst>
                                      </p:cBhvr>
                                      <p:tavLst>
                                        <p:tav tm="0">
                                          <p:val>
                                            <p:fltVal val="0"/>
                                          </p:val>
                                        </p:tav>
                                        <p:tav tm="100000">
                                          <p:val>
                                            <p:strVal val="#ppt_h"/>
                                          </p:val>
                                        </p:tav>
                                      </p:tavLst>
                                    </p:anim>
                                    <p:anim calcmode="lin" valueType="num">
                                      <p:cBhvr>
                                        <p:cTn id="47" dur="1000" fill="hold"/>
                                        <p:tgtEl>
                                          <p:spTgt spid="26"/>
                                        </p:tgtEl>
                                        <p:attrNameLst>
                                          <p:attrName>style.rotation</p:attrName>
                                        </p:attrNameLst>
                                      </p:cBhvr>
                                      <p:tavLst>
                                        <p:tav tm="0">
                                          <p:val>
                                            <p:fltVal val="90"/>
                                          </p:val>
                                        </p:tav>
                                        <p:tav tm="100000">
                                          <p:val>
                                            <p:fltVal val="0"/>
                                          </p:val>
                                        </p:tav>
                                      </p:tavLst>
                                    </p:anim>
                                    <p:animEffect transition="in" filter="fade">
                                      <p:cBhvr>
                                        <p:cTn id="48" dur="1000"/>
                                        <p:tgtEl>
                                          <p:spTgt spid="26"/>
                                        </p:tgtEl>
                                      </p:cBhvr>
                                    </p:animEffect>
                                  </p:childTnLst>
                                </p:cTn>
                              </p:par>
                              <p:par>
                                <p:cTn id="49" presetID="31" presetClass="entr" presetSubtype="0" fill="hold" nodeType="withEffect">
                                  <p:stCondLst>
                                    <p:cond delay="0"/>
                                  </p:stCondLst>
                                  <p:childTnLst>
                                    <p:set>
                                      <p:cBhvr>
                                        <p:cTn id="50" dur="1" fill="hold">
                                          <p:stCondLst>
                                            <p:cond delay="0"/>
                                          </p:stCondLst>
                                        </p:cTn>
                                        <p:tgtEl>
                                          <p:spTgt spid="27"/>
                                        </p:tgtEl>
                                        <p:attrNameLst>
                                          <p:attrName>style.visibility</p:attrName>
                                        </p:attrNameLst>
                                      </p:cBhvr>
                                      <p:to>
                                        <p:strVal val="visible"/>
                                      </p:to>
                                    </p:set>
                                    <p:anim calcmode="lin" valueType="num">
                                      <p:cBhvr>
                                        <p:cTn id="51" dur="1000" fill="hold"/>
                                        <p:tgtEl>
                                          <p:spTgt spid="27"/>
                                        </p:tgtEl>
                                        <p:attrNameLst>
                                          <p:attrName>ppt_w</p:attrName>
                                        </p:attrNameLst>
                                      </p:cBhvr>
                                      <p:tavLst>
                                        <p:tav tm="0">
                                          <p:val>
                                            <p:fltVal val="0"/>
                                          </p:val>
                                        </p:tav>
                                        <p:tav tm="100000">
                                          <p:val>
                                            <p:strVal val="#ppt_w"/>
                                          </p:val>
                                        </p:tav>
                                      </p:tavLst>
                                    </p:anim>
                                    <p:anim calcmode="lin" valueType="num">
                                      <p:cBhvr>
                                        <p:cTn id="52" dur="1000" fill="hold"/>
                                        <p:tgtEl>
                                          <p:spTgt spid="27"/>
                                        </p:tgtEl>
                                        <p:attrNameLst>
                                          <p:attrName>ppt_h</p:attrName>
                                        </p:attrNameLst>
                                      </p:cBhvr>
                                      <p:tavLst>
                                        <p:tav tm="0">
                                          <p:val>
                                            <p:fltVal val="0"/>
                                          </p:val>
                                        </p:tav>
                                        <p:tav tm="100000">
                                          <p:val>
                                            <p:strVal val="#ppt_h"/>
                                          </p:val>
                                        </p:tav>
                                      </p:tavLst>
                                    </p:anim>
                                    <p:anim calcmode="lin" valueType="num">
                                      <p:cBhvr>
                                        <p:cTn id="53" dur="1000" fill="hold"/>
                                        <p:tgtEl>
                                          <p:spTgt spid="27"/>
                                        </p:tgtEl>
                                        <p:attrNameLst>
                                          <p:attrName>style.rotation</p:attrName>
                                        </p:attrNameLst>
                                      </p:cBhvr>
                                      <p:tavLst>
                                        <p:tav tm="0">
                                          <p:val>
                                            <p:fltVal val="90"/>
                                          </p:val>
                                        </p:tav>
                                        <p:tav tm="100000">
                                          <p:val>
                                            <p:fltVal val="0"/>
                                          </p:val>
                                        </p:tav>
                                      </p:tavLst>
                                    </p:anim>
                                    <p:animEffect transition="in" filter="fade">
                                      <p:cBhvr>
                                        <p:cTn id="54" dur="1000"/>
                                        <p:tgtEl>
                                          <p:spTgt spid="27"/>
                                        </p:tgtEl>
                                      </p:cBhvr>
                                    </p:animEffect>
                                  </p:childTnLst>
                                </p:cTn>
                              </p:par>
                              <p:par>
                                <p:cTn id="55" presetID="31" presetClass="entr" presetSubtype="0" fill="hold" grpId="0" nodeType="with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p:cTn id="57" dur="1000" fill="hold"/>
                                        <p:tgtEl>
                                          <p:spTgt spid="28"/>
                                        </p:tgtEl>
                                        <p:attrNameLst>
                                          <p:attrName>ppt_w</p:attrName>
                                        </p:attrNameLst>
                                      </p:cBhvr>
                                      <p:tavLst>
                                        <p:tav tm="0">
                                          <p:val>
                                            <p:fltVal val="0"/>
                                          </p:val>
                                        </p:tav>
                                        <p:tav tm="100000">
                                          <p:val>
                                            <p:strVal val="#ppt_w"/>
                                          </p:val>
                                        </p:tav>
                                      </p:tavLst>
                                    </p:anim>
                                    <p:anim calcmode="lin" valueType="num">
                                      <p:cBhvr>
                                        <p:cTn id="58" dur="1000" fill="hold"/>
                                        <p:tgtEl>
                                          <p:spTgt spid="28"/>
                                        </p:tgtEl>
                                        <p:attrNameLst>
                                          <p:attrName>ppt_h</p:attrName>
                                        </p:attrNameLst>
                                      </p:cBhvr>
                                      <p:tavLst>
                                        <p:tav tm="0">
                                          <p:val>
                                            <p:fltVal val="0"/>
                                          </p:val>
                                        </p:tav>
                                        <p:tav tm="100000">
                                          <p:val>
                                            <p:strVal val="#ppt_h"/>
                                          </p:val>
                                        </p:tav>
                                      </p:tavLst>
                                    </p:anim>
                                    <p:anim calcmode="lin" valueType="num">
                                      <p:cBhvr>
                                        <p:cTn id="59" dur="1000" fill="hold"/>
                                        <p:tgtEl>
                                          <p:spTgt spid="28"/>
                                        </p:tgtEl>
                                        <p:attrNameLst>
                                          <p:attrName>style.rotation</p:attrName>
                                        </p:attrNameLst>
                                      </p:cBhvr>
                                      <p:tavLst>
                                        <p:tav tm="0">
                                          <p:val>
                                            <p:fltVal val="90"/>
                                          </p:val>
                                        </p:tav>
                                        <p:tav tm="100000">
                                          <p:val>
                                            <p:fltVal val="0"/>
                                          </p:val>
                                        </p:tav>
                                      </p:tavLst>
                                    </p:anim>
                                    <p:animEffect transition="in" filter="fade">
                                      <p:cBhvr>
                                        <p:cTn id="60" dur="1000"/>
                                        <p:tgtEl>
                                          <p:spTgt spid="28"/>
                                        </p:tgtEl>
                                      </p:cBhvr>
                                    </p:animEffect>
                                  </p:childTnLst>
                                </p:cTn>
                              </p:par>
                              <p:par>
                                <p:cTn id="61" presetID="31" presetClass="entr" presetSubtype="0" fill="hold" grpId="0" nodeType="withEffect">
                                  <p:stCondLst>
                                    <p:cond delay="0"/>
                                  </p:stCondLst>
                                  <p:childTnLst>
                                    <p:set>
                                      <p:cBhvr>
                                        <p:cTn id="62" dur="1" fill="hold">
                                          <p:stCondLst>
                                            <p:cond delay="0"/>
                                          </p:stCondLst>
                                        </p:cTn>
                                        <p:tgtEl>
                                          <p:spTgt spid="29"/>
                                        </p:tgtEl>
                                        <p:attrNameLst>
                                          <p:attrName>style.visibility</p:attrName>
                                        </p:attrNameLst>
                                      </p:cBhvr>
                                      <p:to>
                                        <p:strVal val="visible"/>
                                      </p:to>
                                    </p:set>
                                    <p:anim calcmode="lin" valueType="num">
                                      <p:cBhvr>
                                        <p:cTn id="63" dur="1000" fill="hold"/>
                                        <p:tgtEl>
                                          <p:spTgt spid="29"/>
                                        </p:tgtEl>
                                        <p:attrNameLst>
                                          <p:attrName>ppt_w</p:attrName>
                                        </p:attrNameLst>
                                      </p:cBhvr>
                                      <p:tavLst>
                                        <p:tav tm="0">
                                          <p:val>
                                            <p:fltVal val="0"/>
                                          </p:val>
                                        </p:tav>
                                        <p:tav tm="100000">
                                          <p:val>
                                            <p:strVal val="#ppt_w"/>
                                          </p:val>
                                        </p:tav>
                                      </p:tavLst>
                                    </p:anim>
                                    <p:anim calcmode="lin" valueType="num">
                                      <p:cBhvr>
                                        <p:cTn id="64" dur="1000" fill="hold"/>
                                        <p:tgtEl>
                                          <p:spTgt spid="29"/>
                                        </p:tgtEl>
                                        <p:attrNameLst>
                                          <p:attrName>ppt_h</p:attrName>
                                        </p:attrNameLst>
                                      </p:cBhvr>
                                      <p:tavLst>
                                        <p:tav tm="0">
                                          <p:val>
                                            <p:fltVal val="0"/>
                                          </p:val>
                                        </p:tav>
                                        <p:tav tm="100000">
                                          <p:val>
                                            <p:strVal val="#ppt_h"/>
                                          </p:val>
                                        </p:tav>
                                      </p:tavLst>
                                    </p:anim>
                                    <p:anim calcmode="lin" valueType="num">
                                      <p:cBhvr>
                                        <p:cTn id="65" dur="1000" fill="hold"/>
                                        <p:tgtEl>
                                          <p:spTgt spid="29"/>
                                        </p:tgtEl>
                                        <p:attrNameLst>
                                          <p:attrName>style.rotation</p:attrName>
                                        </p:attrNameLst>
                                      </p:cBhvr>
                                      <p:tavLst>
                                        <p:tav tm="0">
                                          <p:val>
                                            <p:fltVal val="90"/>
                                          </p:val>
                                        </p:tav>
                                        <p:tav tm="100000">
                                          <p:val>
                                            <p:fltVal val="0"/>
                                          </p:val>
                                        </p:tav>
                                      </p:tavLst>
                                    </p:anim>
                                    <p:animEffect transition="in" filter="fade">
                                      <p:cBhvr>
                                        <p:cTn id="66" dur="1000"/>
                                        <p:tgtEl>
                                          <p:spTgt spid="29"/>
                                        </p:tgtEl>
                                      </p:cBhvr>
                                    </p:animEffect>
                                  </p:childTnLst>
                                </p:cTn>
                              </p:par>
                              <p:par>
                                <p:cTn id="67" presetID="31" presetClass="entr" presetSubtype="0" fill="hold" nodeType="withEffect">
                                  <p:stCondLst>
                                    <p:cond delay="0"/>
                                  </p:stCondLst>
                                  <p:childTnLst>
                                    <p:set>
                                      <p:cBhvr>
                                        <p:cTn id="68" dur="1" fill="hold">
                                          <p:stCondLst>
                                            <p:cond delay="0"/>
                                          </p:stCondLst>
                                        </p:cTn>
                                        <p:tgtEl>
                                          <p:spTgt spid="49"/>
                                        </p:tgtEl>
                                        <p:attrNameLst>
                                          <p:attrName>style.visibility</p:attrName>
                                        </p:attrNameLst>
                                      </p:cBhvr>
                                      <p:to>
                                        <p:strVal val="visible"/>
                                      </p:to>
                                    </p:set>
                                    <p:anim calcmode="lin" valueType="num">
                                      <p:cBhvr>
                                        <p:cTn id="69" dur="1000" fill="hold"/>
                                        <p:tgtEl>
                                          <p:spTgt spid="49"/>
                                        </p:tgtEl>
                                        <p:attrNameLst>
                                          <p:attrName>ppt_w</p:attrName>
                                        </p:attrNameLst>
                                      </p:cBhvr>
                                      <p:tavLst>
                                        <p:tav tm="0">
                                          <p:val>
                                            <p:fltVal val="0"/>
                                          </p:val>
                                        </p:tav>
                                        <p:tav tm="100000">
                                          <p:val>
                                            <p:strVal val="#ppt_w"/>
                                          </p:val>
                                        </p:tav>
                                      </p:tavLst>
                                    </p:anim>
                                    <p:anim calcmode="lin" valueType="num">
                                      <p:cBhvr>
                                        <p:cTn id="70" dur="1000" fill="hold"/>
                                        <p:tgtEl>
                                          <p:spTgt spid="49"/>
                                        </p:tgtEl>
                                        <p:attrNameLst>
                                          <p:attrName>ppt_h</p:attrName>
                                        </p:attrNameLst>
                                      </p:cBhvr>
                                      <p:tavLst>
                                        <p:tav tm="0">
                                          <p:val>
                                            <p:fltVal val="0"/>
                                          </p:val>
                                        </p:tav>
                                        <p:tav tm="100000">
                                          <p:val>
                                            <p:strVal val="#ppt_h"/>
                                          </p:val>
                                        </p:tav>
                                      </p:tavLst>
                                    </p:anim>
                                    <p:anim calcmode="lin" valueType="num">
                                      <p:cBhvr>
                                        <p:cTn id="71" dur="1000" fill="hold"/>
                                        <p:tgtEl>
                                          <p:spTgt spid="49"/>
                                        </p:tgtEl>
                                        <p:attrNameLst>
                                          <p:attrName>style.rotation</p:attrName>
                                        </p:attrNameLst>
                                      </p:cBhvr>
                                      <p:tavLst>
                                        <p:tav tm="0">
                                          <p:val>
                                            <p:fltVal val="90"/>
                                          </p:val>
                                        </p:tav>
                                        <p:tav tm="100000">
                                          <p:val>
                                            <p:fltVal val="0"/>
                                          </p:val>
                                        </p:tav>
                                      </p:tavLst>
                                    </p:anim>
                                    <p:animEffect transition="in" filter="fade">
                                      <p:cBhvr>
                                        <p:cTn id="72" dur="1000"/>
                                        <p:tgtEl>
                                          <p:spTgt spid="49"/>
                                        </p:tgtEl>
                                      </p:cBhvr>
                                    </p:animEffect>
                                  </p:childTnLst>
                                </p:cTn>
                              </p:par>
                            </p:childTnLst>
                          </p:cTn>
                        </p:par>
                      </p:childTnLst>
                    </p:cTn>
                  </p:par>
                  <p:par>
                    <p:cTn id="73" fill="hold">
                      <p:stCondLst>
                        <p:cond delay="indefinite"/>
                      </p:stCondLst>
                      <p:childTnLst>
                        <p:par>
                          <p:cTn id="74" fill="hold">
                            <p:stCondLst>
                              <p:cond delay="0"/>
                            </p:stCondLst>
                            <p:childTnLst>
                              <p:par>
                                <p:cTn id="75" presetID="31" presetClass="entr" presetSubtype="0" fill="hold" nodeType="clickEffect">
                                  <p:stCondLst>
                                    <p:cond delay="0"/>
                                  </p:stCondLst>
                                  <p:childTnLst>
                                    <p:set>
                                      <p:cBhvr>
                                        <p:cTn id="76" dur="1" fill="hold">
                                          <p:stCondLst>
                                            <p:cond delay="0"/>
                                          </p:stCondLst>
                                        </p:cTn>
                                        <p:tgtEl>
                                          <p:spTgt spid="30"/>
                                        </p:tgtEl>
                                        <p:attrNameLst>
                                          <p:attrName>style.visibility</p:attrName>
                                        </p:attrNameLst>
                                      </p:cBhvr>
                                      <p:to>
                                        <p:strVal val="visible"/>
                                      </p:to>
                                    </p:set>
                                    <p:anim calcmode="lin" valueType="num">
                                      <p:cBhvr>
                                        <p:cTn id="77" dur="1000" fill="hold"/>
                                        <p:tgtEl>
                                          <p:spTgt spid="30"/>
                                        </p:tgtEl>
                                        <p:attrNameLst>
                                          <p:attrName>ppt_w</p:attrName>
                                        </p:attrNameLst>
                                      </p:cBhvr>
                                      <p:tavLst>
                                        <p:tav tm="0">
                                          <p:val>
                                            <p:fltVal val="0"/>
                                          </p:val>
                                        </p:tav>
                                        <p:tav tm="100000">
                                          <p:val>
                                            <p:strVal val="#ppt_w"/>
                                          </p:val>
                                        </p:tav>
                                      </p:tavLst>
                                    </p:anim>
                                    <p:anim calcmode="lin" valueType="num">
                                      <p:cBhvr>
                                        <p:cTn id="78" dur="1000" fill="hold"/>
                                        <p:tgtEl>
                                          <p:spTgt spid="30"/>
                                        </p:tgtEl>
                                        <p:attrNameLst>
                                          <p:attrName>ppt_h</p:attrName>
                                        </p:attrNameLst>
                                      </p:cBhvr>
                                      <p:tavLst>
                                        <p:tav tm="0">
                                          <p:val>
                                            <p:fltVal val="0"/>
                                          </p:val>
                                        </p:tav>
                                        <p:tav tm="100000">
                                          <p:val>
                                            <p:strVal val="#ppt_h"/>
                                          </p:val>
                                        </p:tav>
                                      </p:tavLst>
                                    </p:anim>
                                    <p:anim calcmode="lin" valueType="num">
                                      <p:cBhvr>
                                        <p:cTn id="79" dur="1000" fill="hold"/>
                                        <p:tgtEl>
                                          <p:spTgt spid="30"/>
                                        </p:tgtEl>
                                        <p:attrNameLst>
                                          <p:attrName>style.rotation</p:attrName>
                                        </p:attrNameLst>
                                      </p:cBhvr>
                                      <p:tavLst>
                                        <p:tav tm="0">
                                          <p:val>
                                            <p:fltVal val="90"/>
                                          </p:val>
                                        </p:tav>
                                        <p:tav tm="100000">
                                          <p:val>
                                            <p:fltVal val="0"/>
                                          </p:val>
                                        </p:tav>
                                      </p:tavLst>
                                    </p:anim>
                                    <p:animEffect transition="in" filter="fade">
                                      <p:cBhvr>
                                        <p:cTn id="80" dur="1000"/>
                                        <p:tgtEl>
                                          <p:spTgt spid="30"/>
                                        </p:tgtEl>
                                      </p:cBhvr>
                                    </p:animEffect>
                                  </p:childTnLst>
                                </p:cTn>
                              </p:par>
                              <p:par>
                                <p:cTn id="81" presetID="31" presetClass="entr" presetSubtype="0" fill="hold" grpId="0" nodeType="withEffect">
                                  <p:stCondLst>
                                    <p:cond delay="0"/>
                                  </p:stCondLst>
                                  <p:childTnLst>
                                    <p:set>
                                      <p:cBhvr>
                                        <p:cTn id="82" dur="1" fill="hold">
                                          <p:stCondLst>
                                            <p:cond delay="0"/>
                                          </p:stCondLst>
                                        </p:cTn>
                                        <p:tgtEl>
                                          <p:spTgt spid="34"/>
                                        </p:tgtEl>
                                        <p:attrNameLst>
                                          <p:attrName>style.visibility</p:attrName>
                                        </p:attrNameLst>
                                      </p:cBhvr>
                                      <p:to>
                                        <p:strVal val="visible"/>
                                      </p:to>
                                    </p:set>
                                    <p:anim calcmode="lin" valueType="num">
                                      <p:cBhvr>
                                        <p:cTn id="83" dur="1000" fill="hold"/>
                                        <p:tgtEl>
                                          <p:spTgt spid="34"/>
                                        </p:tgtEl>
                                        <p:attrNameLst>
                                          <p:attrName>ppt_w</p:attrName>
                                        </p:attrNameLst>
                                      </p:cBhvr>
                                      <p:tavLst>
                                        <p:tav tm="0">
                                          <p:val>
                                            <p:fltVal val="0"/>
                                          </p:val>
                                        </p:tav>
                                        <p:tav tm="100000">
                                          <p:val>
                                            <p:strVal val="#ppt_w"/>
                                          </p:val>
                                        </p:tav>
                                      </p:tavLst>
                                    </p:anim>
                                    <p:anim calcmode="lin" valueType="num">
                                      <p:cBhvr>
                                        <p:cTn id="84" dur="1000" fill="hold"/>
                                        <p:tgtEl>
                                          <p:spTgt spid="34"/>
                                        </p:tgtEl>
                                        <p:attrNameLst>
                                          <p:attrName>ppt_h</p:attrName>
                                        </p:attrNameLst>
                                      </p:cBhvr>
                                      <p:tavLst>
                                        <p:tav tm="0">
                                          <p:val>
                                            <p:fltVal val="0"/>
                                          </p:val>
                                        </p:tav>
                                        <p:tav tm="100000">
                                          <p:val>
                                            <p:strVal val="#ppt_h"/>
                                          </p:val>
                                        </p:tav>
                                      </p:tavLst>
                                    </p:anim>
                                    <p:anim calcmode="lin" valueType="num">
                                      <p:cBhvr>
                                        <p:cTn id="85" dur="1000" fill="hold"/>
                                        <p:tgtEl>
                                          <p:spTgt spid="34"/>
                                        </p:tgtEl>
                                        <p:attrNameLst>
                                          <p:attrName>style.rotation</p:attrName>
                                        </p:attrNameLst>
                                      </p:cBhvr>
                                      <p:tavLst>
                                        <p:tav tm="0">
                                          <p:val>
                                            <p:fltVal val="90"/>
                                          </p:val>
                                        </p:tav>
                                        <p:tav tm="100000">
                                          <p:val>
                                            <p:fltVal val="0"/>
                                          </p:val>
                                        </p:tav>
                                      </p:tavLst>
                                    </p:anim>
                                    <p:animEffect transition="in" filter="fade">
                                      <p:cBhvr>
                                        <p:cTn id="86" dur="1000"/>
                                        <p:tgtEl>
                                          <p:spTgt spid="34"/>
                                        </p:tgtEl>
                                      </p:cBhvr>
                                    </p:animEffect>
                                  </p:childTnLst>
                                </p:cTn>
                              </p:par>
                              <p:par>
                                <p:cTn id="87" presetID="31" presetClass="entr" presetSubtype="0" fill="hold" nodeType="withEffect">
                                  <p:stCondLst>
                                    <p:cond delay="0"/>
                                  </p:stCondLst>
                                  <p:childTnLst>
                                    <p:set>
                                      <p:cBhvr>
                                        <p:cTn id="88" dur="1" fill="hold">
                                          <p:stCondLst>
                                            <p:cond delay="0"/>
                                          </p:stCondLst>
                                        </p:cTn>
                                        <p:tgtEl>
                                          <p:spTgt spid="35"/>
                                        </p:tgtEl>
                                        <p:attrNameLst>
                                          <p:attrName>style.visibility</p:attrName>
                                        </p:attrNameLst>
                                      </p:cBhvr>
                                      <p:to>
                                        <p:strVal val="visible"/>
                                      </p:to>
                                    </p:set>
                                    <p:anim calcmode="lin" valueType="num">
                                      <p:cBhvr>
                                        <p:cTn id="89" dur="1000" fill="hold"/>
                                        <p:tgtEl>
                                          <p:spTgt spid="35"/>
                                        </p:tgtEl>
                                        <p:attrNameLst>
                                          <p:attrName>ppt_w</p:attrName>
                                        </p:attrNameLst>
                                      </p:cBhvr>
                                      <p:tavLst>
                                        <p:tav tm="0">
                                          <p:val>
                                            <p:fltVal val="0"/>
                                          </p:val>
                                        </p:tav>
                                        <p:tav tm="100000">
                                          <p:val>
                                            <p:strVal val="#ppt_w"/>
                                          </p:val>
                                        </p:tav>
                                      </p:tavLst>
                                    </p:anim>
                                    <p:anim calcmode="lin" valueType="num">
                                      <p:cBhvr>
                                        <p:cTn id="90" dur="1000" fill="hold"/>
                                        <p:tgtEl>
                                          <p:spTgt spid="35"/>
                                        </p:tgtEl>
                                        <p:attrNameLst>
                                          <p:attrName>ppt_h</p:attrName>
                                        </p:attrNameLst>
                                      </p:cBhvr>
                                      <p:tavLst>
                                        <p:tav tm="0">
                                          <p:val>
                                            <p:fltVal val="0"/>
                                          </p:val>
                                        </p:tav>
                                        <p:tav tm="100000">
                                          <p:val>
                                            <p:strVal val="#ppt_h"/>
                                          </p:val>
                                        </p:tav>
                                      </p:tavLst>
                                    </p:anim>
                                    <p:anim calcmode="lin" valueType="num">
                                      <p:cBhvr>
                                        <p:cTn id="91" dur="1000" fill="hold"/>
                                        <p:tgtEl>
                                          <p:spTgt spid="35"/>
                                        </p:tgtEl>
                                        <p:attrNameLst>
                                          <p:attrName>style.rotation</p:attrName>
                                        </p:attrNameLst>
                                      </p:cBhvr>
                                      <p:tavLst>
                                        <p:tav tm="0">
                                          <p:val>
                                            <p:fltVal val="90"/>
                                          </p:val>
                                        </p:tav>
                                        <p:tav tm="100000">
                                          <p:val>
                                            <p:fltVal val="0"/>
                                          </p:val>
                                        </p:tav>
                                      </p:tavLst>
                                    </p:anim>
                                    <p:animEffect transition="in" filter="fade">
                                      <p:cBhvr>
                                        <p:cTn id="92" dur="1000"/>
                                        <p:tgtEl>
                                          <p:spTgt spid="35"/>
                                        </p:tgtEl>
                                      </p:cBhvr>
                                    </p:animEffect>
                                  </p:childTnLst>
                                </p:cTn>
                              </p:par>
                              <p:par>
                                <p:cTn id="93" presetID="31" presetClass="entr" presetSubtype="0" fill="hold" nodeType="withEffect">
                                  <p:stCondLst>
                                    <p:cond delay="0"/>
                                  </p:stCondLst>
                                  <p:childTnLst>
                                    <p:set>
                                      <p:cBhvr>
                                        <p:cTn id="94" dur="1" fill="hold">
                                          <p:stCondLst>
                                            <p:cond delay="0"/>
                                          </p:stCondLst>
                                        </p:cTn>
                                        <p:tgtEl>
                                          <p:spTgt spid="36"/>
                                        </p:tgtEl>
                                        <p:attrNameLst>
                                          <p:attrName>style.visibility</p:attrName>
                                        </p:attrNameLst>
                                      </p:cBhvr>
                                      <p:to>
                                        <p:strVal val="visible"/>
                                      </p:to>
                                    </p:set>
                                    <p:anim calcmode="lin" valueType="num">
                                      <p:cBhvr>
                                        <p:cTn id="95" dur="1000" fill="hold"/>
                                        <p:tgtEl>
                                          <p:spTgt spid="36"/>
                                        </p:tgtEl>
                                        <p:attrNameLst>
                                          <p:attrName>ppt_w</p:attrName>
                                        </p:attrNameLst>
                                      </p:cBhvr>
                                      <p:tavLst>
                                        <p:tav tm="0">
                                          <p:val>
                                            <p:fltVal val="0"/>
                                          </p:val>
                                        </p:tav>
                                        <p:tav tm="100000">
                                          <p:val>
                                            <p:strVal val="#ppt_w"/>
                                          </p:val>
                                        </p:tav>
                                      </p:tavLst>
                                    </p:anim>
                                    <p:anim calcmode="lin" valueType="num">
                                      <p:cBhvr>
                                        <p:cTn id="96" dur="1000" fill="hold"/>
                                        <p:tgtEl>
                                          <p:spTgt spid="36"/>
                                        </p:tgtEl>
                                        <p:attrNameLst>
                                          <p:attrName>ppt_h</p:attrName>
                                        </p:attrNameLst>
                                      </p:cBhvr>
                                      <p:tavLst>
                                        <p:tav tm="0">
                                          <p:val>
                                            <p:fltVal val="0"/>
                                          </p:val>
                                        </p:tav>
                                        <p:tav tm="100000">
                                          <p:val>
                                            <p:strVal val="#ppt_h"/>
                                          </p:val>
                                        </p:tav>
                                      </p:tavLst>
                                    </p:anim>
                                    <p:anim calcmode="lin" valueType="num">
                                      <p:cBhvr>
                                        <p:cTn id="97" dur="1000" fill="hold"/>
                                        <p:tgtEl>
                                          <p:spTgt spid="36"/>
                                        </p:tgtEl>
                                        <p:attrNameLst>
                                          <p:attrName>style.rotation</p:attrName>
                                        </p:attrNameLst>
                                      </p:cBhvr>
                                      <p:tavLst>
                                        <p:tav tm="0">
                                          <p:val>
                                            <p:fltVal val="90"/>
                                          </p:val>
                                        </p:tav>
                                        <p:tav tm="100000">
                                          <p:val>
                                            <p:fltVal val="0"/>
                                          </p:val>
                                        </p:tav>
                                      </p:tavLst>
                                    </p:anim>
                                    <p:animEffect transition="in" filter="fade">
                                      <p:cBhvr>
                                        <p:cTn id="98" dur="1000"/>
                                        <p:tgtEl>
                                          <p:spTgt spid="36"/>
                                        </p:tgtEl>
                                      </p:cBhvr>
                                    </p:animEffect>
                                  </p:childTnLst>
                                </p:cTn>
                              </p:par>
                              <p:par>
                                <p:cTn id="99" presetID="31" presetClass="entr" presetSubtype="0" fill="hold" grpId="0" nodeType="withEffect">
                                  <p:stCondLst>
                                    <p:cond delay="0"/>
                                  </p:stCondLst>
                                  <p:childTnLst>
                                    <p:set>
                                      <p:cBhvr>
                                        <p:cTn id="100" dur="1" fill="hold">
                                          <p:stCondLst>
                                            <p:cond delay="0"/>
                                          </p:stCondLst>
                                        </p:cTn>
                                        <p:tgtEl>
                                          <p:spTgt spid="37"/>
                                        </p:tgtEl>
                                        <p:attrNameLst>
                                          <p:attrName>style.visibility</p:attrName>
                                        </p:attrNameLst>
                                      </p:cBhvr>
                                      <p:to>
                                        <p:strVal val="visible"/>
                                      </p:to>
                                    </p:set>
                                    <p:anim calcmode="lin" valueType="num">
                                      <p:cBhvr>
                                        <p:cTn id="101" dur="1000" fill="hold"/>
                                        <p:tgtEl>
                                          <p:spTgt spid="37"/>
                                        </p:tgtEl>
                                        <p:attrNameLst>
                                          <p:attrName>ppt_w</p:attrName>
                                        </p:attrNameLst>
                                      </p:cBhvr>
                                      <p:tavLst>
                                        <p:tav tm="0">
                                          <p:val>
                                            <p:fltVal val="0"/>
                                          </p:val>
                                        </p:tav>
                                        <p:tav tm="100000">
                                          <p:val>
                                            <p:strVal val="#ppt_w"/>
                                          </p:val>
                                        </p:tav>
                                      </p:tavLst>
                                    </p:anim>
                                    <p:anim calcmode="lin" valueType="num">
                                      <p:cBhvr>
                                        <p:cTn id="102" dur="1000" fill="hold"/>
                                        <p:tgtEl>
                                          <p:spTgt spid="37"/>
                                        </p:tgtEl>
                                        <p:attrNameLst>
                                          <p:attrName>ppt_h</p:attrName>
                                        </p:attrNameLst>
                                      </p:cBhvr>
                                      <p:tavLst>
                                        <p:tav tm="0">
                                          <p:val>
                                            <p:fltVal val="0"/>
                                          </p:val>
                                        </p:tav>
                                        <p:tav tm="100000">
                                          <p:val>
                                            <p:strVal val="#ppt_h"/>
                                          </p:val>
                                        </p:tav>
                                      </p:tavLst>
                                    </p:anim>
                                    <p:anim calcmode="lin" valueType="num">
                                      <p:cBhvr>
                                        <p:cTn id="103" dur="1000" fill="hold"/>
                                        <p:tgtEl>
                                          <p:spTgt spid="37"/>
                                        </p:tgtEl>
                                        <p:attrNameLst>
                                          <p:attrName>style.rotation</p:attrName>
                                        </p:attrNameLst>
                                      </p:cBhvr>
                                      <p:tavLst>
                                        <p:tav tm="0">
                                          <p:val>
                                            <p:fltVal val="90"/>
                                          </p:val>
                                        </p:tav>
                                        <p:tav tm="100000">
                                          <p:val>
                                            <p:fltVal val="0"/>
                                          </p:val>
                                        </p:tav>
                                      </p:tavLst>
                                    </p:anim>
                                    <p:animEffect transition="in" filter="fade">
                                      <p:cBhvr>
                                        <p:cTn id="104" dur="1000"/>
                                        <p:tgtEl>
                                          <p:spTgt spid="37"/>
                                        </p:tgtEl>
                                      </p:cBhvr>
                                    </p:animEffect>
                                  </p:childTnLst>
                                </p:cTn>
                              </p:par>
                              <p:par>
                                <p:cTn id="105" presetID="31" presetClass="entr" presetSubtype="0" fill="hold" grpId="0" nodeType="withEffect">
                                  <p:stCondLst>
                                    <p:cond delay="0"/>
                                  </p:stCondLst>
                                  <p:childTnLst>
                                    <p:set>
                                      <p:cBhvr>
                                        <p:cTn id="106" dur="1" fill="hold">
                                          <p:stCondLst>
                                            <p:cond delay="0"/>
                                          </p:stCondLst>
                                        </p:cTn>
                                        <p:tgtEl>
                                          <p:spTgt spid="38"/>
                                        </p:tgtEl>
                                        <p:attrNameLst>
                                          <p:attrName>style.visibility</p:attrName>
                                        </p:attrNameLst>
                                      </p:cBhvr>
                                      <p:to>
                                        <p:strVal val="visible"/>
                                      </p:to>
                                    </p:set>
                                    <p:anim calcmode="lin" valueType="num">
                                      <p:cBhvr>
                                        <p:cTn id="107" dur="1000" fill="hold"/>
                                        <p:tgtEl>
                                          <p:spTgt spid="38"/>
                                        </p:tgtEl>
                                        <p:attrNameLst>
                                          <p:attrName>ppt_w</p:attrName>
                                        </p:attrNameLst>
                                      </p:cBhvr>
                                      <p:tavLst>
                                        <p:tav tm="0">
                                          <p:val>
                                            <p:fltVal val="0"/>
                                          </p:val>
                                        </p:tav>
                                        <p:tav tm="100000">
                                          <p:val>
                                            <p:strVal val="#ppt_w"/>
                                          </p:val>
                                        </p:tav>
                                      </p:tavLst>
                                    </p:anim>
                                    <p:anim calcmode="lin" valueType="num">
                                      <p:cBhvr>
                                        <p:cTn id="108" dur="1000" fill="hold"/>
                                        <p:tgtEl>
                                          <p:spTgt spid="38"/>
                                        </p:tgtEl>
                                        <p:attrNameLst>
                                          <p:attrName>ppt_h</p:attrName>
                                        </p:attrNameLst>
                                      </p:cBhvr>
                                      <p:tavLst>
                                        <p:tav tm="0">
                                          <p:val>
                                            <p:fltVal val="0"/>
                                          </p:val>
                                        </p:tav>
                                        <p:tav tm="100000">
                                          <p:val>
                                            <p:strVal val="#ppt_h"/>
                                          </p:val>
                                        </p:tav>
                                      </p:tavLst>
                                    </p:anim>
                                    <p:anim calcmode="lin" valueType="num">
                                      <p:cBhvr>
                                        <p:cTn id="109" dur="1000" fill="hold"/>
                                        <p:tgtEl>
                                          <p:spTgt spid="38"/>
                                        </p:tgtEl>
                                        <p:attrNameLst>
                                          <p:attrName>style.rotation</p:attrName>
                                        </p:attrNameLst>
                                      </p:cBhvr>
                                      <p:tavLst>
                                        <p:tav tm="0">
                                          <p:val>
                                            <p:fltVal val="90"/>
                                          </p:val>
                                        </p:tav>
                                        <p:tav tm="100000">
                                          <p:val>
                                            <p:fltVal val="0"/>
                                          </p:val>
                                        </p:tav>
                                      </p:tavLst>
                                    </p:anim>
                                    <p:animEffect transition="in" filter="fade">
                                      <p:cBhvr>
                                        <p:cTn id="110" dur="1000"/>
                                        <p:tgtEl>
                                          <p:spTgt spid="38"/>
                                        </p:tgtEl>
                                      </p:cBhvr>
                                    </p:animEffect>
                                  </p:childTnLst>
                                </p:cTn>
                              </p:par>
                              <p:par>
                                <p:cTn id="111" presetID="31" presetClass="entr" presetSubtype="0" fill="hold" nodeType="withEffect">
                                  <p:stCondLst>
                                    <p:cond delay="0"/>
                                  </p:stCondLst>
                                  <p:childTnLst>
                                    <p:set>
                                      <p:cBhvr>
                                        <p:cTn id="112" dur="1" fill="hold">
                                          <p:stCondLst>
                                            <p:cond delay="0"/>
                                          </p:stCondLst>
                                        </p:cTn>
                                        <p:tgtEl>
                                          <p:spTgt spid="48"/>
                                        </p:tgtEl>
                                        <p:attrNameLst>
                                          <p:attrName>style.visibility</p:attrName>
                                        </p:attrNameLst>
                                      </p:cBhvr>
                                      <p:to>
                                        <p:strVal val="visible"/>
                                      </p:to>
                                    </p:set>
                                    <p:anim calcmode="lin" valueType="num">
                                      <p:cBhvr>
                                        <p:cTn id="113" dur="1000" fill="hold"/>
                                        <p:tgtEl>
                                          <p:spTgt spid="48"/>
                                        </p:tgtEl>
                                        <p:attrNameLst>
                                          <p:attrName>ppt_w</p:attrName>
                                        </p:attrNameLst>
                                      </p:cBhvr>
                                      <p:tavLst>
                                        <p:tav tm="0">
                                          <p:val>
                                            <p:fltVal val="0"/>
                                          </p:val>
                                        </p:tav>
                                        <p:tav tm="100000">
                                          <p:val>
                                            <p:strVal val="#ppt_w"/>
                                          </p:val>
                                        </p:tav>
                                      </p:tavLst>
                                    </p:anim>
                                    <p:anim calcmode="lin" valueType="num">
                                      <p:cBhvr>
                                        <p:cTn id="114" dur="1000" fill="hold"/>
                                        <p:tgtEl>
                                          <p:spTgt spid="48"/>
                                        </p:tgtEl>
                                        <p:attrNameLst>
                                          <p:attrName>ppt_h</p:attrName>
                                        </p:attrNameLst>
                                      </p:cBhvr>
                                      <p:tavLst>
                                        <p:tav tm="0">
                                          <p:val>
                                            <p:fltVal val="0"/>
                                          </p:val>
                                        </p:tav>
                                        <p:tav tm="100000">
                                          <p:val>
                                            <p:strVal val="#ppt_h"/>
                                          </p:val>
                                        </p:tav>
                                      </p:tavLst>
                                    </p:anim>
                                    <p:anim calcmode="lin" valueType="num">
                                      <p:cBhvr>
                                        <p:cTn id="115" dur="1000" fill="hold"/>
                                        <p:tgtEl>
                                          <p:spTgt spid="48"/>
                                        </p:tgtEl>
                                        <p:attrNameLst>
                                          <p:attrName>style.rotation</p:attrName>
                                        </p:attrNameLst>
                                      </p:cBhvr>
                                      <p:tavLst>
                                        <p:tav tm="0">
                                          <p:val>
                                            <p:fltVal val="90"/>
                                          </p:val>
                                        </p:tav>
                                        <p:tav tm="100000">
                                          <p:val>
                                            <p:fltVal val="0"/>
                                          </p:val>
                                        </p:tav>
                                      </p:tavLst>
                                    </p:anim>
                                    <p:animEffect transition="in" filter="fade">
                                      <p:cBhvr>
                                        <p:cTn id="116" dur="1000"/>
                                        <p:tgtEl>
                                          <p:spTgt spid="48"/>
                                        </p:tgtEl>
                                      </p:cBhvr>
                                    </p:animEffect>
                                  </p:childTnLst>
                                </p:cTn>
                              </p:par>
                            </p:childTnLst>
                          </p:cTn>
                        </p:par>
                      </p:childTnLst>
                    </p:cTn>
                  </p:par>
                  <p:par>
                    <p:cTn id="117" fill="hold">
                      <p:stCondLst>
                        <p:cond delay="indefinite"/>
                      </p:stCondLst>
                      <p:childTnLst>
                        <p:par>
                          <p:cTn id="118" fill="hold">
                            <p:stCondLst>
                              <p:cond delay="0"/>
                            </p:stCondLst>
                            <p:childTnLst>
                              <p:par>
                                <p:cTn id="119" presetID="31" presetClass="entr" presetSubtype="0" fill="hold" nodeType="clickEffect">
                                  <p:stCondLst>
                                    <p:cond delay="0"/>
                                  </p:stCondLst>
                                  <p:childTnLst>
                                    <p:set>
                                      <p:cBhvr>
                                        <p:cTn id="120" dur="1" fill="hold">
                                          <p:stCondLst>
                                            <p:cond delay="0"/>
                                          </p:stCondLst>
                                        </p:cTn>
                                        <p:tgtEl>
                                          <p:spTgt spid="39"/>
                                        </p:tgtEl>
                                        <p:attrNameLst>
                                          <p:attrName>style.visibility</p:attrName>
                                        </p:attrNameLst>
                                      </p:cBhvr>
                                      <p:to>
                                        <p:strVal val="visible"/>
                                      </p:to>
                                    </p:set>
                                    <p:anim calcmode="lin" valueType="num">
                                      <p:cBhvr>
                                        <p:cTn id="121" dur="1000" fill="hold"/>
                                        <p:tgtEl>
                                          <p:spTgt spid="39"/>
                                        </p:tgtEl>
                                        <p:attrNameLst>
                                          <p:attrName>ppt_w</p:attrName>
                                        </p:attrNameLst>
                                      </p:cBhvr>
                                      <p:tavLst>
                                        <p:tav tm="0">
                                          <p:val>
                                            <p:fltVal val="0"/>
                                          </p:val>
                                        </p:tav>
                                        <p:tav tm="100000">
                                          <p:val>
                                            <p:strVal val="#ppt_w"/>
                                          </p:val>
                                        </p:tav>
                                      </p:tavLst>
                                    </p:anim>
                                    <p:anim calcmode="lin" valueType="num">
                                      <p:cBhvr>
                                        <p:cTn id="122" dur="1000" fill="hold"/>
                                        <p:tgtEl>
                                          <p:spTgt spid="39"/>
                                        </p:tgtEl>
                                        <p:attrNameLst>
                                          <p:attrName>ppt_h</p:attrName>
                                        </p:attrNameLst>
                                      </p:cBhvr>
                                      <p:tavLst>
                                        <p:tav tm="0">
                                          <p:val>
                                            <p:fltVal val="0"/>
                                          </p:val>
                                        </p:tav>
                                        <p:tav tm="100000">
                                          <p:val>
                                            <p:strVal val="#ppt_h"/>
                                          </p:val>
                                        </p:tav>
                                      </p:tavLst>
                                    </p:anim>
                                    <p:anim calcmode="lin" valueType="num">
                                      <p:cBhvr>
                                        <p:cTn id="123" dur="1000" fill="hold"/>
                                        <p:tgtEl>
                                          <p:spTgt spid="39"/>
                                        </p:tgtEl>
                                        <p:attrNameLst>
                                          <p:attrName>style.rotation</p:attrName>
                                        </p:attrNameLst>
                                      </p:cBhvr>
                                      <p:tavLst>
                                        <p:tav tm="0">
                                          <p:val>
                                            <p:fltVal val="90"/>
                                          </p:val>
                                        </p:tav>
                                        <p:tav tm="100000">
                                          <p:val>
                                            <p:fltVal val="0"/>
                                          </p:val>
                                        </p:tav>
                                      </p:tavLst>
                                    </p:anim>
                                    <p:animEffect transition="in" filter="fade">
                                      <p:cBhvr>
                                        <p:cTn id="124" dur="1000"/>
                                        <p:tgtEl>
                                          <p:spTgt spid="39"/>
                                        </p:tgtEl>
                                      </p:cBhvr>
                                    </p:animEffect>
                                  </p:childTnLst>
                                </p:cTn>
                              </p:par>
                              <p:par>
                                <p:cTn id="125" presetID="31" presetClass="entr" presetSubtype="0" fill="hold" grpId="0" nodeType="withEffect">
                                  <p:stCondLst>
                                    <p:cond delay="0"/>
                                  </p:stCondLst>
                                  <p:childTnLst>
                                    <p:set>
                                      <p:cBhvr>
                                        <p:cTn id="126" dur="1" fill="hold">
                                          <p:stCondLst>
                                            <p:cond delay="0"/>
                                          </p:stCondLst>
                                        </p:cTn>
                                        <p:tgtEl>
                                          <p:spTgt spid="43"/>
                                        </p:tgtEl>
                                        <p:attrNameLst>
                                          <p:attrName>style.visibility</p:attrName>
                                        </p:attrNameLst>
                                      </p:cBhvr>
                                      <p:to>
                                        <p:strVal val="visible"/>
                                      </p:to>
                                    </p:set>
                                    <p:anim calcmode="lin" valueType="num">
                                      <p:cBhvr>
                                        <p:cTn id="127" dur="1000" fill="hold"/>
                                        <p:tgtEl>
                                          <p:spTgt spid="43"/>
                                        </p:tgtEl>
                                        <p:attrNameLst>
                                          <p:attrName>ppt_w</p:attrName>
                                        </p:attrNameLst>
                                      </p:cBhvr>
                                      <p:tavLst>
                                        <p:tav tm="0">
                                          <p:val>
                                            <p:fltVal val="0"/>
                                          </p:val>
                                        </p:tav>
                                        <p:tav tm="100000">
                                          <p:val>
                                            <p:strVal val="#ppt_w"/>
                                          </p:val>
                                        </p:tav>
                                      </p:tavLst>
                                    </p:anim>
                                    <p:anim calcmode="lin" valueType="num">
                                      <p:cBhvr>
                                        <p:cTn id="128" dur="1000" fill="hold"/>
                                        <p:tgtEl>
                                          <p:spTgt spid="43"/>
                                        </p:tgtEl>
                                        <p:attrNameLst>
                                          <p:attrName>ppt_h</p:attrName>
                                        </p:attrNameLst>
                                      </p:cBhvr>
                                      <p:tavLst>
                                        <p:tav tm="0">
                                          <p:val>
                                            <p:fltVal val="0"/>
                                          </p:val>
                                        </p:tav>
                                        <p:tav tm="100000">
                                          <p:val>
                                            <p:strVal val="#ppt_h"/>
                                          </p:val>
                                        </p:tav>
                                      </p:tavLst>
                                    </p:anim>
                                    <p:anim calcmode="lin" valueType="num">
                                      <p:cBhvr>
                                        <p:cTn id="129" dur="1000" fill="hold"/>
                                        <p:tgtEl>
                                          <p:spTgt spid="43"/>
                                        </p:tgtEl>
                                        <p:attrNameLst>
                                          <p:attrName>style.rotation</p:attrName>
                                        </p:attrNameLst>
                                      </p:cBhvr>
                                      <p:tavLst>
                                        <p:tav tm="0">
                                          <p:val>
                                            <p:fltVal val="90"/>
                                          </p:val>
                                        </p:tav>
                                        <p:tav tm="100000">
                                          <p:val>
                                            <p:fltVal val="0"/>
                                          </p:val>
                                        </p:tav>
                                      </p:tavLst>
                                    </p:anim>
                                    <p:animEffect transition="in" filter="fade">
                                      <p:cBhvr>
                                        <p:cTn id="130" dur="1000"/>
                                        <p:tgtEl>
                                          <p:spTgt spid="43"/>
                                        </p:tgtEl>
                                      </p:cBhvr>
                                    </p:animEffect>
                                  </p:childTnLst>
                                </p:cTn>
                              </p:par>
                              <p:par>
                                <p:cTn id="131" presetID="31" presetClass="entr" presetSubtype="0" fill="hold" nodeType="withEffect">
                                  <p:stCondLst>
                                    <p:cond delay="0"/>
                                  </p:stCondLst>
                                  <p:childTnLst>
                                    <p:set>
                                      <p:cBhvr>
                                        <p:cTn id="132" dur="1" fill="hold">
                                          <p:stCondLst>
                                            <p:cond delay="0"/>
                                          </p:stCondLst>
                                        </p:cTn>
                                        <p:tgtEl>
                                          <p:spTgt spid="44"/>
                                        </p:tgtEl>
                                        <p:attrNameLst>
                                          <p:attrName>style.visibility</p:attrName>
                                        </p:attrNameLst>
                                      </p:cBhvr>
                                      <p:to>
                                        <p:strVal val="visible"/>
                                      </p:to>
                                    </p:set>
                                    <p:anim calcmode="lin" valueType="num">
                                      <p:cBhvr>
                                        <p:cTn id="133" dur="1000" fill="hold"/>
                                        <p:tgtEl>
                                          <p:spTgt spid="44"/>
                                        </p:tgtEl>
                                        <p:attrNameLst>
                                          <p:attrName>ppt_w</p:attrName>
                                        </p:attrNameLst>
                                      </p:cBhvr>
                                      <p:tavLst>
                                        <p:tav tm="0">
                                          <p:val>
                                            <p:fltVal val="0"/>
                                          </p:val>
                                        </p:tav>
                                        <p:tav tm="100000">
                                          <p:val>
                                            <p:strVal val="#ppt_w"/>
                                          </p:val>
                                        </p:tav>
                                      </p:tavLst>
                                    </p:anim>
                                    <p:anim calcmode="lin" valueType="num">
                                      <p:cBhvr>
                                        <p:cTn id="134" dur="1000" fill="hold"/>
                                        <p:tgtEl>
                                          <p:spTgt spid="44"/>
                                        </p:tgtEl>
                                        <p:attrNameLst>
                                          <p:attrName>ppt_h</p:attrName>
                                        </p:attrNameLst>
                                      </p:cBhvr>
                                      <p:tavLst>
                                        <p:tav tm="0">
                                          <p:val>
                                            <p:fltVal val="0"/>
                                          </p:val>
                                        </p:tav>
                                        <p:tav tm="100000">
                                          <p:val>
                                            <p:strVal val="#ppt_h"/>
                                          </p:val>
                                        </p:tav>
                                      </p:tavLst>
                                    </p:anim>
                                    <p:anim calcmode="lin" valueType="num">
                                      <p:cBhvr>
                                        <p:cTn id="135" dur="1000" fill="hold"/>
                                        <p:tgtEl>
                                          <p:spTgt spid="44"/>
                                        </p:tgtEl>
                                        <p:attrNameLst>
                                          <p:attrName>style.rotation</p:attrName>
                                        </p:attrNameLst>
                                      </p:cBhvr>
                                      <p:tavLst>
                                        <p:tav tm="0">
                                          <p:val>
                                            <p:fltVal val="90"/>
                                          </p:val>
                                        </p:tav>
                                        <p:tav tm="100000">
                                          <p:val>
                                            <p:fltVal val="0"/>
                                          </p:val>
                                        </p:tav>
                                      </p:tavLst>
                                    </p:anim>
                                    <p:animEffect transition="in" filter="fade">
                                      <p:cBhvr>
                                        <p:cTn id="136" dur="1000"/>
                                        <p:tgtEl>
                                          <p:spTgt spid="44"/>
                                        </p:tgtEl>
                                      </p:cBhvr>
                                    </p:animEffect>
                                  </p:childTnLst>
                                </p:cTn>
                              </p:par>
                              <p:par>
                                <p:cTn id="137" presetID="31" presetClass="entr" presetSubtype="0" fill="hold" grpId="0" nodeType="withEffect">
                                  <p:stCondLst>
                                    <p:cond delay="0"/>
                                  </p:stCondLst>
                                  <p:childTnLst>
                                    <p:set>
                                      <p:cBhvr>
                                        <p:cTn id="138" dur="1" fill="hold">
                                          <p:stCondLst>
                                            <p:cond delay="0"/>
                                          </p:stCondLst>
                                        </p:cTn>
                                        <p:tgtEl>
                                          <p:spTgt spid="45"/>
                                        </p:tgtEl>
                                        <p:attrNameLst>
                                          <p:attrName>style.visibility</p:attrName>
                                        </p:attrNameLst>
                                      </p:cBhvr>
                                      <p:to>
                                        <p:strVal val="visible"/>
                                      </p:to>
                                    </p:set>
                                    <p:anim calcmode="lin" valueType="num">
                                      <p:cBhvr>
                                        <p:cTn id="139" dur="1000" fill="hold"/>
                                        <p:tgtEl>
                                          <p:spTgt spid="45"/>
                                        </p:tgtEl>
                                        <p:attrNameLst>
                                          <p:attrName>ppt_w</p:attrName>
                                        </p:attrNameLst>
                                      </p:cBhvr>
                                      <p:tavLst>
                                        <p:tav tm="0">
                                          <p:val>
                                            <p:fltVal val="0"/>
                                          </p:val>
                                        </p:tav>
                                        <p:tav tm="100000">
                                          <p:val>
                                            <p:strVal val="#ppt_w"/>
                                          </p:val>
                                        </p:tav>
                                      </p:tavLst>
                                    </p:anim>
                                    <p:anim calcmode="lin" valueType="num">
                                      <p:cBhvr>
                                        <p:cTn id="140" dur="1000" fill="hold"/>
                                        <p:tgtEl>
                                          <p:spTgt spid="45"/>
                                        </p:tgtEl>
                                        <p:attrNameLst>
                                          <p:attrName>ppt_h</p:attrName>
                                        </p:attrNameLst>
                                      </p:cBhvr>
                                      <p:tavLst>
                                        <p:tav tm="0">
                                          <p:val>
                                            <p:fltVal val="0"/>
                                          </p:val>
                                        </p:tav>
                                        <p:tav tm="100000">
                                          <p:val>
                                            <p:strVal val="#ppt_h"/>
                                          </p:val>
                                        </p:tav>
                                      </p:tavLst>
                                    </p:anim>
                                    <p:anim calcmode="lin" valueType="num">
                                      <p:cBhvr>
                                        <p:cTn id="141" dur="1000" fill="hold"/>
                                        <p:tgtEl>
                                          <p:spTgt spid="45"/>
                                        </p:tgtEl>
                                        <p:attrNameLst>
                                          <p:attrName>style.rotation</p:attrName>
                                        </p:attrNameLst>
                                      </p:cBhvr>
                                      <p:tavLst>
                                        <p:tav tm="0">
                                          <p:val>
                                            <p:fltVal val="90"/>
                                          </p:val>
                                        </p:tav>
                                        <p:tav tm="100000">
                                          <p:val>
                                            <p:fltVal val="0"/>
                                          </p:val>
                                        </p:tav>
                                      </p:tavLst>
                                    </p:anim>
                                    <p:animEffect transition="in" filter="fade">
                                      <p:cBhvr>
                                        <p:cTn id="142" dur="1000"/>
                                        <p:tgtEl>
                                          <p:spTgt spid="45"/>
                                        </p:tgtEl>
                                      </p:cBhvr>
                                    </p:animEffect>
                                  </p:childTnLst>
                                </p:cTn>
                              </p:par>
                              <p:par>
                                <p:cTn id="143" presetID="31" presetClass="entr" presetSubtype="0" fill="hold" grpId="0" nodeType="withEffect">
                                  <p:stCondLst>
                                    <p:cond delay="0"/>
                                  </p:stCondLst>
                                  <p:childTnLst>
                                    <p:set>
                                      <p:cBhvr>
                                        <p:cTn id="144" dur="1" fill="hold">
                                          <p:stCondLst>
                                            <p:cond delay="0"/>
                                          </p:stCondLst>
                                        </p:cTn>
                                        <p:tgtEl>
                                          <p:spTgt spid="46"/>
                                        </p:tgtEl>
                                        <p:attrNameLst>
                                          <p:attrName>style.visibility</p:attrName>
                                        </p:attrNameLst>
                                      </p:cBhvr>
                                      <p:to>
                                        <p:strVal val="visible"/>
                                      </p:to>
                                    </p:set>
                                    <p:anim calcmode="lin" valueType="num">
                                      <p:cBhvr>
                                        <p:cTn id="145" dur="1000" fill="hold"/>
                                        <p:tgtEl>
                                          <p:spTgt spid="46"/>
                                        </p:tgtEl>
                                        <p:attrNameLst>
                                          <p:attrName>ppt_w</p:attrName>
                                        </p:attrNameLst>
                                      </p:cBhvr>
                                      <p:tavLst>
                                        <p:tav tm="0">
                                          <p:val>
                                            <p:fltVal val="0"/>
                                          </p:val>
                                        </p:tav>
                                        <p:tav tm="100000">
                                          <p:val>
                                            <p:strVal val="#ppt_w"/>
                                          </p:val>
                                        </p:tav>
                                      </p:tavLst>
                                    </p:anim>
                                    <p:anim calcmode="lin" valueType="num">
                                      <p:cBhvr>
                                        <p:cTn id="146" dur="1000" fill="hold"/>
                                        <p:tgtEl>
                                          <p:spTgt spid="46"/>
                                        </p:tgtEl>
                                        <p:attrNameLst>
                                          <p:attrName>ppt_h</p:attrName>
                                        </p:attrNameLst>
                                      </p:cBhvr>
                                      <p:tavLst>
                                        <p:tav tm="0">
                                          <p:val>
                                            <p:fltVal val="0"/>
                                          </p:val>
                                        </p:tav>
                                        <p:tav tm="100000">
                                          <p:val>
                                            <p:strVal val="#ppt_h"/>
                                          </p:val>
                                        </p:tav>
                                      </p:tavLst>
                                    </p:anim>
                                    <p:anim calcmode="lin" valueType="num">
                                      <p:cBhvr>
                                        <p:cTn id="147" dur="1000" fill="hold"/>
                                        <p:tgtEl>
                                          <p:spTgt spid="46"/>
                                        </p:tgtEl>
                                        <p:attrNameLst>
                                          <p:attrName>style.rotation</p:attrName>
                                        </p:attrNameLst>
                                      </p:cBhvr>
                                      <p:tavLst>
                                        <p:tav tm="0">
                                          <p:val>
                                            <p:fltVal val="90"/>
                                          </p:val>
                                        </p:tav>
                                        <p:tav tm="100000">
                                          <p:val>
                                            <p:fltVal val="0"/>
                                          </p:val>
                                        </p:tav>
                                      </p:tavLst>
                                    </p:anim>
                                    <p:animEffect transition="in" filter="fade">
                                      <p:cBhvr>
                                        <p:cTn id="148" dur="1000"/>
                                        <p:tgtEl>
                                          <p:spTgt spid="46"/>
                                        </p:tgtEl>
                                      </p:cBhvr>
                                    </p:animEffect>
                                  </p:childTnLst>
                                </p:cTn>
                              </p:par>
                              <p:par>
                                <p:cTn id="149" presetID="31" presetClass="entr" presetSubtype="0" fill="hold" nodeType="withEffect">
                                  <p:stCondLst>
                                    <p:cond delay="0"/>
                                  </p:stCondLst>
                                  <p:childTnLst>
                                    <p:set>
                                      <p:cBhvr>
                                        <p:cTn id="150" dur="1" fill="hold">
                                          <p:stCondLst>
                                            <p:cond delay="0"/>
                                          </p:stCondLst>
                                        </p:cTn>
                                        <p:tgtEl>
                                          <p:spTgt spid="47"/>
                                        </p:tgtEl>
                                        <p:attrNameLst>
                                          <p:attrName>style.visibility</p:attrName>
                                        </p:attrNameLst>
                                      </p:cBhvr>
                                      <p:to>
                                        <p:strVal val="visible"/>
                                      </p:to>
                                    </p:set>
                                    <p:anim calcmode="lin" valueType="num">
                                      <p:cBhvr>
                                        <p:cTn id="151" dur="1000" fill="hold"/>
                                        <p:tgtEl>
                                          <p:spTgt spid="47"/>
                                        </p:tgtEl>
                                        <p:attrNameLst>
                                          <p:attrName>ppt_w</p:attrName>
                                        </p:attrNameLst>
                                      </p:cBhvr>
                                      <p:tavLst>
                                        <p:tav tm="0">
                                          <p:val>
                                            <p:fltVal val="0"/>
                                          </p:val>
                                        </p:tav>
                                        <p:tav tm="100000">
                                          <p:val>
                                            <p:strVal val="#ppt_w"/>
                                          </p:val>
                                        </p:tav>
                                      </p:tavLst>
                                    </p:anim>
                                    <p:anim calcmode="lin" valueType="num">
                                      <p:cBhvr>
                                        <p:cTn id="152" dur="1000" fill="hold"/>
                                        <p:tgtEl>
                                          <p:spTgt spid="47"/>
                                        </p:tgtEl>
                                        <p:attrNameLst>
                                          <p:attrName>ppt_h</p:attrName>
                                        </p:attrNameLst>
                                      </p:cBhvr>
                                      <p:tavLst>
                                        <p:tav tm="0">
                                          <p:val>
                                            <p:fltVal val="0"/>
                                          </p:val>
                                        </p:tav>
                                        <p:tav tm="100000">
                                          <p:val>
                                            <p:strVal val="#ppt_h"/>
                                          </p:val>
                                        </p:tav>
                                      </p:tavLst>
                                    </p:anim>
                                    <p:anim calcmode="lin" valueType="num">
                                      <p:cBhvr>
                                        <p:cTn id="153" dur="1000" fill="hold"/>
                                        <p:tgtEl>
                                          <p:spTgt spid="47"/>
                                        </p:tgtEl>
                                        <p:attrNameLst>
                                          <p:attrName>style.rotation</p:attrName>
                                        </p:attrNameLst>
                                      </p:cBhvr>
                                      <p:tavLst>
                                        <p:tav tm="0">
                                          <p:val>
                                            <p:fltVal val="90"/>
                                          </p:val>
                                        </p:tav>
                                        <p:tav tm="100000">
                                          <p:val>
                                            <p:fltVal val="0"/>
                                          </p:val>
                                        </p:tav>
                                      </p:tavLst>
                                    </p:anim>
                                    <p:animEffect transition="in" filter="fade">
                                      <p:cBhvr>
                                        <p:cTn id="154" dur="1000"/>
                                        <p:tgtEl>
                                          <p:spTgt spid="47"/>
                                        </p:tgtEl>
                                      </p:cBhvr>
                                    </p:animEffect>
                                  </p:childTnLst>
                                </p:cTn>
                              </p:par>
                              <p:par>
                                <p:cTn id="155" presetID="31" presetClass="entr" presetSubtype="0" fill="hold" nodeType="withEffect">
                                  <p:stCondLst>
                                    <p:cond delay="0"/>
                                  </p:stCondLst>
                                  <p:childTnLst>
                                    <p:set>
                                      <p:cBhvr>
                                        <p:cTn id="156" dur="1" fill="hold">
                                          <p:stCondLst>
                                            <p:cond delay="0"/>
                                          </p:stCondLst>
                                        </p:cTn>
                                        <p:tgtEl>
                                          <p:spTgt spid="50"/>
                                        </p:tgtEl>
                                        <p:attrNameLst>
                                          <p:attrName>style.visibility</p:attrName>
                                        </p:attrNameLst>
                                      </p:cBhvr>
                                      <p:to>
                                        <p:strVal val="visible"/>
                                      </p:to>
                                    </p:set>
                                    <p:anim calcmode="lin" valueType="num">
                                      <p:cBhvr>
                                        <p:cTn id="157" dur="1000" fill="hold"/>
                                        <p:tgtEl>
                                          <p:spTgt spid="50"/>
                                        </p:tgtEl>
                                        <p:attrNameLst>
                                          <p:attrName>ppt_w</p:attrName>
                                        </p:attrNameLst>
                                      </p:cBhvr>
                                      <p:tavLst>
                                        <p:tav tm="0">
                                          <p:val>
                                            <p:fltVal val="0"/>
                                          </p:val>
                                        </p:tav>
                                        <p:tav tm="100000">
                                          <p:val>
                                            <p:strVal val="#ppt_w"/>
                                          </p:val>
                                        </p:tav>
                                      </p:tavLst>
                                    </p:anim>
                                    <p:anim calcmode="lin" valueType="num">
                                      <p:cBhvr>
                                        <p:cTn id="158" dur="1000" fill="hold"/>
                                        <p:tgtEl>
                                          <p:spTgt spid="50"/>
                                        </p:tgtEl>
                                        <p:attrNameLst>
                                          <p:attrName>ppt_h</p:attrName>
                                        </p:attrNameLst>
                                      </p:cBhvr>
                                      <p:tavLst>
                                        <p:tav tm="0">
                                          <p:val>
                                            <p:fltVal val="0"/>
                                          </p:val>
                                        </p:tav>
                                        <p:tav tm="100000">
                                          <p:val>
                                            <p:strVal val="#ppt_h"/>
                                          </p:val>
                                        </p:tav>
                                      </p:tavLst>
                                    </p:anim>
                                    <p:anim calcmode="lin" valueType="num">
                                      <p:cBhvr>
                                        <p:cTn id="159" dur="1000" fill="hold"/>
                                        <p:tgtEl>
                                          <p:spTgt spid="50"/>
                                        </p:tgtEl>
                                        <p:attrNameLst>
                                          <p:attrName>style.rotation</p:attrName>
                                        </p:attrNameLst>
                                      </p:cBhvr>
                                      <p:tavLst>
                                        <p:tav tm="0">
                                          <p:val>
                                            <p:fltVal val="90"/>
                                          </p:val>
                                        </p:tav>
                                        <p:tav tm="100000">
                                          <p:val>
                                            <p:fltVal val="0"/>
                                          </p:val>
                                        </p:tav>
                                      </p:tavLst>
                                    </p:anim>
                                    <p:animEffect transition="in" filter="fade">
                                      <p:cBhvr>
                                        <p:cTn id="160" dur="1000"/>
                                        <p:tgtEl>
                                          <p:spTgt spid="50"/>
                                        </p:tgtEl>
                                      </p:cBhvr>
                                    </p:animEffect>
                                  </p:childTnLst>
                                </p:cTn>
                              </p:par>
                            </p:childTnLst>
                          </p:cTn>
                        </p:par>
                      </p:childTnLst>
                    </p:cTn>
                  </p:par>
                  <p:par>
                    <p:cTn id="161" fill="hold">
                      <p:stCondLst>
                        <p:cond delay="indefinite"/>
                      </p:stCondLst>
                      <p:childTnLst>
                        <p:par>
                          <p:cTn id="162" fill="hold">
                            <p:stCondLst>
                              <p:cond delay="0"/>
                            </p:stCondLst>
                            <p:childTnLst>
                              <p:par>
                                <p:cTn id="163" presetID="31" presetClass="entr" presetSubtype="0" fill="hold" grpId="0" nodeType="clickEffect">
                                  <p:stCondLst>
                                    <p:cond delay="0"/>
                                  </p:stCondLst>
                                  <p:childTnLst>
                                    <p:set>
                                      <p:cBhvr>
                                        <p:cTn id="164" dur="1" fill="hold">
                                          <p:stCondLst>
                                            <p:cond delay="0"/>
                                          </p:stCondLst>
                                        </p:cTn>
                                        <p:tgtEl>
                                          <p:spTgt spid="52"/>
                                        </p:tgtEl>
                                        <p:attrNameLst>
                                          <p:attrName>style.visibility</p:attrName>
                                        </p:attrNameLst>
                                      </p:cBhvr>
                                      <p:to>
                                        <p:strVal val="visible"/>
                                      </p:to>
                                    </p:set>
                                    <p:anim calcmode="lin" valueType="num">
                                      <p:cBhvr>
                                        <p:cTn id="165" dur="1000" fill="hold"/>
                                        <p:tgtEl>
                                          <p:spTgt spid="52"/>
                                        </p:tgtEl>
                                        <p:attrNameLst>
                                          <p:attrName>ppt_w</p:attrName>
                                        </p:attrNameLst>
                                      </p:cBhvr>
                                      <p:tavLst>
                                        <p:tav tm="0">
                                          <p:val>
                                            <p:fltVal val="0"/>
                                          </p:val>
                                        </p:tav>
                                        <p:tav tm="100000">
                                          <p:val>
                                            <p:strVal val="#ppt_w"/>
                                          </p:val>
                                        </p:tav>
                                      </p:tavLst>
                                    </p:anim>
                                    <p:anim calcmode="lin" valueType="num">
                                      <p:cBhvr>
                                        <p:cTn id="166" dur="1000" fill="hold"/>
                                        <p:tgtEl>
                                          <p:spTgt spid="52"/>
                                        </p:tgtEl>
                                        <p:attrNameLst>
                                          <p:attrName>ppt_h</p:attrName>
                                        </p:attrNameLst>
                                      </p:cBhvr>
                                      <p:tavLst>
                                        <p:tav tm="0">
                                          <p:val>
                                            <p:fltVal val="0"/>
                                          </p:val>
                                        </p:tav>
                                        <p:tav tm="100000">
                                          <p:val>
                                            <p:strVal val="#ppt_h"/>
                                          </p:val>
                                        </p:tav>
                                      </p:tavLst>
                                    </p:anim>
                                    <p:anim calcmode="lin" valueType="num">
                                      <p:cBhvr>
                                        <p:cTn id="167" dur="1000" fill="hold"/>
                                        <p:tgtEl>
                                          <p:spTgt spid="52"/>
                                        </p:tgtEl>
                                        <p:attrNameLst>
                                          <p:attrName>style.rotation</p:attrName>
                                        </p:attrNameLst>
                                      </p:cBhvr>
                                      <p:tavLst>
                                        <p:tav tm="0">
                                          <p:val>
                                            <p:fltVal val="90"/>
                                          </p:val>
                                        </p:tav>
                                        <p:tav tm="100000">
                                          <p:val>
                                            <p:fltVal val="0"/>
                                          </p:val>
                                        </p:tav>
                                      </p:tavLst>
                                    </p:anim>
                                    <p:animEffect transition="in" filter="fade">
                                      <p:cBhvr>
                                        <p:cTn id="168" dur="1000"/>
                                        <p:tgtEl>
                                          <p:spTgt spid="52"/>
                                        </p:tgtEl>
                                      </p:cBhvr>
                                    </p:animEffect>
                                  </p:childTnLst>
                                </p:cTn>
                              </p:par>
                              <p:par>
                                <p:cTn id="169" presetID="31" presetClass="entr" presetSubtype="0" fill="hold" grpId="0" nodeType="withEffect">
                                  <p:stCondLst>
                                    <p:cond delay="0"/>
                                  </p:stCondLst>
                                  <p:childTnLst>
                                    <p:set>
                                      <p:cBhvr>
                                        <p:cTn id="170" dur="1" fill="hold">
                                          <p:stCondLst>
                                            <p:cond delay="0"/>
                                          </p:stCondLst>
                                        </p:cTn>
                                        <p:tgtEl>
                                          <p:spTgt spid="51"/>
                                        </p:tgtEl>
                                        <p:attrNameLst>
                                          <p:attrName>style.visibility</p:attrName>
                                        </p:attrNameLst>
                                      </p:cBhvr>
                                      <p:to>
                                        <p:strVal val="visible"/>
                                      </p:to>
                                    </p:set>
                                    <p:anim calcmode="lin" valueType="num">
                                      <p:cBhvr>
                                        <p:cTn id="171" dur="1000" fill="hold"/>
                                        <p:tgtEl>
                                          <p:spTgt spid="51"/>
                                        </p:tgtEl>
                                        <p:attrNameLst>
                                          <p:attrName>ppt_w</p:attrName>
                                        </p:attrNameLst>
                                      </p:cBhvr>
                                      <p:tavLst>
                                        <p:tav tm="0">
                                          <p:val>
                                            <p:fltVal val="0"/>
                                          </p:val>
                                        </p:tav>
                                        <p:tav tm="100000">
                                          <p:val>
                                            <p:strVal val="#ppt_w"/>
                                          </p:val>
                                        </p:tav>
                                      </p:tavLst>
                                    </p:anim>
                                    <p:anim calcmode="lin" valueType="num">
                                      <p:cBhvr>
                                        <p:cTn id="172" dur="1000" fill="hold"/>
                                        <p:tgtEl>
                                          <p:spTgt spid="51"/>
                                        </p:tgtEl>
                                        <p:attrNameLst>
                                          <p:attrName>ppt_h</p:attrName>
                                        </p:attrNameLst>
                                      </p:cBhvr>
                                      <p:tavLst>
                                        <p:tav tm="0">
                                          <p:val>
                                            <p:fltVal val="0"/>
                                          </p:val>
                                        </p:tav>
                                        <p:tav tm="100000">
                                          <p:val>
                                            <p:strVal val="#ppt_h"/>
                                          </p:val>
                                        </p:tav>
                                      </p:tavLst>
                                    </p:anim>
                                    <p:anim calcmode="lin" valueType="num">
                                      <p:cBhvr>
                                        <p:cTn id="173" dur="1000" fill="hold"/>
                                        <p:tgtEl>
                                          <p:spTgt spid="51"/>
                                        </p:tgtEl>
                                        <p:attrNameLst>
                                          <p:attrName>style.rotation</p:attrName>
                                        </p:attrNameLst>
                                      </p:cBhvr>
                                      <p:tavLst>
                                        <p:tav tm="0">
                                          <p:val>
                                            <p:fltVal val="90"/>
                                          </p:val>
                                        </p:tav>
                                        <p:tav tm="100000">
                                          <p:val>
                                            <p:fltVal val="0"/>
                                          </p:val>
                                        </p:tav>
                                      </p:tavLst>
                                    </p:anim>
                                    <p:animEffect transition="in" filter="fade">
                                      <p:cBhvr>
                                        <p:cTn id="174" dur="10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p:bldP spid="28" grpId="0" animBg="1"/>
      <p:bldP spid="29" grpId="0"/>
      <p:bldP spid="34" grpId="0" animBg="1"/>
      <p:bldP spid="37" grpId="0" animBg="1"/>
      <p:bldP spid="38" grpId="0"/>
      <p:bldP spid="43" grpId="0" animBg="1"/>
      <p:bldP spid="45" grpId="0" animBg="1"/>
      <p:bldP spid="46" grpId="0"/>
      <p:bldP spid="51" grpId="0"/>
      <p:bldP spid="52"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095080"/>
            <a:ext cx="9022080" cy="4114800"/>
          </a:xfrm>
        </p:spPr>
        <p:txBody>
          <a:bodyPr/>
          <a:lstStyle/>
          <a:p>
            <a:r>
              <a:rPr lang="en-GB" sz="2800" dirty="0" err="1"/>
              <a:t>Eriksen</a:t>
            </a:r>
            <a:r>
              <a:rPr lang="en-GB" sz="2800" dirty="0"/>
              <a:t> &amp; </a:t>
            </a:r>
            <a:r>
              <a:rPr lang="en-GB" sz="2800" dirty="0" err="1"/>
              <a:t>St.James</a:t>
            </a:r>
            <a:r>
              <a:rPr lang="en-GB" sz="2800" dirty="0"/>
              <a:t> (1986): developed the spotlight notion in their Zoom lens model.</a:t>
            </a:r>
          </a:p>
          <a:p>
            <a:pPr lvl="1"/>
            <a:r>
              <a:rPr lang="en-GB" sz="2400" dirty="0"/>
              <a:t>We can adjust area of focal attention by increasing or decreasing it in same way as zoom lens works on a camera </a:t>
            </a:r>
          </a:p>
          <a:p>
            <a:pPr lvl="1"/>
            <a:r>
              <a:rPr lang="en-GB" sz="2800" dirty="0"/>
              <a:t>Model has received support (e.g., M</a:t>
            </a:r>
            <a:r>
              <a:rPr lang="en-GB" sz="2400" dirty="0"/>
              <a:t>üller et al., 2003)</a:t>
            </a:r>
          </a:p>
          <a:p>
            <a:pPr marL="457200" lvl="1" indent="0">
              <a:buNone/>
            </a:pPr>
            <a:endParaRPr lang="en-GB" sz="1400" dirty="0"/>
          </a:p>
          <a:p>
            <a:r>
              <a:rPr lang="en-GB" sz="2800" dirty="0"/>
              <a:t>However: Multiple Spotlights theory now dominates:</a:t>
            </a:r>
          </a:p>
          <a:p>
            <a:pPr lvl="1"/>
            <a:r>
              <a:rPr lang="en-GB" sz="2400" dirty="0"/>
              <a:t>Visual attention is far more flexible: we can show split attention. </a:t>
            </a:r>
          </a:p>
          <a:p>
            <a:pPr lvl="1"/>
            <a:r>
              <a:rPr lang="en-GB" sz="2400" dirty="0" err="1"/>
              <a:t>Awh</a:t>
            </a:r>
            <a:r>
              <a:rPr lang="en-GB" sz="2400" dirty="0"/>
              <a:t> &amp; </a:t>
            </a:r>
            <a:r>
              <a:rPr lang="en-GB" sz="2400" dirty="0" err="1"/>
              <a:t>Pashler</a:t>
            </a:r>
            <a:r>
              <a:rPr lang="en-GB" sz="2400" dirty="0"/>
              <a:t> (2000)</a:t>
            </a:r>
          </a:p>
          <a:p>
            <a:pPr lvl="1"/>
            <a:r>
              <a:rPr lang="en-GB" sz="2400" dirty="0" err="1"/>
              <a:t>Morawetz</a:t>
            </a:r>
            <a:r>
              <a:rPr lang="en-GB" sz="2400" dirty="0"/>
              <a:t> et al. (2007)</a:t>
            </a:r>
          </a:p>
        </p:txBody>
      </p:sp>
      <p:grpSp>
        <p:nvGrpSpPr>
          <p:cNvPr id="10" name="Group 9"/>
          <p:cNvGrpSpPr/>
          <p:nvPr/>
        </p:nvGrpSpPr>
        <p:grpSpPr>
          <a:xfrm>
            <a:off x="5486400" y="5561762"/>
            <a:ext cx="3657600" cy="1296238"/>
            <a:chOff x="1698171" y="1894115"/>
            <a:chExt cx="5446208" cy="1296238"/>
          </a:xfrm>
        </p:grpSpPr>
        <p:sp>
          <p:nvSpPr>
            <p:cNvPr id="5" name="Rectangle 4"/>
            <p:cNvSpPr/>
            <p:nvPr/>
          </p:nvSpPr>
          <p:spPr bwMode="auto">
            <a:xfrm>
              <a:off x="1698171" y="2401556"/>
              <a:ext cx="834014" cy="281354"/>
            </a:xfrm>
            <a:prstGeom prst="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7" name="Flowchart: Direct Access Storage 6"/>
            <p:cNvSpPr/>
            <p:nvPr/>
          </p:nvSpPr>
          <p:spPr bwMode="auto">
            <a:xfrm>
              <a:off x="2532185" y="2175468"/>
              <a:ext cx="331596" cy="733530"/>
            </a:xfrm>
            <a:prstGeom prst="flowChartMagneticDrum">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Flowchart: Manual Operation 8"/>
            <p:cNvSpPr/>
            <p:nvPr/>
          </p:nvSpPr>
          <p:spPr bwMode="auto">
            <a:xfrm rot="5400000">
              <a:off x="4355961" y="401934"/>
              <a:ext cx="1296238" cy="4280599"/>
            </a:xfrm>
            <a:prstGeom prst="flowChartManualOperation">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grpSp>
      <p:sp>
        <p:nvSpPr>
          <p:cNvPr id="12" name="Rectangle 11"/>
          <p:cNvSpPr/>
          <p:nvPr/>
        </p:nvSpPr>
        <p:spPr bwMode="auto">
          <a:xfrm>
            <a:off x="5676456" y="6155880"/>
            <a:ext cx="180000" cy="108000"/>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4" name="Rectangle 3"/>
          <p:cNvSpPr/>
          <p:nvPr/>
        </p:nvSpPr>
        <p:spPr>
          <a:xfrm>
            <a:off x="97536" y="172258"/>
            <a:ext cx="8924544" cy="1815882"/>
          </a:xfrm>
          <a:prstGeom prst="rect">
            <a:avLst/>
          </a:prstGeom>
        </p:spPr>
        <p:txBody>
          <a:bodyPr wrap="square">
            <a:spAutoFit/>
          </a:bodyPr>
          <a:lstStyle/>
          <a:p>
            <a:pPr marL="342900" indent="-342900">
              <a:buFont typeface="Arial" panose="020B0604020202020204" pitchFamily="34" charset="0"/>
              <a:buChar char="•"/>
            </a:pPr>
            <a:r>
              <a:rPr lang="en-GB" sz="2800" dirty="0"/>
              <a:t>Posner: focused visual attention = spotlight, visual attention illuminates a small part of visual space.</a:t>
            </a:r>
          </a:p>
          <a:p>
            <a:pPr marL="342900" indent="-342900">
              <a:buFont typeface="Arial" panose="020B0604020202020204" pitchFamily="34" charset="0"/>
              <a:buChar char="•"/>
            </a:pPr>
            <a:r>
              <a:rPr lang="en-GB" sz="2800" dirty="0"/>
              <a:t>Info under spotlight is processed further but info outside spotlight does not receive much processing.</a:t>
            </a:r>
          </a:p>
        </p:txBody>
      </p:sp>
    </p:spTree>
    <p:extLst>
      <p:ext uri="{BB962C8B-B14F-4D97-AF65-F5344CB8AC3E}">
        <p14:creationId xmlns:p14="http://schemas.microsoft.com/office/powerpoint/2010/main" val="30899374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42" dur="500"/>
                                        <p:tgtEl>
                                          <p:spTgt spid="3">
                                            <p:txEl>
                                              <p:pRg st="6" end="6"/>
                                            </p:txEl>
                                          </p:spTgt>
                                        </p:tgtEl>
                                      </p:cBhvr>
                                    </p:animEffect>
                                  </p:childTnLst>
                                </p:cTn>
                              </p:par>
                              <p:par>
                                <p:cTn id="43" presetID="14" presetClass="entr" presetSubtype="10" fill="hold"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799" y="68179"/>
            <a:ext cx="7772400" cy="822158"/>
          </a:xfrm>
        </p:spPr>
        <p:txBody>
          <a:bodyPr/>
          <a:lstStyle/>
          <a:p>
            <a:r>
              <a:rPr lang="en-GB" dirty="0"/>
              <a:t>What does vision select?</a:t>
            </a:r>
          </a:p>
        </p:txBody>
      </p:sp>
      <p:sp>
        <p:nvSpPr>
          <p:cNvPr id="3" name="Content Placeholder 2"/>
          <p:cNvSpPr>
            <a:spLocks noGrp="1"/>
          </p:cNvSpPr>
          <p:nvPr>
            <p:ph idx="1"/>
          </p:nvPr>
        </p:nvSpPr>
        <p:spPr>
          <a:xfrm>
            <a:off x="-1" y="890336"/>
            <a:ext cx="9108000" cy="5967663"/>
          </a:xfrm>
          <a:solidFill>
            <a:schemeClr val="bg1"/>
          </a:solidFill>
        </p:spPr>
        <p:txBody>
          <a:bodyPr/>
          <a:lstStyle/>
          <a:p>
            <a:r>
              <a:rPr lang="en-GB" sz="2800" dirty="0"/>
              <a:t>Locations</a:t>
            </a:r>
          </a:p>
          <a:p>
            <a:pPr lvl="1"/>
            <a:r>
              <a:rPr lang="en-GB" sz="2400" dirty="0" err="1"/>
              <a:t>O’Craven</a:t>
            </a:r>
            <a:r>
              <a:rPr lang="en-GB" sz="2400" dirty="0"/>
              <a:t> et al. (1999</a:t>
            </a:r>
            <a:r>
              <a:rPr lang="en-GB" sz="2400" dirty="0" smtClean="0"/>
              <a:t>): fMRI revealed that non-task-related pictures (face/house) that were superimposed in the location of task-related (2 oval shapes) pictures were also attended.</a:t>
            </a:r>
          </a:p>
          <a:p>
            <a:pPr lvl="1"/>
            <a:endParaRPr lang="en-GB" sz="1200" dirty="0"/>
          </a:p>
          <a:p>
            <a:r>
              <a:rPr lang="en-GB" sz="2800" dirty="0"/>
              <a:t>Objects</a:t>
            </a:r>
          </a:p>
          <a:p>
            <a:pPr lvl="1"/>
            <a:r>
              <a:rPr lang="en-GB" sz="2400" dirty="0" err="1"/>
              <a:t>Neisser</a:t>
            </a:r>
            <a:r>
              <a:rPr lang="en-GB" sz="2400" dirty="0"/>
              <a:t> &amp; </a:t>
            </a:r>
            <a:r>
              <a:rPr lang="en-GB" sz="2400" dirty="0" err="1"/>
              <a:t>Becklen</a:t>
            </a:r>
            <a:r>
              <a:rPr lang="en-GB" sz="2400" dirty="0"/>
              <a:t> (1975</a:t>
            </a:r>
            <a:r>
              <a:rPr lang="en-GB" sz="2400" dirty="0" smtClean="0"/>
              <a:t>): Gorilla experiment</a:t>
            </a:r>
            <a:endParaRPr lang="en-GB" sz="2400" dirty="0"/>
          </a:p>
          <a:p>
            <a:pPr lvl="1"/>
            <a:r>
              <a:rPr lang="en-GB" sz="2400" dirty="0" smtClean="0"/>
              <a:t>Patients </a:t>
            </a:r>
            <a:r>
              <a:rPr lang="en-GB" sz="2400" dirty="0"/>
              <a:t>with unilateral visual neglect ignore one half of the visual field, when asked to draw an array of objects they draw one half of all the objects in the array as opposed to drawing whole objects from only one half of the array. </a:t>
            </a:r>
            <a:endParaRPr lang="en-GB" sz="2400" dirty="0" smtClean="0"/>
          </a:p>
          <a:p>
            <a:pPr marL="457200" lvl="1" indent="0">
              <a:buNone/>
            </a:pPr>
            <a:endParaRPr lang="en-GB" sz="1200" dirty="0"/>
          </a:p>
          <a:p>
            <a:r>
              <a:rPr lang="en-GB" dirty="0" smtClean="0"/>
              <a:t>Location </a:t>
            </a:r>
            <a:r>
              <a:rPr lang="en-GB" dirty="0"/>
              <a:t>and objects</a:t>
            </a:r>
          </a:p>
          <a:p>
            <a:pPr lvl="1"/>
            <a:r>
              <a:rPr lang="en-GB" dirty="0" err="1"/>
              <a:t>Eagly</a:t>
            </a:r>
            <a:r>
              <a:rPr lang="en-GB" dirty="0"/>
              <a:t> et al. (1994</a:t>
            </a:r>
            <a:r>
              <a:rPr lang="en-GB" dirty="0" smtClean="0"/>
              <a:t>)……</a:t>
            </a:r>
            <a:endParaRPr lang="en-GB" dirty="0"/>
          </a:p>
        </p:txBody>
      </p:sp>
    </p:spTree>
    <p:extLst>
      <p:ext uri="{BB962C8B-B14F-4D97-AF65-F5344CB8AC3E}">
        <p14:creationId xmlns:p14="http://schemas.microsoft.com/office/powerpoint/2010/main" val="83184681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5" dur="500"/>
                                        <p:tgtEl>
                                          <p:spTgt spid="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6" dur="500"/>
                                        <p:tgtEl>
                                          <p:spTgt spid="3">
                                            <p:txEl>
                                              <p:pRg st="7" end="7"/>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1762" y="108281"/>
            <a:ext cx="8085221" cy="701842"/>
          </a:xfrm>
        </p:spPr>
        <p:txBody>
          <a:bodyPr/>
          <a:lstStyle/>
          <a:p>
            <a:r>
              <a:rPr lang="en-GB" sz="3600" dirty="0" err="1"/>
              <a:t>Eagly</a:t>
            </a:r>
            <a:r>
              <a:rPr lang="en-GB" sz="3600" dirty="0"/>
              <a:t>, Driver, and </a:t>
            </a:r>
            <a:r>
              <a:rPr lang="en-GB" sz="3600" dirty="0" err="1"/>
              <a:t>Rafal</a:t>
            </a:r>
            <a:r>
              <a:rPr lang="en-GB" sz="3600" dirty="0"/>
              <a:t> (1994)</a:t>
            </a:r>
          </a:p>
        </p:txBody>
      </p:sp>
      <p:sp>
        <p:nvSpPr>
          <p:cNvPr id="3" name="Content Placeholder 2"/>
          <p:cNvSpPr>
            <a:spLocks noGrp="1"/>
          </p:cNvSpPr>
          <p:nvPr>
            <p:ph idx="1"/>
          </p:nvPr>
        </p:nvSpPr>
        <p:spPr>
          <a:xfrm>
            <a:off x="542993" y="2022308"/>
            <a:ext cx="998621" cy="605589"/>
          </a:xfrm>
        </p:spPr>
        <p:txBody>
          <a:bodyPr/>
          <a:lstStyle/>
          <a:p>
            <a:pPr marL="0" indent="0">
              <a:buNone/>
            </a:pPr>
            <a:r>
              <a:rPr lang="en-GB" sz="2600" dirty="0"/>
              <a:t>Cue</a:t>
            </a:r>
          </a:p>
        </p:txBody>
      </p:sp>
      <p:sp>
        <p:nvSpPr>
          <p:cNvPr id="4" name="Content Placeholder 2"/>
          <p:cNvSpPr txBox="1">
            <a:spLocks/>
          </p:cNvSpPr>
          <p:nvPr/>
        </p:nvSpPr>
        <p:spPr bwMode="auto">
          <a:xfrm>
            <a:off x="2367467" y="2028322"/>
            <a:ext cx="2392280" cy="59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FontTx/>
              <a:buNone/>
            </a:pPr>
            <a:r>
              <a:rPr lang="en-GB" sz="2600" kern="0" dirty="0"/>
              <a:t>Valid target</a:t>
            </a:r>
          </a:p>
        </p:txBody>
      </p:sp>
      <p:sp>
        <p:nvSpPr>
          <p:cNvPr id="5" name="Content Placeholder 2"/>
          <p:cNvSpPr txBox="1">
            <a:spLocks/>
          </p:cNvSpPr>
          <p:nvPr/>
        </p:nvSpPr>
        <p:spPr bwMode="auto">
          <a:xfrm>
            <a:off x="6851267" y="1722815"/>
            <a:ext cx="2165512" cy="1038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FontTx/>
              <a:buNone/>
            </a:pPr>
            <a:r>
              <a:rPr lang="en-GB" sz="2600" kern="0" dirty="0"/>
              <a:t>Invalid target (diff object)</a:t>
            </a:r>
          </a:p>
        </p:txBody>
      </p:sp>
      <p:sp>
        <p:nvSpPr>
          <p:cNvPr id="6" name="Rectangle 5"/>
          <p:cNvSpPr/>
          <p:nvPr/>
        </p:nvSpPr>
        <p:spPr bwMode="auto">
          <a:xfrm>
            <a:off x="160802" y="2621884"/>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3" name="Plus 12"/>
          <p:cNvSpPr/>
          <p:nvPr/>
        </p:nvSpPr>
        <p:spPr bwMode="auto">
          <a:xfrm>
            <a:off x="862304" y="3401331"/>
            <a:ext cx="360000" cy="360000"/>
          </a:xfrm>
          <a:prstGeom prst="mathPlus">
            <a:avLst/>
          </a:prstGeom>
          <a:solidFill>
            <a:schemeClr val="tx1"/>
          </a:solid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2" name="Rectangle 21"/>
          <p:cNvSpPr/>
          <p:nvPr/>
        </p:nvSpPr>
        <p:spPr bwMode="auto">
          <a:xfrm>
            <a:off x="1237139" y="2621884"/>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cxnSp>
        <p:nvCxnSpPr>
          <p:cNvPr id="24" name="Straight Connector 23"/>
          <p:cNvCxnSpPr/>
          <p:nvPr/>
        </p:nvCxnSpPr>
        <p:spPr bwMode="auto">
          <a:xfrm flipH="1" flipV="1">
            <a:off x="1263153" y="2621884"/>
            <a:ext cx="0" cy="493295"/>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25" name="Straight Connector 24"/>
          <p:cNvCxnSpPr/>
          <p:nvPr/>
        </p:nvCxnSpPr>
        <p:spPr bwMode="auto">
          <a:xfrm rot="16200000" flipH="1" flipV="1">
            <a:off x="1571321" y="2341787"/>
            <a:ext cx="0" cy="612000"/>
          </a:xfrm>
          <a:prstGeom prst="line">
            <a:avLst/>
          </a:prstGeom>
          <a:solidFill>
            <a:schemeClr val="accent1"/>
          </a:solidFill>
          <a:ln w="57150" cap="flat" cmpd="sng" algn="ctr">
            <a:solidFill>
              <a:schemeClr val="tx1"/>
            </a:solidFill>
            <a:prstDash val="solid"/>
            <a:round/>
            <a:headEnd type="none" w="med" len="med"/>
            <a:tailEnd type="none" w="med" len="med"/>
          </a:ln>
          <a:effectLst/>
        </p:spPr>
      </p:cxnSp>
      <p:cxnSp>
        <p:nvCxnSpPr>
          <p:cNvPr id="26" name="Straight Connector 25"/>
          <p:cNvCxnSpPr/>
          <p:nvPr/>
        </p:nvCxnSpPr>
        <p:spPr bwMode="auto">
          <a:xfrm flipH="1" flipV="1">
            <a:off x="1889053" y="2621884"/>
            <a:ext cx="0" cy="493295"/>
          </a:xfrm>
          <a:prstGeom prst="line">
            <a:avLst/>
          </a:prstGeom>
          <a:solidFill>
            <a:schemeClr val="accent1"/>
          </a:solidFill>
          <a:ln w="57150" cap="flat" cmpd="sng" algn="ctr">
            <a:solidFill>
              <a:schemeClr val="tx1"/>
            </a:solidFill>
            <a:prstDash val="solid"/>
            <a:round/>
            <a:headEnd type="none" w="med" len="med"/>
            <a:tailEnd type="none" w="med" len="med"/>
          </a:ln>
          <a:effectLst/>
        </p:spPr>
      </p:cxnSp>
      <p:sp>
        <p:nvSpPr>
          <p:cNvPr id="27" name="Rectangle 26"/>
          <p:cNvSpPr/>
          <p:nvPr/>
        </p:nvSpPr>
        <p:spPr bwMode="auto">
          <a:xfrm>
            <a:off x="2367467" y="2659978"/>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8" name="Plus 27"/>
          <p:cNvSpPr/>
          <p:nvPr/>
        </p:nvSpPr>
        <p:spPr bwMode="auto">
          <a:xfrm>
            <a:off x="3068969" y="3439425"/>
            <a:ext cx="360000" cy="360000"/>
          </a:xfrm>
          <a:prstGeom prst="mathPlus">
            <a:avLst/>
          </a:prstGeom>
          <a:solidFill>
            <a:schemeClr val="tx1"/>
          </a:solid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9" name="Rectangle 28"/>
          <p:cNvSpPr/>
          <p:nvPr/>
        </p:nvSpPr>
        <p:spPr bwMode="auto">
          <a:xfrm>
            <a:off x="3443804" y="2659978"/>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0" name="Rectangle 29"/>
          <p:cNvSpPr/>
          <p:nvPr/>
        </p:nvSpPr>
        <p:spPr bwMode="auto">
          <a:xfrm>
            <a:off x="3451323" y="2659978"/>
            <a:ext cx="670383" cy="455201"/>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1" name="Rectangle 30"/>
          <p:cNvSpPr/>
          <p:nvPr/>
        </p:nvSpPr>
        <p:spPr bwMode="auto">
          <a:xfrm>
            <a:off x="4574132" y="2621884"/>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2" name="Plus 31"/>
          <p:cNvSpPr/>
          <p:nvPr/>
        </p:nvSpPr>
        <p:spPr bwMode="auto">
          <a:xfrm>
            <a:off x="5275634" y="3401331"/>
            <a:ext cx="360000" cy="360000"/>
          </a:xfrm>
          <a:prstGeom prst="mathPlus">
            <a:avLst/>
          </a:prstGeom>
          <a:solidFill>
            <a:schemeClr val="tx1"/>
          </a:solid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3" name="Rectangle 32"/>
          <p:cNvSpPr/>
          <p:nvPr/>
        </p:nvSpPr>
        <p:spPr bwMode="auto">
          <a:xfrm>
            <a:off x="5650469" y="2621884"/>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4" name="Rectangle 33"/>
          <p:cNvSpPr/>
          <p:nvPr/>
        </p:nvSpPr>
        <p:spPr bwMode="auto">
          <a:xfrm>
            <a:off x="5660820" y="4145683"/>
            <a:ext cx="670383" cy="455201"/>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5" name="Content Placeholder 2"/>
          <p:cNvSpPr txBox="1">
            <a:spLocks/>
          </p:cNvSpPr>
          <p:nvPr/>
        </p:nvSpPr>
        <p:spPr bwMode="auto">
          <a:xfrm>
            <a:off x="4458987" y="1722815"/>
            <a:ext cx="2197491" cy="1038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FontTx/>
              <a:buNone/>
            </a:pPr>
            <a:r>
              <a:rPr lang="en-GB" sz="2600" kern="0" dirty="0"/>
              <a:t>Invalid target (same object)</a:t>
            </a:r>
          </a:p>
        </p:txBody>
      </p:sp>
      <p:sp>
        <p:nvSpPr>
          <p:cNvPr id="36" name="Rectangle 35"/>
          <p:cNvSpPr/>
          <p:nvPr/>
        </p:nvSpPr>
        <p:spPr bwMode="auto">
          <a:xfrm>
            <a:off x="6851267" y="2620884"/>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7" name="Plus 36"/>
          <p:cNvSpPr/>
          <p:nvPr/>
        </p:nvSpPr>
        <p:spPr bwMode="auto">
          <a:xfrm>
            <a:off x="7552769" y="3400331"/>
            <a:ext cx="360000" cy="360000"/>
          </a:xfrm>
          <a:prstGeom prst="mathPlus">
            <a:avLst/>
          </a:prstGeom>
          <a:solidFill>
            <a:schemeClr val="tx1"/>
          </a:solidFill>
          <a:ln w="1905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8" name="Rectangle 37"/>
          <p:cNvSpPr/>
          <p:nvPr/>
        </p:nvSpPr>
        <p:spPr bwMode="auto">
          <a:xfrm>
            <a:off x="7927604" y="2620884"/>
            <a:ext cx="684000" cy="1980000"/>
          </a:xfrm>
          <a:prstGeom prst="rect">
            <a:avLst/>
          </a:prstGeom>
          <a:solidFill>
            <a:schemeClr val="bg1"/>
          </a:solidFill>
          <a:ln w="127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9" name="Rectangle 38"/>
          <p:cNvSpPr/>
          <p:nvPr/>
        </p:nvSpPr>
        <p:spPr bwMode="auto">
          <a:xfrm>
            <a:off x="6858075" y="2625735"/>
            <a:ext cx="670383" cy="455201"/>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43" name="Rectangle 42"/>
          <p:cNvSpPr/>
          <p:nvPr/>
        </p:nvSpPr>
        <p:spPr bwMode="auto">
          <a:xfrm>
            <a:off x="6726806" y="1766732"/>
            <a:ext cx="2220177" cy="3094028"/>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44" name="Rectangle 43"/>
          <p:cNvSpPr/>
          <p:nvPr/>
        </p:nvSpPr>
        <p:spPr bwMode="auto">
          <a:xfrm>
            <a:off x="4354229" y="1774755"/>
            <a:ext cx="2220177" cy="3094028"/>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45" name="Rectangle 44"/>
          <p:cNvSpPr/>
          <p:nvPr/>
        </p:nvSpPr>
        <p:spPr bwMode="auto">
          <a:xfrm>
            <a:off x="62426" y="1778767"/>
            <a:ext cx="2052000" cy="3094028"/>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46" name="Rectangle 45"/>
          <p:cNvSpPr/>
          <p:nvPr/>
        </p:nvSpPr>
        <p:spPr bwMode="auto">
          <a:xfrm>
            <a:off x="2260557" y="1778767"/>
            <a:ext cx="2011279" cy="3094028"/>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7" name="TextBox 6"/>
          <p:cNvSpPr txBox="1"/>
          <p:nvPr/>
        </p:nvSpPr>
        <p:spPr>
          <a:xfrm>
            <a:off x="810" y="814974"/>
            <a:ext cx="8946173" cy="830997"/>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GB" sz="2400" dirty="0"/>
              <a:t>Ps required to respond as quickly as possible to a target that would appear in one location in one of the rectangles.</a:t>
            </a:r>
          </a:p>
        </p:txBody>
      </p:sp>
      <p:sp>
        <p:nvSpPr>
          <p:cNvPr id="40" name="TextBox 39"/>
          <p:cNvSpPr txBox="1"/>
          <p:nvPr/>
        </p:nvSpPr>
        <p:spPr>
          <a:xfrm>
            <a:off x="70606" y="5063921"/>
            <a:ext cx="9073394" cy="1569660"/>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GB" sz="2400" dirty="0"/>
              <a:t>Target detection slower on invalid trials compared to valid trials</a:t>
            </a:r>
          </a:p>
          <a:p>
            <a:pPr marL="342900" indent="-342900">
              <a:buFont typeface="Arial" panose="020B0604020202020204" pitchFamily="34" charset="0"/>
              <a:buChar char="•"/>
            </a:pPr>
            <a:r>
              <a:rPr lang="en-GB" sz="2400" dirty="0"/>
              <a:t>But, it was faster on invalid trials when the cue was in the same object rather than a different object. </a:t>
            </a:r>
          </a:p>
          <a:p>
            <a:pPr marL="342900" indent="-342900">
              <a:buFont typeface="Arial" panose="020B0604020202020204" pitchFamily="34" charset="0"/>
              <a:buChar char="•"/>
            </a:pPr>
            <a:r>
              <a:rPr lang="en-GB" sz="2400" dirty="0"/>
              <a:t>Suggests attention is also partially object-based.</a:t>
            </a:r>
          </a:p>
        </p:txBody>
      </p:sp>
    </p:spTree>
    <p:extLst>
      <p:ext uri="{BB962C8B-B14F-4D97-AF65-F5344CB8AC3E}">
        <p14:creationId xmlns:p14="http://schemas.microsoft.com/office/powerpoint/2010/main" val="29185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5"/>
                                        </p:tgtEl>
                                        <p:attrNameLst>
                                          <p:attrName>style.visibility</p:attrName>
                                        </p:attrNameLst>
                                      </p:cBhvr>
                                      <p:to>
                                        <p:strVal val="visible"/>
                                      </p:to>
                                    </p:set>
                                    <p:animEffect transition="in" filter="randombar(horizontal)">
                                      <p:cBhvr>
                                        <p:cTn id="12" dur="500"/>
                                        <p:tgtEl>
                                          <p:spTgt spid="45"/>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randombar(horizontal)">
                                      <p:cBhvr>
                                        <p:cTn id="18" dur="500"/>
                                        <p:tgtEl>
                                          <p:spTgt spid="6"/>
                                        </p:tgtEl>
                                      </p:cBhvr>
                                    </p:animEffect>
                                  </p:childTnLst>
                                </p:cTn>
                              </p:par>
                              <p:par>
                                <p:cTn id="19" presetID="14" presetClass="entr" presetSubtype="10"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animEffect transition="in" filter="randombar(horizontal)">
                                      <p:cBhvr>
                                        <p:cTn id="21" dur="500"/>
                                        <p:tgtEl>
                                          <p:spTgt spid="24"/>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randombar(horizontal)">
                                      <p:cBhvr>
                                        <p:cTn id="24" dur="500"/>
                                        <p:tgtEl>
                                          <p:spTgt spid="13"/>
                                        </p:tgtEl>
                                      </p:cBhvr>
                                    </p:animEffect>
                                  </p:childTnLst>
                                </p:cTn>
                              </p:par>
                              <p:par>
                                <p:cTn id="25" presetID="14" presetClass="entr" presetSubtype="1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randombar(horizontal)">
                                      <p:cBhvr>
                                        <p:cTn id="27" dur="500"/>
                                        <p:tgtEl>
                                          <p:spTgt spid="26"/>
                                        </p:tgtEl>
                                      </p:cBhvr>
                                    </p:animEffect>
                                  </p:childTnLst>
                                </p:cTn>
                              </p:par>
                              <p:par>
                                <p:cTn id="28" presetID="14" presetClass="entr" presetSubtype="10" fill="hold" nodeType="withEffect">
                                  <p:stCondLst>
                                    <p:cond delay="0"/>
                                  </p:stCondLst>
                                  <p:childTnLst>
                                    <p:set>
                                      <p:cBhvr>
                                        <p:cTn id="29" dur="1" fill="hold">
                                          <p:stCondLst>
                                            <p:cond delay="0"/>
                                          </p:stCondLst>
                                        </p:cTn>
                                        <p:tgtEl>
                                          <p:spTgt spid="25"/>
                                        </p:tgtEl>
                                        <p:attrNameLst>
                                          <p:attrName>style.visibility</p:attrName>
                                        </p:attrNameLst>
                                      </p:cBhvr>
                                      <p:to>
                                        <p:strVal val="visible"/>
                                      </p:to>
                                    </p:set>
                                    <p:animEffect transition="in" filter="randombar(horizontal)">
                                      <p:cBhvr>
                                        <p:cTn id="30" dur="500"/>
                                        <p:tgtEl>
                                          <p:spTgt spid="25"/>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randombar(horizontal)">
                                      <p:cBhvr>
                                        <p:cTn id="33" dur="500"/>
                                        <p:tgtEl>
                                          <p:spTgt spid="22"/>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grpId="0" nodeType="clickEffect">
                                  <p:stCondLst>
                                    <p:cond delay="0"/>
                                  </p:stCondLst>
                                  <p:childTnLst>
                                    <p:set>
                                      <p:cBhvr>
                                        <p:cTn id="37" dur="1" fill="hold">
                                          <p:stCondLst>
                                            <p:cond delay="0"/>
                                          </p:stCondLst>
                                        </p:cTn>
                                        <p:tgtEl>
                                          <p:spTgt spid="46"/>
                                        </p:tgtEl>
                                        <p:attrNameLst>
                                          <p:attrName>style.visibility</p:attrName>
                                        </p:attrNameLst>
                                      </p:cBhvr>
                                      <p:to>
                                        <p:strVal val="visible"/>
                                      </p:to>
                                    </p:set>
                                    <p:animEffect transition="in" filter="randombar(horizontal)">
                                      <p:cBhvr>
                                        <p:cTn id="38" dur="500"/>
                                        <p:tgtEl>
                                          <p:spTgt spid="46"/>
                                        </p:tgtEl>
                                      </p:cBhvr>
                                    </p:animEffect>
                                  </p:childTnLst>
                                </p:cTn>
                              </p:par>
                              <p:par>
                                <p:cTn id="39" presetID="14" presetClass="entr" presetSubtype="10" fill="hold" grpId="0" nodeType="with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randombar(horizontal)">
                                      <p:cBhvr>
                                        <p:cTn id="41" dur="500"/>
                                        <p:tgtEl>
                                          <p:spTgt spid="4"/>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30"/>
                                        </p:tgtEl>
                                        <p:attrNameLst>
                                          <p:attrName>style.visibility</p:attrName>
                                        </p:attrNameLst>
                                      </p:cBhvr>
                                      <p:to>
                                        <p:strVal val="visible"/>
                                      </p:to>
                                    </p:set>
                                    <p:animEffect transition="in" filter="randombar(horizontal)">
                                      <p:cBhvr>
                                        <p:cTn id="44" dur="500"/>
                                        <p:tgtEl>
                                          <p:spTgt spid="30"/>
                                        </p:tgtEl>
                                      </p:cBhvr>
                                    </p:animEffect>
                                  </p:childTnLst>
                                </p:cTn>
                              </p:par>
                              <p:par>
                                <p:cTn id="45" presetID="14" presetClass="entr" presetSubtype="1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randombar(horizontal)">
                                      <p:cBhvr>
                                        <p:cTn id="47" dur="500"/>
                                        <p:tgtEl>
                                          <p:spTgt spid="29"/>
                                        </p:tgtEl>
                                      </p:cBhvr>
                                    </p:animEffect>
                                  </p:childTnLst>
                                </p:cTn>
                              </p:par>
                              <p:par>
                                <p:cTn id="48" presetID="14" presetClass="entr" presetSubtype="10" fill="hold" grpId="0" nodeType="withEffect">
                                  <p:stCondLst>
                                    <p:cond delay="0"/>
                                  </p:stCondLst>
                                  <p:childTnLst>
                                    <p:set>
                                      <p:cBhvr>
                                        <p:cTn id="49" dur="1" fill="hold">
                                          <p:stCondLst>
                                            <p:cond delay="0"/>
                                          </p:stCondLst>
                                        </p:cTn>
                                        <p:tgtEl>
                                          <p:spTgt spid="28"/>
                                        </p:tgtEl>
                                        <p:attrNameLst>
                                          <p:attrName>style.visibility</p:attrName>
                                        </p:attrNameLst>
                                      </p:cBhvr>
                                      <p:to>
                                        <p:strVal val="visible"/>
                                      </p:to>
                                    </p:set>
                                    <p:animEffect transition="in" filter="randombar(horizontal)">
                                      <p:cBhvr>
                                        <p:cTn id="50" dur="500"/>
                                        <p:tgtEl>
                                          <p:spTgt spid="28"/>
                                        </p:tgtEl>
                                      </p:cBhvr>
                                    </p:animEffect>
                                  </p:childTnLst>
                                </p:cTn>
                              </p:par>
                              <p:par>
                                <p:cTn id="51" presetID="14" presetClass="entr" presetSubtype="10" fill="hold" grpId="0" nodeType="withEffect">
                                  <p:stCondLst>
                                    <p:cond delay="0"/>
                                  </p:stCondLst>
                                  <p:childTnLst>
                                    <p:set>
                                      <p:cBhvr>
                                        <p:cTn id="52" dur="1" fill="hold">
                                          <p:stCondLst>
                                            <p:cond delay="0"/>
                                          </p:stCondLst>
                                        </p:cTn>
                                        <p:tgtEl>
                                          <p:spTgt spid="27"/>
                                        </p:tgtEl>
                                        <p:attrNameLst>
                                          <p:attrName>style.visibility</p:attrName>
                                        </p:attrNameLst>
                                      </p:cBhvr>
                                      <p:to>
                                        <p:strVal val="visible"/>
                                      </p:to>
                                    </p:set>
                                    <p:animEffect transition="in" filter="randombar(horizontal)">
                                      <p:cBhvr>
                                        <p:cTn id="53" dur="500"/>
                                        <p:tgtEl>
                                          <p:spTgt spid="27"/>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grpId="0" nodeType="clickEffect">
                                  <p:stCondLst>
                                    <p:cond delay="0"/>
                                  </p:stCondLst>
                                  <p:childTnLst>
                                    <p:set>
                                      <p:cBhvr>
                                        <p:cTn id="57" dur="1" fill="hold">
                                          <p:stCondLst>
                                            <p:cond delay="0"/>
                                          </p:stCondLst>
                                        </p:cTn>
                                        <p:tgtEl>
                                          <p:spTgt spid="44"/>
                                        </p:tgtEl>
                                        <p:attrNameLst>
                                          <p:attrName>style.visibility</p:attrName>
                                        </p:attrNameLst>
                                      </p:cBhvr>
                                      <p:to>
                                        <p:strVal val="visible"/>
                                      </p:to>
                                    </p:set>
                                    <p:animEffect transition="in" filter="randombar(horizontal)">
                                      <p:cBhvr>
                                        <p:cTn id="58" dur="500"/>
                                        <p:tgtEl>
                                          <p:spTgt spid="44"/>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35"/>
                                        </p:tgtEl>
                                        <p:attrNameLst>
                                          <p:attrName>style.visibility</p:attrName>
                                        </p:attrNameLst>
                                      </p:cBhvr>
                                      <p:to>
                                        <p:strVal val="visible"/>
                                      </p:to>
                                    </p:set>
                                    <p:animEffect transition="in" filter="randombar(horizontal)">
                                      <p:cBhvr>
                                        <p:cTn id="61" dur="500"/>
                                        <p:tgtEl>
                                          <p:spTgt spid="35"/>
                                        </p:tgtEl>
                                      </p:cBhvr>
                                    </p:animEffect>
                                  </p:childTnLst>
                                </p:cTn>
                              </p:par>
                              <p:par>
                                <p:cTn id="62" presetID="14" presetClass="entr" presetSubtype="10" fill="hold" grpId="0" nodeType="withEffect">
                                  <p:stCondLst>
                                    <p:cond delay="0"/>
                                  </p:stCondLst>
                                  <p:childTnLst>
                                    <p:set>
                                      <p:cBhvr>
                                        <p:cTn id="63" dur="1" fill="hold">
                                          <p:stCondLst>
                                            <p:cond delay="0"/>
                                          </p:stCondLst>
                                        </p:cTn>
                                        <p:tgtEl>
                                          <p:spTgt spid="31"/>
                                        </p:tgtEl>
                                        <p:attrNameLst>
                                          <p:attrName>style.visibility</p:attrName>
                                        </p:attrNameLst>
                                      </p:cBhvr>
                                      <p:to>
                                        <p:strVal val="visible"/>
                                      </p:to>
                                    </p:set>
                                    <p:animEffect transition="in" filter="randombar(horizontal)">
                                      <p:cBhvr>
                                        <p:cTn id="64" dur="500"/>
                                        <p:tgtEl>
                                          <p:spTgt spid="31"/>
                                        </p:tgtEl>
                                      </p:cBhvr>
                                    </p:animEffect>
                                  </p:childTnLst>
                                </p:cTn>
                              </p:par>
                              <p:par>
                                <p:cTn id="65" presetID="14" presetClass="entr" presetSubtype="10" fill="hold" grpId="0" nodeType="withEffect">
                                  <p:stCondLst>
                                    <p:cond delay="0"/>
                                  </p:stCondLst>
                                  <p:childTnLst>
                                    <p:set>
                                      <p:cBhvr>
                                        <p:cTn id="66" dur="1" fill="hold">
                                          <p:stCondLst>
                                            <p:cond delay="0"/>
                                          </p:stCondLst>
                                        </p:cTn>
                                        <p:tgtEl>
                                          <p:spTgt spid="32"/>
                                        </p:tgtEl>
                                        <p:attrNameLst>
                                          <p:attrName>style.visibility</p:attrName>
                                        </p:attrNameLst>
                                      </p:cBhvr>
                                      <p:to>
                                        <p:strVal val="visible"/>
                                      </p:to>
                                    </p:set>
                                    <p:animEffect transition="in" filter="randombar(horizontal)">
                                      <p:cBhvr>
                                        <p:cTn id="67" dur="500"/>
                                        <p:tgtEl>
                                          <p:spTgt spid="32"/>
                                        </p:tgtEl>
                                      </p:cBhvr>
                                    </p:animEffect>
                                  </p:childTnLst>
                                </p:cTn>
                              </p:par>
                              <p:par>
                                <p:cTn id="68" presetID="14" presetClass="entr" presetSubtype="10" fill="hold" grpId="0" nodeType="with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randombar(horizontal)">
                                      <p:cBhvr>
                                        <p:cTn id="70" dur="500"/>
                                        <p:tgtEl>
                                          <p:spTgt spid="33"/>
                                        </p:tgtEl>
                                      </p:cBhvr>
                                    </p:animEffect>
                                  </p:childTnLst>
                                </p:cTn>
                              </p:par>
                              <p:par>
                                <p:cTn id="71" presetID="14" presetClass="entr" presetSubtype="10" fill="hold" grpId="0" nodeType="withEffect">
                                  <p:stCondLst>
                                    <p:cond delay="0"/>
                                  </p:stCondLst>
                                  <p:childTnLst>
                                    <p:set>
                                      <p:cBhvr>
                                        <p:cTn id="72" dur="1" fill="hold">
                                          <p:stCondLst>
                                            <p:cond delay="0"/>
                                          </p:stCondLst>
                                        </p:cTn>
                                        <p:tgtEl>
                                          <p:spTgt spid="34"/>
                                        </p:tgtEl>
                                        <p:attrNameLst>
                                          <p:attrName>style.visibility</p:attrName>
                                        </p:attrNameLst>
                                      </p:cBhvr>
                                      <p:to>
                                        <p:strVal val="visible"/>
                                      </p:to>
                                    </p:set>
                                    <p:animEffect transition="in" filter="randombar(horizontal)">
                                      <p:cBhvr>
                                        <p:cTn id="73" dur="500"/>
                                        <p:tgtEl>
                                          <p:spTgt spid="34"/>
                                        </p:tgtEl>
                                      </p:cBhvr>
                                    </p:animEffect>
                                  </p:childTnLst>
                                </p:cTn>
                              </p:par>
                            </p:childTnLst>
                          </p:cTn>
                        </p:par>
                      </p:childTnLst>
                    </p:cTn>
                  </p:par>
                  <p:par>
                    <p:cTn id="74" fill="hold">
                      <p:stCondLst>
                        <p:cond delay="indefinite"/>
                      </p:stCondLst>
                      <p:childTnLst>
                        <p:par>
                          <p:cTn id="75" fill="hold">
                            <p:stCondLst>
                              <p:cond delay="0"/>
                            </p:stCondLst>
                            <p:childTnLst>
                              <p:par>
                                <p:cTn id="76" presetID="14" presetClass="entr" presetSubtype="10" fill="hold" grpId="0" nodeType="clickEffect">
                                  <p:stCondLst>
                                    <p:cond delay="0"/>
                                  </p:stCondLst>
                                  <p:childTnLst>
                                    <p:set>
                                      <p:cBhvr>
                                        <p:cTn id="77" dur="1" fill="hold">
                                          <p:stCondLst>
                                            <p:cond delay="0"/>
                                          </p:stCondLst>
                                        </p:cTn>
                                        <p:tgtEl>
                                          <p:spTgt spid="43"/>
                                        </p:tgtEl>
                                        <p:attrNameLst>
                                          <p:attrName>style.visibility</p:attrName>
                                        </p:attrNameLst>
                                      </p:cBhvr>
                                      <p:to>
                                        <p:strVal val="visible"/>
                                      </p:to>
                                    </p:set>
                                    <p:animEffect transition="in" filter="randombar(horizontal)">
                                      <p:cBhvr>
                                        <p:cTn id="78" dur="500"/>
                                        <p:tgtEl>
                                          <p:spTgt spid="43"/>
                                        </p:tgtEl>
                                      </p:cBhvr>
                                    </p:animEffect>
                                  </p:childTnLst>
                                </p:cTn>
                              </p:par>
                              <p:par>
                                <p:cTn id="79" presetID="14" presetClass="entr" presetSubtype="10" fill="hold" grpId="0" nodeType="withEffect">
                                  <p:stCondLst>
                                    <p:cond delay="0"/>
                                  </p:stCondLst>
                                  <p:childTnLst>
                                    <p:set>
                                      <p:cBhvr>
                                        <p:cTn id="80" dur="1" fill="hold">
                                          <p:stCondLst>
                                            <p:cond delay="0"/>
                                          </p:stCondLst>
                                        </p:cTn>
                                        <p:tgtEl>
                                          <p:spTgt spid="5"/>
                                        </p:tgtEl>
                                        <p:attrNameLst>
                                          <p:attrName>style.visibility</p:attrName>
                                        </p:attrNameLst>
                                      </p:cBhvr>
                                      <p:to>
                                        <p:strVal val="visible"/>
                                      </p:to>
                                    </p:set>
                                    <p:animEffect transition="in" filter="randombar(horizontal)">
                                      <p:cBhvr>
                                        <p:cTn id="81" dur="500"/>
                                        <p:tgtEl>
                                          <p:spTgt spid="5"/>
                                        </p:tgtEl>
                                      </p:cBhvr>
                                    </p:animEffect>
                                  </p:childTnLst>
                                </p:cTn>
                              </p:par>
                              <p:par>
                                <p:cTn id="82" presetID="14" presetClass="entr" presetSubtype="10" fill="hold" grpId="0" nodeType="withEffect">
                                  <p:stCondLst>
                                    <p:cond delay="0"/>
                                  </p:stCondLst>
                                  <p:childTnLst>
                                    <p:set>
                                      <p:cBhvr>
                                        <p:cTn id="83" dur="1" fill="hold">
                                          <p:stCondLst>
                                            <p:cond delay="0"/>
                                          </p:stCondLst>
                                        </p:cTn>
                                        <p:tgtEl>
                                          <p:spTgt spid="39"/>
                                        </p:tgtEl>
                                        <p:attrNameLst>
                                          <p:attrName>style.visibility</p:attrName>
                                        </p:attrNameLst>
                                      </p:cBhvr>
                                      <p:to>
                                        <p:strVal val="visible"/>
                                      </p:to>
                                    </p:set>
                                    <p:animEffect transition="in" filter="randombar(horizontal)">
                                      <p:cBhvr>
                                        <p:cTn id="84" dur="500"/>
                                        <p:tgtEl>
                                          <p:spTgt spid="39"/>
                                        </p:tgtEl>
                                      </p:cBhvr>
                                    </p:animEffect>
                                  </p:childTnLst>
                                </p:cTn>
                              </p:par>
                              <p:par>
                                <p:cTn id="85" presetID="14" presetClass="entr" presetSubtype="10" fill="hold" grpId="0" nodeType="withEffect">
                                  <p:stCondLst>
                                    <p:cond delay="0"/>
                                  </p:stCondLst>
                                  <p:childTnLst>
                                    <p:set>
                                      <p:cBhvr>
                                        <p:cTn id="86" dur="1" fill="hold">
                                          <p:stCondLst>
                                            <p:cond delay="0"/>
                                          </p:stCondLst>
                                        </p:cTn>
                                        <p:tgtEl>
                                          <p:spTgt spid="36"/>
                                        </p:tgtEl>
                                        <p:attrNameLst>
                                          <p:attrName>style.visibility</p:attrName>
                                        </p:attrNameLst>
                                      </p:cBhvr>
                                      <p:to>
                                        <p:strVal val="visible"/>
                                      </p:to>
                                    </p:set>
                                    <p:animEffect transition="in" filter="randombar(horizontal)">
                                      <p:cBhvr>
                                        <p:cTn id="87" dur="500"/>
                                        <p:tgtEl>
                                          <p:spTgt spid="36"/>
                                        </p:tgtEl>
                                      </p:cBhvr>
                                    </p:animEffect>
                                  </p:childTnLst>
                                </p:cTn>
                              </p:par>
                              <p:par>
                                <p:cTn id="88" presetID="14" presetClass="entr" presetSubtype="10" fill="hold" grpId="0" nodeType="withEffect">
                                  <p:stCondLst>
                                    <p:cond delay="0"/>
                                  </p:stCondLst>
                                  <p:childTnLst>
                                    <p:set>
                                      <p:cBhvr>
                                        <p:cTn id="89" dur="1" fill="hold">
                                          <p:stCondLst>
                                            <p:cond delay="0"/>
                                          </p:stCondLst>
                                        </p:cTn>
                                        <p:tgtEl>
                                          <p:spTgt spid="37"/>
                                        </p:tgtEl>
                                        <p:attrNameLst>
                                          <p:attrName>style.visibility</p:attrName>
                                        </p:attrNameLst>
                                      </p:cBhvr>
                                      <p:to>
                                        <p:strVal val="visible"/>
                                      </p:to>
                                    </p:set>
                                    <p:animEffect transition="in" filter="randombar(horizontal)">
                                      <p:cBhvr>
                                        <p:cTn id="90" dur="500"/>
                                        <p:tgtEl>
                                          <p:spTgt spid="37"/>
                                        </p:tgtEl>
                                      </p:cBhvr>
                                    </p:animEffect>
                                  </p:childTnLst>
                                </p:cTn>
                              </p:par>
                              <p:par>
                                <p:cTn id="91" presetID="14" presetClass="entr" presetSubtype="10" fill="hold" grpId="0" nodeType="withEffect">
                                  <p:stCondLst>
                                    <p:cond delay="0"/>
                                  </p:stCondLst>
                                  <p:childTnLst>
                                    <p:set>
                                      <p:cBhvr>
                                        <p:cTn id="92" dur="1" fill="hold">
                                          <p:stCondLst>
                                            <p:cond delay="0"/>
                                          </p:stCondLst>
                                        </p:cTn>
                                        <p:tgtEl>
                                          <p:spTgt spid="38"/>
                                        </p:tgtEl>
                                        <p:attrNameLst>
                                          <p:attrName>style.visibility</p:attrName>
                                        </p:attrNameLst>
                                      </p:cBhvr>
                                      <p:to>
                                        <p:strVal val="visible"/>
                                      </p:to>
                                    </p:set>
                                    <p:animEffect transition="in" filter="randombar(horizontal)">
                                      <p:cBhvr>
                                        <p:cTn id="93" dur="500"/>
                                        <p:tgtEl>
                                          <p:spTgt spid="38"/>
                                        </p:tgtEl>
                                      </p:cBhvr>
                                    </p:animEffect>
                                  </p:childTnLst>
                                </p:cTn>
                              </p:par>
                            </p:childTnLst>
                          </p:cTn>
                        </p:par>
                      </p:childTnLst>
                    </p:cTn>
                  </p:par>
                  <p:par>
                    <p:cTn id="94" fill="hold">
                      <p:stCondLst>
                        <p:cond delay="indefinite"/>
                      </p:stCondLst>
                      <p:childTnLst>
                        <p:par>
                          <p:cTn id="95" fill="hold">
                            <p:stCondLst>
                              <p:cond delay="0"/>
                            </p:stCondLst>
                            <p:childTnLst>
                              <p:par>
                                <p:cTn id="96" presetID="14" presetClass="entr" presetSubtype="10" fill="hold" nodeType="clickEffect">
                                  <p:stCondLst>
                                    <p:cond delay="0"/>
                                  </p:stCondLst>
                                  <p:childTnLst>
                                    <p:set>
                                      <p:cBhvr>
                                        <p:cTn id="97" dur="1" fill="hold">
                                          <p:stCondLst>
                                            <p:cond delay="0"/>
                                          </p:stCondLst>
                                        </p:cTn>
                                        <p:tgtEl>
                                          <p:spTgt spid="40">
                                            <p:txEl>
                                              <p:pRg st="0" end="0"/>
                                            </p:txEl>
                                          </p:spTgt>
                                        </p:tgtEl>
                                        <p:attrNameLst>
                                          <p:attrName>style.visibility</p:attrName>
                                        </p:attrNameLst>
                                      </p:cBhvr>
                                      <p:to>
                                        <p:strVal val="visible"/>
                                      </p:to>
                                    </p:set>
                                    <p:animEffect transition="in" filter="randombar(horizontal)">
                                      <p:cBhvr>
                                        <p:cTn id="98" dur="500"/>
                                        <p:tgtEl>
                                          <p:spTgt spid="40">
                                            <p:txEl>
                                              <p:pRg st="0" end="0"/>
                                            </p:txEl>
                                          </p:spTgt>
                                        </p:tgtEl>
                                      </p:cBhvr>
                                    </p:animEffect>
                                  </p:childTnLst>
                                </p:cTn>
                              </p:par>
                            </p:childTnLst>
                          </p:cTn>
                        </p:par>
                      </p:childTnLst>
                    </p:cTn>
                  </p:par>
                  <p:par>
                    <p:cTn id="99" fill="hold">
                      <p:stCondLst>
                        <p:cond delay="indefinite"/>
                      </p:stCondLst>
                      <p:childTnLst>
                        <p:par>
                          <p:cTn id="100" fill="hold">
                            <p:stCondLst>
                              <p:cond delay="0"/>
                            </p:stCondLst>
                            <p:childTnLst>
                              <p:par>
                                <p:cTn id="101" presetID="14" presetClass="entr" presetSubtype="10" fill="hold" nodeType="clickEffect">
                                  <p:stCondLst>
                                    <p:cond delay="0"/>
                                  </p:stCondLst>
                                  <p:childTnLst>
                                    <p:set>
                                      <p:cBhvr>
                                        <p:cTn id="102" dur="1" fill="hold">
                                          <p:stCondLst>
                                            <p:cond delay="0"/>
                                          </p:stCondLst>
                                        </p:cTn>
                                        <p:tgtEl>
                                          <p:spTgt spid="40">
                                            <p:txEl>
                                              <p:pRg st="1" end="1"/>
                                            </p:txEl>
                                          </p:spTgt>
                                        </p:tgtEl>
                                        <p:attrNameLst>
                                          <p:attrName>style.visibility</p:attrName>
                                        </p:attrNameLst>
                                      </p:cBhvr>
                                      <p:to>
                                        <p:strVal val="visible"/>
                                      </p:to>
                                    </p:set>
                                    <p:animEffect transition="in" filter="randombar(horizontal)">
                                      <p:cBhvr>
                                        <p:cTn id="103" dur="500"/>
                                        <p:tgtEl>
                                          <p:spTgt spid="40">
                                            <p:txEl>
                                              <p:pRg st="1" end="1"/>
                                            </p:txEl>
                                          </p:spTgt>
                                        </p:tgtEl>
                                      </p:cBhvr>
                                    </p:animEffect>
                                  </p:childTnLst>
                                </p:cTn>
                              </p:par>
                            </p:childTnLst>
                          </p:cTn>
                        </p:par>
                      </p:childTnLst>
                    </p:cTn>
                  </p:par>
                  <p:par>
                    <p:cTn id="104" fill="hold">
                      <p:stCondLst>
                        <p:cond delay="indefinite"/>
                      </p:stCondLst>
                      <p:childTnLst>
                        <p:par>
                          <p:cTn id="105" fill="hold">
                            <p:stCondLst>
                              <p:cond delay="0"/>
                            </p:stCondLst>
                            <p:childTnLst>
                              <p:par>
                                <p:cTn id="106" presetID="14" presetClass="entr" presetSubtype="10" fill="hold" nodeType="clickEffect">
                                  <p:stCondLst>
                                    <p:cond delay="0"/>
                                  </p:stCondLst>
                                  <p:childTnLst>
                                    <p:set>
                                      <p:cBhvr>
                                        <p:cTn id="107" dur="1" fill="hold">
                                          <p:stCondLst>
                                            <p:cond delay="0"/>
                                          </p:stCondLst>
                                        </p:cTn>
                                        <p:tgtEl>
                                          <p:spTgt spid="40">
                                            <p:txEl>
                                              <p:pRg st="2" end="2"/>
                                            </p:txEl>
                                          </p:spTgt>
                                        </p:tgtEl>
                                        <p:attrNameLst>
                                          <p:attrName>style.visibility</p:attrName>
                                        </p:attrNameLst>
                                      </p:cBhvr>
                                      <p:to>
                                        <p:strVal val="visible"/>
                                      </p:to>
                                    </p:set>
                                    <p:animEffect transition="in" filter="randombar(horizontal)">
                                      <p:cBhvr>
                                        <p:cTn id="108" dur="500"/>
                                        <p:tgtEl>
                                          <p:spTgt spid="4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animBg="1"/>
      <p:bldP spid="13" grpId="0" animBg="1"/>
      <p:bldP spid="22" grpId="0" animBg="1"/>
      <p:bldP spid="27" grpId="0" animBg="1"/>
      <p:bldP spid="28" grpId="0" animBg="1"/>
      <p:bldP spid="29" grpId="0" animBg="1"/>
      <p:bldP spid="30" grpId="0" animBg="1"/>
      <p:bldP spid="31" grpId="0" animBg="1"/>
      <p:bldP spid="32" grpId="0" animBg="1"/>
      <p:bldP spid="33" grpId="0" animBg="1"/>
      <p:bldP spid="34" grpId="0" animBg="1"/>
      <p:bldP spid="35" grpId="0"/>
      <p:bldP spid="36" grpId="0" animBg="1"/>
      <p:bldP spid="37" grpId="0" animBg="1"/>
      <p:bldP spid="38" grpId="0" animBg="1"/>
      <p:bldP spid="39" grpId="0" animBg="1"/>
      <p:bldP spid="43" grpId="0" animBg="1"/>
      <p:bldP spid="44" grpId="0" animBg="1"/>
      <p:bldP spid="45" grpId="0" animBg="1"/>
      <p:bldP spid="46"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p:nvPr/>
        </p:nvSpPr>
        <p:spPr bwMode="auto">
          <a:xfrm>
            <a:off x="1392382" y="1264227"/>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5" name="Rectangle 4"/>
          <p:cNvSpPr/>
          <p:nvPr/>
        </p:nvSpPr>
        <p:spPr bwMode="auto">
          <a:xfrm>
            <a:off x="2119746" y="1283276"/>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6" name="Rectangle 5"/>
          <p:cNvSpPr/>
          <p:nvPr/>
        </p:nvSpPr>
        <p:spPr bwMode="auto">
          <a:xfrm>
            <a:off x="2847973" y="1288042"/>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7" name="Rectangle 6"/>
          <p:cNvSpPr/>
          <p:nvPr/>
        </p:nvSpPr>
        <p:spPr bwMode="auto">
          <a:xfrm>
            <a:off x="2656194" y="3106755"/>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8" name="Rectangle 7"/>
          <p:cNvSpPr/>
          <p:nvPr/>
        </p:nvSpPr>
        <p:spPr bwMode="auto">
          <a:xfrm>
            <a:off x="1928829" y="3106755"/>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Rectangle 8"/>
          <p:cNvSpPr/>
          <p:nvPr/>
        </p:nvSpPr>
        <p:spPr bwMode="auto">
          <a:xfrm>
            <a:off x="3384421" y="3106754"/>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0" name="Rectangle 9"/>
          <p:cNvSpPr/>
          <p:nvPr/>
        </p:nvSpPr>
        <p:spPr bwMode="auto">
          <a:xfrm>
            <a:off x="1927965" y="3768305"/>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1" name="Rectangle 10"/>
          <p:cNvSpPr/>
          <p:nvPr/>
        </p:nvSpPr>
        <p:spPr bwMode="auto">
          <a:xfrm>
            <a:off x="2656193" y="3770902"/>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2" name="Rectangle 11"/>
          <p:cNvSpPr/>
          <p:nvPr/>
        </p:nvSpPr>
        <p:spPr bwMode="auto">
          <a:xfrm>
            <a:off x="1928830" y="4460164"/>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3" name="Rectangle 12"/>
          <p:cNvSpPr/>
          <p:nvPr/>
        </p:nvSpPr>
        <p:spPr bwMode="auto">
          <a:xfrm>
            <a:off x="2656193" y="4433320"/>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4" name="Rectangle 13"/>
          <p:cNvSpPr/>
          <p:nvPr/>
        </p:nvSpPr>
        <p:spPr bwMode="auto">
          <a:xfrm>
            <a:off x="3384421" y="3773492"/>
            <a:ext cx="581891" cy="523009"/>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6" name="Rectangle 15"/>
          <p:cNvSpPr/>
          <p:nvPr/>
        </p:nvSpPr>
        <p:spPr bwMode="auto">
          <a:xfrm>
            <a:off x="3384421" y="4440230"/>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9" name="Rectangle 18"/>
          <p:cNvSpPr/>
          <p:nvPr/>
        </p:nvSpPr>
        <p:spPr bwMode="auto">
          <a:xfrm>
            <a:off x="6814188" y="4498808"/>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0" name="Rectangle 19"/>
          <p:cNvSpPr/>
          <p:nvPr/>
        </p:nvSpPr>
        <p:spPr bwMode="auto">
          <a:xfrm>
            <a:off x="8350311" y="3204484"/>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1" name="Rectangle 20"/>
          <p:cNvSpPr/>
          <p:nvPr/>
        </p:nvSpPr>
        <p:spPr bwMode="auto">
          <a:xfrm>
            <a:off x="6824610" y="3163791"/>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2" name="Rectangle 21"/>
          <p:cNvSpPr/>
          <p:nvPr/>
        </p:nvSpPr>
        <p:spPr bwMode="auto">
          <a:xfrm>
            <a:off x="6132864" y="1273972"/>
            <a:ext cx="581891" cy="523009"/>
          </a:xfrm>
          <a:prstGeom prst="rect">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3" name="Rectangle 22"/>
          <p:cNvSpPr/>
          <p:nvPr/>
        </p:nvSpPr>
        <p:spPr bwMode="auto">
          <a:xfrm>
            <a:off x="5986401" y="3869397"/>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4" name="Rectangle 23"/>
          <p:cNvSpPr/>
          <p:nvPr/>
        </p:nvSpPr>
        <p:spPr bwMode="auto">
          <a:xfrm>
            <a:off x="4552082" y="1283276"/>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5" name="Oval 24"/>
          <p:cNvSpPr/>
          <p:nvPr/>
        </p:nvSpPr>
        <p:spPr bwMode="auto">
          <a:xfrm>
            <a:off x="5304373" y="1259212"/>
            <a:ext cx="687536" cy="583618"/>
          </a:xfrm>
          <a:prstGeom prst="ellipse">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6" name="Oval 25"/>
          <p:cNvSpPr/>
          <p:nvPr/>
        </p:nvSpPr>
        <p:spPr bwMode="auto">
          <a:xfrm>
            <a:off x="6855710" y="1222667"/>
            <a:ext cx="687536" cy="583618"/>
          </a:xfrm>
          <a:prstGeom prst="ellipse">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7" name="Oval 26"/>
          <p:cNvSpPr/>
          <p:nvPr/>
        </p:nvSpPr>
        <p:spPr bwMode="auto">
          <a:xfrm>
            <a:off x="5986401" y="3134353"/>
            <a:ext cx="687536" cy="583618"/>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8" name="Oval 27"/>
          <p:cNvSpPr/>
          <p:nvPr/>
        </p:nvSpPr>
        <p:spPr bwMode="auto">
          <a:xfrm>
            <a:off x="7534638" y="3140412"/>
            <a:ext cx="687536" cy="583618"/>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29" name="Oval 28"/>
          <p:cNvSpPr/>
          <p:nvPr/>
        </p:nvSpPr>
        <p:spPr bwMode="auto">
          <a:xfrm>
            <a:off x="5986401" y="4531278"/>
            <a:ext cx="687536" cy="583618"/>
          </a:xfrm>
          <a:prstGeom prst="ellipse">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0" name="Oval 29"/>
          <p:cNvSpPr/>
          <p:nvPr/>
        </p:nvSpPr>
        <p:spPr bwMode="auto">
          <a:xfrm>
            <a:off x="6847102" y="3800995"/>
            <a:ext cx="687536" cy="583618"/>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1" name="Oval 30"/>
          <p:cNvSpPr/>
          <p:nvPr/>
        </p:nvSpPr>
        <p:spPr bwMode="auto">
          <a:xfrm>
            <a:off x="8350311" y="3861584"/>
            <a:ext cx="687536" cy="583618"/>
          </a:xfrm>
          <a:prstGeom prst="ellipse">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2" name="Rectangle 31"/>
          <p:cNvSpPr/>
          <p:nvPr/>
        </p:nvSpPr>
        <p:spPr bwMode="auto">
          <a:xfrm>
            <a:off x="7640283" y="3869396"/>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3" name="Oval 32"/>
          <p:cNvSpPr/>
          <p:nvPr/>
        </p:nvSpPr>
        <p:spPr bwMode="auto">
          <a:xfrm>
            <a:off x="7553674" y="4531278"/>
            <a:ext cx="687536" cy="583618"/>
          </a:xfrm>
          <a:prstGeom prst="ellipse">
            <a:avLst/>
          </a:prstGeom>
          <a:solidFill>
            <a:srgbClr val="FFFF0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4" name="Rectangle 33"/>
          <p:cNvSpPr/>
          <p:nvPr/>
        </p:nvSpPr>
        <p:spPr bwMode="auto">
          <a:xfrm>
            <a:off x="8411237" y="4561582"/>
            <a:ext cx="581891" cy="523009"/>
          </a:xfrm>
          <a:prstGeom prst="rect">
            <a:avLst/>
          </a:prstGeom>
          <a:solidFill>
            <a:schemeClr val="accent2">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3" name="TextBox 2"/>
          <p:cNvSpPr txBox="1"/>
          <p:nvPr/>
        </p:nvSpPr>
        <p:spPr>
          <a:xfrm>
            <a:off x="125041" y="5273145"/>
            <a:ext cx="8885167" cy="1200329"/>
          </a:xfrm>
          <a:prstGeom prst="rect">
            <a:avLst/>
          </a:prstGeom>
          <a:noFill/>
        </p:spPr>
        <p:txBody>
          <a:bodyPr wrap="square" rtlCol="0">
            <a:spAutoFit/>
          </a:bodyPr>
          <a:lstStyle/>
          <a:p>
            <a:pPr marL="457200" indent="-457200">
              <a:buFont typeface="Arial" panose="020B0604020202020204" pitchFamily="34" charset="0"/>
              <a:buChar char="•"/>
            </a:pPr>
            <a:r>
              <a:rPr lang="en-GB" sz="2400" dirty="0" smtClean="0"/>
              <a:t>If </a:t>
            </a:r>
            <a:r>
              <a:rPr lang="en-GB" sz="2400" dirty="0"/>
              <a:t>the target differs </a:t>
            </a:r>
            <a:r>
              <a:rPr lang="en-GB" sz="2400" dirty="0" smtClean="0"/>
              <a:t>from distractors on </a:t>
            </a:r>
            <a:r>
              <a:rPr lang="en-GB" sz="2400" dirty="0"/>
              <a:t>2 dimensions (e.g., shape and colour) it takes longer to find that target than if it only differed on one dimension (e.g., colour</a:t>
            </a:r>
            <a:r>
              <a:rPr lang="en-GB" sz="2400" dirty="0" smtClean="0"/>
              <a:t>).</a:t>
            </a:r>
            <a:endParaRPr lang="en-GB" sz="2000" dirty="0" smtClean="0"/>
          </a:p>
        </p:txBody>
      </p:sp>
      <p:sp>
        <p:nvSpPr>
          <p:cNvPr id="15" name="Rectangle 14"/>
          <p:cNvSpPr/>
          <p:nvPr/>
        </p:nvSpPr>
        <p:spPr>
          <a:xfrm>
            <a:off x="0" y="118012"/>
            <a:ext cx="9034272" cy="2677656"/>
          </a:xfrm>
          <a:prstGeom prst="rect">
            <a:avLst/>
          </a:prstGeom>
          <a:solidFill>
            <a:schemeClr val="bg1"/>
          </a:solidFill>
        </p:spPr>
        <p:txBody>
          <a:bodyPr wrap="square">
            <a:spAutoFit/>
          </a:bodyPr>
          <a:lstStyle/>
          <a:p>
            <a:pPr marL="457200" indent="-457200">
              <a:buFont typeface="Arial" panose="020B0604020202020204" pitchFamily="34" charset="0"/>
              <a:buChar char="•"/>
            </a:pPr>
            <a:r>
              <a:rPr lang="en-GB" sz="2800" dirty="0"/>
              <a:t>The study by </a:t>
            </a:r>
            <a:r>
              <a:rPr lang="en-GB" sz="2800" dirty="0" err="1"/>
              <a:t>Eagly</a:t>
            </a:r>
            <a:r>
              <a:rPr lang="en-GB" sz="2800" dirty="0"/>
              <a:t> et al. (1994) shows what happens when an external stimuli guides attention.</a:t>
            </a:r>
          </a:p>
          <a:p>
            <a:pPr marL="457200" indent="-457200">
              <a:buFont typeface="Arial" panose="020B0604020202020204" pitchFamily="34" charset="0"/>
              <a:buChar char="•"/>
            </a:pPr>
            <a:r>
              <a:rPr lang="en-GB" sz="2800" dirty="0"/>
              <a:t>But what about </a:t>
            </a:r>
            <a:r>
              <a:rPr lang="en-GB" sz="2800" dirty="0" smtClean="0"/>
              <a:t>actively looking </a:t>
            </a:r>
            <a:r>
              <a:rPr lang="en-GB" sz="2800" dirty="0"/>
              <a:t>for something?</a:t>
            </a:r>
          </a:p>
          <a:p>
            <a:pPr marL="457200" indent="-457200">
              <a:buFont typeface="Arial" panose="020B0604020202020204" pitchFamily="34" charset="0"/>
              <a:buChar char="•"/>
            </a:pPr>
            <a:r>
              <a:rPr lang="en-GB" sz="2800" dirty="0"/>
              <a:t>We engage in </a:t>
            </a:r>
            <a:r>
              <a:rPr lang="en-GB" sz="2800" b="1" i="1" dirty="0"/>
              <a:t>Visual Search </a:t>
            </a:r>
          </a:p>
          <a:p>
            <a:pPr marL="457200" indent="-457200">
              <a:buFont typeface="Arial" panose="020B0604020202020204" pitchFamily="34" charset="0"/>
              <a:buChar char="•"/>
            </a:pPr>
            <a:r>
              <a:rPr lang="en-GB" sz="2800" dirty="0"/>
              <a:t>To test this in the lab, Ps are required to search for a target among an array of distractors.</a:t>
            </a:r>
          </a:p>
        </p:txBody>
      </p:sp>
      <p:sp>
        <p:nvSpPr>
          <p:cNvPr id="18" name="TextBox 17"/>
          <p:cNvSpPr txBox="1"/>
          <p:nvPr/>
        </p:nvSpPr>
        <p:spPr>
          <a:xfrm>
            <a:off x="-11056" y="3407731"/>
            <a:ext cx="1806547" cy="1323439"/>
          </a:xfrm>
          <a:prstGeom prst="rect">
            <a:avLst/>
          </a:prstGeom>
          <a:noFill/>
        </p:spPr>
        <p:txBody>
          <a:bodyPr wrap="square" rtlCol="0">
            <a:spAutoFit/>
          </a:bodyPr>
          <a:lstStyle/>
          <a:p>
            <a:r>
              <a:rPr lang="en-GB" sz="2000" dirty="0"/>
              <a:t>Put your hand up when you see the yellow square</a:t>
            </a:r>
          </a:p>
        </p:txBody>
      </p:sp>
      <p:sp>
        <p:nvSpPr>
          <p:cNvPr id="35" name="TextBox 34"/>
          <p:cNvSpPr txBox="1"/>
          <p:nvPr/>
        </p:nvSpPr>
        <p:spPr>
          <a:xfrm>
            <a:off x="4127031" y="3451258"/>
            <a:ext cx="1806547" cy="1323439"/>
          </a:xfrm>
          <a:prstGeom prst="rect">
            <a:avLst/>
          </a:prstGeom>
          <a:noFill/>
        </p:spPr>
        <p:txBody>
          <a:bodyPr wrap="square" rtlCol="0">
            <a:spAutoFit/>
          </a:bodyPr>
          <a:lstStyle/>
          <a:p>
            <a:r>
              <a:rPr lang="en-GB" sz="2000" dirty="0"/>
              <a:t>Put your hand up when you see the purple circle</a:t>
            </a:r>
          </a:p>
        </p:txBody>
      </p:sp>
    </p:spTree>
    <p:extLst>
      <p:ext uri="{BB962C8B-B14F-4D97-AF65-F5344CB8AC3E}">
        <p14:creationId xmlns:p14="http://schemas.microsoft.com/office/powerpoint/2010/main" val="13588288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randombar(horizontal)">
                                      <p:cBhvr>
                                        <p:cTn id="7" dur="5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5">
                                            <p:txEl>
                                              <p:pRg st="1" end="1"/>
                                            </p:txEl>
                                          </p:spTgt>
                                        </p:tgtEl>
                                        <p:attrNameLst>
                                          <p:attrName>style.visibility</p:attrName>
                                        </p:attrNameLst>
                                      </p:cBhvr>
                                      <p:to>
                                        <p:strVal val="visible"/>
                                      </p:to>
                                    </p:set>
                                    <p:animEffect transition="in" filter="randombar(horizontal)">
                                      <p:cBhvr>
                                        <p:cTn id="12" dur="500"/>
                                        <p:tgtEl>
                                          <p:spTgt spid="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5">
                                            <p:txEl>
                                              <p:pRg st="2" end="2"/>
                                            </p:txEl>
                                          </p:spTgt>
                                        </p:tgtEl>
                                        <p:attrNameLst>
                                          <p:attrName>style.visibility</p:attrName>
                                        </p:attrNameLst>
                                      </p:cBhvr>
                                      <p:to>
                                        <p:strVal val="visible"/>
                                      </p:to>
                                    </p:set>
                                    <p:animEffect transition="in" filter="randombar(horizontal)">
                                      <p:cBhvr>
                                        <p:cTn id="17" dur="500"/>
                                        <p:tgtEl>
                                          <p:spTgt spid="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5">
                                            <p:txEl>
                                              <p:pRg st="3" end="3"/>
                                            </p:txEl>
                                          </p:spTgt>
                                        </p:tgtEl>
                                        <p:attrNameLst>
                                          <p:attrName>style.visibility</p:attrName>
                                        </p:attrNameLst>
                                      </p:cBhvr>
                                      <p:to>
                                        <p:strVal val="visible"/>
                                      </p:to>
                                    </p:set>
                                    <p:animEffect transition="in" filter="randombar(horizontal)">
                                      <p:cBhvr>
                                        <p:cTn id="22" dur="500"/>
                                        <p:tgtEl>
                                          <p:spTgt spid="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horizontal)">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childTnLst>
                                </p:cTn>
                              </p:par>
                              <p:par>
                                <p:cTn id="36" presetID="1" presetClass="entr" presetSubtype="0" fill="hold" grpId="0" nodeType="withEffect">
                                  <p:stCondLst>
                                    <p:cond delay="0"/>
                                  </p:stCondLst>
                                  <p:childTnLst>
                                    <p:set>
                                      <p:cBhvr>
                                        <p:cTn id="37" dur="1" fill="hold">
                                          <p:stCondLst>
                                            <p:cond delay="0"/>
                                          </p:stCondLst>
                                        </p:cTn>
                                        <p:tgtEl>
                                          <p:spTgt spid="10"/>
                                        </p:tgtEl>
                                        <p:attrNameLst>
                                          <p:attrName>style.visibility</p:attrName>
                                        </p:attrNameLst>
                                      </p:cBhvr>
                                      <p:to>
                                        <p:strVal val="visible"/>
                                      </p:to>
                                    </p:set>
                                  </p:childTnLst>
                                </p:cTn>
                              </p:par>
                              <p:par>
                                <p:cTn id="38" presetID="1" presetClass="entr" presetSubtype="0"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childTnLst>
                                </p:cTn>
                              </p:par>
                              <p:par>
                                <p:cTn id="40" presetID="1" presetClass="entr" presetSubtype="0" fill="hold" grpId="0" nodeType="withEffect">
                                  <p:stCondLst>
                                    <p:cond delay="0"/>
                                  </p:stCondLst>
                                  <p:childTnLst>
                                    <p:set>
                                      <p:cBhvr>
                                        <p:cTn id="41" dur="1" fill="hold">
                                          <p:stCondLst>
                                            <p:cond delay="0"/>
                                          </p:stCondLst>
                                        </p:cTn>
                                        <p:tgtEl>
                                          <p:spTgt spid="12"/>
                                        </p:tgtEl>
                                        <p:attrNameLst>
                                          <p:attrName>style.visibility</p:attrName>
                                        </p:attrNameLst>
                                      </p:cBhvr>
                                      <p:to>
                                        <p:strVal val="visible"/>
                                      </p:to>
                                    </p:set>
                                  </p:childTnLst>
                                </p:cTn>
                              </p:par>
                              <p:par>
                                <p:cTn id="42" presetID="1" presetClass="entr" presetSubtype="0" fill="hold" grpId="0" nodeType="withEffect">
                                  <p:stCondLst>
                                    <p:cond delay="0"/>
                                  </p:stCondLst>
                                  <p:childTnLst>
                                    <p:set>
                                      <p:cBhvr>
                                        <p:cTn id="43" dur="1" fill="hold">
                                          <p:stCondLst>
                                            <p:cond delay="0"/>
                                          </p:stCondLst>
                                        </p:cTn>
                                        <p:tgtEl>
                                          <p:spTgt spid="13"/>
                                        </p:tgtEl>
                                        <p:attrNameLst>
                                          <p:attrName>style.visibility</p:attrName>
                                        </p:attrNameLst>
                                      </p:cBhvr>
                                      <p:to>
                                        <p:strVal val="visible"/>
                                      </p:to>
                                    </p:set>
                                  </p:childTnLst>
                                </p:cTn>
                              </p:par>
                              <p:par>
                                <p:cTn id="44" presetID="1" presetClass="entr" presetSubtype="0" fill="hold" grpId="0" nodeType="withEffect">
                                  <p:stCondLst>
                                    <p:cond delay="0"/>
                                  </p:stCondLst>
                                  <p:childTnLst>
                                    <p:set>
                                      <p:cBhvr>
                                        <p:cTn id="45" dur="1" fill="hold">
                                          <p:stCondLst>
                                            <p:cond delay="0"/>
                                          </p:stCondLst>
                                        </p:cTn>
                                        <p:tgtEl>
                                          <p:spTgt spid="14"/>
                                        </p:tgtEl>
                                        <p:attrNameLst>
                                          <p:attrName>style.visibility</p:attrName>
                                        </p:attrNameLst>
                                      </p:cBhvr>
                                      <p:to>
                                        <p:strVal val="visible"/>
                                      </p:to>
                                    </p:set>
                                  </p:childTnLst>
                                </p:cTn>
                              </p:par>
                              <p:par>
                                <p:cTn id="46" presetID="1" presetClass="entr" presetSubtype="0" fill="hold" grpId="0" nodeType="withEffect">
                                  <p:stCondLst>
                                    <p:cond delay="0"/>
                                  </p:stCondLst>
                                  <p:childTnLst>
                                    <p:set>
                                      <p:cBhvr>
                                        <p:cTn id="47" dur="1" fill="hold">
                                          <p:stCondLst>
                                            <p:cond delay="0"/>
                                          </p:stCondLst>
                                        </p:cTn>
                                        <p:tgtEl>
                                          <p:spTgt spid="16"/>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35"/>
                                        </p:tgtEl>
                                        <p:attrNameLst>
                                          <p:attrName>style.visibility</p:attrName>
                                        </p:attrNameLst>
                                      </p:cBhvr>
                                      <p:to>
                                        <p:strVal val="visible"/>
                                      </p:to>
                                    </p:set>
                                    <p:animEffect transition="in" filter="randombar(horizontal)">
                                      <p:cBhvr>
                                        <p:cTn id="52" dur="500"/>
                                        <p:tgtEl>
                                          <p:spTgt spid="35"/>
                                        </p:tgtEl>
                                      </p:cBhvr>
                                    </p:animEffec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21"/>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27"/>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28"/>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3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1"/>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32"/>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33"/>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34"/>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4" presetClass="entr" presetSubtype="10" fill="hold" nodeType="clickEffect">
                                  <p:stCondLst>
                                    <p:cond delay="0"/>
                                  </p:stCondLst>
                                  <p:childTnLst>
                                    <p:set>
                                      <p:cBhvr>
                                        <p:cTn id="82" dur="1" fill="hold">
                                          <p:stCondLst>
                                            <p:cond delay="0"/>
                                          </p:stCondLst>
                                        </p:cTn>
                                        <p:tgtEl>
                                          <p:spTgt spid="3">
                                            <p:txEl>
                                              <p:pRg st="0" end="0"/>
                                            </p:txEl>
                                          </p:spTgt>
                                        </p:tgtEl>
                                        <p:attrNameLst>
                                          <p:attrName>style.visibility</p:attrName>
                                        </p:attrNameLst>
                                      </p:cBhvr>
                                      <p:to>
                                        <p:strVal val="visible"/>
                                      </p:to>
                                    </p:set>
                                    <p:animEffect transition="in" filter="randombar(horizontal)">
                                      <p:cBhvr>
                                        <p:cTn id="8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6" grpId="0" animBg="1"/>
      <p:bldP spid="19" grpId="0" animBg="1"/>
      <p:bldP spid="20" grpId="0" animBg="1"/>
      <p:bldP spid="21" grpId="0" animBg="1"/>
      <p:bldP spid="23" grpId="0" animBg="1"/>
      <p:bldP spid="27" grpId="0" animBg="1"/>
      <p:bldP spid="28" grpId="0" animBg="1"/>
      <p:bldP spid="29" grpId="0" animBg="1"/>
      <p:bldP spid="30" grpId="0" animBg="1"/>
      <p:bldP spid="31" grpId="0" animBg="1"/>
      <p:bldP spid="32" grpId="0" animBg="1"/>
      <p:bldP spid="33" grpId="0" animBg="1"/>
      <p:bldP spid="34" grpId="0" animBg="1"/>
      <p:bldP spid="18" grpId="0"/>
      <p:bldP spid="3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72" y="32082"/>
            <a:ext cx="8831179" cy="1143000"/>
          </a:xfrm>
        </p:spPr>
        <p:txBody>
          <a:bodyPr/>
          <a:lstStyle/>
          <a:p>
            <a:r>
              <a:rPr lang="en-GB" sz="3600" b="1" dirty="0"/>
              <a:t>Feature Integration Theory (FIT):</a:t>
            </a:r>
            <a:r>
              <a:rPr lang="en-GB" sz="3600" dirty="0"/>
              <a:t> </a:t>
            </a:r>
            <a:r>
              <a:rPr lang="en-GB" sz="3200" dirty="0" smtClean="0"/>
              <a:t/>
            </a:r>
            <a:br>
              <a:rPr lang="en-GB" sz="3200" dirty="0" smtClean="0"/>
            </a:br>
            <a:r>
              <a:rPr lang="en-GB" sz="2400" dirty="0" err="1" smtClean="0"/>
              <a:t>Treisman</a:t>
            </a:r>
            <a:r>
              <a:rPr lang="en-GB" sz="2400" dirty="0" smtClean="0"/>
              <a:t> </a:t>
            </a:r>
            <a:r>
              <a:rPr lang="en-GB" sz="2400" dirty="0"/>
              <a:t>(1988, 1992); </a:t>
            </a:r>
            <a:r>
              <a:rPr lang="en-GB" sz="2400" dirty="0" err="1"/>
              <a:t>Treisman</a:t>
            </a:r>
            <a:r>
              <a:rPr lang="en-GB" sz="2400" dirty="0"/>
              <a:t> &amp; </a:t>
            </a:r>
            <a:r>
              <a:rPr lang="en-GB" sz="2400" dirty="0" err="1"/>
              <a:t>Gelade</a:t>
            </a:r>
            <a:r>
              <a:rPr lang="en-GB" sz="2400" dirty="0"/>
              <a:t> (1980</a:t>
            </a:r>
            <a:r>
              <a:rPr lang="en-GB" sz="2400" dirty="0" smtClean="0"/>
              <a:t>)</a:t>
            </a:r>
            <a:endParaRPr lang="en-GB" sz="2000" dirty="0"/>
          </a:p>
        </p:txBody>
      </p:sp>
      <p:sp>
        <p:nvSpPr>
          <p:cNvPr id="3" name="Content Placeholder 2"/>
          <p:cNvSpPr>
            <a:spLocks noGrp="1"/>
          </p:cNvSpPr>
          <p:nvPr>
            <p:ph idx="1"/>
          </p:nvPr>
        </p:nvSpPr>
        <p:spPr>
          <a:xfrm>
            <a:off x="-1" y="1163051"/>
            <a:ext cx="9047747" cy="5483192"/>
          </a:xfrm>
          <a:solidFill>
            <a:schemeClr val="bg1"/>
          </a:solidFill>
        </p:spPr>
        <p:txBody>
          <a:bodyPr/>
          <a:lstStyle/>
          <a:p>
            <a:r>
              <a:rPr lang="en-GB" sz="2600" dirty="0"/>
              <a:t>Extends spotlight of attention </a:t>
            </a:r>
            <a:r>
              <a:rPr lang="en-GB" sz="2600" dirty="0" smtClean="0"/>
              <a:t>to </a:t>
            </a:r>
            <a:r>
              <a:rPr lang="en-GB" sz="2600" dirty="0"/>
              <a:t>a “moving window</a:t>
            </a:r>
            <a:r>
              <a:rPr lang="en-GB" sz="2600" dirty="0" smtClean="0"/>
              <a:t>”</a:t>
            </a:r>
          </a:p>
          <a:p>
            <a:r>
              <a:rPr lang="en-GB" sz="2600" dirty="0" smtClean="0"/>
              <a:t>Distinction </a:t>
            </a:r>
            <a:r>
              <a:rPr lang="en-GB" sz="2600" dirty="0"/>
              <a:t>between Features of objects (e.g., size, shape, colour) vs. Whole objects</a:t>
            </a:r>
          </a:p>
          <a:p>
            <a:r>
              <a:rPr lang="en-GB" sz="2600" dirty="0"/>
              <a:t>Parallel processing of features (fast</a:t>
            </a:r>
            <a:r>
              <a:rPr lang="en-GB" sz="2600" dirty="0" smtClean="0"/>
              <a:t>) to begin, then….</a:t>
            </a:r>
            <a:endParaRPr lang="en-GB" sz="2600" dirty="0"/>
          </a:p>
          <a:p>
            <a:r>
              <a:rPr lang="en-GB" sz="2600" dirty="0"/>
              <a:t>Serial process to combine features (slow)</a:t>
            </a:r>
          </a:p>
          <a:p>
            <a:r>
              <a:rPr lang="en-GB" sz="2600" dirty="0" smtClean="0"/>
              <a:t>The </a:t>
            </a:r>
            <a:r>
              <a:rPr lang="en-GB" sz="2600" dirty="0"/>
              <a:t>more objects that need to be </a:t>
            </a:r>
            <a:r>
              <a:rPr lang="en-GB" sz="2600" dirty="0" smtClean="0"/>
              <a:t>searched </a:t>
            </a:r>
            <a:r>
              <a:rPr lang="en-GB" sz="2600" dirty="0"/>
              <a:t>the more difficult the task </a:t>
            </a:r>
          </a:p>
          <a:p>
            <a:r>
              <a:rPr lang="en-GB" sz="2600" dirty="0"/>
              <a:t>Focused attention is the “glue” to form an object</a:t>
            </a:r>
          </a:p>
          <a:p>
            <a:r>
              <a:rPr lang="en-GB" sz="2600" dirty="0"/>
              <a:t>Stored knowledge can influence combinations (e.g., we know oranges are orange in colour). </a:t>
            </a:r>
          </a:p>
          <a:p>
            <a:r>
              <a:rPr lang="en-GB" sz="2600" dirty="0"/>
              <a:t>Lack of focused attention or stored knowledge can lead to “Illusory conjunctions”</a:t>
            </a:r>
          </a:p>
          <a:p>
            <a:endParaRPr lang="en-GB" sz="2800" dirty="0"/>
          </a:p>
          <a:p>
            <a:endParaRPr lang="en-GB" sz="2800" dirty="0"/>
          </a:p>
        </p:txBody>
      </p:sp>
    </p:spTree>
    <p:extLst>
      <p:ext uri="{BB962C8B-B14F-4D97-AF65-F5344CB8AC3E}">
        <p14:creationId xmlns:p14="http://schemas.microsoft.com/office/powerpoint/2010/main" val="8999098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72" y="32082"/>
            <a:ext cx="8831179" cy="1143000"/>
          </a:xfrm>
        </p:spPr>
        <p:txBody>
          <a:bodyPr/>
          <a:lstStyle/>
          <a:p>
            <a:r>
              <a:rPr lang="en-GB" sz="3600" b="1" dirty="0"/>
              <a:t>Feature Integration Theory (FIT):</a:t>
            </a:r>
            <a:r>
              <a:rPr lang="en-GB" sz="3600" dirty="0"/>
              <a:t> </a:t>
            </a:r>
            <a:r>
              <a:rPr lang="en-GB" sz="3200" dirty="0" smtClean="0"/>
              <a:t/>
            </a:r>
            <a:br>
              <a:rPr lang="en-GB" sz="3200" dirty="0" smtClean="0"/>
            </a:br>
            <a:r>
              <a:rPr lang="en-GB" sz="2400" dirty="0" err="1" smtClean="0"/>
              <a:t>Treisman</a:t>
            </a:r>
            <a:r>
              <a:rPr lang="en-GB" sz="2400" dirty="0" smtClean="0"/>
              <a:t> </a:t>
            </a:r>
            <a:r>
              <a:rPr lang="en-GB" sz="2400" dirty="0"/>
              <a:t>(1988, 1992); </a:t>
            </a:r>
            <a:r>
              <a:rPr lang="en-GB" sz="2400" dirty="0" err="1"/>
              <a:t>Treisman</a:t>
            </a:r>
            <a:r>
              <a:rPr lang="en-GB" sz="2400" dirty="0"/>
              <a:t> &amp; </a:t>
            </a:r>
            <a:r>
              <a:rPr lang="en-GB" sz="2400" dirty="0" err="1"/>
              <a:t>Gelade</a:t>
            </a:r>
            <a:r>
              <a:rPr lang="en-GB" sz="2400" dirty="0"/>
              <a:t> (1980</a:t>
            </a:r>
            <a:r>
              <a:rPr lang="en-GB" sz="2400" dirty="0" smtClean="0"/>
              <a:t>)</a:t>
            </a:r>
            <a:endParaRPr lang="en-GB" sz="2000" dirty="0"/>
          </a:p>
        </p:txBody>
      </p:sp>
      <p:sp>
        <p:nvSpPr>
          <p:cNvPr id="3" name="Content Placeholder 2"/>
          <p:cNvSpPr>
            <a:spLocks noGrp="1"/>
          </p:cNvSpPr>
          <p:nvPr>
            <p:ph idx="1"/>
          </p:nvPr>
        </p:nvSpPr>
        <p:spPr>
          <a:xfrm>
            <a:off x="3954819" y="1163051"/>
            <a:ext cx="5092927" cy="5483192"/>
          </a:xfrm>
          <a:solidFill>
            <a:schemeClr val="bg1"/>
          </a:solidFill>
        </p:spPr>
        <p:txBody>
          <a:bodyPr/>
          <a:lstStyle/>
          <a:p>
            <a:pPr marL="457200" indent="-457200">
              <a:buFont typeface="Arial" panose="020B0604020202020204" pitchFamily="34" charset="0"/>
              <a:buChar char="•"/>
            </a:pPr>
            <a:r>
              <a:rPr lang="en-GB" sz="2400" dirty="0"/>
              <a:t>Parallel processing of features in </a:t>
            </a:r>
            <a:r>
              <a:rPr lang="en-GB" sz="2400" dirty="0" smtClean="0"/>
              <a:t>visual </a:t>
            </a:r>
            <a:r>
              <a:rPr lang="en-GB" sz="2400" dirty="0"/>
              <a:t>field produce maps of where </a:t>
            </a:r>
            <a:r>
              <a:rPr lang="en-GB" sz="2400" dirty="0" smtClean="0"/>
              <a:t>features </a:t>
            </a:r>
            <a:r>
              <a:rPr lang="en-GB" sz="2400" dirty="0"/>
              <a:t>are located. </a:t>
            </a:r>
          </a:p>
          <a:p>
            <a:pPr marL="914400" lvl="1" indent="-457200">
              <a:buFont typeface="Arial" panose="020B0604020202020204" pitchFamily="34" charset="0"/>
              <a:buChar char="•"/>
            </a:pPr>
            <a:r>
              <a:rPr lang="en-GB" sz="2400" dirty="0"/>
              <a:t>E.g., colour map shows where a particular colour is and the type of “red” there.</a:t>
            </a:r>
          </a:p>
          <a:p>
            <a:pPr marL="914400" lvl="1" indent="-457200">
              <a:buFont typeface="Arial" panose="020B0604020202020204" pitchFamily="34" charset="0"/>
              <a:buChar char="•"/>
            </a:pPr>
            <a:r>
              <a:rPr lang="en-GB" sz="2400" dirty="0"/>
              <a:t>Then there will be a different map of a line edge.</a:t>
            </a:r>
          </a:p>
          <a:p>
            <a:pPr lvl="1"/>
            <a:endParaRPr lang="en-GB" sz="1100" dirty="0"/>
          </a:p>
          <a:p>
            <a:pPr marL="457200" indent="-457200">
              <a:buFont typeface="Arial" panose="020B0604020202020204" pitchFamily="34" charset="0"/>
              <a:buChar char="•"/>
            </a:pPr>
            <a:r>
              <a:rPr lang="en-GB" sz="2400" dirty="0"/>
              <a:t>Attention </a:t>
            </a:r>
            <a:r>
              <a:rPr lang="en-GB" sz="2400" dirty="0" smtClean="0"/>
              <a:t>uses master </a:t>
            </a:r>
            <a:r>
              <a:rPr lang="en-GB" sz="2400" dirty="0"/>
              <a:t>map to show </a:t>
            </a:r>
            <a:r>
              <a:rPr lang="en-GB" sz="2400" dirty="0" smtClean="0"/>
              <a:t>features binding </a:t>
            </a:r>
            <a:r>
              <a:rPr lang="en-GB" sz="2400" dirty="0"/>
              <a:t>into a construct of the object in a representation format, which enters an object file in STM.</a:t>
            </a:r>
          </a:p>
          <a:p>
            <a:endParaRPr lang="en-GB" sz="2400" dirty="0"/>
          </a:p>
          <a:p>
            <a:endParaRPr lang="en-GB" sz="2400" dirty="0"/>
          </a:p>
        </p:txBody>
      </p:sp>
      <p:pic>
        <p:nvPicPr>
          <p:cNvPr id="4" name="Content Placeholder 1" descr="Signal detection and vigilance is paying constant attention looking ..."/>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14" y="1175082"/>
            <a:ext cx="3887705" cy="5585586"/>
          </a:xfrm>
          <a:prstGeom prst="rect">
            <a:avLst/>
          </a:prstGeom>
          <a:noFill/>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274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64431"/>
            <a:ext cx="7772400" cy="689811"/>
          </a:xfrm>
        </p:spPr>
        <p:txBody>
          <a:bodyPr/>
          <a:lstStyle/>
          <a:p>
            <a:r>
              <a:rPr lang="en-GB" sz="4000" dirty="0"/>
              <a:t>FIT: Evidence</a:t>
            </a:r>
          </a:p>
        </p:txBody>
      </p:sp>
      <p:sp>
        <p:nvSpPr>
          <p:cNvPr id="3" name="Content Placeholder 2"/>
          <p:cNvSpPr>
            <a:spLocks noGrp="1"/>
          </p:cNvSpPr>
          <p:nvPr>
            <p:ph idx="1"/>
          </p:nvPr>
        </p:nvSpPr>
        <p:spPr>
          <a:xfrm>
            <a:off x="170688" y="721893"/>
            <a:ext cx="8875776" cy="6020283"/>
          </a:xfrm>
          <a:solidFill>
            <a:schemeClr val="bg1"/>
          </a:solidFill>
        </p:spPr>
        <p:txBody>
          <a:bodyPr/>
          <a:lstStyle/>
          <a:p>
            <a:r>
              <a:rPr lang="en-GB" sz="2800" dirty="0" err="1"/>
              <a:t>Treisman</a:t>
            </a:r>
            <a:r>
              <a:rPr lang="en-GB" sz="2800" dirty="0"/>
              <a:t> &amp; </a:t>
            </a:r>
            <a:r>
              <a:rPr lang="en-GB" sz="2800" dirty="0" err="1"/>
              <a:t>Gelade</a:t>
            </a:r>
            <a:r>
              <a:rPr lang="en-GB" sz="2800" dirty="0"/>
              <a:t> (1980): set-size &amp; search time</a:t>
            </a:r>
          </a:p>
          <a:p>
            <a:r>
              <a:rPr lang="en-GB" sz="2800" dirty="0"/>
              <a:t>Transcranial magnetic stimulation (TMS) led to more illusionary conjunctions when applied early in the search task – </a:t>
            </a:r>
            <a:r>
              <a:rPr lang="en-GB" sz="2800" dirty="0" err="1"/>
              <a:t>Braet</a:t>
            </a:r>
            <a:r>
              <a:rPr lang="en-GB" sz="2800" dirty="0"/>
              <a:t> &amp; Humphreys (2009)</a:t>
            </a:r>
          </a:p>
          <a:p>
            <a:r>
              <a:rPr lang="en-GB" sz="2800" dirty="0"/>
              <a:t>However: Duncan &amp; Humphreys (1989; 1992) note that distractors play role in search time depending on their similarity to targets. </a:t>
            </a:r>
          </a:p>
          <a:p>
            <a:endParaRPr lang="en-GB" sz="2800" dirty="0"/>
          </a:p>
          <a:p>
            <a:r>
              <a:rPr lang="en-GB" sz="2800" u="sng" dirty="0"/>
              <a:t>This led to a FIT Update</a:t>
            </a:r>
            <a:r>
              <a:rPr lang="en-GB" sz="2800" dirty="0"/>
              <a:t>: </a:t>
            </a:r>
            <a:r>
              <a:rPr lang="en-GB" sz="2800" dirty="0" err="1"/>
              <a:t>Treisman</a:t>
            </a:r>
            <a:r>
              <a:rPr lang="en-GB" sz="2800" dirty="0"/>
              <a:t> (1993)</a:t>
            </a:r>
          </a:p>
          <a:p>
            <a:pPr lvl="1"/>
            <a:r>
              <a:rPr lang="en-GB" sz="2400" dirty="0"/>
              <a:t>Selection of location</a:t>
            </a:r>
          </a:p>
          <a:p>
            <a:pPr lvl="1"/>
            <a:r>
              <a:rPr lang="en-GB" sz="2400" dirty="0"/>
              <a:t>Selection by features</a:t>
            </a:r>
          </a:p>
          <a:p>
            <a:pPr lvl="1"/>
            <a:r>
              <a:rPr lang="en-GB" sz="2400" dirty="0"/>
              <a:t>Object-defined locations</a:t>
            </a:r>
          </a:p>
          <a:p>
            <a:pPr lvl="1"/>
            <a:r>
              <a:rPr lang="en-GB" sz="2400" dirty="0"/>
              <a:t>Object file</a:t>
            </a:r>
          </a:p>
          <a:p>
            <a:endParaRPr lang="en-GB" sz="2800" dirty="0"/>
          </a:p>
        </p:txBody>
      </p:sp>
      <p:sp>
        <p:nvSpPr>
          <p:cNvPr id="4" name="Right Brace 3"/>
          <p:cNvSpPr/>
          <p:nvPr/>
        </p:nvSpPr>
        <p:spPr bwMode="auto">
          <a:xfrm>
            <a:off x="4243044" y="5111577"/>
            <a:ext cx="328956" cy="1630599"/>
          </a:xfrm>
          <a:prstGeom prst="rightBrace">
            <a:avLst>
              <a:gd name="adj1" fmla="val 35854"/>
              <a:gd name="adj2" fmla="val 49558"/>
            </a:avLst>
          </a:prstGeom>
          <a:solidFill>
            <a:schemeClr val="bg1"/>
          </a:solidFill>
          <a:ln w="57150" cap="flat" cmpd="sng" algn="ctr">
            <a:solidFill>
              <a:schemeClr val="accent6"/>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5" name="TextBox 4"/>
          <p:cNvSpPr txBox="1"/>
          <p:nvPr/>
        </p:nvSpPr>
        <p:spPr>
          <a:xfrm>
            <a:off x="4572000" y="5111577"/>
            <a:ext cx="4474465" cy="1569660"/>
          </a:xfrm>
          <a:prstGeom prst="rect">
            <a:avLst/>
          </a:prstGeom>
          <a:noFill/>
          <a:ln>
            <a:solidFill>
              <a:schemeClr val="tx1"/>
            </a:solidFill>
          </a:ln>
        </p:spPr>
        <p:txBody>
          <a:bodyPr wrap="square" rtlCol="0">
            <a:spAutoFit/>
          </a:bodyPr>
          <a:lstStyle/>
          <a:p>
            <a:r>
              <a:rPr lang="en-GB" sz="2400" dirty="0"/>
              <a:t>Four types of attentional selection proposed.</a:t>
            </a:r>
          </a:p>
          <a:p>
            <a:r>
              <a:rPr lang="en-GB" sz="2400" dirty="0"/>
              <a:t>Attention operates at any stage depending on task demands</a:t>
            </a:r>
          </a:p>
        </p:txBody>
      </p:sp>
    </p:spTree>
    <p:extLst>
      <p:ext uri="{BB962C8B-B14F-4D97-AF65-F5344CB8AC3E}">
        <p14:creationId xmlns:p14="http://schemas.microsoft.com/office/powerpoint/2010/main" val="26134925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randombar(horizont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0" dur="500"/>
                                        <p:tgtEl>
                                          <p:spTgt spid="3">
                                            <p:txEl>
                                              <p:pRg st="5" end="5"/>
                                            </p:txEl>
                                          </p:spTgt>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6" dur="500"/>
                                        <p:tgtEl>
                                          <p:spTgt spid="3">
                                            <p:txEl>
                                              <p:pRg st="7" end="7"/>
                                            </p:txEl>
                                          </p:spTgt>
                                        </p:tgtEl>
                                      </p:cBhvr>
                                    </p:animEffect>
                                  </p:childTnLst>
                                </p:cTn>
                              </p:par>
                              <p:par>
                                <p:cTn id="37" presetID="14" presetClass="entr" presetSubtype="10" fill="hold" grpId="0"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9" dur="500"/>
                                        <p:tgtEl>
                                          <p:spTgt spid="3">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 calcmode="lin" valueType="num">
                                      <p:cBhvr>
                                        <p:cTn id="44" dur="1000" fill="hold"/>
                                        <p:tgtEl>
                                          <p:spTgt spid="4"/>
                                        </p:tgtEl>
                                        <p:attrNameLst>
                                          <p:attrName>ppt_w</p:attrName>
                                        </p:attrNameLst>
                                      </p:cBhvr>
                                      <p:tavLst>
                                        <p:tav tm="0">
                                          <p:val>
                                            <p:fltVal val="0"/>
                                          </p:val>
                                        </p:tav>
                                        <p:tav tm="100000">
                                          <p:val>
                                            <p:strVal val="#ppt_w"/>
                                          </p:val>
                                        </p:tav>
                                      </p:tavLst>
                                    </p:anim>
                                    <p:anim calcmode="lin" valueType="num">
                                      <p:cBhvr>
                                        <p:cTn id="45" dur="1000" fill="hold"/>
                                        <p:tgtEl>
                                          <p:spTgt spid="4"/>
                                        </p:tgtEl>
                                        <p:attrNameLst>
                                          <p:attrName>ppt_h</p:attrName>
                                        </p:attrNameLst>
                                      </p:cBhvr>
                                      <p:tavLst>
                                        <p:tav tm="0">
                                          <p:val>
                                            <p:fltVal val="0"/>
                                          </p:val>
                                        </p:tav>
                                        <p:tav tm="100000">
                                          <p:val>
                                            <p:strVal val="#ppt_h"/>
                                          </p:val>
                                        </p:tav>
                                      </p:tavLst>
                                    </p:anim>
                                    <p:anim calcmode="lin" valueType="num">
                                      <p:cBhvr>
                                        <p:cTn id="46" dur="1000" fill="hold"/>
                                        <p:tgtEl>
                                          <p:spTgt spid="4"/>
                                        </p:tgtEl>
                                        <p:attrNameLst>
                                          <p:attrName>style.rotation</p:attrName>
                                        </p:attrNameLst>
                                      </p:cBhvr>
                                      <p:tavLst>
                                        <p:tav tm="0">
                                          <p:val>
                                            <p:fltVal val="90"/>
                                          </p:val>
                                        </p:tav>
                                        <p:tav tm="100000">
                                          <p:val>
                                            <p:fltVal val="0"/>
                                          </p:val>
                                        </p:tav>
                                      </p:tavLst>
                                    </p:anim>
                                    <p:animEffect transition="in" filter="fade">
                                      <p:cBhvr>
                                        <p:cTn id="47" dur="1000"/>
                                        <p:tgtEl>
                                          <p:spTgt spid="4"/>
                                        </p:tgtEl>
                                      </p:cBhvr>
                                    </p:animEffect>
                                  </p:childTnLst>
                                </p:cTn>
                              </p:par>
                              <p:par>
                                <p:cTn id="48" presetID="14" presetClass="entr" presetSubtype="10" fill="hold" grpId="0" nodeType="withEffect">
                                  <p:stCondLst>
                                    <p:cond delay="0"/>
                                  </p:stCondLst>
                                  <p:childTnLst>
                                    <p:set>
                                      <p:cBhvr>
                                        <p:cTn id="49" dur="1" fill="hold">
                                          <p:stCondLst>
                                            <p:cond delay="0"/>
                                          </p:stCondLst>
                                        </p:cTn>
                                        <p:tgtEl>
                                          <p:spTgt spid="5"/>
                                        </p:tgtEl>
                                        <p:attrNameLst>
                                          <p:attrName>style.visibility</p:attrName>
                                        </p:attrNameLst>
                                      </p:cBhvr>
                                      <p:to>
                                        <p:strVal val="visible"/>
                                      </p:to>
                                    </p:set>
                                    <p:animEffect transition="in" filter="randombar(horizontal)">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006" y="152401"/>
            <a:ext cx="7772400" cy="749968"/>
          </a:xfrm>
        </p:spPr>
        <p:txBody>
          <a:bodyPr/>
          <a:lstStyle/>
          <a:p>
            <a:r>
              <a:rPr lang="en-GB" sz="3600" dirty="0"/>
              <a:t>Alternative Theories</a:t>
            </a:r>
          </a:p>
        </p:txBody>
      </p:sp>
      <p:sp>
        <p:nvSpPr>
          <p:cNvPr id="3" name="Content Placeholder 2"/>
          <p:cNvSpPr>
            <a:spLocks noGrp="1"/>
          </p:cNvSpPr>
          <p:nvPr>
            <p:ph idx="1"/>
          </p:nvPr>
        </p:nvSpPr>
        <p:spPr>
          <a:xfrm>
            <a:off x="312822" y="902369"/>
            <a:ext cx="8674768" cy="4559968"/>
          </a:xfrm>
          <a:solidFill>
            <a:schemeClr val="bg1"/>
          </a:solidFill>
        </p:spPr>
        <p:txBody>
          <a:bodyPr/>
          <a:lstStyle/>
          <a:p>
            <a:r>
              <a:rPr lang="en-GB" sz="2600" dirty="0"/>
              <a:t>Guided Search Theory: Wolfe (1998; 2003)</a:t>
            </a:r>
          </a:p>
          <a:p>
            <a:r>
              <a:rPr lang="en-GB" sz="2600" dirty="0"/>
              <a:t>Decision-integration hypothesis: Palmer et al. (2000)</a:t>
            </a:r>
          </a:p>
          <a:p>
            <a:pPr marL="0" indent="0">
              <a:buNone/>
            </a:pPr>
            <a:r>
              <a:rPr lang="en-GB" sz="4000" dirty="0"/>
              <a:t>		       </a:t>
            </a:r>
            <a:r>
              <a:rPr lang="en-GB" sz="3600" dirty="0"/>
              <a:t>Conclusion</a:t>
            </a:r>
          </a:p>
          <a:p>
            <a:r>
              <a:rPr lang="en-GB" sz="2400" dirty="0"/>
              <a:t>Spotlight of attention facilitates feature detection (Posner) and feature binding (</a:t>
            </a:r>
            <a:r>
              <a:rPr lang="en-GB" sz="2400" dirty="0" err="1"/>
              <a:t>Treisman</a:t>
            </a:r>
            <a:r>
              <a:rPr lang="en-GB" sz="2400" dirty="0"/>
              <a:t>). </a:t>
            </a:r>
          </a:p>
          <a:p>
            <a:r>
              <a:rPr lang="en-GB" sz="2400" dirty="0"/>
              <a:t>Spotlight is directed toward location and enhances stimuli in its beam while focusing attentional resources helps bind different features together to form the percept of the object. </a:t>
            </a:r>
          </a:p>
          <a:p>
            <a:r>
              <a:rPr lang="en-GB" sz="2400" dirty="0"/>
              <a:t>But the debate on exact role of visual attention is ongoing.</a:t>
            </a:r>
            <a:endParaRPr lang="en-GB" sz="2000" dirty="0"/>
          </a:p>
        </p:txBody>
      </p:sp>
    </p:spTree>
    <p:extLst>
      <p:ext uri="{BB962C8B-B14F-4D97-AF65-F5344CB8AC3E}">
        <p14:creationId xmlns:p14="http://schemas.microsoft.com/office/powerpoint/2010/main" val="147828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7654" y="116306"/>
            <a:ext cx="2538663" cy="882316"/>
          </a:xfrm>
          <a:ln w="38100">
            <a:solidFill>
              <a:schemeClr val="accent2"/>
            </a:solidFill>
          </a:ln>
        </p:spPr>
        <p:txBody>
          <a:bodyPr/>
          <a:lstStyle/>
          <a:p>
            <a:r>
              <a:rPr lang="en-GB" sz="3200" dirty="0"/>
              <a:t>ATTENTION</a:t>
            </a:r>
          </a:p>
        </p:txBody>
      </p:sp>
      <p:sp>
        <p:nvSpPr>
          <p:cNvPr id="3" name="Content Placeholder 2"/>
          <p:cNvSpPr>
            <a:spLocks noGrp="1"/>
          </p:cNvSpPr>
          <p:nvPr>
            <p:ph idx="1"/>
          </p:nvPr>
        </p:nvSpPr>
        <p:spPr>
          <a:xfrm>
            <a:off x="1096748" y="1880938"/>
            <a:ext cx="1772787" cy="593558"/>
          </a:xfrm>
          <a:ln w="38100">
            <a:solidFill>
              <a:schemeClr val="accent2"/>
            </a:solidFill>
          </a:ln>
        </p:spPr>
        <p:txBody>
          <a:bodyPr/>
          <a:lstStyle/>
          <a:p>
            <a:pPr marL="0" indent="0">
              <a:buNone/>
            </a:pPr>
            <a:r>
              <a:rPr lang="en-GB" dirty="0"/>
              <a:t>Focused</a:t>
            </a:r>
          </a:p>
        </p:txBody>
      </p:sp>
      <p:sp>
        <p:nvSpPr>
          <p:cNvPr id="4" name="Down Arrow 3"/>
          <p:cNvSpPr/>
          <p:nvPr/>
        </p:nvSpPr>
        <p:spPr bwMode="auto">
          <a:xfrm rot="2630791">
            <a:off x="2176777" y="1012081"/>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5" name="Down Arrow 4"/>
          <p:cNvSpPr/>
          <p:nvPr/>
        </p:nvSpPr>
        <p:spPr bwMode="auto">
          <a:xfrm rot="18969209" flipH="1">
            <a:off x="5786266" y="1025268"/>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6" name="Content Placeholder 2"/>
          <p:cNvSpPr txBox="1">
            <a:spLocks/>
          </p:cNvSpPr>
          <p:nvPr/>
        </p:nvSpPr>
        <p:spPr bwMode="auto">
          <a:xfrm>
            <a:off x="5811254" y="1880938"/>
            <a:ext cx="1578147" cy="593558"/>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FontTx/>
              <a:buNone/>
            </a:pPr>
            <a:r>
              <a:rPr lang="en-GB" kern="0" dirty="0"/>
              <a:t>Divided</a:t>
            </a:r>
          </a:p>
        </p:txBody>
      </p:sp>
      <p:sp>
        <p:nvSpPr>
          <p:cNvPr id="7" name="Down Arrow 6"/>
          <p:cNvSpPr/>
          <p:nvPr/>
        </p:nvSpPr>
        <p:spPr bwMode="auto">
          <a:xfrm rot="2630791">
            <a:off x="849298" y="2644365"/>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8" name="Down Arrow 7"/>
          <p:cNvSpPr/>
          <p:nvPr/>
        </p:nvSpPr>
        <p:spPr bwMode="auto">
          <a:xfrm rot="18969209" flipH="1">
            <a:off x="2664069" y="2628903"/>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9" name="Content Placeholder 2"/>
          <p:cNvSpPr txBox="1">
            <a:spLocks/>
          </p:cNvSpPr>
          <p:nvPr/>
        </p:nvSpPr>
        <p:spPr bwMode="auto">
          <a:xfrm>
            <a:off x="50067" y="3644413"/>
            <a:ext cx="1947174" cy="1204312"/>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Auditory</a:t>
            </a:r>
          </a:p>
          <a:p>
            <a:pPr marL="0" indent="0" algn="ctr">
              <a:buFontTx/>
              <a:buNone/>
            </a:pPr>
            <a:r>
              <a:rPr lang="en-GB" sz="2000" kern="0" dirty="0"/>
              <a:t>(Shadowing)</a:t>
            </a:r>
          </a:p>
        </p:txBody>
      </p:sp>
      <p:sp>
        <p:nvSpPr>
          <p:cNvPr id="10" name="Content Placeholder 2"/>
          <p:cNvSpPr txBox="1">
            <a:spLocks/>
          </p:cNvSpPr>
          <p:nvPr/>
        </p:nvSpPr>
        <p:spPr bwMode="auto">
          <a:xfrm>
            <a:off x="2069430" y="3644412"/>
            <a:ext cx="1981200" cy="1204313"/>
          </a:xfrm>
          <a:prstGeom prst="rect">
            <a:avLst/>
          </a:prstGeom>
          <a:noFill/>
          <a:ln w="38100">
            <a:solidFill>
              <a:schemeClr val="accent2"/>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Visual</a:t>
            </a:r>
          </a:p>
          <a:p>
            <a:pPr marL="0" indent="0" algn="ctr">
              <a:buFontTx/>
              <a:buNone/>
            </a:pPr>
            <a:r>
              <a:rPr lang="en-GB" sz="2000" kern="0" dirty="0"/>
              <a:t>(Spotlight/Zoom-lens)</a:t>
            </a:r>
          </a:p>
        </p:txBody>
      </p:sp>
      <p:sp>
        <p:nvSpPr>
          <p:cNvPr id="11" name="Down Arrow 10"/>
          <p:cNvSpPr/>
          <p:nvPr/>
        </p:nvSpPr>
        <p:spPr bwMode="auto">
          <a:xfrm rot="2630791">
            <a:off x="5424239" y="2644364"/>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2" name="Down Arrow 11"/>
          <p:cNvSpPr/>
          <p:nvPr/>
        </p:nvSpPr>
        <p:spPr bwMode="auto">
          <a:xfrm rot="18969209" flipH="1">
            <a:off x="7508783" y="2644365"/>
            <a:ext cx="372979" cy="830179"/>
          </a:xfrm>
          <a:prstGeom prst="downArrow">
            <a:avLst/>
          </a:prstGeom>
          <a:ln w="38100">
            <a:solidFill>
              <a:schemeClr val="accent2"/>
            </a:solidFill>
            <a:headEnd type="none" w="med" len="med"/>
            <a:tailEnd type="none" w="med" len="me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3" name="Content Placeholder 2"/>
          <p:cNvSpPr txBox="1">
            <a:spLocks/>
          </p:cNvSpPr>
          <p:nvPr/>
        </p:nvSpPr>
        <p:spPr bwMode="auto">
          <a:xfrm>
            <a:off x="6882063" y="3644412"/>
            <a:ext cx="2165684" cy="1204311"/>
          </a:xfrm>
          <a:prstGeom prst="rect">
            <a:avLst/>
          </a:prstGeom>
          <a:solidFill>
            <a:schemeClr val="bg1"/>
          </a:solidFill>
          <a:ln w="38100">
            <a:solidFill>
              <a:schemeClr val="accent2"/>
            </a:solid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Automaticity</a:t>
            </a:r>
          </a:p>
          <a:p>
            <a:pPr marL="0" indent="0" algn="ctr">
              <a:buFontTx/>
              <a:buNone/>
            </a:pPr>
            <a:r>
              <a:rPr lang="en-GB" sz="2000" kern="0" dirty="0"/>
              <a:t>(Practice effects)</a:t>
            </a:r>
            <a:endParaRPr lang="en-GB" sz="1600" kern="0" dirty="0"/>
          </a:p>
        </p:txBody>
      </p:sp>
      <p:sp>
        <p:nvSpPr>
          <p:cNvPr id="15" name="Content Placeholder 2"/>
          <p:cNvSpPr txBox="1">
            <a:spLocks/>
          </p:cNvSpPr>
          <p:nvPr/>
        </p:nvSpPr>
        <p:spPr bwMode="auto">
          <a:xfrm>
            <a:off x="4596059" y="3644411"/>
            <a:ext cx="2207811" cy="1204313"/>
          </a:xfrm>
          <a:prstGeom prst="rect">
            <a:avLst/>
          </a:prstGeom>
          <a:solidFill>
            <a:schemeClr val="bg1"/>
          </a:solidFill>
          <a:ln w="38100">
            <a:solidFill>
              <a:schemeClr val="accent2"/>
            </a:solid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lgn="ctr">
              <a:buFontTx/>
              <a:buNone/>
            </a:pPr>
            <a:r>
              <a:rPr lang="en-GB" sz="2800" kern="0" dirty="0"/>
              <a:t>Task</a:t>
            </a:r>
          </a:p>
          <a:p>
            <a:pPr marL="0" indent="0" algn="ctr">
              <a:buFontTx/>
              <a:buNone/>
            </a:pPr>
            <a:r>
              <a:rPr lang="en-GB" sz="2000" kern="0" dirty="0"/>
              <a:t>Similarity &amp; Difficulty</a:t>
            </a:r>
            <a:endParaRPr lang="en-GB" sz="2400" kern="0" dirty="0"/>
          </a:p>
        </p:txBody>
      </p:sp>
      <p:sp>
        <p:nvSpPr>
          <p:cNvPr id="16" name="Rectangular Callout 15"/>
          <p:cNvSpPr/>
          <p:nvPr/>
        </p:nvSpPr>
        <p:spPr bwMode="auto">
          <a:xfrm>
            <a:off x="6882063" y="998622"/>
            <a:ext cx="1756611" cy="745957"/>
          </a:xfrm>
          <a:prstGeom prst="wedgeRectCallou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7" name="TextBox 16"/>
          <p:cNvSpPr txBox="1"/>
          <p:nvPr/>
        </p:nvSpPr>
        <p:spPr>
          <a:xfrm>
            <a:off x="7014410" y="1048434"/>
            <a:ext cx="1720515" cy="646331"/>
          </a:xfrm>
          <a:prstGeom prst="rect">
            <a:avLst/>
          </a:prstGeom>
          <a:noFill/>
        </p:spPr>
        <p:txBody>
          <a:bodyPr wrap="square" rtlCol="0">
            <a:spAutoFit/>
          </a:bodyPr>
          <a:lstStyle/>
          <a:p>
            <a:r>
              <a:rPr lang="en-GB" dirty="0"/>
              <a:t>Processes all inputs</a:t>
            </a:r>
          </a:p>
        </p:txBody>
      </p:sp>
      <p:sp>
        <p:nvSpPr>
          <p:cNvPr id="18" name="Rectangular Callout 17"/>
          <p:cNvSpPr/>
          <p:nvPr/>
        </p:nvSpPr>
        <p:spPr bwMode="auto">
          <a:xfrm flipH="1">
            <a:off x="144381" y="1010654"/>
            <a:ext cx="1800000" cy="745957"/>
          </a:xfrm>
          <a:prstGeom prst="wedgeRectCallou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a:endParaRPr>
          </a:p>
        </p:txBody>
      </p:sp>
      <p:sp>
        <p:nvSpPr>
          <p:cNvPr id="19" name="TextBox 18"/>
          <p:cNvSpPr txBox="1"/>
          <p:nvPr/>
        </p:nvSpPr>
        <p:spPr>
          <a:xfrm>
            <a:off x="204677" y="1040674"/>
            <a:ext cx="1720515" cy="646331"/>
          </a:xfrm>
          <a:prstGeom prst="rect">
            <a:avLst/>
          </a:prstGeom>
          <a:noFill/>
        </p:spPr>
        <p:txBody>
          <a:bodyPr wrap="square" rtlCol="0">
            <a:spAutoFit/>
          </a:bodyPr>
          <a:lstStyle/>
          <a:p>
            <a:r>
              <a:rPr lang="en-GB" dirty="0"/>
              <a:t>Processes 1 input</a:t>
            </a:r>
          </a:p>
        </p:txBody>
      </p:sp>
    </p:spTree>
    <p:extLst>
      <p:ext uri="{BB962C8B-B14F-4D97-AF65-F5344CB8AC3E}">
        <p14:creationId xmlns:p14="http://schemas.microsoft.com/office/powerpoint/2010/main" val="3297055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18"/>
                                        </p:tgtEl>
                                      </p:cBhvr>
                                    </p:animEffect>
                                    <p:anim calcmode="lin" valueType="num">
                                      <p:cBhvr>
                                        <p:cTn id="7" dur="1000"/>
                                        <p:tgtEl>
                                          <p:spTgt spid="18"/>
                                        </p:tgtEl>
                                        <p:attrNameLst>
                                          <p:attrName>ppt_x</p:attrName>
                                        </p:attrNameLst>
                                      </p:cBhvr>
                                      <p:tavLst>
                                        <p:tav tm="0">
                                          <p:val>
                                            <p:strVal val="ppt_x"/>
                                          </p:val>
                                        </p:tav>
                                        <p:tav tm="100000">
                                          <p:val>
                                            <p:strVal val="ppt_x"/>
                                          </p:val>
                                        </p:tav>
                                      </p:tavLst>
                                    </p:anim>
                                    <p:anim calcmode="lin" valueType="num">
                                      <p:cBhvr>
                                        <p:cTn id="8" dur="1000"/>
                                        <p:tgtEl>
                                          <p:spTgt spid="18"/>
                                        </p:tgtEl>
                                        <p:attrNameLst>
                                          <p:attrName>ppt_y</p:attrName>
                                        </p:attrNameLst>
                                      </p:cBhvr>
                                      <p:tavLst>
                                        <p:tav tm="0">
                                          <p:val>
                                            <p:strVal val="ppt_y"/>
                                          </p:val>
                                        </p:tav>
                                        <p:tav tm="100000">
                                          <p:val>
                                            <p:strVal val="ppt_y+.1"/>
                                          </p:val>
                                        </p:tav>
                                      </p:tavLst>
                                    </p:anim>
                                    <p:set>
                                      <p:cBhvr>
                                        <p:cTn id="9" dur="1" fill="hold">
                                          <p:stCondLst>
                                            <p:cond delay="999"/>
                                          </p:stCondLst>
                                        </p:cTn>
                                        <p:tgtEl>
                                          <p:spTgt spid="18"/>
                                        </p:tgtEl>
                                        <p:attrNameLst>
                                          <p:attrName>style.visibility</p:attrName>
                                        </p:attrNameLst>
                                      </p:cBhvr>
                                      <p:to>
                                        <p:strVal val="hidden"/>
                                      </p:to>
                                    </p:set>
                                  </p:childTnLst>
                                </p:cTn>
                              </p:par>
                              <p:par>
                                <p:cTn id="10" presetID="42" presetClass="exit" presetSubtype="0" fill="hold" grpId="0" nodeType="withEffect">
                                  <p:stCondLst>
                                    <p:cond delay="0"/>
                                  </p:stCondLst>
                                  <p:childTnLst>
                                    <p:animEffect transition="out" filter="fade">
                                      <p:cBhvr>
                                        <p:cTn id="11" dur="1000"/>
                                        <p:tgtEl>
                                          <p:spTgt spid="4"/>
                                        </p:tgtEl>
                                      </p:cBhvr>
                                    </p:animEffect>
                                    <p:anim calcmode="lin" valueType="num">
                                      <p:cBhvr>
                                        <p:cTn id="12" dur="1000"/>
                                        <p:tgtEl>
                                          <p:spTgt spid="4"/>
                                        </p:tgtEl>
                                        <p:attrNameLst>
                                          <p:attrName>ppt_x</p:attrName>
                                        </p:attrNameLst>
                                      </p:cBhvr>
                                      <p:tavLst>
                                        <p:tav tm="0">
                                          <p:val>
                                            <p:strVal val="ppt_x"/>
                                          </p:val>
                                        </p:tav>
                                        <p:tav tm="100000">
                                          <p:val>
                                            <p:strVal val="ppt_x"/>
                                          </p:val>
                                        </p:tav>
                                      </p:tavLst>
                                    </p:anim>
                                    <p:anim calcmode="lin" valueType="num">
                                      <p:cBhvr>
                                        <p:cTn id="13" dur="1000"/>
                                        <p:tgtEl>
                                          <p:spTgt spid="4"/>
                                        </p:tgtEl>
                                        <p:attrNameLst>
                                          <p:attrName>ppt_y</p:attrName>
                                        </p:attrNameLst>
                                      </p:cBhvr>
                                      <p:tavLst>
                                        <p:tav tm="0">
                                          <p:val>
                                            <p:strVal val="ppt_y"/>
                                          </p:val>
                                        </p:tav>
                                        <p:tav tm="100000">
                                          <p:val>
                                            <p:strVal val="ppt_y+.1"/>
                                          </p:val>
                                        </p:tav>
                                      </p:tavLst>
                                    </p:anim>
                                    <p:set>
                                      <p:cBhvr>
                                        <p:cTn id="14" dur="1" fill="hold">
                                          <p:stCondLst>
                                            <p:cond delay="999"/>
                                          </p:stCondLst>
                                        </p:cTn>
                                        <p:tgtEl>
                                          <p:spTgt spid="4"/>
                                        </p:tgtEl>
                                        <p:attrNameLst>
                                          <p:attrName>style.visibility</p:attrName>
                                        </p:attrNameLst>
                                      </p:cBhvr>
                                      <p:to>
                                        <p:strVal val="hidden"/>
                                      </p:to>
                                    </p:set>
                                  </p:childTnLst>
                                </p:cTn>
                              </p:par>
                              <p:par>
                                <p:cTn id="15" presetID="42" presetClass="exit" presetSubtype="0" fill="hold" grpId="0" nodeType="withEffect">
                                  <p:stCondLst>
                                    <p:cond delay="0"/>
                                  </p:stCondLst>
                                  <p:childTnLst>
                                    <p:animEffect transition="out" filter="fade">
                                      <p:cBhvr>
                                        <p:cTn id="16" dur="1000"/>
                                        <p:tgtEl>
                                          <p:spTgt spid="3">
                                            <p:txEl>
                                              <p:pRg st="0" end="0"/>
                                            </p:txEl>
                                          </p:spTgt>
                                        </p:tgtEl>
                                      </p:cBhvr>
                                    </p:animEffect>
                                    <p:anim calcmode="lin" valueType="num">
                                      <p:cBhvr>
                                        <p:cTn id="17"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p:tgtEl>
                                          <p:spTgt spid="3">
                                            <p:txEl>
                                              <p:pRg st="0" end="0"/>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3">
                                            <p:txEl>
                                              <p:pRg st="0" end="0"/>
                                            </p:txEl>
                                          </p:spTgt>
                                        </p:tgtEl>
                                        <p:attrNameLst>
                                          <p:attrName>style.visibility</p:attrName>
                                        </p:attrNameLst>
                                      </p:cBhvr>
                                      <p:to>
                                        <p:strVal val="hidden"/>
                                      </p:to>
                                    </p:set>
                                  </p:childTnLst>
                                </p:cTn>
                              </p:par>
                              <p:par>
                                <p:cTn id="20" presetID="42" presetClass="exit" presetSubtype="0" fill="hold" grpId="0" nodeType="withEffect">
                                  <p:stCondLst>
                                    <p:cond delay="0"/>
                                  </p:stCondLst>
                                  <p:childTnLst>
                                    <p:animEffect transition="out" filter="fade">
                                      <p:cBhvr>
                                        <p:cTn id="21" dur="1000"/>
                                        <p:tgtEl>
                                          <p:spTgt spid="3">
                                            <p:bg/>
                                          </p:spTgt>
                                        </p:tgtEl>
                                      </p:cBhvr>
                                    </p:animEffect>
                                    <p:anim calcmode="lin" valueType="num">
                                      <p:cBhvr>
                                        <p:cTn id="22" dur="1000"/>
                                        <p:tgtEl>
                                          <p:spTgt spid="3">
                                            <p:bg/>
                                          </p:spTgt>
                                        </p:tgtEl>
                                        <p:attrNameLst>
                                          <p:attrName>ppt_x</p:attrName>
                                        </p:attrNameLst>
                                      </p:cBhvr>
                                      <p:tavLst>
                                        <p:tav tm="0">
                                          <p:val>
                                            <p:strVal val="ppt_x"/>
                                          </p:val>
                                        </p:tav>
                                        <p:tav tm="100000">
                                          <p:val>
                                            <p:strVal val="ppt_x"/>
                                          </p:val>
                                        </p:tav>
                                      </p:tavLst>
                                    </p:anim>
                                    <p:anim calcmode="lin" valueType="num">
                                      <p:cBhvr>
                                        <p:cTn id="23" dur="1000"/>
                                        <p:tgtEl>
                                          <p:spTgt spid="3">
                                            <p:bg/>
                                          </p:spTgt>
                                        </p:tgtEl>
                                        <p:attrNameLst>
                                          <p:attrName>ppt_y</p:attrName>
                                        </p:attrNameLst>
                                      </p:cBhvr>
                                      <p:tavLst>
                                        <p:tav tm="0">
                                          <p:val>
                                            <p:strVal val="ppt_y"/>
                                          </p:val>
                                        </p:tav>
                                        <p:tav tm="100000">
                                          <p:val>
                                            <p:strVal val="ppt_y+.1"/>
                                          </p:val>
                                        </p:tav>
                                      </p:tavLst>
                                    </p:anim>
                                    <p:set>
                                      <p:cBhvr>
                                        <p:cTn id="24" dur="1" fill="hold">
                                          <p:stCondLst>
                                            <p:cond delay="999"/>
                                          </p:stCondLst>
                                        </p:cTn>
                                        <p:tgtEl>
                                          <p:spTgt spid="3">
                                            <p:bg/>
                                          </p:spTgt>
                                        </p:tgtEl>
                                        <p:attrNameLst>
                                          <p:attrName>style.visibility</p:attrName>
                                        </p:attrNameLst>
                                      </p:cBhvr>
                                      <p:to>
                                        <p:strVal val="hidden"/>
                                      </p:to>
                                    </p:set>
                                  </p:childTnLst>
                                </p:cTn>
                              </p:par>
                              <p:par>
                                <p:cTn id="25" presetID="42" presetClass="exit" presetSubtype="0" fill="hold" grpId="0" nodeType="withEffect">
                                  <p:stCondLst>
                                    <p:cond delay="0"/>
                                  </p:stCondLst>
                                  <p:childTnLst>
                                    <p:animEffect transition="out" filter="fade">
                                      <p:cBhvr>
                                        <p:cTn id="26" dur="1000"/>
                                        <p:tgtEl>
                                          <p:spTgt spid="7"/>
                                        </p:tgtEl>
                                      </p:cBhvr>
                                    </p:animEffect>
                                    <p:anim calcmode="lin" valueType="num">
                                      <p:cBhvr>
                                        <p:cTn id="27" dur="1000"/>
                                        <p:tgtEl>
                                          <p:spTgt spid="7"/>
                                        </p:tgtEl>
                                        <p:attrNameLst>
                                          <p:attrName>ppt_x</p:attrName>
                                        </p:attrNameLst>
                                      </p:cBhvr>
                                      <p:tavLst>
                                        <p:tav tm="0">
                                          <p:val>
                                            <p:strVal val="ppt_x"/>
                                          </p:val>
                                        </p:tav>
                                        <p:tav tm="100000">
                                          <p:val>
                                            <p:strVal val="ppt_x"/>
                                          </p:val>
                                        </p:tav>
                                      </p:tavLst>
                                    </p:anim>
                                    <p:anim calcmode="lin" valueType="num">
                                      <p:cBhvr>
                                        <p:cTn id="28" dur="1000"/>
                                        <p:tgtEl>
                                          <p:spTgt spid="7"/>
                                        </p:tgtEl>
                                        <p:attrNameLst>
                                          <p:attrName>ppt_y</p:attrName>
                                        </p:attrNameLst>
                                      </p:cBhvr>
                                      <p:tavLst>
                                        <p:tav tm="0">
                                          <p:val>
                                            <p:strVal val="ppt_y"/>
                                          </p:val>
                                        </p:tav>
                                        <p:tav tm="100000">
                                          <p:val>
                                            <p:strVal val="ppt_y+.1"/>
                                          </p:val>
                                        </p:tav>
                                      </p:tavLst>
                                    </p:anim>
                                    <p:set>
                                      <p:cBhvr>
                                        <p:cTn id="29" dur="1" fill="hold">
                                          <p:stCondLst>
                                            <p:cond delay="999"/>
                                          </p:stCondLst>
                                        </p:cTn>
                                        <p:tgtEl>
                                          <p:spTgt spid="7"/>
                                        </p:tgtEl>
                                        <p:attrNameLst>
                                          <p:attrName>style.visibility</p:attrName>
                                        </p:attrNameLst>
                                      </p:cBhvr>
                                      <p:to>
                                        <p:strVal val="hidden"/>
                                      </p:to>
                                    </p:set>
                                  </p:childTnLst>
                                </p:cTn>
                              </p:par>
                              <p:par>
                                <p:cTn id="30" presetID="42" presetClass="exit" presetSubtype="0" fill="hold" grpId="0" nodeType="withEffect">
                                  <p:stCondLst>
                                    <p:cond delay="0"/>
                                  </p:stCondLst>
                                  <p:childTnLst>
                                    <p:animEffect transition="out" filter="fade">
                                      <p:cBhvr>
                                        <p:cTn id="31" dur="1000"/>
                                        <p:tgtEl>
                                          <p:spTgt spid="8"/>
                                        </p:tgtEl>
                                      </p:cBhvr>
                                    </p:animEffect>
                                    <p:anim calcmode="lin" valueType="num">
                                      <p:cBhvr>
                                        <p:cTn id="32" dur="1000"/>
                                        <p:tgtEl>
                                          <p:spTgt spid="8"/>
                                        </p:tgtEl>
                                        <p:attrNameLst>
                                          <p:attrName>ppt_x</p:attrName>
                                        </p:attrNameLst>
                                      </p:cBhvr>
                                      <p:tavLst>
                                        <p:tav tm="0">
                                          <p:val>
                                            <p:strVal val="ppt_x"/>
                                          </p:val>
                                        </p:tav>
                                        <p:tav tm="100000">
                                          <p:val>
                                            <p:strVal val="ppt_x"/>
                                          </p:val>
                                        </p:tav>
                                      </p:tavLst>
                                    </p:anim>
                                    <p:anim calcmode="lin" valueType="num">
                                      <p:cBhvr>
                                        <p:cTn id="33" dur="1000"/>
                                        <p:tgtEl>
                                          <p:spTgt spid="8"/>
                                        </p:tgtEl>
                                        <p:attrNameLst>
                                          <p:attrName>ppt_y</p:attrName>
                                        </p:attrNameLst>
                                      </p:cBhvr>
                                      <p:tavLst>
                                        <p:tav tm="0">
                                          <p:val>
                                            <p:strVal val="ppt_y"/>
                                          </p:val>
                                        </p:tav>
                                        <p:tav tm="100000">
                                          <p:val>
                                            <p:strVal val="ppt_y+.1"/>
                                          </p:val>
                                        </p:tav>
                                      </p:tavLst>
                                    </p:anim>
                                    <p:set>
                                      <p:cBhvr>
                                        <p:cTn id="34" dur="1" fill="hold">
                                          <p:stCondLst>
                                            <p:cond delay="999"/>
                                          </p:stCondLst>
                                        </p:cTn>
                                        <p:tgtEl>
                                          <p:spTgt spid="8"/>
                                        </p:tgtEl>
                                        <p:attrNameLst>
                                          <p:attrName>style.visibility</p:attrName>
                                        </p:attrNameLst>
                                      </p:cBhvr>
                                      <p:to>
                                        <p:strVal val="hidden"/>
                                      </p:to>
                                    </p:set>
                                  </p:childTnLst>
                                </p:cTn>
                              </p:par>
                              <p:par>
                                <p:cTn id="35" presetID="42" presetClass="exit" presetSubtype="0" fill="hold" grpId="0" nodeType="withEffect">
                                  <p:stCondLst>
                                    <p:cond delay="0"/>
                                  </p:stCondLst>
                                  <p:childTnLst>
                                    <p:animEffect transition="out" filter="fade">
                                      <p:cBhvr>
                                        <p:cTn id="36" dur="1000"/>
                                        <p:tgtEl>
                                          <p:spTgt spid="10"/>
                                        </p:tgtEl>
                                      </p:cBhvr>
                                    </p:animEffect>
                                    <p:anim calcmode="lin" valueType="num">
                                      <p:cBhvr>
                                        <p:cTn id="37" dur="1000"/>
                                        <p:tgtEl>
                                          <p:spTgt spid="10"/>
                                        </p:tgtEl>
                                        <p:attrNameLst>
                                          <p:attrName>ppt_x</p:attrName>
                                        </p:attrNameLst>
                                      </p:cBhvr>
                                      <p:tavLst>
                                        <p:tav tm="0">
                                          <p:val>
                                            <p:strVal val="ppt_x"/>
                                          </p:val>
                                        </p:tav>
                                        <p:tav tm="100000">
                                          <p:val>
                                            <p:strVal val="ppt_x"/>
                                          </p:val>
                                        </p:tav>
                                      </p:tavLst>
                                    </p:anim>
                                    <p:anim calcmode="lin" valueType="num">
                                      <p:cBhvr>
                                        <p:cTn id="38" dur="1000"/>
                                        <p:tgtEl>
                                          <p:spTgt spid="10"/>
                                        </p:tgtEl>
                                        <p:attrNameLst>
                                          <p:attrName>ppt_y</p:attrName>
                                        </p:attrNameLst>
                                      </p:cBhvr>
                                      <p:tavLst>
                                        <p:tav tm="0">
                                          <p:val>
                                            <p:strVal val="ppt_y"/>
                                          </p:val>
                                        </p:tav>
                                        <p:tav tm="100000">
                                          <p:val>
                                            <p:strVal val="ppt_y+.1"/>
                                          </p:val>
                                        </p:tav>
                                      </p:tavLst>
                                    </p:anim>
                                    <p:set>
                                      <p:cBhvr>
                                        <p:cTn id="39" dur="1" fill="hold">
                                          <p:stCondLst>
                                            <p:cond delay="999"/>
                                          </p:stCondLst>
                                        </p:cTn>
                                        <p:tgtEl>
                                          <p:spTgt spid="10"/>
                                        </p:tgtEl>
                                        <p:attrNameLst>
                                          <p:attrName>style.visibility</p:attrName>
                                        </p:attrNameLst>
                                      </p:cBhvr>
                                      <p:to>
                                        <p:strVal val="hidden"/>
                                      </p:to>
                                    </p:set>
                                  </p:childTnLst>
                                </p:cTn>
                              </p:par>
                              <p:par>
                                <p:cTn id="40" presetID="42" presetClass="exit" presetSubtype="0" fill="hold" grpId="0" nodeType="withEffect">
                                  <p:stCondLst>
                                    <p:cond delay="0"/>
                                  </p:stCondLst>
                                  <p:childTnLst>
                                    <p:animEffect transition="out" filter="fade">
                                      <p:cBhvr>
                                        <p:cTn id="41" dur="1000"/>
                                        <p:tgtEl>
                                          <p:spTgt spid="9"/>
                                        </p:tgtEl>
                                      </p:cBhvr>
                                    </p:animEffect>
                                    <p:anim calcmode="lin" valueType="num">
                                      <p:cBhvr>
                                        <p:cTn id="42" dur="1000"/>
                                        <p:tgtEl>
                                          <p:spTgt spid="9"/>
                                        </p:tgtEl>
                                        <p:attrNameLst>
                                          <p:attrName>ppt_x</p:attrName>
                                        </p:attrNameLst>
                                      </p:cBhvr>
                                      <p:tavLst>
                                        <p:tav tm="0">
                                          <p:val>
                                            <p:strVal val="ppt_x"/>
                                          </p:val>
                                        </p:tav>
                                        <p:tav tm="100000">
                                          <p:val>
                                            <p:strVal val="ppt_x"/>
                                          </p:val>
                                        </p:tav>
                                      </p:tavLst>
                                    </p:anim>
                                    <p:anim calcmode="lin" valueType="num">
                                      <p:cBhvr>
                                        <p:cTn id="43" dur="1000"/>
                                        <p:tgtEl>
                                          <p:spTgt spid="9"/>
                                        </p:tgtEl>
                                        <p:attrNameLst>
                                          <p:attrName>ppt_y</p:attrName>
                                        </p:attrNameLst>
                                      </p:cBhvr>
                                      <p:tavLst>
                                        <p:tav tm="0">
                                          <p:val>
                                            <p:strVal val="ppt_y"/>
                                          </p:val>
                                        </p:tav>
                                        <p:tav tm="100000">
                                          <p:val>
                                            <p:strVal val="ppt_y+.1"/>
                                          </p:val>
                                        </p:tav>
                                      </p:tavLst>
                                    </p:anim>
                                    <p:set>
                                      <p:cBhvr>
                                        <p:cTn id="44" dur="1" fill="hold">
                                          <p:stCondLst>
                                            <p:cond delay="999"/>
                                          </p:stCondLst>
                                        </p:cTn>
                                        <p:tgtEl>
                                          <p:spTgt spid="9"/>
                                        </p:tgtEl>
                                        <p:attrNameLst>
                                          <p:attrName>style.visibility</p:attrName>
                                        </p:attrNameLst>
                                      </p:cBhvr>
                                      <p:to>
                                        <p:strVal val="hidden"/>
                                      </p:to>
                                    </p:set>
                                  </p:childTnLst>
                                </p:cTn>
                              </p:par>
                              <p:par>
                                <p:cTn id="45" presetID="42" presetClass="exit" presetSubtype="0" fill="hold" grpId="0" nodeType="withEffect">
                                  <p:stCondLst>
                                    <p:cond delay="0"/>
                                  </p:stCondLst>
                                  <p:childTnLst>
                                    <p:animEffect transition="out" filter="fade">
                                      <p:cBhvr>
                                        <p:cTn id="46" dur="1000"/>
                                        <p:tgtEl>
                                          <p:spTgt spid="19"/>
                                        </p:tgtEl>
                                      </p:cBhvr>
                                    </p:animEffect>
                                    <p:anim calcmode="lin" valueType="num">
                                      <p:cBhvr>
                                        <p:cTn id="47" dur="1000"/>
                                        <p:tgtEl>
                                          <p:spTgt spid="19"/>
                                        </p:tgtEl>
                                        <p:attrNameLst>
                                          <p:attrName>ppt_x</p:attrName>
                                        </p:attrNameLst>
                                      </p:cBhvr>
                                      <p:tavLst>
                                        <p:tav tm="0">
                                          <p:val>
                                            <p:strVal val="ppt_x"/>
                                          </p:val>
                                        </p:tav>
                                        <p:tav tm="100000">
                                          <p:val>
                                            <p:strVal val="ppt_x"/>
                                          </p:val>
                                        </p:tav>
                                      </p:tavLst>
                                    </p:anim>
                                    <p:anim calcmode="lin" valueType="num">
                                      <p:cBhvr>
                                        <p:cTn id="48" dur="1000"/>
                                        <p:tgtEl>
                                          <p:spTgt spid="19"/>
                                        </p:tgtEl>
                                        <p:attrNameLst>
                                          <p:attrName>ppt_y</p:attrName>
                                        </p:attrNameLst>
                                      </p:cBhvr>
                                      <p:tavLst>
                                        <p:tav tm="0">
                                          <p:val>
                                            <p:strVal val="ppt_y"/>
                                          </p:val>
                                        </p:tav>
                                        <p:tav tm="100000">
                                          <p:val>
                                            <p:strVal val="ppt_y+.1"/>
                                          </p:val>
                                        </p:tav>
                                      </p:tavLst>
                                    </p:anim>
                                    <p:set>
                                      <p:cBhvr>
                                        <p:cTn id="49" dur="1" fill="hold">
                                          <p:stCondLst>
                                            <p:cond delay="9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7" grpId="0" animBg="1"/>
      <p:bldP spid="8" grpId="0" animBg="1"/>
      <p:bldP spid="9" grpId="0" animBg="1"/>
      <p:bldP spid="10" grpId="0" animBg="1"/>
      <p:bldP spid="18" grpId="0" animBg="1"/>
      <p:bldP spid="19"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635" y="108285"/>
            <a:ext cx="7772400" cy="834190"/>
          </a:xfrm>
        </p:spPr>
        <p:txBody>
          <a:bodyPr/>
          <a:lstStyle/>
          <a:p>
            <a:r>
              <a:rPr lang="en-GB" sz="4000" dirty="0"/>
              <a:t>Divided Attention</a:t>
            </a:r>
          </a:p>
        </p:txBody>
      </p:sp>
      <p:sp>
        <p:nvSpPr>
          <p:cNvPr id="3" name="Content Placeholder 2"/>
          <p:cNvSpPr>
            <a:spLocks noGrp="1"/>
          </p:cNvSpPr>
          <p:nvPr>
            <p:ph idx="1"/>
          </p:nvPr>
        </p:nvSpPr>
        <p:spPr>
          <a:xfrm>
            <a:off x="228601" y="1159043"/>
            <a:ext cx="8560468" cy="5494420"/>
          </a:xfrm>
          <a:solidFill>
            <a:schemeClr val="bg1"/>
          </a:solidFill>
        </p:spPr>
        <p:txBody>
          <a:bodyPr/>
          <a:lstStyle/>
          <a:p>
            <a:pPr marL="590550" indent="-533400">
              <a:lnSpc>
                <a:spcPct val="80000"/>
              </a:lnSpc>
            </a:pPr>
            <a:r>
              <a:rPr lang="en-GB" altLang="en-US" dirty="0">
                <a:latin typeface="Arial" panose="020B0604020202020204" pitchFamily="34" charset="0"/>
              </a:rPr>
              <a:t>Exploring maximum amount of information that can be attended to at any one time.</a:t>
            </a:r>
          </a:p>
          <a:p>
            <a:pPr marL="457200" lvl="1" indent="0">
              <a:lnSpc>
                <a:spcPct val="80000"/>
              </a:lnSpc>
              <a:buNone/>
            </a:pPr>
            <a:endParaRPr lang="en-GB" altLang="en-US" sz="1400" dirty="0">
              <a:latin typeface="Arial" panose="020B0604020202020204" pitchFamily="34" charset="0"/>
            </a:endParaRPr>
          </a:p>
          <a:p>
            <a:pPr marL="590550" indent="-533400">
              <a:lnSpc>
                <a:spcPct val="80000"/>
              </a:lnSpc>
            </a:pPr>
            <a:r>
              <a:rPr lang="en-GB" altLang="en-US" dirty="0">
                <a:latin typeface="Arial" panose="020B0604020202020204" pitchFamily="34" charset="0"/>
              </a:rPr>
              <a:t>Studied through Dual-task Technique: Ps attend and respond to both messages; </a:t>
            </a:r>
          </a:p>
          <a:p>
            <a:pPr marL="457200" lvl="1" indent="0">
              <a:lnSpc>
                <a:spcPct val="80000"/>
              </a:lnSpc>
              <a:buNone/>
            </a:pPr>
            <a:endParaRPr lang="en-GB" altLang="en-US" sz="1400" dirty="0">
              <a:latin typeface="Arial" panose="020B0604020202020204" pitchFamily="34" charset="0"/>
            </a:endParaRPr>
          </a:p>
          <a:p>
            <a:pPr marL="590550" indent="-533400">
              <a:lnSpc>
                <a:spcPct val="80000"/>
              </a:lnSpc>
            </a:pPr>
            <a:r>
              <a:rPr lang="en-GB" altLang="en-US" dirty="0">
                <a:latin typeface="Arial" panose="020B0604020202020204" pitchFamily="34" charset="0"/>
              </a:rPr>
              <a:t>Provides information about limitations of attention &amp; capacity of attention</a:t>
            </a:r>
          </a:p>
          <a:p>
            <a:pPr marL="457200" lvl="1" indent="0">
              <a:lnSpc>
                <a:spcPct val="80000"/>
              </a:lnSpc>
              <a:buNone/>
            </a:pPr>
            <a:endParaRPr lang="en-GB" altLang="en-US" sz="1400" dirty="0">
              <a:latin typeface="Arial" panose="020B0604020202020204" pitchFamily="34" charset="0"/>
            </a:endParaRPr>
          </a:p>
          <a:p>
            <a:pPr marL="590550" indent="-533400">
              <a:lnSpc>
                <a:spcPct val="80000"/>
              </a:lnSpc>
            </a:pPr>
            <a:r>
              <a:rPr lang="en-GB" altLang="en-US" dirty="0">
                <a:latin typeface="Arial" panose="020B0604020202020204" pitchFamily="34" charset="0"/>
              </a:rPr>
              <a:t>Broadbent’s (1954) split-span studies showed that people found it easier to recall digits by ear (all digits in left ear) rather than by chronological order (first digit in left &amp; first digit in right</a:t>
            </a:r>
            <a:r>
              <a:rPr lang="en-GB" altLang="en-US" dirty="0" smtClean="0">
                <a:latin typeface="Arial" panose="020B0604020202020204" pitchFamily="34" charset="0"/>
              </a:rPr>
              <a:t>).</a:t>
            </a:r>
            <a:endParaRPr lang="en-GB" altLang="en-US" dirty="0">
              <a:latin typeface="Arial" panose="020B0604020202020204" pitchFamily="34" charset="0"/>
            </a:endParaRPr>
          </a:p>
          <a:p>
            <a:endParaRPr lang="en-GB" sz="3600" dirty="0"/>
          </a:p>
        </p:txBody>
      </p:sp>
    </p:spTree>
    <p:extLst>
      <p:ext uri="{BB962C8B-B14F-4D97-AF65-F5344CB8AC3E}">
        <p14:creationId xmlns:p14="http://schemas.microsoft.com/office/powerpoint/2010/main" val="227442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635" y="108285"/>
            <a:ext cx="7772400" cy="834190"/>
          </a:xfrm>
        </p:spPr>
        <p:txBody>
          <a:bodyPr/>
          <a:lstStyle/>
          <a:p>
            <a:r>
              <a:rPr lang="en-GB" sz="4000" dirty="0"/>
              <a:t>Divided Attention</a:t>
            </a:r>
          </a:p>
        </p:txBody>
      </p:sp>
      <p:sp>
        <p:nvSpPr>
          <p:cNvPr id="3" name="Content Placeholder 2"/>
          <p:cNvSpPr>
            <a:spLocks noGrp="1"/>
          </p:cNvSpPr>
          <p:nvPr>
            <p:ph idx="1"/>
          </p:nvPr>
        </p:nvSpPr>
        <p:spPr>
          <a:xfrm>
            <a:off x="84222" y="942475"/>
            <a:ext cx="8939461" cy="5819272"/>
          </a:xfrm>
          <a:solidFill>
            <a:schemeClr val="bg1"/>
          </a:solidFill>
        </p:spPr>
        <p:txBody>
          <a:bodyPr/>
          <a:lstStyle/>
          <a:p>
            <a:pPr>
              <a:buFont typeface="Arial" panose="020B0604020202020204" pitchFamily="34" charset="0"/>
              <a:buChar char="•"/>
            </a:pPr>
            <a:r>
              <a:rPr lang="en-GB" sz="2800" dirty="0" smtClean="0"/>
              <a:t>Bottleneck </a:t>
            </a:r>
            <a:r>
              <a:rPr lang="en-GB" sz="2800" dirty="0"/>
              <a:t>model of information processing does not account for all aspects of capacity/performance</a:t>
            </a:r>
            <a:r>
              <a:rPr lang="en-GB" sz="2800" dirty="0" smtClean="0"/>
              <a:t>.</a:t>
            </a:r>
          </a:p>
          <a:p>
            <a:pPr lvl="1">
              <a:buFont typeface="Arial" panose="020B0604020202020204" pitchFamily="34" charset="0"/>
              <a:buChar char="•"/>
            </a:pPr>
            <a:r>
              <a:rPr lang="en-GB" sz="2400" dirty="0" smtClean="0"/>
              <a:t>It is simplistic and not representative of attention in real life</a:t>
            </a:r>
            <a:endParaRPr lang="en-GB" sz="2400" dirty="0"/>
          </a:p>
          <a:p>
            <a:endParaRPr lang="en-GB" sz="1200" dirty="0"/>
          </a:p>
          <a:p>
            <a:pPr>
              <a:buFont typeface="Arial" panose="020B0604020202020204" pitchFamily="34" charset="0"/>
              <a:buChar char="•"/>
            </a:pPr>
            <a:r>
              <a:rPr lang="en-GB" sz="2800" dirty="0" smtClean="0"/>
              <a:t>So, another </a:t>
            </a:r>
            <a:r>
              <a:rPr lang="en-GB" sz="2800" dirty="0"/>
              <a:t>way to examine interference </a:t>
            </a:r>
            <a:r>
              <a:rPr lang="en-GB" sz="2800" dirty="0" smtClean="0"/>
              <a:t>is </a:t>
            </a:r>
            <a:r>
              <a:rPr lang="en-GB" sz="2800" dirty="0"/>
              <a:t>to look at continuous </a:t>
            </a:r>
            <a:r>
              <a:rPr lang="en-GB" sz="2800" dirty="0" smtClean="0"/>
              <a:t>performance.</a:t>
            </a:r>
          </a:p>
          <a:p>
            <a:pPr lvl="1">
              <a:buFont typeface="Arial" panose="020B0604020202020204" pitchFamily="34" charset="0"/>
              <a:buChar char="•"/>
            </a:pPr>
            <a:r>
              <a:rPr lang="en-GB" sz="2400" dirty="0" smtClean="0"/>
              <a:t>E.g., “</a:t>
            </a:r>
            <a:r>
              <a:rPr lang="en-GB" sz="2400" dirty="0"/>
              <a:t>tracking” task: involves a light moving erratically across the screen and the P has to follow it with a </a:t>
            </a:r>
            <a:r>
              <a:rPr lang="en-GB" sz="2400" dirty="0" smtClean="0"/>
              <a:t>cursor.</a:t>
            </a:r>
          </a:p>
          <a:p>
            <a:pPr lvl="1">
              <a:buFont typeface="Arial" panose="020B0604020202020204" pitchFamily="34" charset="0"/>
              <a:buChar char="•"/>
            </a:pPr>
            <a:r>
              <a:rPr lang="en-GB" sz="2400" dirty="0" smtClean="0"/>
              <a:t>It </a:t>
            </a:r>
            <a:r>
              <a:rPr lang="en-GB" sz="2400" dirty="0"/>
              <a:t>is thought that monitoring the target and controlling the tracking device impose a continuous demand on attention</a:t>
            </a:r>
            <a:r>
              <a:rPr lang="en-GB" sz="2400" dirty="0" smtClean="0"/>
              <a:t>.</a:t>
            </a:r>
          </a:p>
          <a:p>
            <a:pPr lvl="1">
              <a:buFont typeface="Arial" panose="020B0604020202020204" pitchFamily="34" charset="0"/>
              <a:buChar char="•"/>
            </a:pPr>
            <a:endParaRPr lang="en-GB" sz="1400" dirty="0"/>
          </a:p>
          <a:p>
            <a:pPr>
              <a:buFont typeface="Arial" panose="020B0604020202020204" pitchFamily="34" charset="0"/>
              <a:buChar char="•"/>
            </a:pPr>
            <a:r>
              <a:rPr lang="en-GB" sz="2800" dirty="0"/>
              <a:t>Results from this type of research shows that successful dual-task performance is constrained by 4 main </a:t>
            </a:r>
            <a:r>
              <a:rPr lang="en-GB" sz="2800" dirty="0" smtClean="0"/>
              <a:t>factors……. </a:t>
            </a:r>
            <a:endParaRPr lang="en-GB" sz="2800" dirty="0"/>
          </a:p>
          <a:p>
            <a:pPr>
              <a:buFont typeface="Arial" panose="020B0604020202020204" pitchFamily="34" charset="0"/>
              <a:buChar char="•"/>
            </a:pPr>
            <a:endParaRPr lang="en-GB" sz="2800" dirty="0"/>
          </a:p>
          <a:p>
            <a:endParaRPr lang="en-GB" sz="2800" dirty="0"/>
          </a:p>
          <a:p>
            <a:endParaRPr lang="en-GB" sz="2800" dirty="0"/>
          </a:p>
        </p:txBody>
      </p:sp>
    </p:spTree>
    <p:extLst>
      <p:ext uri="{BB962C8B-B14F-4D97-AF65-F5344CB8AC3E}">
        <p14:creationId xmlns:p14="http://schemas.microsoft.com/office/powerpoint/2010/main" val="305184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635" y="108285"/>
            <a:ext cx="7772400" cy="834190"/>
          </a:xfrm>
        </p:spPr>
        <p:txBody>
          <a:bodyPr/>
          <a:lstStyle/>
          <a:p>
            <a:r>
              <a:rPr lang="en-GB" sz="4000" dirty="0"/>
              <a:t>Divided Attention</a:t>
            </a:r>
          </a:p>
        </p:txBody>
      </p:sp>
      <p:sp>
        <p:nvSpPr>
          <p:cNvPr id="3" name="Content Placeholder 2"/>
          <p:cNvSpPr>
            <a:spLocks noGrp="1"/>
          </p:cNvSpPr>
          <p:nvPr>
            <p:ph idx="1"/>
          </p:nvPr>
        </p:nvSpPr>
        <p:spPr>
          <a:xfrm>
            <a:off x="84222" y="870283"/>
            <a:ext cx="8939461" cy="5819272"/>
          </a:xfrm>
          <a:solidFill>
            <a:schemeClr val="bg1"/>
          </a:solidFill>
        </p:spPr>
        <p:txBody>
          <a:bodyPr/>
          <a:lstStyle/>
          <a:p>
            <a:pPr marL="457200" indent="-457200">
              <a:buFontTx/>
              <a:buAutoNum type="arabicPeriod"/>
            </a:pPr>
            <a:r>
              <a:rPr lang="en-GB" sz="2600" dirty="0"/>
              <a:t>Task difficulty: interference is worse when task components are demanding (see </a:t>
            </a:r>
            <a:r>
              <a:rPr lang="en-GB" sz="2600" dirty="0" err="1"/>
              <a:t>Wickens</a:t>
            </a:r>
            <a:r>
              <a:rPr lang="en-GB" sz="2600" dirty="0"/>
              <a:t>, 1980).</a:t>
            </a:r>
          </a:p>
          <a:p>
            <a:endParaRPr lang="en-GB" sz="1200" dirty="0"/>
          </a:p>
          <a:p>
            <a:pPr marL="457200" indent="-457200">
              <a:buFont typeface="+mj-lt"/>
              <a:buAutoNum type="arabicPeriod" startAt="2"/>
            </a:pPr>
            <a:r>
              <a:rPr lang="en-GB" sz="2600" dirty="0"/>
              <a:t>Skill: being skilled can protect </a:t>
            </a:r>
            <a:r>
              <a:rPr lang="en-GB" sz="2600" dirty="0" smtClean="0"/>
              <a:t>performer </a:t>
            </a:r>
            <a:r>
              <a:rPr lang="en-GB" sz="2600" dirty="0"/>
              <a:t>from dual-task interference, possibly through </a:t>
            </a:r>
            <a:r>
              <a:rPr lang="en-GB" sz="2600" dirty="0" err="1" smtClean="0"/>
              <a:t>automatisation</a:t>
            </a:r>
            <a:r>
              <a:rPr lang="en-GB" sz="2600" dirty="0" smtClean="0"/>
              <a:t> reducing </a:t>
            </a:r>
            <a:r>
              <a:rPr lang="en-GB" sz="2600" dirty="0"/>
              <a:t>the need for resource allocation (</a:t>
            </a:r>
            <a:r>
              <a:rPr lang="en-GB" sz="2600" dirty="0" err="1"/>
              <a:t>Allport</a:t>
            </a:r>
            <a:r>
              <a:rPr lang="en-GB" sz="2600" dirty="0"/>
              <a:t> et al., 1972; </a:t>
            </a:r>
            <a:r>
              <a:rPr lang="en-GB" sz="2600" dirty="0" err="1"/>
              <a:t>Hatano</a:t>
            </a:r>
            <a:r>
              <a:rPr lang="en-GB" sz="2600" dirty="0"/>
              <a:t> et al., 1977; </a:t>
            </a:r>
            <a:r>
              <a:rPr lang="en-GB" sz="2600" dirty="0" err="1"/>
              <a:t>Hirst</a:t>
            </a:r>
            <a:r>
              <a:rPr lang="en-GB" sz="2600" dirty="0"/>
              <a:t> et al., 1980).</a:t>
            </a:r>
          </a:p>
          <a:p>
            <a:endParaRPr lang="en-GB" sz="1200" dirty="0"/>
          </a:p>
          <a:p>
            <a:pPr marL="457200" indent="-457200">
              <a:buFont typeface="+mj-lt"/>
              <a:buAutoNum type="arabicPeriod" startAt="3"/>
            </a:pPr>
            <a:r>
              <a:rPr lang="en-GB" sz="2600" dirty="0"/>
              <a:t>Task similarity: interference increases when tasks are similar or involve same sensory modalities (</a:t>
            </a:r>
            <a:r>
              <a:rPr lang="en-GB" sz="2600" dirty="0" err="1"/>
              <a:t>Wickens</a:t>
            </a:r>
            <a:r>
              <a:rPr lang="en-GB" sz="2600" dirty="0"/>
              <a:t>, </a:t>
            </a:r>
            <a:r>
              <a:rPr lang="en-GB" sz="2600" dirty="0" err="1"/>
              <a:t>1984b</a:t>
            </a:r>
            <a:r>
              <a:rPr lang="en-GB" sz="2600" dirty="0"/>
              <a:t>; McLeod, 1977).</a:t>
            </a:r>
          </a:p>
          <a:p>
            <a:endParaRPr lang="en-GB" sz="1200" dirty="0"/>
          </a:p>
          <a:p>
            <a:pPr marL="457200" indent="-457200">
              <a:buFont typeface="+mj-lt"/>
              <a:buAutoNum type="arabicPeriod" startAt="4"/>
            </a:pPr>
            <a:r>
              <a:rPr lang="en-GB" sz="2600" dirty="0"/>
              <a:t>Emergent properties: </a:t>
            </a:r>
            <a:r>
              <a:rPr lang="en-GB" sz="2600" dirty="0" smtClean="0"/>
              <a:t>e.g., </a:t>
            </a:r>
            <a:r>
              <a:rPr lang="en-GB" sz="2600" dirty="0"/>
              <a:t>tapping your head while rubbing your stomach – timings and directions make them incompatible (Duncan, 1979; </a:t>
            </a:r>
            <a:r>
              <a:rPr lang="en-GB" sz="2600" dirty="0" err="1"/>
              <a:t>Wickens</a:t>
            </a:r>
            <a:r>
              <a:rPr lang="en-GB" sz="2600" dirty="0"/>
              <a:t>, 1992). </a:t>
            </a:r>
          </a:p>
          <a:p>
            <a:pPr>
              <a:buFont typeface="Arial" panose="020B0604020202020204" pitchFamily="34" charset="0"/>
              <a:buChar char="•"/>
            </a:pPr>
            <a:endParaRPr lang="en-GB" sz="2800" dirty="0"/>
          </a:p>
          <a:p>
            <a:endParaRPr lang="en-GB" sz="2800" dirty="0"/>
          </a:p>
          <a:p>
            <a:endParaRPr lang="en-GB" sz="2800" dirty="0"/>
          </a:p>
        </p:txBody>
      </p:sp>
    </p:spTree>
    <p:extLst>
      <p:ext uri="{BB962C8B-B14F-4D97-AF65-F5344CB8AC3E}">
        <p14:creationId xmlns:p14="http://schemas.microsoft.com/office/powerpoint/2010/main" val="3018608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2239"/>
            <a:ext cx="7772400" cy="1207172"/>
          </a:xfrm>
        </p:spPr>
        <p:txBody>
          <a:bodyPr/>
          <a:lstStyle/>
          <a:p>
            <a:r>
              <a:rPr lang="en-GB" sz="4000" dirty="0"/>
              <a:t>Limited capacity/Parallel-processing Models</a:t>
            </a:r>
          </a:p>
        </p:txBody>
      </p:sp>
      <p:sp>
        <p:nvSpPr>
          <p:cNvPr id="3" name="Content Placeholder 2"/>
          <p:cNvSpPr>
            <a:spLocks noGrp="1"/>
          </p:cNvSpPr>
          <p:nvPr>
            <p:ph idx="1"/>
          </p:nvPr>
        </p:nvSpPr>
        <p:spPr>
          <a:xfrm>
            <a:off x="685800" y="1299411"/>
            <a:ext cx="8313821" cy="4327358"/>
          </a:xfrm>
        </p:spPr>
        <p:txBody>
          <a:bodyPr/>
          <a:lstStyle/>
          <a:p>
            <a:pPr marL="0">
              <a:spcBef>
                <a:spcPts val="0"/>
              </a:spcBef>
              <a:buFontTx/>
              <a:buNone/>
            </a:pPr>
            <a:r>
              <a:rPr lang="en-GB" altLang="en-US" sz="2600" dirty="0">
                <a:latin typeface="Arial" panose="020B0604020202020204" pitchFamily="34" charset="0"/>
              </a:rPr>
              <a:t>Limited capacity theories are interested in our capacity</a:t>
            </a:r>
          </a:p>
          <a:p>
            <a:pPr marL="0">
              <a:spcBef>
                <a:spcPts val="0"/>
              </a:spcBef>
              <a:buFontTx/>
              <a:buNone/>
            </a:pPr>
            <a:r>
              <a:rPr lang="en-GB" altLang="en-US" sz="2600" dirty="0">
                <a:latin typeface="Arial" panose="020B0604020202020204" pitchFamily="34" charset="0"/>
              </a:rPr>
              <a:t>for processing more than one stimuli at the same time</a:t>
            </a:r>
          </a:p>
          <a:p>
            <a:pPr marL="0">
              <a:spcBef>
                <a:spcPts val="0"/>
              </a:spcBef>
              <a:buFontTx/>
              <a:buNone/>
            </a:pPr>
            <a:r>
              <a:rPr lang="en-GB" altLang="en-US" sz="2600" dirty="0">
                <a:latin typeface="Arial" panose="020B0604020202020204" pitchFamily="34" charset="0"/>
              </a:rPr>
              <a:t>and see attention as a </a:t>
            </a:r>
            <a:r>
              <a:rPr lang="en-GB" altLang="en-US" sz="2600" i="1" dirty="0">
                <a:latin typeface="Arial" panose="020B0604020202020204" pitchFamily="34" charset="0"/>
              </a:rPr>
              <a:t>parallel-process.</a:t>
            </a:r>
          </a:p>
          <a:p>
            <a:pPr>
              <a:lnSpc>
                <a:spcPct val="90000"/>
              </a:lnSpc>
              <a:buFontTx/>
              <a:buNone/>
            </a:pPr>
            <a:endParaRPr lang="en-GB" altLang="en-US" sz="1200" i="1" dirty="0">
              <a:latin typeface="Arial" panose="020B0604020202020204" pitchFamily="34" charset="0"/>
            </a:endParaRPr>
          </a:p>
          <a:p>
            <a:pPr>
              <a:lnSpc>
                <a:spcPct val="90000"/>
              </a:lnSpc>
            </a:pPr>
            <a:r>
              <a:rPr lang="en-GB" altLang="en-US" sz="2600" dirty="0">
                <a:latin typeface="Arial" panose="020B0604020202020204" pitchFamily="34" charset="0"/>
              </a:rPr>
              <a:t>We have a limited amount of processing capacity </a:t>
            </a:r>
          </a:p>
          <a:p>
            <a:pPr lvl="1">
              <a:lnSpc>
                <a:spcPct val="90000"/>
              </a:lnSpc>
              <a:buFont typeface="Wingdings" panose="05000000000000000000" pitchFamily="2" charset="2"/>
              <a:buChar char="Ø"/>
            </a:pPr>
            <a:r>
              <a:rPr lang="en-GB" altLang="en-US" sz="2600" dirty="0" err="1">
                <a:latin typeface="Arial" panose="020B0604020202020204" pitchFamily="34" charset="0"/>
              </a:rPr>
              <a:t>Kahneman’s</a:t>
            </a:r>
            <a:r>
              <a:rPr lang="en-GB" altLang="en-US" sz="2600" dirty="0">
                <a:latin typeface="Arial" panose="020B0604020202020204" pitchFamily="34" charset="0"/>
              </a:rPr>
              <a:t> (1973) Central Resource Model </a:t>
            </a:r>
          </a:p>
          <a:p>
            <a:pPr lvl="1">
              <a:lnSpc>
                <a:spcPct val="90000"/>
              </a:lnSpc>
              <a:buFont typeface="Wingdings" panose="05000000000000000000" pitchFamily="2" charset="2"/>
              <a:buChar char="Ø"/>
            </a:pPr>
            <a:r>
              <a:rPr lang="en-GB" altLang="en-US" sz="2600" dirty="0">
                <a:latin typeface="Arial" panose="020B0604020202020204" pitchFamily="34" charset="0"/>
              </a:rPr>
              <a:t>Norman &amp; </a:t>
            </a:r>
            <a:r>
              <a:rPr lang="en-GB" altLang="en-US" sz="2600" dirty="0" err="1">
                <a:latin typeface="Arial" panose="020B0604020202020204" pitchFamily="34" charset="0"/>
              </a:rPr>
              <a:t>Bobrow’s</a:t>
            </a:r>
            <a:r>
              <a:rPr lang="en-GB" altLang="en-US" sz="2600" dirty="0">
                <a:latin typeface="Arial" panose="020B0604020202020204" pitchFamily="34" charset="0"/>
              </a:rPr>
              <a:t> (1975) central capacity interference theory </a:t>
            </a:r>
          </a:p>
          <a:p>
            <a:pPr>
              <a:lnSpc>
                <a:spcPct val="90000"/>
              </a:lnSpc>
              <a:buFont typeface="Wingdings" panose="05000000000000000000" pitchFamily="2" charset="2"/>
              <a:buChar char="Ø"/>
            </a:pPr>
            <a:endParaRPr lang="en-GB" altLang="en-US" sz="1200" dirty="0">
              <a:latin typeface="Arial" panose="020B0604020202020204" pitchFamily="34" charset="0"/>
            </a:endParaRPr>
          </a:p>
          <a:p>
            <a:pPr>
              <a:lnSpc>
                <a:spcPct val="90000"/>
              </a:lnSpc>
            </a:pPr>
            <a:r>
              <a:rPr lang="en-GB" altLang="en-US" sz="2600" dirty="0">
                <a:latin typeface="Arial" panose="020B0604020202020204" pitchFamily="34" charset="0"/>
              </a:rPr>
              <a:t>We can process information in parallel but performance worsens as capacity is reached.</a:t>
            </a:r>
          </a:p>
          <a:p>
            <a:endParaRPr lang="en-GB" sz="2600" dirty="0"/>
          </a:p>
        </p:txBody>
      </p:sp>
    </p:spTree>
    <p:extLst>
      <p:ext uri="{BB962C8B-B14F-4D97-AF65-F5344CB8AC3E}">
        <p14:creationId xmlns:p14="http://schemas.microsoft.com/office/powerpoint/2010/main" val="353542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8" dur="500"/>
                                        <p:tgtEl>
                                          <p:spTgt spid="3">
                                            <p:txEl>
                                              <p:pRg st="4" end="4"/>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6" dur="500"/>
                                        <p:tgtEl>
                                          <p:spTgt spid="3">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8" y="0"/>
            <a:ext cx="9144000" cy="1143000"/>
          </a:xfrm>
        </p:spPr>
        <p:txBody>
          <a:bodyPr/>
          <a:lstStyle/>
          <a:p>
            <a:r>
              <a:rPr lang="en-GB" sz="3600" dirty="0"/>
              <a:t>Central Resource Model:</a:t>
            </a:r>
            <a:br>
              <a:rPr lang="en-GB" sz="3600" dirty="0"/>
            </a:br>
            <a:r>
              <a:rPr lang="en-GB" sz="3600" dirty="0" err="1" smtClean="0"/>
              <a:t>Kahneman</a:t>
            </a:r>
            <a:r>
              <a:rPr lang="en-GB" sz="3600" dirty="0" smtClean="0"/>
              <a:t> (</a:t>
            </a:r>
            <a:r>
              <a:rPr lang="en-GB" sz="3600" dirty="0"/>
              <a:t>1973)</a:t>
            </a:r>
          </a:p>
        </p:txBody>
      </p:sp>
      <p:sp>
        <p:nvSpPr>
          <p:cNvPr id="3" name="Content Placeholder 2"/>
          <p:cNvSpPr>
            <a:spLocks noGrp="1"/>
          </p:cNvSpPr>
          <p:nvPr>
            <p:ph idx="1"/>
          </p:nvPr>
        </p:nvSpPr>
        <p:spPr>
          <a:xfrm>
            <a:off x="0" y="1094232"/>
            <a:ext cx="9125951" cy="5763768"/>
          </a:xfrm>
          <a:solidFill>
            <a:schemeClr val="bg1"/>
          </a:solidFill>
        </p:spPr>
        <p:txBody>
          <a:bodyPr/>
          <a:lstStyle/>
          <a:p>
            <a:r>
              <a:rPr lang="en-GB" altLang="en-US" sz="2800" dirty="0">
                <a:latin typeface="Arial" panose="020B0604020202020204" pitchFamily="34" charset="0"/>
              </a:rPr>
              <a:t>Assumes we have a central processing capacity </a:t>
            </a:r>
          </a:p>
          <a:p>
            <a:pPr marL="0" indent="0">
              <a:buNone/>
            </a:pPr>
            <a:endParaRPr lang="en-GB" altLang="en-US" sz="1050" dirty="0">
              <a:latin typeface="Arial" panose="020B0604020202020204" pitchFamily="34" charset="0"/>
            </a:endParaRPr>
          </a:p>
          <a:p>
            <a:r>
              <a:rPr lang="en-GB" altLang="en-US" sz="2800" dirty="0">
                <a:latin typeface="Arial" panose="020B0604020202020204" pitchFamily="34" charset="0"/>
              </a:rPr>
              <a:t>Whether or not 2 tasks can be performed successfully depends upon whether capacity has been reached.</a:t>
            </a:r>
          </a:p>
          <a:p>
            <a:pPr marL="0" indent="0">
              <a:buNone/>
            </a:pPr>
            <a:endParaRPr lang="en-GB" altLang="en-US" sz="1050" dirty="0">
              <a:latin typeface="Arial" panose="020B0604020202020204" pitchFamily="34" charset="0"/>
            </a:endParaRPr>
          </a:p>
          <a:p>
            <a:r>
              <a:rPr lang="en-GB" altLang="en-US" sz="2800" dirty="0">
                <a:latin typeface="Arial" panose="020B0604020202020204" pitchFamily="34" charset="0"/>
              </a:rPr>
              <a:t>The difficulty of a task and the skills of the person will influence how much capacity is used.</a:t>
            </a:r>
          </a:p>
          <a:p>
            <a:pPr marL="0" indent="0">
              <a:buNone/>
            </a:pPr>
            <a:endParaRPr lang="en-GB" altLang="en-US" sz="1050" dirty="0">
              <a:latin typeface="Arial" panose="020B0604020202020204" pitchFamily="34" charset="0"/>
            </a:endParaRPr>
          </a:p>
          <a:p>
            <a:r>
              <a:rPr lang="en-GB" altLang="en-US" sz="2800" dirty="0">
                <a:latin typeface="Arial" panose="020B0604020202020204" pitchFamily="34" charset="0"/>
              </a:rPr>
              <a:t>A </a:t>
            </a:r>
            <a:r>
              <a:rPr lang="en-GB" altLang="en-US" sz="2800" b="1" i="1" dirty="0">
                <a:latin typeface="Arial" panose="020B0604020202020204" pitchFamily="34" charset="0"/>
              </a:rPr>
              <a:t>Central Processor </a:t>
            </a:r>
            <a:r>
              <a:rPr lang="en-GB" altLang="en-US" sz="2800" dirty="0">
                <a:latin typeface="Arial" panose="020B0604020202020204" pitchFamily="34" charset="0"/>
              </a:rPr>
              <a:t>is responsible for allocation of attentional resources.</a:t>
            </a:r>
          </a:p>
          <a:p>
            <a:pPr marL="0" indent="0">
              <a:buNone/>
            </a:pPr>
            <a:endParaRPr lang="en-GB" altLang="en-US" sz="1050" dirty="0">
              <a:latin typeface="Arial" panose="020B0604020202020204" pitchFamily="34" charset="0"/>
            </a:endParaRPr>
          </a:p>
          <a:p>
            <a:pPr>
              <a:spcBef>
                <a:spcPts val="0"/>
              </a:spcBef>
            </a:pPr>
            <a:r>
              <a:rPr lang="en-GB" altLang="en-US" sz="2800" dirty="0">
                <a:latin typeface="Arial" panose="020B0604020202020204" pitchFamily="34" charset="0"/>
              </a:rPr>
              <a:t>But this capacity is limited in its resources. </a:t>
            </a:r>
          </a:p>
          <a:p>
            <a:pPr lvl="1">
              <a:spcBef>
                <a:spcPts val="0"/>
              </a:spcBef>
            </a:pPr>
            <a:r>
              <a:rPr lang="en-GB" sz="2400" dirty="0" smtClean="0"/>
              <a:t>Explains </a:t>
            </a:r>
            <a:r>
              <a:rPr lang="en-GB" sz="2400" dirty="0"/>
              <a:t>why driving </a:t>
            </a:r>
            <a:r>
              <a:rPr lang="en-GB" sz="2400" dirty="0" smtClean="0"/>
              <a:t>is impaired </a:t>
            </a:r>
            <a:r>
              <a:rPr lang="en-GB" sz="2400" dirty="0"/>
              <a:t>when speaking on the phone because both tasks require same central capacity. </a:t>
            </a:r>
            <a:r>
              <a:rPr lang="en-GB" altLang="en-US" sz="2800" dirty="0">
                <a:latin typeface="Arial" panose="020B0604020202020204" pitchFamily="34" charset="0"/>
              </a:rPr>
              <a:t> </a:t>
            </a:r>
          </a:p>
          <a:p>
            <a:endParaRPr lang="en-GB" sz="2800" dirty="0"/>
          </a:p>
        </p:txBody>
      </p:sp>
    </p:spTree>
    <p:extLst>
      <p:ext uri="{BB962C8B-B14F-4D97-AF65-F5344CB8AC3E}">
        <p14:creationId xmlns:p14="http://schemas.microsoft.com/office/powerpoint/2010/main" val="743563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48" y="0"/>
            <a:ext cx="9144000" cy="1143000"/>
          </a:xfrm>
        </p:spPr>
        <p:txBody>
          <a:bodyPr/>
          <a:lstStyle/>
          <a:p>
            <a:r>
              <a:rPr lang="en-GB" sz="3600" dirty="0"/>
              <a:t>Central Resource Model:</a:t>
            </a:r>
            <a:br>
              <a:rPr lang="en-GB" sz="3600" dirty="0"/>
            </a:br>
            <a:r>
              <a:rPr lang="en-GB" sz="3600" dirty="0" err="1" smtClean="0"/>
              <a:t>Kahneman</a:t>
            </a:r>
            <a:r>
              <a:rPr lang="en-GB" sz="3600" dirty="0" smtClean="0"/>
              <a:t> (</a:t>
            </a:r>
            <a:r>
              <a:rPr lang="en-GB" sz="3600" dirty="0"/>
              <a:t>1973)</a:t>
            </a:r>
          </a:p>
        </p:txBody>
      </p:sp>
      <p:sp>
        <p:nvSpPr>
          <p:cNvPr id="3" name="Content Placeholder 2"/>
          <p:cNvSpPr>
            <a:spLocks noGrp="1"/>
          </p:cNvSpPr>
          <p:nvPr>
            <p:ph idx="1"/>
          </p:nvPr>
        </p:nvSpPr>
        <p:spPr>
          <a:xfrm>
            <a:off x="0" y="1251284"/>
            <a:ext cx="9125951" cy="5606716"/>
          </a:xfrm>
          <a:solidFill>
            <a:schemeClr val="bg1"/>
          </a:solidFill>
        </p:spPr>
        <p:txBody>
          <a:bodyPr/>
          <a:lstStyle/>
          <a:p>
            <a:pPr lvl="0">
              <a:buFont typeface="Arial" panose="020B0604020202020204" pitchFamily="34" charset="0"/>
              <a:buChar char="•"/>
              <a:defRPr/>
            </a:pPr>
            <a:r>
              <a:rPr lang="en-GB" sz="2800" b="1" dirty="0"/>
              <a:t>Resource theory: </a:t>
            </a:r>
            <a:r>
              <a:rPr lang="en-GB" sz="2800" dirty="0"/>
              <a:t>dual-task interference emerges from an insufficiency of processing “energy”.</a:t>
            </a:r>
          </a:p>
          <a:p>
            <a:pPr marL="800100" lvl="1" indent="-342900">
              <a:buFont typeface="Arial" panose="020B0604020202020204" pitchFamily="34" charset="0"/>
              <a:buChar char="•"/>
              <a:defRPr/>
            </a:pPr>
            <a:r>
              <a:rPr lang="en-GB" dirty="0"/>
              <a:t>Attentional resources can be flexibly allocated to more than one task at a time, until all attention has been allocated. </a:t>
            </a:r>
          </a:p>
          <a:p>
            <a:pPr marL="800100" lvl="1" indent="-342900">
              <a:buFont typeface="Arial" panose="020B0604020202020204" pitchFamily="34" charset="0"/>
              <a:buChar char="•"/>
              <a:defRPr/>
            </a:pPr>
            <a:r>
              <a:rPr lang="en-GB" dirty="0"/>
              <a:t>Hypothesises a “pool” of attentional resources and “fuel” needed to perform a task is taken from a central reservoir.</a:t>
            </a:r>
          </a:p>
          <a:p>
            <a:endParaRPr lang="en-GB" sz="2800" dirty="0"/>
          </a:p>
        </p:txBody>
      </p:sp>
      <p:sp>
        <p:nvSpPr>
          <p:cNvPr id="10" name="Freeform 9"/>
          <p:cNvSpPr/>
          <p:nvPr/>
        </p:nvSpPr>
        <p:spPr>
          <a:xfrm>
            <a:off x="3692937" y="4449734"/>
            <a:ext cx="3073108" cy="2166659"/>
          </a:xfrm>
          <a:custGeom>
            <a:avLst/>
            <a:gdLst>
              <a:gd name="connsiteX0" fmla="*/ 798685 w 2265413"/>
              <a:gd name="connsiteY0" fmla="*/ 0 h 1598141"/>
              <a:gd name="connsiteX1" fmla="*/ 798685 w 2265413"/>
              <a:gd name="connsiteY1" fmla="*/ 0 h 1598141"/>
              <a:gd name="connsiteX2" fmla="*/ 856350 w 2265413"/>
              <a:gd name="connsiteY2" fmla="*/ 90616 h 1598141"/>
              <a:gd name="connsiteX3" fmla="*/ 922252 w 2265413"/>
              <a:gd name="connsiteY3" fmla="*/ 156519 h 1598141"/>
              <a:gd name="connsiteX4" fmla="*/ 946966 w 2265413"/>
              <a:gd name="connsiteY4" fmla="*/ 172995 h 1598141"/>
              <a:gd name="connsiteX5" fmla="*/ 1021106 w 2265413"/>
              <a:gd name="connsiteY5" fmla="*/ 230660 h 1598141"/>
              <a:gd name="connsiteX6" fmla="*/ 1062296 w 2265413"/>
              <a:gd name="connsiteY6" fmla="*/ 255373 h 1598141"/>
              <a:gd name="connsiteX7" fmla="*/ 1136436 w 2265413"/>
              <a:gd name="connsiteY7" fmla="*/ 288324 h 1598141"/>
              <a:gd name="connsiteX8" fmla="*/ 1202339 w 2265413"/>
              <a:gd name="connsiteY8" fmla="*/ 321276 h 1598141"/>
              <a:gd name="connsiteX9" fmla="*/ 1334144 w 2265413"/>
              <a:gd name="connsiteY9" fmla="*/ 345989 h 1598141"/>
              <a:gd name="connsiteX10" fmla="*/ 1498901 w 2265413"/>
              <a:gd name="connsiteY10" fmla="*/ 387179 h 1598141"/>
              <a:gd name="connsiteX11" fmla="*/ 1564804 w 2265413"/>
              <a:gd name="connsiteY11" fmla="*/ 403654 h 1598141"/>
              <a:gd name="connsiteX12" fmla="*/ 1795463 w 2265413"/>
              <a:gd name="connsiteY12" fmla="*/ 411892 h 1598141"/>
              <a:gd name="connsiteX13" fmla="*/ 1820177 w 2265413"/>
              <a:gd name="connsiteY13" fmla="*/ 428368 h 1598141"/>
              <a:gd name="connsiteX14" fmla="*/ 1844890 w 2265413"/>
              <a:gd name="connsiteY14" fmla="*/ 502508 h 1598141"/>
              <a:gd name="connsiteX15" fmla="*/ 1869604 w 2265413"/>
              <a:gd name="connsiteY15" fmla="*/ 543697 h 1598141"/>
              <a:gd name="connsiteX16" fmla="*/ 1894317 w 2265413"/>
              <a:gd name="connsiteY16" fmla="*/ 609600 h 1598141"/>
              <a:gd name="connsiteX17" fmla="*/ 1919031 w 2265413"/>
              <a:gd name="connsiteY17" fmla="*/ 659027 h 1598141"/>
              <a:gd name="connsiteX18" fmla="*/ 1960220 w 2265413"/>
              <a:gd name="connsiteY18" fmla="*/ 749643 h 1598141"/>
              <a:gd name="connsiteX19" fmla="*/ 1993171 w 2265413"/>
              <a:gd name="connsiteY19" fmla="*/ 815546 h 1598141"/>
              <a:gd name="connsiteX20" fmla="*/ 2001409 w 2265413"/>
              <a:gd name="connsiteY20" fmla="*/ 840260 h 1598141"/>
              <a:gd name="connsiteX21" fmla="*/ 2042598 w 2265413"/>
              <a:gd name="connsiteY21" fmla="*/ 889687 h 1598141"/>
              <a:gd name="connsiteX22" fmla="*/ 2067312 w 2265413"/>
              <a:gd name="connsiteY22" fmla="*/ 906162 h 1598141"/>
              <a:gd name="connsiteX23" fmla="*/ 2207355 w 2265413"/>
              <a:gd name="connsiteY23" fmla="*/ 914400 h 1598141"/>
              <a:gd name="connsiteX24" fmla="*/ 2232069 w 2265413"/>
              <a:gd name="connsiteY24" fmla="*/ 930876 h 1598141"/>
              <a:gd name="connsiteX25" fmla="*/ 2256782 w 2265413"/>
              <a:gd name="connsiteY25" fmla="*/ 996779 h 1598141"/>
              <a:gd name="connsiteX26" fmla="*/ 2256782 w 2265413"/>
              <a:gd name="connsiteY26" fmla="*/ 1186249 h 1598141"/>
              <a:gd name="connsiteX27" fmla="*/ 2240306 w 2265413"/>
              <a:gd name="connsiteY27" fmla="*/ 1219200 h 1598141"/>
              <a:gd name="connsiteX28" fmla="*/ 2215593 w 2265413"/>
              <a:gd name="connsiteY28" fmla="*/ 1268627 h 1598141"/>
              <a:gd name="connsiteX29" fmla="*/ 2199117 w 2265413"/>
              <a:gd name="connsiteY29" fmla="*/ 1301579 h 1598141"/>
              <a:gd name="connsiteX30" fmla="*/ 2116739 w 2265413"/>
              <a:gd name="connsiteY30" fmla="*/ 1375719 h 1598141"/>
              <a:gd name="connsiteX31" fmla="*/ 2050836 w 2265413"/>
              <a:gd name="connsiteY31" fmla="*/ 1425146 h 1598141"/>
              <a:gd name="connsiteX32" fmla="*/ 1968458 w 2265413"/>
              <a:gd name="connsiteY32" fmla="*/ 1482811 h 1598141"/>
              <a:gd name="connsiteX33" fmla="*/ 1919031 w 2265413"/>
              <a:gd name="connsiteY33" fmla="*/ 1499287 h 1598141"/>
              <a:gd name="connsiteX34" fmla="*/ 1853128 w 2265413"/>
              <a:gd name="connsiteY34" fmla="*/ 1532238 h 1598141"/>
              <a:gd name="connsiteX35" fmla="*/ 1803701 w 2265413"/>
              <a:gd name="connsiteY35" fmla="*/ 1556952 h 1598141"/>
              <a:gd name="connsiteX36" fmla="*/ 1696609 w 2265413"/>
              <a:gd name="connsiteY36" fmla="*/ 1581665 h 1598141"/>
              <a:gd name="connsiteX37" fmla="*/ 1605993 w 2265413"/>
              <a:gd name="connsiteY37" fmla="*/ 1598141 h 1598141"/>
              <a:gd name="connsiteX38" fmla="*/ 1416523 w 2265413"/>
              <a:gd name="connsiteY38" fmla="*/ 1589903 h 1598141"/>
              <a:gd name="connsiteX39" fmla="*/ 1325906 w 2265413"/>
              <a:gd name="connsiteY39" fmla="*/ 1515762 h 1598141"/>
              <a:gd name="connsiteX40" fmla="*/ 1309431 w 2265413"/>
              <a:gd name="connsiteY40" fmla="*/ 1491049 h 1598141"/>
              <a:gd name="connsiteX41" fmla="*/ 1284717 w 2265413"/>
              <a:gd name="connsiteY41" fmla="*/ 1474573 h 1598141"/>
              <a:gd name="connsiteX42" fmla="*/ 1227052 w 2265413"/>
              <a:gd name="connsiteY42" fmla="*/ 1416908 h 1598141"/>
              <a:gd name="connsiteX43" fmla="*/ 1152912 w 2265413"/>
              <a:gd name="connsiteY43" fmla="*/ 1342768 h 1598141"/>
              <a:gd name="connsiteX44" fmla="*/ 1119961 w 2265413"/>
              <a:gd name="connsiteY44" fmla="*/ 1309816 h 1598141"/>
              <a:gd name="connsiteX45" fmla="*/ 1070533 w 2265413"/>
              <a:gd name="connsiteY45" fmla="*/ 1268627 h 1598141"/>
              <a:gd name="connsiteX46" fmla="*/ 1021106 w 2265413"/>
              <a:gd name="connsiteY46" fmla="*/ 1235676 h 1598141"/>
              <a:gd name="connsiteX47" fmla="*/ 922252 w 2265413"/>
              <a:gd name="connsiteY47" fmla="*/ 1219200 h 1598141"/>
              <a:gd name="connsiteX48" fmla="*/ 782209 w 2265413"/>
              <a:gd name="connsiteY48" fmla="*/ 1235676 h 1598141"/>
              <a:gd name="connsiteX49" fmla="*/ 691593 w 2265413"/>
              <a:gd name="connsiteY49" fmla="*/ 1276865 h 1598141"/>
              <a:gd name="connsiteX50" fmla="*/ 666879 w 2265413"/>
              <a:gd name="connsiteY50" fmla="*/ 1285103 h 1598141"/>
              <a:gd name="connsiteX51" fmla="*/ 642166 w 2265413"/>
              <a:gd name="connsiteY51" fmla="*/ 1301579 h 1598141"/>
              <a:gd name="connsiteX52" fmla="*/ 609215 w 2265413"/>
              <a:gd name="connsiteY52" fmla="*/ 1309816 h 1598141"/>
              <a:gd name="connsiteX53" fmla="*/ 584501 w 2265413"/>
              <a:gd name="connsiteY53" fmla="*/ 1318054 h 1598141"/>
              <a:gd name="connsiteX54" fmla="*/ 510361 w 2265413"/>
              <a:gd name="connsiteY54" fmla="*/ 1342768 h 1598141"/>
              <a:gd name="connsiteX55" fmla="*/ 485647 w 2265413"/>
              <a:gd name="connsiteY55" fmla="*/ 1359243 h 1598141"/>
              <a:gd name="connsiteX56" fmla="*/ 452696 w 2265413"/>
              <a:gd name="connsiteY56" fmla="*/ 1367481 h 1598141"/>
              <a:gd name="connsiteX57" fmla="*/ 427982 w 2265413"/>
              <a:gd name="connsiteY57" fmla="*/ 1375719 h 1598141"/>
              <a:gd name="connsiteX58" fmla="*/ 304415 w 2265413"/>
              <a:gd name="connsiteY58" fmla="*/ 1318054 h 1598141"/>
              <a:gd name="connsiteX59" fmla="*/ 279701 w 2265413"/>
              <a:gd name="connsiteY59" fmla="*/ 1293341 h 1598141"/>
              <a:gd name="connsiteX60" fmla="*/ 246750 w 2265413"/>
              <a:gd name="connsiteY60" fmla="*/ 1243914 h 1598141"/>
              <a:gd name="connsiteX61" fmla="*/ 222036 w 2265413"/>
              <a:gd name="connsiteY61" fmla="*/ 1186249 h 1598141"/>
              <a:gd name="connsiteX62" fmla="*/ 197323 w 2265413"/>
              <a:gd name="connsiteY62" fmla="*/ 1112108 h 1598141"/>
              <a:gd name="connsiteX63" fmla="*/ 189085 w 2265413"/>
              <a:gd name="connsiteY63" fmla="*/ 1070919 h 1598141"/>
              <a:gd name="connsiteX64" fmla="*/ 180847 w 2265413"/>
              <a:gd name="connsiteY64" fmla="*/ 1037968 h 1598141"/>
              <a:gd name="connsiteX65" fmla="*/ 172609 w 2265413"/>
              <a:gd name="connsiteY65" fmla="*/ 1013254 h 1598141"/>
              <a:gd name="connsiteX66" fmla="*/ 164371 w 2265413"/>
              <a:gd name="connsiteY66" fmla="*/ 972065 h 1598141"/>
              <a:gd name="connsiteX67" fmla="*/ 147896 w 2265413"/>
              <a:gd name="connsiteY67" fmla="*/ 906162 h 1598141"/>
              <a:gd name="connsiteX68" fmla="*/ 131420 w 2265413"/>
              <a:gd name="connsiteY68" fmla="*/ 856735 h 1598141"/>
              <a:gd name="connsiteX69" fmla="*/ 114944 w 2265413"/>
              <a:gd name="connsiteY69" fmla="*/ 790833 h 1598141"/>
              <a:gd name="connsiteX70" fmla="*/ 106706 w 2265413"/>
              <a:gd name="connsiteY70" fmla="*/ 617838 h 1598141"/>
              <a:gd name="connsiteX71" fmla="*/ 90231 w 2265413"/>
              <a:gd name="connsiteY71" fmla="*/ 535460 h 1598141"/>
              <a:gd name="connsiteX72" fmla="*/ 81993 w 2265413"/>
              <a:gd name="connsiteY72" fmla="*/ 477795 h 1598141"/>
              <a:gd name="connsiteX73" fmla="*/ 73755 w 2265413"/>
              <a:gd name="connsiteY73" fmla="*/ 453081 h 1598141"/>
              <a:gd name="connsiteX74" fmla="*/ 65517 w 2265413"/>
              <a:gd name="connsiteY74" fmla="*/ 420130 h 1598141"/>
              <a:gd name="connsiteX75" fmla="*/ 49042 w 2265413"/>
              <a:gd name="connsiteY75" fmla="*/ 378941 h 1598141"/>
              <a:gd name="connsiteX76" fmla="*/ 16090 w 2265413"/>
              <a:gd name="connsiteY76" fmla="*/ 313038 h 1598141"/>
              <a:gd name="connsiteX77" fmla="*/ 16090 w 2265413"/>
              <a:gd name="connsiteY77" fmla="*/ 123568 h 1598141"/>
              <a:gd name="connsiteX78" fmla="*/ 32566 w 2265413"/>
              <a:gd name="connsiteY78" fmla="*/ 98854 h 1598141"/>
              <a:gd name="connsiteX79" fmla="*/ 57279 w 2265413"/>
              <a:gd name="connsiteY79" fmla="*/ 82379 h 1598141"/>
              <a:gd name="connsiteX80" fmla="*/ 90231 w 2265413"/>
              <a:gd name="connsiteY80" fmla="*/ 57665 h 1598141"/>
              <a:gd name="connsiteX81" fmla="*/ 139658 w 2265413"/>
              <a:gd name="connsiteY81" fmla="*/ 24714 h 1598141"/>
              <a:gd name="connsiteX82" fmla="*/ 600977 w 2265413"/>
              <a:gd name="connsiteY82" fmla="*/ 32952 h 1598141"/>
              <a:gd name="connsiteX83" fmla="*/ 625690 w 2265413"/>
              <a:gd name="connsiteY83" fmla="*/ 41189 h 1598141"/>
              <a:gd name="connsiteX84" fmla="*/ 798685 w 2265413"/>
              <a:gd name="connsiteY84" fmla="*/ 0 h 1598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2265413" h="1598141">
                <a:moveTo>
                  <a:pt x="798685" y="0"/>
                </a:moveTo>
                <a:lnTo>
                  <a:pt x="798685" y="0"/>
                </a:lnTo>
                <a:cubicBezTo>
                  <a:pt x="817907" y="30205"/>
                  <a:pt x="831034" y="65299"/>
                  <a:pt x="856350" y="90616"/>
                </a:cubicBezTo>
                <a:cubicBezTo>
                  <a:pt x="878317" y="112584"/>
                  <a:pt x="896403" y="139286"/>
                  <a:pt x="922252" y="156519"/>
                </a:cubicBezTo>
                <a:cubicBezTo>
                  <a:pt x="930490" y="162011"/>
                  <a:pt x="939045" y="167054"/>
                  <a:pt x="946966" y="172995"/>
                </a:cubicBezTo>
                <a:cubicBezTo>
                  <a:pt x="972013" y="191780"/>
                  <a:pt x="994259" y="214552"/>
                  <a:pt x="1021106" y="230660"/>
                </a:cubicBezTo>
                <a:cubicBezTo>
                  <a:pt x="1034836" y="238898"/>
                  <a:pt x="1048299" y="247597"/>
                  <a:pt x="1062296" y="255373"/>
                </a:cubicBezTo>
                <a:cubicBezTo>
                  <a:pt x="1109791" y="281759"/>
                  <a:pt x="1082259" y="263319"/>
                  <a:pt x="1136436" y="288324"/>
                </a:cubicBezTo>
                <a:cubicBezTo>
                  <a:pt x="1158736" y="298616"/>
                  <a:pt x="1178512" y="315319"/>
                  <a:pt x="1202339" y="321276"/>
                </a:cubicBezTo>
                <a:cubicBezTo>
                  <a:pt x="1289719" y="343121"/>
                  <a:pt x="1245773" y="334944"/>
                  <a:pt x="1334144" y="345989"/>
                </a:cubicBezTo>
                <a:cubicBezTo>
                  <a:pt x="1475651" y="388442"/>
                  <a:pt x="1356855" y="355614"/>
                  <a:pt x="1498901" y="387179"/>
                </a:cubicBezTo>
                <a:cubicBezTo>
                  <a:pt x="1521005" y="392091"/>
                  <a:pt x="1542239" y="401774"/>
                  <a:pt x="1564804" y="403654"/>
                </a:cubicBezTo>
                <a:cubicBezTo>
                  <a:pt x="1641474" y="410043"/>
                  <a:pt x="1718577" y="409146"/>
                  <a:pt x="1795463" y="411892"/>
                </a:cubicBezTo>
                <a:cubicBezTo>
                  <a:pt x="1803701" y="417384"/>
                  <a:pt x="1814422" y="420311"/>
                  <a:pt x="1820177" y="428368"/>
                </a:cubicBezTo>
                <a:cubicBezTo>
                  <a:pt x="1845888" y="464364"/>
                  <a:pt x="1829213" y="467236"/>
                  <a:pt x="1844890" y="502508"/>
                </a:cubicBezTo>
                <a:cubicBezTo>
                  <a:pt x="1851393" y="517139"/>
                  <a:pt x="1862894" y="529159"/>
                  <a:pt x="1869604" y="543697"/>
                </a:cubicBezTo>
                <a:cubicBezTo>
                  <a:pt x="1879436" y="564999"/>
                  <a:pt x="1885075" y="588036"/>
                  <a:pt x="1894317" y="609600"/>
                </a:cubicBezTo>
                <a:cubicBezTo>
                  <a:pt x="1901573" y="626531"/>
                  <a:pt x="1911946" y="642024"/>
                  <a:pt x="1919031" y="659027"/>
                </a:cubicBezTo>
                <a:cubicBezTo>
                  <a:pt x="1958193" y="753017"/>
                  <a:pt x="1910322" y="666482"/>
                  <a:pt x="1960220" y="749643"/>
                </a:cubicBezTo>
                <a:cubicBezTo>
                  <a:pt x="1976599" y="815161"/>
                  <a:pt x="1955830" y="750199"/>
                  <a:pt x="1993171" y="815546"/>
                </a:cubicBezTo>
                <a:cubicBezTo>
                  <a:pt x="1997479" y="823086"/>
                  <a:pt x="1997526" y="832493"/>
                  <a:pt x="2001409" y="840260"/>
                </a:cubicBezTo>
                <a:cubicBezTo>
                  <a:pt x="2010665" y="858771"/>
                  <a:pt x="2026985" y="876676"/>
                  <a:pt x="2042598" y="889687"/>
                </a:cubicBezTo>
                <a:cubicBezTo>
                  <a:pt x="2050204" y="896025"/>
                  <a:pt x="2057521" y="904693"/>
                  <a:pt x="2067312" y="906162"/>
                </a:cubicBezTo>
                <a:cubicBezTo>
                  <a:pt x="2113556" y="913099"/>
                  <a:pt x="2160674" y="911654"/>
                  <a:pt x="2207355" y="914400"/>
                </a:cubicBezTo>
                <a:cubicBezTo>
                  <a:pt x="2215593" y="919892"/>
                  <a:pt x="2225731" y="923270"/>
                  <a:pt x="2232069" y="930876"/>
                </a:cubicBezTo>
                <a:cubicBezTo>
                  <a:pt x="2247453" y="949337"/>
                  <a:pt x="2251240" y="974610"/>
                  <a:pt x="2256782" y="996779"/>
                </a:cubicBezTo>
                <a:cubicBezTo>
                  <a:pt x="2263986" y="1076025"/>
                  <a:pt x="2271929" y="1105465"/>
                  <a:pt x="2256782" y="1186249"/>
                </a:cubicBezTo>
                <a:cubicBezTo>
                  <a:pt x="2254519" y="1198319"/>
                  <a:pt x="2245143" y="1207913"/>
                  <a:pt x="2240306" y="1219200"/>
                </a:cubicBezTo>
                <a:cubicBezTo>
                  <a:pt x="2207939" y="1294724"/>
                  <a:pt x="2260828" y="1189467"/>
                  <a:pt x="2215593" y="1268627"/>
                </a:cubicBezTo>
                <a:cubicBezTo>
                  <a:pt x="2209500" y="1279289"/>
                  <a:pt x="2206894" y="1292074"/>
                  <a:pt x="2199117" y="1301579"/>
                </a:cubicBezTo>
                <a:cubicBezTo>
                  <a:pt x="2147579" y="1364569"/>
                  <a:pt x="2159288" y="1344774"/>
                  <a:pt x="2116739" y="1375719"/>
                </a:cubicBezTo>
                <a:cubicBezTo>
                  <a:pt x="2094532" y="1391870"/>
                  <a:pt x="2072804" y="1408670"/>
                  <a:pt x="2050836" y="1425146"/>
                </a:cubicBezTo>
                <a:cubicBezTo>
                  <a:pt x="2035795" y="1436427"/>
                  <a:pt x="1980633" y="1478753"/>
                  <a:pt x="1968458" y="1482811"/>
                </a:cubicBezTo>
                <a:lnTo>
                  <a:pt x="1919031" y="1499287"/>
                </a:lnTo>
                <a:cubicBezTo>
                  <a:pt x="1873158" y="1545158"/>
                  <a:pt x="1919271" y="1508185"/>
                  <a:pt x="1853128" y="1532238"/>
                </a:cubicBezTo>
                <a:cubicBezTo>
                  <a:pt x="1835817" y="1538533"/>
                  <a:pt x="1821048" y="1550757"/>
                  <a:pt x="1803701" y="1556952"/>
                </a:cubicBezTo>
                <a:cubicBezTo>
                  <a:pt x="1755865" y="1574036"/>
                  <a:pt x="1740431" y="1570709"/>
                  <a:pt x="1696609" y="1581665"/>
                </a:cubicBezTo>
                <a:cubicBezTo>
                  <a:pt x="1620416" y="1600714"/>
                  <a:pt x="1758217" y="1579113"/>
                  <a:pt x="1605993" y="1598141"/>
                </a:cubicBezTo>
                <a:cubicBezTo>
                  <a:pt x="1542836" y="1595395"/>
                  <a:pt x="1478820" y="1600644"/>
                  <a:pt x="1416523" y="1589903"/>
                </a:cubicBezTo>
                <a:cubicBezTo>
                  <a:pt x="1392627" y="1585783"/>
                  <a:pt x="1340219" y="1532120"/>
                  <a:pt x="1325906" y="1515762"/>
                </a:cubicBezTo>
                <a:cubicBezTo>
                  <a:pt x="1319387" y="1508311"/>
                  <a:pt x="1316432" y="1498050"/>
                  <a:pt x="1309431" y="1491049"/>
                </a:cubicBezTo>
                <a:cubicBezTo>
                  <a:pt x="1302430" y="1484048"/>
                  <a:pt x="1292076" y="1481196"/>
                  <a:pt x="1284717" y="1474573"/>
                </a:cubicBezTo>
                <a:cubicBezTo>
                  <a:pt x="1264512" y="1456388"/>
                  <a:pt x="1246274" y="1436130"/>
                  <a:pt x="1227052" y="1416908"/>
                </a:cubicBezTo>
                <a:lnTo>
                  <a:pt x="1152912" y="1342768"/>
                </a:lnTo>
                <a:cubicBezTo>
                  <a:pt x="1141928" y="1331784"/>
                  <a:pt x="1128578" y="1322740"/>
                  <a:pt x="1119961" y="1309816"/>
                </a:cubicBezTo>
                <a:cubicBezTo>
                  <a:pt x="1092928" y="1269268"/>
                  <a:pt x="1116986" y="1296498"/>
                  <a:pt x="1070533" y="1268627"/>
                </a:cubicBezTo>
                <a:cubicBezTo>
                  <a:pt x="1053554" y="1258439"/>
                  <a:pt x="1040316" y="1240479"/>
                  <a:pt x="1021106" y="1235676"/>
                </a:cubicBezTo>
                <a:cubicBezTo>
                  <a:pt x="966677" y="1222068"/>
                  <a:pt x="999389" y="1228842"/>
                  <a:pt x="922252" y="1219200"/>
                </a:cubicBezTo>
                <a:cubicBezTo>
                  <a:pt x="902156" y="1220875"/>
                  <a:pt x="816563" y="1224225"/>
                  <a:pt x="782209" y="1235676"/>
                </a:cubicBezTo>
                <a:cubicBezTo>
                  <a:pt x="716222" y="1257671"/>
                  <a:pt x="741507" y="1255473"/>
                  <a:pt x="691593" y="1276865"/>
                </a:cubicBezTo>
                <a:cubicBezTo>
                  <a:pt x="683612" y="1280286"/>
                  <a:pt x="675117" y="1282357"/>
                  <a:pt x="666879" y="1285103"/>
                </a:cubicBezTo>
                <a:cubicBezTo>
                  <a:pt x="658641" y="1290595"/>
                  <a:pt x="651266" y="1297679"/>
                  <a:pt x="642166" y="1301579"/>
                </a:cubicBezTo>
                <a:cubicBezTo>
                  <a:pt x="631760" y="1306039"/>
                  <a:pt x="620101" y="1306706"/>
                  <a:pt x="609215" y="1309816"/>
                </a:cubicBezTo>
                <a:cubicBezTo>
                  <a:pt x="600865" y="1312201"/>
                  <a:pt x="592482" y="1314633"/>
                  <a:pt x="584501" y="1318054"/>
                </a:cubicBezTo>
                <a:cubicBezTo>
                  <a:pt x="524815" y="1343634"/>
                  <a:pt x="579796" y="1328881"/>
                  <a:pt x="510361" y="1342768"/>
                </a:cubicBezTo>
                <a:cubicBezTo>
                  <a:pt x="502123" y="1348260"/>
                  <a:pt x="494747" y="1355343"/>
                  <a:pt x="485647" y="1359243"/>
                </a:cubicBezTo>
                <a:cubicBezTo>
                  <a:pt x="475241" y="1363703"/>
                  <a:pt x="463582" y="1364371"/>
                  <a:pt x="452696" y="1367481"/>
                </a:cubicBezTo>
                <a:cubicBezTo>
                  <a:pt x="444347" y="1369867"/>
                  <a:pt x="436220" y="1372973"/>
                  <a:pt x="427982" y="1375719"/>
                </a:cubicBezTo>
                <a:cubicBezTo>
                  <a:pt x="275707" y="1361876"/>
                  <a:pt x="381570" y="1395206"/>
                  <a:pt x="304415" y="1318054"/>
                </a:cubicBezTo>
                <a:cubicBezTo>
                  <a:pt x="296177" y="1309816"/>
                  <a:pt x="286853" y="1302537"/>
                  <a:pt x="279701" y="1293341"/>
                </a:cubicBezTo>
                <a:cubicBezTo>
                  <a:pt x="267544" y="1277711"/>
                  <a:pt x="246750" y="1243914"/>
                  <a:pt x="246750" y="1243914"/>
                </a:cubicBezTo>
                <a:cubicBezTo>
                  <a:pt x="221471" y="1142799"/>
                  <a:pt x="257594" y="1271589"/>
                  <a:pt x="222036" y="1186249"/>
                </a:cubicBezTo>
                <a:cubicBezTo>
                  <a:pt x="212017" y="1162202"/>
                  <a:pt x="204480" y="1137156"/>
                  <a:pt x="197323" y="1112108"/>
                </a:cubicBezTo>
                <a:cubicBezTo>
                  <a:pt x="193477" y="1098645"/>
                  <a:pt x="192122" y="1084587"/>
                  <a:pt x="189085" y="1070919"/>
                </a:cubicBezTo>
                <a:cubicBezTo>
                  <a:pt x="186629" y="1059867"/>
                  <a:pt x="183957" y="1048854"/>
                  <a:pt x="180847" y="1037968"/>
                </a:cubicBezTo>
                <a:cubicBezTo>
                  <a:pt x="178461" y="1029619"/>
                  <a:pt x="174715" y="1021678"/>
                  <a:pt x="172609" y="1013254"/>
                </a:cubicBezTo>
                <a:cubicBezTo>
                  <a:pt x="169213" y="999670"/>
                  <a:pt x="167519" y="985708"/>
                  <a:pt x="164371" y="972065"/>
                </a:cubicBezTo>
                <a:cubicBezTo>
                  <a:pt x="159279" y="950001"/>
                  <a:pt x="155057" y="927644"/>
                  <a:pt x="147896" y="906162"/>
                </a:cubicBezTo>
                <a:cubicBezTo>
                  <a:pt x="142404" y="889686"/>
                  <a:pt x="134826" y="873765"/>
                  <a:pt x="131420" y="856735"/>
                </a:cubicBezTo>
                <a:cubicBezTo>
                  <a:pt x="121479" y="807031"/>
                  <a:pt x="127610" y="828829"/>
                  <a:pt x="114944" y="790833"/>
                </a:cubicBezTo>
                <a:cubicBezTo>
                  <a:pt x="112198" y="733168"/>
                  <a:pt x="112267" y="675300"/>
                  <a:pt x="106706" y="617838"/>
                </a:cubicBezTo>
                <a:cubicBezTo>
                  <a:pt x="104009" y="589965"/>
                  <a:pt x="94191" y="563182"/>
                  <a:pt x="90231" y="535460"/>
                </a:cubicBezTo>
                <a:cubicBezTo>
                  <a:pt x="87485" y="516238"/>
                  <a:pt x="85801" y="496835"/>
                  <a:pt x="81993" y="477795"/>
                </a:cubicBezTo>
                <a:cubicBezTo>
                  <a:pt x="80290" y="469280"/>
                  <a:pt x="76141" y="461430"/>
                  <a:pt x="73755" y="453081"/>
                </a:cubicBezTo>
                <a:cubicBezTo>
                  <a:pt x="70645" y="442195"/>
                  <a:pt x="69097" y="430871"/>
                  <a:pt x="65517" y="420130"/>
                </a:cubicBezTo>
                <a:cubicBezTo>
                  <a:pt x="60841" y="406102"/>
                  <a:pt x="53291" y="393105"/>
                  <a:pt x="49042" y="378941"/>
                </a:cubicBezTo>
                <a:cubicBezTo>
                  <a:pt x="31004" y="318813"/>
                  <a:pt x="56958" y="353906"/>
                  <a:pt x="16090" y="313038"/>
                </a:cubicBezTo>
                <a:cubicBezTo>
                  <a:pt x="-7953" y="240909"/>
                  <a:pt x="-2608" y="266917"/>
                  <a:pt x="16090" y="123568"/>
                </a:cubicBezTo>
                <a:cubicBezTo>
                  <a:pt x="17371" y="113750"/>
                  <a:pt x="25565" y="105855"/>
                  <a:pt x="32566" y="98854"/>
                </a:cubicBezTo>
                <a:cubicBezTo>
                  <a:pt x="39567" y="91853"/>
                  <a:pt x="49223" y="88133"/>
                  <a:pt x="57279" y="82379"/>
                </a:cubicBezTo>
                <a:cubicBezTo>
                  <a:pt x="68452" y="74399"/>
                  <a:pt x="78983" y="65539"/>
                  <a:pt x="90231" y="57665"/>
                </a:cubicBezTo>
                <a:cubicBezTo>
                  <a:pt x="106453" y="46310"/>
                  <a:pt x="139658" y="24714"/>
                  <a:pt x="139658" y="24714"/>
                </a:cubicBezTo>
                <a:lnTo>
                  <a:pt x="600977" y="32952"/>
                </a:lnTo>
                <a:cubicBezTo>
                  <a:pt x="609655" y="33246"/>
                  <a:pt x="617014" y="40828"/>
                  <a:pt x="625690" y="41189"/>
                </a:cubicBezTo>
                <a:cubicBezTo>
                  <a:pt x="683305" y="43589"/>
                  <a:pt x="769852" y="6865"/>
                  <a:pt x="798685" y="0"/>
                </a:cubicBezTo>
                <a:close/>
              </a:path>
            </a:pathLst>
          </a:custGeom>
          <a:solidFill>
            <a:srgbClr val="82FFFF">
              <a:lumMod val="75000"/>
            </a:srgbClr>
          </a:solidFill>
          <a:ln w="38100" cap="flat" cmpd="sng" algn="ctr">
            <a:solidFill>
              <a:srgbClr val="13477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prstClr val="white"/>
              </a:solidFill>
              <a:effectLst/>
              <a:uLnTx/>
              <a:uFillTx/>
              <a:latin typeface="Tw Cen MT" panose="020B0602020104020603"/>
              <a:ea typeface="+mn-ea"/>
              <a:cs typeface="+mn-cs"/>
            </a:endParaRPr>
          </a:p>
        </p:txBody>
      </p:sp>
      <p:cxnSp>
        <p:nvCxnSpPr>
          <p:cNvPr id="11" name="Straight Connector 10"/>
          <p:cNvCxnSpPr/>
          <p:nvPr/>
        </p:nvCxnSpPr>
        <p:spPr>
          <a:xfrm flipV="1">
            <a:off x="6209597" y="5142020"/>
            <a:ext cx="1404000" cy="0"/>
          </a:xfrm>
          <a:prstGeom prst="line">
            <a:avLst/>
          </a:prstGeom>
          <a:noFill/>
          <a:ln w="38100" cap="flat" cmpd="sng" algn="ctr">
            <a:solidFill>
              <a:sysClr val="windowText" lastClr="000000"/>
            </a:solidFill>
            <a:prstDash val="solid"/>
          </a:ln>
          <a:effectLst/>
        </p:spPr>
      </p:cxnSp>
      <p:cxnSp>
        <p:nvCxnSpPr>
          <p:cNvPr id="12" name="Straight Connector 11"/>
          <p:cNvCxnSpPr/>
          <p:nvPr/>
        </p:nvCxnSpPr>
        <p:spPr>
          <a:xfrm flipV="1">
            <a:off x="6341401" y="5504232"/>
            <a:ext cx="1404000" cy="0"/>
          </a:xfrm>
          <a:prstGeom prst="line">
            <a:avLst/>
          </a:prstGeom>
          <a:noFill/>
          <a:ln w="38100" cap="flat" cmpd="sng" algn="ctr">
            <a:solidFill>
              <a:sysClr val="windowText" lastClr="000000"/>
            </a:solidFill>
            <a:prstDash val="solid"/>
          </a:ln>
          <a:effectLst/>
        </p:spPr>
      </p:cxnSp>
      <p:sp>
        <p:nvSpPr>
          <p:cNvPr id="13" name="TextBox 12"/>
          <p:cNvSpPr txBox="1"/>
          <p:nvPr/>
        </p:nvSpPr>
        <p:spPr>
          <a:xfrm>
            <a:off x="4230555" y="5047662"/>
            <a:ext cx="1924005" cy="830997"/>
          </a:xfrm>
          <a:prstGeom prst="rect">
            <a:avLst/>
          </a:prstGeom>
          <a:noFill/>
        </p:spPr>
        <p:txBody>
          <a:bodyPr wrap="square" rtlCol="0">
            <a:spAutoFit/>
          </a:bodyPr>
          <a:lstStyle/>
          <a:p>
            <a:r>
              <a:rPr lang="en-GB" sz="2400" dirty="0">
                <a:solidFill>
                  <a:prstClr val="black"/>
                </a:solidFill>
                <a:latin typeface="Tw Cen MT" panose="020B0602020104020603"/>
              </a:rPr>
              <a:t>Attentional Resources </a:t>
            </a:r>
          </a:p>
        </p:txBody>
      </p:sp>
      <p:sp>
        <p:nvSpPr>
          <p:cNvPr id="14" name="TextBox 13"/>
          <p:cNvSpPr txBox="1"/>
          <p:nvPr/>
        </p:nvSpPr>
        <p:spPr>
          <a:xfrm>
            <a:off x="6483080" y="5071398"/>
            <a:ext cx="1243913" cy="461665"/>
          </a:xfrm>
          <a:prstGeom prst="rect">
            <a:avLst/>
          </a:prstGeom>
          <a:noFill/>
        </p:spPr>
        <p:txBody>
          <a:bodyPr wrap="square" rtlCol="0">
            <a:spAutoFit/>
          </a:bodyPr>
          <a:lstStyle/>
          <a:p>
            <a:r>
              <a:rPr lang="en-GB" sz="2400" dirty="0" smtClean="0">
                <a:solidFill>
                  <a:prstClr val="black"/>
                </a:solidFill>
                <a:latin typeface="Tw Cen MT" panose="020B0602020104020603"/>
              </a:rPr>
              <a:t>Fuel</a:t>
            </a:r>
            <a:endParaRPr lang="en-GB" sz="2400" dirty="0">
              <a:solidFill>
                <a:prstClr val="black"/>
              </a:solidFill>
              <a:latin typeface="Tw Cen MT" panose="020B0602020104020603"/>
            </a:endParaRPr>
          </a:p>
        </p:txBody>
      </p:sp>
      <p:sp>
        <p:nvSpPr>
          <p:cNvPr id="15" name="TextBox 14"/>
          <p:cNvSpPr txBox="1"/>
          <p:nvPr/>
        </p:nvSpPr>
        <p:spPr>
          <a:xfrm>
            <a:off x="7868672" y="5059965"/>
            <a:ext cx="963628" cy="461665"/>
          </a:xfrm>
          <a:prstGeom prst="rect">
            <a:avLst/>
          </a:prstGeom>
          <a:gradFill rotWithShape="1">
            <a:gsLst>
              <a:gs pos="0">
                <a:srgbClr val="B258D3">
                  <a:tint val="58000"/>
                  <a:satMod val="108000"/>
                  <a:lumMod val="110000"/>
                </a:srgbClr>
              </a:gs>
              <a:gs pos="100000">
                <a:srgbClr val="B258D3">
                  <a:tint val="81000"/>
                  <a:satMod val="109000"/>
                  <a:lumMod val="105000"/>
                </a:srgbClr>
              </a:gs>
            </a:gsLst>
            <a:lin ang="5040000" scaled="0"/>
          </a:gradFill>
          <a:ln w="9525" cap="flat" cmpd="sng" algn="ctr">
            <a:solidFill>
              <a:srgbClr val="B258D3"/>
            </a:solidFill>
            <a:prstDash val="solid"/>
          </a:ln>
          <a:effectLst/>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prstClr val="black"/>
                </a:solidFill>
                <a:effectLst/>
                <a:uLnTx/>
                <a:uFillTx/>
                <a:latin typeface="Tw Cen MT" panose="020B0602020104020603"/>
                <a:ea typeface="+mn-ea"/>
                <a:cs typeface="+mn-cs"/>
              </a:rPr>
              <a:t>TASK</a:t>
            </a:r>
          </a:p>
        </p:txBody>
      </p:sp>
    </p:spTree>
    <p:extLst>
      <p:ext uri="{BB962C8B-B14F-4D97-AF65-F5344CB8AC3E}">
        <p14:creationId xmlns:p14="http://schemas.microsoft.com/office/powerpoint/2010/main" val="307556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31" presetClass="entr" presetSubtype="0" fill="hold" nodeType="with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p:cTn id="20" dur="1000" fill="hold"/>
                                        <p:tgtEl>
                                          <p:spTgt spid="11"/>
                                        </p:tgtEl>
                                        <p:attrNameLst>
                                          <p:attrName>ppt_w</p:attrName>
                                        </p:attrNameLst>
                                      </p:cBhvr>
                                      <p:tavLst>
                                        <p:tav tm="0">
                                          <p:val>
                                            <p:fltVal val="0"/>
                                          </p:val>
                                        </p:tav>
                                        <p:tav tm="100000">
                                          <p:val>
                                            <p:strVal val="#ppt_w"/>
                                          </p:val>
                                        </p:tav>
                                      </p:tavLst>
                                    </p:anim>
                                    <p:anim calcmode="lin" valueType="num">
                                      <p:cBhvr>
                                        <p:cTn id="21" dur="1000" fill="hold"/>
                                        <p:tgtEl>
                                          <p:spTgt spid="11"/>
                                        </p:tgtEl>
                                        <p:attrNameLst>
                                          <p:attrName>ppt_h</p:attrName>
                                        </p:attrNameLst>
                                      </p:cBhvr>
                                      <p:tavLst>
                                        <p:tav tm="0">
                                          <p:val>
                                            <p:fltVal val="0"/>
                                          </p:val>
                                        </p:tav>
                                        <p:tav tm="100000">
                                          <p:val>
                                            <p:strVal val="#ppt_h"/>
                                          </p:val>
                                        </p:tav>
                                      </p:tavLst>
                                    </p:anim>
                                    <p:anim calcmode="lin" valueType="num">
                                      <p:cBhvr>
                                        <p:cTn id="22" dur="1000" fill="hold"/>
                                        <p:tgtEl>
                                          <p:spTgt spid="11"/>
                                        </p:tgtEl>
                                        <p:attrNameLst>
                                          <p:attrName>style.rotation</p:attrName>
                                        </p:attrNameLst>
                                      </p:cBhvr>
                                      <p:tavLst>
                                        <p:tav tm="0">
                                          <p:val>
                                            <p:fltVal val="90"/>
                                          </p:val>
                                        </p:tav>
                                        <p:tav tm="100000">
                                          <p:val>
                                            <p:fltVal val="0"/>
                                          </p:val>
                                        </p:tav>
                                      </p:tavLst>
                                    </p:anim>
                                    <p:animEffect transition="in" filter="fade">
                                      <p:cBhvr>
                                        <p:cTn id="23" dur="1000"/>
                                        <p:tgtEl>
                                          <p:spTgt spid="11"/>
                                        </p:tgtEl>
                                      </p:cBhvr>
                                    </p:animEffect>
                                  </p:childTnLst>
                                </p:cTn>
                              </p:par>
                              <p:par>
                                <p:cTn id="24" presetID="31"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1000" fill="hold"/>
                                        <p:tgtEl>
                                          <p:spTgt spid="12"/>
                                        </p:tgtEl>
                                        <p:attrNameLst>
                                          <p:attrName>ppt_w</p:attrName>
                                        </p:attrNameLst>
                                      </p:cBhvr>
                                      <p:tavLst>
                                        <p:tav tm="0">
                                          <p:val>
                                            <p:fltVal val="0"/>
                                          </p:val>
                                        </p:tav>
                                        <p:tav tm="100000">
                                          <p:val>
                                            <p:strVal val="#ppt_w"/>
                                          </p:val>
                                        </p:tav>
                                      </p:tavLst>
                                    </p:anim>
                                    <p:anim calcmode="lin" valueType="num">
                                      <p:cBhvr>
                                        <p:cTn id="27" dur="1000" fill="hold"/>
                                        <p:tgtEl>
                                          <p:spTgt spid="12"/>
                                        </p:tgtEl>
                                        <p:attrNameLst>
                                          <p:attrName>ppt_h</p:attrName>
                                        </p:attrNameLst>
                                      </p:cBhvr>
                                      <p:tavLst>
                                        <p:tav tm="0">
                                          <p:val>
                                            <p:fltVal val="0"/>
                                          </p:val>
                                        </p:tav>
                                        <p:tav tm="100000">
                                          <p:val>
                                            <p:strVal val="#ppt_h"/>
                                          </p:val>
                                        </p:tav>
                                      </p:tavLst>
                                    </p:anim>
                                    <p:anim calcmode="lin" valueType="num">
                                      <p:cBhvr>
                                        <p:cTn id="28" dur="1000" fill="hold"/>
                                        <p:tgtEl>
                                          <p:spTgt spid="12"/>
                                        </p:tgtEl>
                                        <p:attrNameLst>
                                          <p:attrName>style.rotation</p:attrName>
                                        </p:attrNameLst>
                                      </p:cBhvr>
                                      <p:tavLst>
                                        <p:tav tm="0">
                                          <p:val>
                                            <p:fltVal val="90"/>
                                          </p:val>
                                        </p:tav>
                                        <p:tav tm="100000">
                                          <p:val>
                                            <p:fltVal val="0"/>
                                          </p:val>
                                        </p:tav>
                                      </p:tavLst>
                                    </p:anim>
                                    <p:animEffect transition="in" filter="fade">
                                      <p:cBhvr>
                                        <p:cTn id="29" dur="1000"/>
                                        <p:tgtEl>
                                          <p:spTgt spid="12"/>
                                        </p:tgtEl>
                                      </p:cBhvr>
                                    </p:animEffect>
                                  </p:childTnLst>
                                </p:cTn>
                              </p:par>
                              <p:par>
                                <p:cTn id="30" presetID="31" presetClass="entr" presetSubtype="0" fill="hold" grpId="0" nodeType="withEffect">
                                  <p:stCondLst>
                                    <p:cond delay="0"/>
                                  </p:stCondLst>
                                  <p:childTnLst>
                                    <p:set>
                                      <p:cBhvr>
                                        <p:cTn id="31" dur="1" fill="hold">
                                          <p:stCondLst>
                                            <p:cond delay="0"/>
                                          </p:stCondLst>
                                        </p:cTn>
                                        <p:tgtEl>
                                          <p:spTgt spid="14"/>
                                        </p:tgtEl>
                                        <p:attrNameLst>
                                          <p:attrName>style.visibility</p:attrName>
                                        </p:attrNameLst>
                                      </p:cBhvr>
                                      <p:to>
                                        <p:strVal val="visible"/>
                                      </p:to>
                                    </p:set>
                                    <p:anim calcmode="lin" valueType="num">
                                      <p:cBhvr>
                                        <p:cTn id="32" dur="1000" fill="hold"/>
                                        <p:tgtEl>
                                          <p:spTgt spid="14"/>
                                        </p:tgtEl>
                                        <p:attrNameLst>
                                          <p:attrName>ppt_w</p:attrName>
                                        </p:attrNameLst>
                                      </p:cBhvr>
                                      <p:tavLst>
                                        <p:tav tm="0">
                                          <p:val>
                                            <p:fltVal val="0"/>
                                          </p:val>
                                        </p:tav>
                                        <p:tav tm="100000">
                                          <p:val>
                                            <p:strVal val="#ppt_w"/>
                                          </p:val>
                                        </p:tav>
                                      </p:tavLst>
                                    </p:anim>
                                    <p:anim calcmode="lin" valueType="num">
                                      <p:cBhvr>
                                        <p:cTn id="33" dur="1000" fill="hold"/>
                                        <p:tgtEl>
                                          <p:spTgt spid="14"/>
                                        </p:tgtEl>
                                        <p:attrNameLst>
                                          <p:attrName>ppt_h</p:attrName>
                                        </p:attrNameLst>
                                      </p:cBhvr>
                                      <p:tavLst>
                                        <p:tav tm="0">
                                          <p:val>
                                            <p:fltVal val="0"/>
                                          </p:val>
                                        </p:tav>
                                        <p:tav tm="100000">
                                          <p:val>
                                            <p:strVal val="#ppt_h"/>
                                          </p:val>
                                        </p:tav>
                                      </p:tavLst>
                                    </p:anim>
                                    <p:anim calcmode="lin" valueType="num">
                                      <p:cBhvr>
                                        <p:cTn id="34" dur="1000" fill="hold"/>
                                        <p:tgtEl>
                                          <p:spTgt spid="14"/>
                                        </p:tgtEl>
                                        <p:attrNameLst>
                                          <p:attrName>style.rotation</p:attrName>
                                        </p:attrNameLst>
                                      </p:cBhvr>
                                      <p:tavLst>
                                        <p:tav tm="0">
                                          <p:val>
                                            <p:fltVal val="90"/>
                                          </p:val>
                                        </p:tav>
                                        <p:tav tm="100000">
                                          <p:val>
                                            <p:fltVal val="0"/>
                                          </p:val>
                                        </p:tav>
                                      </p:tavLst>
                                    </p:anim>
                                    <p:animEffect transition="in" filter="fade">
                                      <p:cBhvr>
                                        <p:cTn id="35" dur="1000"/>
                                        <p:tgtEl>
                                          <p:spTgt spid="14"/>
                                        </p:tgtEl>
                                      </p:cBhvr>
                                    </p:animEffect>
                                  </p:childTnLst>
                                </p:cTn>
                              </p:par>
                              <p:par>
                                <p:cTn id="36" presetID="31" presetClass="entr" presetSubtype="0" fill="hold" grpId="0" nodeType="with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p:cTn id="38" dur="1000" fill="hold"/>
                                        <p:tgtEl>
                                          <p:spTgt spid="15"/>
                                        </p:tgtEl>
                                        <p:attrNameLst>
                                          <p:attrName>ppt_w</p:attrName>
                                        </p:attrNameLst>
                                      </p:cBhvr>
                                      <p:tavLst>
                                        <p:tav tm="0">
                                          <p:val>
                                            <p:fltVal val="0"/>
                                          </p:val>
                                        </p:tav>
                                        <p:tav tm="100000">
                                          <p:val>
                                            <p:strVal val="#ppt_w"/>
                                          </p:val>
                                        </p:tav>
                                      </p:tavLst>
                                    </p:anim>
                                    <p:anim calcmode="lin" valueType="num">
                                      <p:cBhvr>
                                        <p:cTn id="39" dur="1000" fill="hold"/>
                                        <p:tgtEl>
                                          <p:spTgt spid="15"/>
                                        </p:tgtEl>
                                        <p:attrNameLst>
                                          <p:attrName>ppt_h</p:attrName>
                                        </p:attrNameLst>
                                      </p:cBhvr>
                                      <p:tavLst>
                                        <p:tav tm="0">
                                          <p:val>
                                            <p:fltVal val="0"/>
                                          </p:val>
                                        </p:tav>
                                        <p:tav tm="100000">
                                          <p:val>
                                            <p:strVal val="#ppt_h"/>
                                          </p:val>
                                        </p:tav>
                                      </p:tavLst>
                                    </p:anim>
                                    <p:anim calcmode="lin" valueType="num">
                                      <p:cBhvr>
                                        <p:cTn id="40" dur="1000" fill="hold"/>
                                        <p:tgtEl>
                                          <p:spTgt spid="15"/>
                                        </p:tgtEl>
                                        <p:attrNameLst>
                                          <p:attrName>style.rotation</p:attrName>
                                        </p:attrNameLst>
                                      </p:cBhvr>
                                      <p:tavLst>
                                        <p:tav tm="0">
                                          <p:val>
                                            <p:fltVal val="90"/>
                                          </p:val>
                                        </p:tav>
                                        <p:tav tm="100000">
                                          <p:val>
                                            <p:fltVal val="0"/>
                                          </p:val>
                                        </p:tav>
                                      </p:tavLst>
                                    </p:anim>
                                    <p:animEffect transition="in" filter="fade">
                                      <p:cBhvr>
                                        <p:cTn id="41" dur="1000"/>
                                        <p:tgtEl>
                                          <p:spTgt spid="15"/>
                                        </p:tgtEl>
                                      </p:cBhvr>
                                    </p:animEffect>
                                  </p:childTnLst>
                                </p:cTn>
                              </p:par>
                              <p:par>
                                <p:cTn id="42" presetID="31" presetClass="entr" presetSubtype="0" fill="hold" grpId="0" nodeType="withEffect">
                                  <p:stCondLst>
                                    <p:cond delay="0"/>
                                  </p:stCondLst>
                                  <p:childTnLst>
                                    <p:set>
                                      <p:cBhvr>
                                        <p:cTn id="43" dur="1" fill="hold">
                                          <p:stCondLst>
                                            <p:cond delay="0"/>
                                          </p:stCondLst>
                                        </p:cTn>
                                        <p:tgtEl>
                                          <p:spTgt spid="13"/>
                                        </p:tgtEl>
                                        <p:attrNameLst>
                                          <p:attrName>style.visibility</p:attrName>
                                        </p:attrNameLst>
                                      </p:cBhvr>
                                      <p:to>
                                        <p:strVal val="visible"/>
                                      </p:to>
                                    </p:set>
                                    <p:anim calcmode="lin" valueType="num">
                                      <p:cBhvr>
                                        <p:cTn id="44" dur="1000" fill="hold"/>
                                        <p:tgtEl>
                                          <p:spTgt spid="13"/>
                                        </p:tgtEl>
                                        <p:attrNameLst>
                                          <p:attrName>ppt_w</p:attrName>
                                        </p:attrNameLst>
                                      </p:cBhvr>
                                      <p:tavLst>
                                        <p:tav tm="0">
                                          <p:val>
                                            <p:fltVal val="0"/>
                                          </p:val>
                                        </p:tav>
                                        <p:tav tm="100000">
                                          <p:val>
                                            <p:strVal val="#ppt_w"/>
                                          </p:val>
                                        </p:tav>
                                      </p:tavLst>
                                    </p:anim>
                                    <p:anim calcmode="lin" valueType="num">
                                      <p:cBhvr>
                                        <p:cTn id="45" dur="1000" fill="hold"/>
                                        <p:tgtEl>
                                          <p:spTgt spid="13"/>
                                        </p:tgtEl>
                                        <p:attrNameLst>
                                          <p:attrName>ppt_h</p:attrName>
                                        </p:attrNameLst>
                                      </p:cBhvr>
                                      <p:tavLst>
                                        <p:tav tm="0">
                                          <p:val>
                                            <p:fltVal val="0"/>
                                          </p:val>
                                        </p:tav>
                                        <p:tav tm="100000">
                                          <p:val>
                                            <p:strVal val="#ppt_h"/>
                                          </p:val>
                                        </p:tav>
                                      </p:tavLst>
                                    </p:anim>
                                    <p:anim calcmode="lin" valueType="num">
                                      <p:cBhvr>
                                        <p:cTn id="46" dur="1000" fill="hold"/>
                                        <p:tgtEl>
                                          <p:spTgt spid="13"/>
                                        </p:tgtEl>
                                        <p:attrNameLst>
                                          <p:attrName>style.rotation</p:attrName>
                                        </p:attrNameLst>
                                      </p:cBhvr>
                                      <p:tavLst>
                                        <p:tav tm="0">
                                          <p:val>
                                            <p:fltVal val="90"/>
                                          </p:val>
                                        </p:tav>
                                        <p:tav tm="100000">
                                          <p:val>
                                            <p:fltVal val="0"/>
                                          </p:val>
                                        </p:tav>
                                      </p:tavLst>
                                    </p:anim>
                                    <p:animEffect transition="in" filter="fade">
                                      <p:cBhvr>
                                        <p:cTn id="47" dur="1000"/>
                                        <p:tgtEl>
                                          <p:spTgt spid="13"/>
                                        </p:tgtEl>
                                      </p:cBhvr>
                                    </p:animEffect>
                                  </p:childTnLst>
                                </p:cTn>
                              </p:par>
                              <p:par>
                                <p:cTn id="48" presetID="31"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 calcmode="lin" valueType="num">
                                      <p:cBhvr>
                                        <p:cTn id="50" dur="1000" fill="hold"/>
                                        <p:tgtEl>
                                          <p:spTgt spid="10"/>
                                        </p:tgtEl>
                                        <p:attrNameLst>
                                          <p:attrName>ppt_w</p:attrName>
                                        </p:attrNameLst>
                                      </p:cBhvr>
                                      <p:tavLst>
                                        <p:tav tm="0">
                                          <p:val>
                                            <p:fltVal val="0"/>
                                          </p:val>
                                        </p:tav>
                                        <p:tav tm="100000">
                                          <p:val>
                                            <p:strVal val="#ppt_w"/>
                                          </p:val>
                                        </p:tav>
                                      </p:tavLst>
                                    </p:anim>
                                    <p:anim calcmode="lin" valueType="num">
                                      <p:cBhvr>
                                        <p:cTn id="51" dur="1000" fill="hold"/>
                                        <p:tgtEl>
                                          <p:spTgt spid="10"/>
                                        </p:tgtEl>
                                        <p:attrNameLst>
                                          <p:attrName>ppt_h</p:attrName>
                                        </p:attrNameLst>
                                      </p:cBhvr>
                                      <p:tavLst>
                                        <p:tav tm="0">
                                          <p:val>
                                            <p:fltVal val="0"/>
                                          </p:val>
                                        </p:tav>
                                        <p:tav tm="100000">
                                          <p:val>
                                            <p:strVal val="#ppt_h"/>
                                          </p:val>
                                        </p:tav>
                                      </p:tavLst>
                                    </p:anim>
                                    <p:anim calcmode="lin" valueType="num">
                                      <p:cBhvr>
                                        <p:cTn id="52" dur="1000" fill="hold"/>
                                        <p:tgtEl>
                                          <p:spTgt spid="10"/>
                                        </p:tgtEl>
                                        <p:attrNameLst>
                                          <p:attrName>style.rotation</p:attrName>
                                        </p:attrNameLst>
                                      </p:cBhvr>
                                      <p:tavLst>
                                        <p:tav tm="0">
                                          <p:val>
                                            <p:fltVal val="90"/>
                                          </p:val>
                                        </p:tav>
                                        <p:tav tm="100000">
                                          <p:val>
                                            <p:fltVal val="0"/>
                                          </p:val>
                                        </p:tav>
                                      </p:tavLst>
                                    </p:anim>
                                    <p:animEffect transition="in" filter="fade">
                                      <p:cBhvr>
                                        <p:cTn id="5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p:bldP spid="14" grpId="0"/>
      <p:bldP spid="1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0736" y="705481"/>
            <a:ext cx="9028671" cy="6155531"/>
          </a:xfrm>
          <a:prstGeom prst="rect">
            <a:avLst/>
          </a:prstGeom>
          <a:solidFill>
            <a:schemeClr val="bg1"/>
          </a:solidFill>
        </p:spPr>
        <p:txBody>
          <a:bodyPr wrap="square">
            <a:spAutoFit/>
          </a:bodyPr>
          <a:lstStyle/>
          <a:p>
            <a:pPr marL="342900" indent="-342900">
              <a:buFont typeface="Arial" panose="020B0604020202020204" pitchFamily="34" charset="0"/>
              <a:buChar char="•"/>
              <a:defRPr/>
            </a:pPr>
            <a:r>
              <a:rPr lang="en-GB" sz="2600" dirty="0"/>
              <a:t>The effort the person invests in the task performance equals the levels of resources allocated to the tasks. </a:t>
            </a:r>
            <a:endParaRPr lang="en-GB" sz="2600" dirty="0" smtClean="0"/>
          </a:p>
          <a:p>
            <a:pPr>
              <a:defRPr/>
            </a:pPr>
            <a:endParaRPr lang="en-GB" sz="1400" dirty="0"/>
          </a:p>
          <a:p>
            <a:pPr marL="342900" indent="-342900">
              <a:buFont typeface="Arial" panose="020B0604020202020204" pitchFamily="34" charset="0"/>
              <a:buChar char="•"/>
              <a:defRPr/>
            </a:pPr>
            <a:r>
              <a:rPr lang="en-GB" sz="2600" dirty="0"/>
              <a:t>More difficult the task, more resources &amp; fuel it requires. </a:t>
            </a:r>
            <a:endParaRPr lang="en-GB" sz="2600" dirty="0" smtClean="0"/>
          </a:p>
          <a:p>
            <a:pPr>
              <a:defRPr/>
            </a:pPr>
            <a:endParaRPr lang="en-GB" sz="1400" dirty="0"/>
          </a:p>
          <a:p>
            <a:pPr marL="342900" indent="-342900">
              <a:buFont typeface="Arial" panose="020B0604020202020204" pitchFamily="34" charset="0"/>
              <a:buChar char="•"/>
            </a:pPr>
            <a:r>
              <a:rPr lang="en-GB" sz="2600" dirty="0" smtClean="0"/>
              <a:t>The </a:t>
            </a:r>
            <a:r>
              <a:rPr lang="en-GB" sz="2600" dirty="0"/>
              <a:t>principles in attentional resource models can be described by the formula P=R/D (p is performance, r is resource allocation, and d is task demand (</a:t>
            </a:r>
            <a:r>
              <a:rPr lang="en-GB" sz="2600" dirty="0" err="1"/>
              <a:t>Wickens</a:t>
            </a:r>
            <a:r>
              <a:rPr lang="en-GB" sz="2600" dirty="0"/>
              <a:t>, 1991</a:t>
            </a:r>
            <a:r>
              <a:rPr lang="en-GB" sz="2600" dirty="0" smtClean="0"/>
              <a:t>).</a:t>
            </a:r>
          </a:p>
          <a:p>
            <a:endParaRPr lang="en-GB" sz="1400" dirty="0"/>
          </a:p>
          <a:p>
            <a:pPr marL="342900" lvl="0" indent="-342900">
              <a:buFont typeface="Arial" panose="020B0604020202020204" pitchFamily="34" charset="0"/>
              <a:buChar char="•"/>
              <a:defRPr/>
            </a:pPr>
            <a:r>
              <a:rPr lang="en-GB" sz="2600" dirty="0"/>
              <a:t>If more resources were allocated and task demand remained constant then performance would increase. </a:t>
            </a:r>
            <a:endParaRPr lang="en-GB" sz="2600" dirty="0" smtClean="0"/>
          </a:p>
          <a:p>
            <a:pPr lvl="0">
              <a:defRPr/>
            </a:pPr>
            <a:endParaRPr lang="en-GB" sz="1400" dirty="0"/>
          </a:p>
          <a:p>
            <a:pPr marL="342900" lvl="0" indent="-342900">
              <a:buFont typeface="Arial" panose="020B0604020202020204" pitchFamily="34" charset="0"/>
              <a:buChar char="•"/>
              <a:defRPr/>
            </a:pPr>
            <a:r>
              <a:rPr lang="en-GB" sz="2600" dirty="0"/>
              <a:t>Relationship between resource allocation &amp; levels of performance are represented in “performance-resource function” (PRF) graph</a:t>
            </a:r>
            <a:r>
              <a:rPr lang="en-GB" sz="2600" dirty="0" smtClean="0"/>
              <a:t>.</a:t>
            </a:r>
          </a:p>
          <a:p>
            <a:pPr lvl="0">
              <a:defRPr/>
            </a:pPr>
            <a:endParaRPr lang="en-GB" sz="2600" dirty="0"/>
          </a:p>
        </p:txBody>
      </p:sp>
      <p:sp>
        <p:nvSpPr>
          <p:cNvPr id="13" name="Title 1"/>
          <p:cNvSpPr>
            <a:spLocks noGrp="1"/>
          </p:cNvSpPr>
          <p:nvPr>
            <p:ph type="title"/>
          </p:nvPr>
        </p:nvSpPr>
        <p:spPr>
          <a:xfrm>
            <a:off x="230659" y="32499"/>
            <a:ext cx="8690919" cy="577829"/>
          </a:xfrm>
          <a:noFill/>
          <a:ln>
            <a:noFill/>
          </a:ln>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3200" dirty="0">
                <a:solidFill>
                  <a:schemeClr val="tx1"/>
                </a:solidFill>
                <a:latin typeface="Arial" panose="020B0604020202020204" pitchFamily="34" charset="0"/>
                <a:cs typeface="Arial" panose="020B0604020202020204" pitchFamily="34" charset="0"/>
              </a:rPr>
              <a:t>Divided </a:t>
            </a:r>
            <a:r>
              <a:rPr lang="en-GB" sz="3200" dirty="0" smtClean="0">
                <a:solidFill>
                  <a:schemeClr val="tx1"/>
                </a:solidFill>
                <a:latin typeface="Arial" panose="020B0604020202020204" pitchFamily="34" charset="0"/>
                <a:cs typeface="Arial" panose="020B0604020202020204" pitchFamily="34" charset="0"/>
              </a:rPr>
              <a:t>Attention</a:t>
            </a:r>
            <a:endParaRPr lang="en-GB"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68933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0736" y="585161"/>
            <a:ext cx="9028671" cy="6432530"/>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GB" sz="2400" dirty="0"/>
              <a:t>By changing </a:t>
            </a:r>
            <a:r>
              <a:rPr lang="en-GB" sz="2400" dirty="0" smtClean="0"/>
              <a:t>original </a:t>
            </a:r>
            <a:r>
              <a:rPr lang="en-GB" sz="2400" dirty="0"/>
              <a:t>task difficulty we can assess </a:t>
            </a:r>
            <a:r>
              <a:rPr lang="en-GB" sz="2400" dirty="0" smtClean="0"/>
              <a:t>performance</a:t>
            </a:r>
            <a:endParaRPr lang="en-GB" sz="2400" dirty="0"/>
          </a:p>
          <a:p>
            <a:pPr marL="342900" indent="-342900">
              <a:buFont typeface="Arial" panose="020B0604020202020204" pitchFamily="34" charset="0"/>
              <a:buChar char="•"/>
            </a:pPr>
            <a:r>
              <a:rPr lang="en-GB" sz="2400" dirty="0" smtClean="0"/>
              <a:t>However:</a:t>
            </a:r>
            <a:endParaRPr lang="en-GB" sz="2400" dirty="0"/>
          </a:p>
          <a:p>
            <a:pPr marL="914400" lvl="1" indent="-457200">
              <a:buFont typeface="+mj-lt"/>
              <a:buAutoNum type="arabicPeriod"/>
            </a:pPr>
            <a:r>
              <a:rPr lang="en-GB" sz="2400" dirty="0"/>
              <a:t>We do not know if a P will devote all resources to a </a:t>
            </a:r>
            <a:r>
              <a:rPr lang="en-GB" sz="2400" dirty="0" smtClean="0"/>
              <a:t>task </a:t>
            </a:r>
            <a:endParaRPr lang="en-GB" sz="2400" dirty="0"/>
          </a:p>
          <a:p>
            <a:pPr marL="914400" lvl="1" indent="-457200">
              <a:buFont typeface="+mj-lt"/>
              <a:buAutoNum type="arabicPeriod"/>
            </a:pPr>
            <a:r>
              <a:rPr lang="en-GB" sz="2400" dirty="0"/>
              <a:t>Research is very specific &amp; has little generalisability.  </a:t>
            </a:r>
          </a:p>
          <a:p>
            <a:pPr lvl="1"/>
            <a:endParaRPr lang="en-GB" sz="1400" dirty="0"/>
          </a:p>
          <a:p>
            <a:pPr marL="342900" indent="-342900">
              <a:buFont typeface="Arial" panose="020B0604020202020204" pitchFamily="34" charset="0"/>
              <a:buChar char="•"/>
            </a:pPr>
            <a:r>
              <a:rPr lang="en-GB" sz="2400" dirty="0" smtClean="0"/>
              <a:t>We </a:t>
            </a:r>
            <a:r>
              <a:rPr lang="en-GB" sz="2400" dirty="0"/>
              <a:t>can examine resource allocation through dual-tasks, where a primary and a secondary task are examined together. </a:t>
            </a:r>
          </a:p>
          <a:p>
            <a:pPr marL="800100" lvl="1" indent="-342900">
              <a:buFont typeface="Arial" panose="020B0604020202020204" pitchFamily="34" charset="0"/>
              <a:buChar char="•"/>
            </a:pPr>
            <a:r>
              <a:rPr lang="en-GB" sz="2400" dirty="0"/>
              <a:t>P is told to focus on the primary task so that performance on the secondary task can provide an index of the spare capacity. </a:t>
            </a:r>
          </a:p>
          <a:p>
            <a:pPr marL="800100" lvl="1" indent="-342900">
              <a:buFont typeface="Arial" panose="020B0604020202020204" pitchFamily="34" charset="0"/>
              <a:buChar char="•"/>
            </a:pPr>
            <a:r>
              <a:rPr lang="en-GB" sz="2400" dirty="0"/>
              <a:t>As long as the tasks are qualitatively similar then varying the degree of difficulty on the primary task should give an indication of performance change on the secondary task. </a:t>
            </a:r>
          </a:p>
          <a:p>
            <a:pPr lvl="1"/>
            <a:endParaRPr lang="en-GB" sz="1400" dirty="0"/>
          </a:p>
          <a:p>
            <a:pPr marL="342900" lvl="0" indent="-342900">
              <a:buFont typeface="Arial" panose="020B0604020202020204" pitchFamily="34" charset="0"/>
              <a:buChar char="•"/>
              <a:defRPr/>
            </a:pPr>
            <a:r>
              <a:rPr lang="en-GB" sz="2400" dirty="0" smtClean="0"/>
              <a:t>Issue: tells </a:t>
            </a:r>
            <a:r>
              <a:rPr lang="en-GB" sz="2400" dirty="0"/>
              <a:t>us nothing when there is sufficient resources available in order to successfully complete both tasks, or if varying task difficulty leads to qualitative differences in the way stimuli are processed.  </a:t>
            </a:r>
          </a:p>
        </p:txBody>
      </p:sp>
      <p:sp>
        <p:nvSpPr>
          <p:cNvPr id="13" name="Title 1"/>
          <p:cNvSpPr>
            <a:spLocks noGrp="1"/>
          </p:cNvSpPr>
          <p:nvPr>
            <p:ph type="title"/>
          </p:nvPr>
        </p:nvSpPr>
        <p:spPr>
          <a:xfrm>
            <a:off x="230659" y="32499"/>
            <a:ext cx="8690919" cy="577829"/>
          </a:xfrm>
          <a:noFill/>
          <a:ln>
            <a:noFill/>
          </a:ln>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sz="3200" dirty="0"/>
              <a:t>Evaluation of Central Resource Model</a:t>
            </a:r>
            <a:endParaRPr lang="en-GB" sz="3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0989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0736" y="741575"/>
            <a:ext cx="9028671" cy="4524315"/>
          </a:xfrm>
          <a:prstGeom prst="rect">
            <a:avLst/>
          </a:prstGeom>
          <a:solidFill>
            <a:schemeClr val="bg1"/>
          </a:solidFill>
        </p:spPr>
        <p:txBody>
          <a:bodyPr wrap="square">
            <a:spAutoFit/>
          </a:bodyPr>
          <a:lstStyle/>
          <a:p>
            <a:pPr marL="342900" lvl="0" indent="-342900">
              <a:buFont typeface="Arial" panose="020B0604020202020204" pitchFamily="34" charset="0"/>
              <a:buChar char="•"/>
              <a:defRPr/>
            </a:pPr>
            <a:r>
              <a:rPr lang="en-GB" sz="2400" dirty="0" smtClean="0"/>
              <a:t>Formula does not always apply to </a:t>
            </a:r>
            <a:r>
              <a:rPr lang="en-GB" sz="2400" dirty="0"/>
              <a:t>every examination of a task – e.g., </a:t>
            </a:r>
            <a:r>
              <a:rPr lang="en-GB" sz="2400" dirty="0" smtClean="0"/>
              <a:t>doing </a:t>
            </a:r>
            <a:r>
              <a:rPr lang="en-GB" sz="2400" dirty="0"/>
              <a:t>simple task would not lead to better performance if more resources were allocated to it, or if it was beyond our physiological capabilities</a:t>
            </a:r>
            <a:r>
              <a:rPr lang="en-GB" sz="2400" dirty="0" smtClean="0"/>
              <a:t>.</a:t>
            </a:r>
          </a:p>
          <a:p>
            <a:pPr lvl="0">
              <a:defRPr/>
            </a:pPr>
            <a:endParaRPr lang="en-GB" sz="1200" dirty="0"/>
          </a:p>
          <a:p>
            <a:pPr marL="342900" lvl="0" indent="-342900">
              <a:buFont typeface="Arial" panose="020B0604020202020204" pitchFamily="34" charset="0"/>
              <a:buChar char="•"/>
              <a:defRPr/>
            </a:pPr>
            <a:endParaRPr lang="en-GB" sz="1200" dirty="0"/>
          </a:p>
          <a:p>
            <a:pPr marL="342900" lvl="0" indent="-342900">
              <a:buFont typeface="Arial" panose="020B0604020202020204" pitchFamily="34" charset="0"/>
              <a:buChar char="•"/>
              <a:defRPr/>
            </a:pPr>
            <a:r>
              <a:rPr lang="en-GB" sz="2400" dirty="0"/>
              <a:t>This highlights </a:t>
            </a:r>
            <a:r>
              <a:rPr lang="en-GB" sz="2400" b="1" dirty="0"/>
              <a:t>data limited processing</a:t>
            </a:r>
            <a:r>
              <a:rPr lang="en-GB" sz="2400" dirty="0"/>
              <a:t>. </a:t>
            </a:r>
          </a:p>
          <a:p>
            <a:pPr marL="800100" lvl="1" indent="-342900">
              <a:buFont typeface="Arial" panose="020B0604020202020204" pitchFamily="34" charset="0"/>
              <a:buChar char="•"/>
              <a:defRPr/>
            </a:pPr>
            <a:r>
              <a:rPr lang="en-GB" sz="2400" dirty="0"/>
              <a:t>If two tasks performed at same time “compete” for a limited attentional capacity, resource allocation can only go to </a:t>
            </a:r>
            <a:r>
              <a:rPr lang="en-GB" sz="2400" dirty="0" smtClean="0"/>
              <a:t>one.</a:t>
            </a:r>
          </a:p>
          <a:p>
            <a:pPr marL="800100" lvl="1" indent="-342900">
              <a:buFont typeface="Arial" panose="020B0604020202020204" pitchFamily="34" charset="0"/>
              <a:buChar char="•"/>
              <a:defRPr/>
            </a:pPr>
            <a:r>
              <a:rPr lang="en-GB" sz="2400" dirty="0" smtClean="0"/>
              <a:t>But </a:t>
            </a:r>
            <a:r>
              <a:rPr lang="en-GB" sz="2400" dirty="0"/>
              <a:t>if demands of both tasks do not exceed attentional capacity, there can be a sharing of resources. </a:t>
            </a:r>
            <a:endParaRPr lang="en-GB" sz="2400" dirty="0" smtClean="0"/>
          </a:p>
          <a:p>
            <a:pPr marL="800100" lvl="1" indent="-342900">
              <a:buFont typeface="Arial" panose="020B0604020202020204" pitchFamily="34" charset="0"/>
              <a:buChar char="•"/>
              <a:defRPr/>
            </a:pPr>
            <a:r>
              <a:rPr lang="en-GB" sz="2400" dirty="0" smtClean="0"/>
              <a:t>If </a:t>
            </a:r>
            <a:r>
              <a:rPr lang="en-GB" sz="2400" dirty="0"/>
              <a:t>demand exceeds resource capacity then performance on one or both tasks will suffer</a:t>
            </a:r>
            <a:r>
              <a:rPr lang="en-GB" sz="2400" dirty="0" smtClean="0"/>
              <a:t>.</a:t>
            </a:r>
            <a:endParaRPr lang="en-GB" sz="1400" dirty="0"/>
          </a:p>
        </p:txBody>
      </p:sp>
      <p:sp>
        <p:nvSpPr>
          <p:cNvPr id="13" name="Title 1"/>
          <p:cNvSpPr>
            <a:spLocks noGrp="1"/>
          </p:cNvSpPr>
          <p:nvPr>
            <p:ph type="title"/>
          </p:nvPr>
        </p:nvSpPr>
        <p:spPr>
          <a:xfrm>
            <a:off x="230659" y="152818"/>
            <a:ext cx="8690919" cy="577829"/>
          </a:xfrm>
          <a:noFill/>
          <a:ln>
            <a:noFill/>
          </a:ln>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3200" dirty="0" smtClean="0">
                <a:solidFill>
                  <a:schemeClr val="tx1"/>
                </a:solidFill>
                <a:latin typeface="Arial" panose="020B0604020202020204" pitchFamily="34" charset="0"/>
                <a:cs typeface="Arial" panose="020B0604020202020204" pitchFamily="34" charset="0"/>
              </a:rPr>
              <a:t>Evaluation of Central Resource Model</a:t>
            </a:r>
            <a:endParaRPr lang="en-GB"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18746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304" y="96253"/>
            <a:ext cx="8073189" cy="818147"/>
          </a:xfrm>
        </p:spPr>
        <p:txBody>
          <a:bodyPr/>
          <a:lstStyle/>
          <a:p>
            <a:r>
              <a:rPr lang="en-GB" sz="3600" dirty="0"/>
              <a:t>Evaluation of Central Resource Model</a:t>
            </a:r>
          </a:p>
        </p:txBody>
      </p:sp>
      <p:sp>
        <p:nvSpPr>
          <p:cNvPr id="3" name="Content Placeholder 2"/>
          <p:cNvSpPr>
            <a:spLocks noGrp="1"/>
          </p:cNvSpPr>
          <p:nvPr>
            <p:ph idx="1"/>
          </p:nvPr>
        </p:nvSpPr>
        <p:spPr>
          <a:xfrm>
            <a:off x="132346" y="914400"/>
            <a:ext cx="8903369" cy="5763126"/>
          </a:xfrm>
          <a:solidFill>
            <a:schemeClr val="bg1"/>
          </a:solidFill>
        </p:spPr>
        <p:txBody>
          <a:bodyPr/>
          <a:lstStyle/>
          <a:p>
            <a:pPr marL="0" indent="0">
              <a:buNone/>
            </a:pPr>
            <a:r>
              <a:rPr lang="en-GB" sz="2400" u="sng" dirty="0"/>
              <a:t>Bourke et al. (1996): </a:t>
            </a:r>
            <a:r>
              <a:rPr lang="en-GB" sz="2400" dirty="0"/>
              <a:t>4 tasks of varying demands; Ps perform 2, with 1 identified as more important; found task making greatest demands interfered most with other tasks &amp; task making least demands interfered less (despite being identified as more or less important).</a:t>
            </a:r>
          </a:p>
          <a:p>
            <a:pPr marL="0" indent="0">
              <a:buNone/>
            </a:pPr>
            <a:endParaRPr lang="en-GB" sz="1200" dirty="0"/>
          </a:p>
          <a:p>
            <a:pPr marL="0" indent="0">
              <a:buNone/>
            </a:pPr>
            <a:r>
              <a:rPr lang="en-GB" sz="2400" dirty="0"/>
              <a:t>BUT: See </a:t>
            </a:r>
            <a:r>
              <a:rPr lang="en-GB" sz="2400" dirty="0" err="1"/>
              <a:t>Hegarty</a:t>
            </a:r>
            <a:r>
              <a:rPr lang="en-GB" sz="2400" dirty="0"/>
              <a:t>, Shah, &amp; Miyake (2000): Application of dual-task method is limited under certain conditions.</a:t>
            </a:r>
          </a:p>
          <a:p>
            <a:pPr marL="0" indent="0">
              <a:buNone/>
            </a:pPr>
            <a:endParaRPr lang="en-GB" sz="1200" dirty="0"/>
          </a:p>
          <a:p>
            <a:pPr marL="0" indent="0">
              <a:buNone/>
            </a:pPr>
            <a:r>
              <a:rPr lang="en-GB" sz="2400" dirty="0"/>
              <a:t>Limitations: </a:t>
            </a:r>
            <a:endParaRPr lang="en-GB" sz="2400" dirty="0" smtClean="0"/>
          </a:p>
          <a:p>
            <a:pPr marL="457200" indent="-457200">
              <a:buFont typeface="+mj-lt"/>
              <a:buAutoNum type="arabicPeriod"/>
            </a:pPr>
            <a:r>
              <a:rPr lang="en-GB" sz="2400" dirty="0" smtClean="0"/>
              <a:t>Describes </a:t>
            </a:r>
            <a:r>
              <a:rPr lang="en-GB" sz="2400" dirty="0"/>
              <a:t>findings doesn’t explain. </a:t>
            </a:r>
            <a:endParaRPr lang="en-GB" sz="2400" dirty="0"/>
          </a:p>
          <a:p>
            <a:pPr marL="457200" indent="-457200">
              <a:buFont typeface="+mj-lt"/>
              <a:buAutoNum type="arabicPeriod"/>
            </a:pPr>
            <a:r>
              <a:rPr lang="en-GB" sz="2400" dirty="0" smtClean="0"/>
              <a:t>Suggestion </a:t>
            </a:r>
            <a:r>
              <a:rPr lang="en-GB" sz="2400" dirty="0"/>
              <a:t>of central </a:t>
            </a:r>
            <a:r>
              <a:rPr lang="en-GB" sz="2400" dirty="0" smtClean="0"/>
              <a:t>capacity – but what is it? </a:t>
            </a:r>
          </a:p>
          <a:p>
            <a:pPr marL="457200" indent="-457200">
              <a:buFont typeface="+mj-lt"/>
              <a:buAutoNum type="arabicPeriod"/>
            </a:pPr>
            <a:r>
              <a:rPr lang="en-GB" sz="2400" dirty="0" smtClean="0"/>
              <a:t>Interference </a:t>
            </a:r>
            <a:r>
              <a:rPr lang="en-GB" sz="2400" dirty="0"/>
              <a:t>can be caused by other (e.g., task similarity) situations not just task demands. </a:t>
            </a:r>
            <a:endParaRPr lang="en-GB" sz="2400" dirty="0"/>
          </a:p>
          <a:p>
            <a:pPr marL="457200" indent="-457200">
              <a:buFont typeface="+mj-lt"/>
              <a:buAutoNum type="arabicPeriod"/>
            </a:pPr>
            <a:r>
              <a:rPr lang="en-GB" sz="2400" dirty="0" smtClean="0"/>
              <a:t>Assumes </a:t>
            </a:r>
            <a:r>
              <a:rPr lang="en-GB" sz="2400" dirty="0"/>
              <a:t>everyone uses same strategy.  </a:t>
            </a:r>
          </a:p>
        </p:txBody>
      </p:sp>
    </p:spTree>
    <p:extLst>
      <p:ext uri="{BB962C8B-B14F-4D97-AF65-F5344CB8AC3E}">
        <p14:creationId xmlns:p14="http://schemas.microsoft.com/office/powerpoint/2010/main" val="138859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0736" y="585161"/>
            <a:ext cx="9028671" cy="6170920"/>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GB" sz="2400" dirty="0"/>
              <a:t>In terms of the 4 determinants of dual-task </a:t>
            </a:r>
            <a:r>
              <a:rPr lang="en-GB" sz="2400" dirty="0" smtClean="0"/>
              <a:t>interference, </a:t>
            </a:r>
            <a:r>
              <a:rPr lang="en-GB" sz="2400" dirty="0"/>
              <a:t>resource theory </a:t>
            </a:r>
            <a:r>
              <a:rPr lang="en-GB" sz="2400" dirty="0" smtClean="0"/>
              <a:t>explains </a:t>
            </a:r>
            <a:r>
              <a:rPr lang="en-GB" sz="2400" dirty="0"/>
              <a:t>task difficulty effects and </a:t>
            </a:r>
            <a:r>
              <a:rPr lang="en-GB" sz="2400" dirty="0" err="1" smtClean="0"/>
              <a:t>automatisation</a:t>
            </a:r>
            <a:r>
              <a:rPr lang="en-GB" sz="2400" dirty="0" smtClean="0"/>
              <a:t> explains the </a:t>
            </a:r>
            <a:r>
              <a:rPr lang="en-GB" sz="2400" dirty="0"/>
              <a:t>role of skills</a:t>
            </a:r>
            <a:r>
              <a:rPr lang="en-GB" sz="2400" dirty="0" smtClean="0"/>
              <a:t>.</a:t>
            </a:r>
          </a:p>
          <a:p>
            <a:endParaRPr lang="en-GB" sz="1200" dirty="0"/>
          </a:p>
          <a:p>
            <a:pPr marL="342900" indent="-342900">
              <a:buFont typeface="Arial" panose="020B0604020202020204" pitchFamily="34" charset="0"/>
              <a:buChar char="•"/>
            </a:pPr>
            <a:r>
              <a:rPr lang="en-GB" sz="2400" dirty="0"/>
              <a:t>But, task similarity and emergent features are not </a:t>
            </a:r>
            <a:r>
              <a:rPr lang="en-GB" sz="2400" dirty="0" smtClean="0"/>
              <a:t>accounted.</a:t>
            </a:r>
            <a:endParaRPr lang="en-GB" sz="2400" dirty="0" smtClean="0"/>
          </a:p>
          <a:p>
            <a:pPr marL="800100" lvl="1" indent="-342900">
              <a:buFont typeface="Arial" panose="020B0604020202020204" pitchFamily="34" charset="0"/>
              <a:buChar char="•"/>
            </a:pPr>
            <a:r>
              <a:rPr lang="en-GB" sz="2400" dirty="0" smtClean="0"/>
              <a:t>So, </a:t>
            </a:r>
            <a:r>
              <a:rPr lang="en-GB" sz="2400" dirty="0" err="1" smtClean="0"/>
              <a:t>Wickens</a:t>
            </a:r>
            <a:r>
              <a:rPr lang="en-GB" sz="2400" dirty="0" smtClean="0"/>
              <a:t> </a:t>
            </a:r>
            <a:r>
              <a:rPr lang="en-GB" sz="2400" dirty="0" smtClean="0"/>
              <a:t>suggests: instead </a:t>
            </a:r>
            <a:r>
              <a:rPr lang="en-GB" sz="2400" dirty="0"/>
              <a:t>of there being a single pool of attentional capacity, for some dual-task </a:t>
            </a:r>
            <a:r>
              <a:rPr lang="en-GB" sz="2400" dirty="0" smtClean="0"/>
              <a:t>combinations:</a:t>
            </a:r>
          </a:p>
          <a:p>
            <a:pPr marL="1371600" lvl="2" indent="-457200">
              <a:buFont typeface="+mj-lt"/>
              <a:buAutoNum type="arabicPeriod"/>
            </a:pPr>
            <a:r>
              <a:rPr lang="en-GB" sz="2400" dirty="0" smtClean="0"/>
              <a:t>The </a:t>
            </a:r>
            <a:r>
              <a:rPr lang="en-GB" sz="2400" dirty="0"/>
              <a:t>difficulty-sensitivity trade-off does not occur </a:t>
            </a:r>
            <a:endParaRPr lang="en-GB" sz="2400" dirty="0" smtClean="0"/>
          </a:p>
          <a:p>
            <a:pPr marL="1371600" lvl="2" indent="-457200">
              <a:buFont typeface="+mj-lt"/>
              <a:buAutoNum type="arabicPeriod"/>
            </a:pPr>
            <a:r>
              <a:rPr lang="en-GB" sz="2400" dirty="0" smtClean="0"/>
              <a:t>Performance </a:t>
            </a:r>
            <a:r>
              <a:rPr lang="en-GB" sz="2400" dirty="0"/>
              <a:t>on one task could be improved by changing the response format on the other </a:t>
            </a:r>
            <a:r>
              <a:rPr lang="en-GB" sz="2400" dirty="0" smtClean="0"/>
              <a:t>task. </a:t>
            </a:r>
          </a:p>
          <a:p>
            <a:pPr lvl="2"/>
            <a:endParaRPr lang="en-GB" sz="1100" dirty="0"/>
          </a:p>
          <a:p>
            <a:pPr marL="1714500" lvl="3" indent="-342900">
              <a:buFont typeface="Arial" panose="020B0604020202020204" pitchFamily="34" charset="0"/>
              <a:buChar char="•"/>
            </a:pPr>
            <a:r>
              <a:rPr lang="en-GB" sz="2400" dirty="0"/>
              <a:t>E.g., </a:t>
            </a:r>
            <a:r>
              <a:rPr lang="en-GB" sz="2400" dirty="0" smtClean="0"/>
              <a:t>on a tracking </a:t>
            </a:r>
            <a:r>
              <a:rPr lang="en-GB" sz="2400" dirty="0"/>
              <a:t>task </a:t>
            </a:r>
            <a:r>
              <a:rPr lang="en-GB" sz="2400" dirty="0" smtClean="0"/>
              <a:t>&amp; </a:t>
            </a:r>
            <a:r>
              <a:rPr lang="en-GB" sz="2400" dirty="0"/>
              <a:t>tone detection </a:t>
            </a:r>
            <a:r>
              <a:rPr lang="en-GB" sz="2400" dirty="0" smtClean="0"/>
              <a:t>task, </a:t>
            </a:r>
            <a:r>
              <a:rPr lang="en-GB" sz="2400" dirty="0"/>
              <a:t>performance would improve if you had to respond vocally to the detection task rather than manually. </a:t>
            </a:r>
            <a:endParaRPr lang="en-GB" sz="2400" dirty="0" smtClean="0"/>
          </a:p>
          <a:p>
            <a:pPr marL="1714500" lvl="3" indent="-342900">
              <a:buFont typeface="Arial" panose="020B0604020202020204" pitchFamily="34" charset="0"/>
              <a:buChar char="•"/>
            </a:pPr>
            <a:endParaRPr lang="en-GB" sz="2400" dirty="0" smtClean="0"/>
          </a:p>
          <a:p>
            <a:pPr marL="342900" indent="-342900">
              <a:buFont typeface="Arial" panose="020B0604020202020204" pitchFamily="34" charset="0"/>
              <a:buChar char="•"/>
            </a:pPr>
            <a:endParaRPr lang="en-GB" sz="1200" dirty="0" smtClean="0"/>
          </a:p>
          <a:p>
            <a:pPr marL="342900" indent="-342900">
              <a:buFont typeface="Arial" panose="020B0604020202020204" pitchFamily="34" charset="0"/>
              <a:buChar char="•"/>
            </a:pPr>
            <a:r>
              <a:rPr lang="en-GB" sz="2400" dirty="0" err="1" smtClean="0"/>
              <a:t>Wickens</a:t>
            </a:r>
            <a:r>
              <a:rPr lang="en-GB" sz="2400" dirty="0" smtClean="0"/>
              <a:t> </a:t>
            </a:r>
            <a:r>
              <a:rPr lang="en-GB" sz="2400" dirty="0"/>
              <a:t>(1980; 1984a; 1991): human attentional capacity should be viewed as having multiple resource pools. </a:t>
            </a:r>
          </a:p>
        </p:txBody>
      </p:sp>
      <p:sp>
        <p:nvSpPr>
          <p:cNvPr id="13" name="Title 1"/>
          <p:cNvSpPr>
            <a:spLocks noGrp="1"/>
          </p:cNvSpPr>
          <p:nvPr>
            <p:ph type="title"/>
          </p:nvPr>
        </p:nvSpPr>
        <p:spPr>
          <a:xfrm>
            <a:off x="230659" y="32499"/>
            <a:ext cx="8690919" cy="577829"/>
          </a:xfrm>
          <a:noFill/>
          <a:ln>
            <a:noFill/>
          </a:ln>
        </p:spPr>
        <p:style>
          <a:lnRef idx="1">
            <a:schemeClr val="accent5"/>
          </a:lnRef>
          <a:fillRef idx="2">
            <a:schemeClr val="accent5"/>
          </a:fillRef>
          <a:effectRef idx="1">
            <a:schemeClr val="accent5"/>
          </a:effectRef>
          <a:fontRef idx="minor">
            <a:schemeClr val="dk1"/>
          </a:fontRef>
        </p:style>
        <p:txBody>
          <a:bodyPr>
            <a:normAutofit fontScale="90000"/>
          </a:bodyPr>
          <a:lstStyle/>
          <a:p>
            <a:r>
              <a:rPr lang="en-GB" sz="3200" dirty="0"/>
              <a:t>Evaluation of Central Resource Model</a:t>
            </a:r>
            <a:endParaRPr lang="en-GB" sz="3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589829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052" y="0"/>
            <a:ext cx="8025063" cy="882315"/>
          </a:xfrm>
        </p:spPr>
        <p:txBody>
          <a:bodyPr/>
          <a:lstStyle/>
          <a:p>
            <a:r>
              <a:rPr lang="en-GB" sz="3600" dirty="0"/>
              <a:t>Alternative model: Multiple Resources</a:t>
            </a:r>
          </a:p>
        </p:txBody>
      </p:sp>
      <p:sp>
        <p:nvSpPr>
          <p:cNvPr id="3" name="Content Placeholder 2"/>
          <p:cNvSpPr>
            <a:spLocks noGrp="1"/>
          </p:cNvSpPr>
          <p:nvPr>
            <p:ph idx="1"/>
          </p:nvPr>
        </p:nvSpPr>
        <p:spPr>
          <a:xfrm>
            <a:off x="108285" y="882315"/>
            <a:ext cx="8819147" cy="4247148"/>
          </a:xfrm>
          <a:solidFill>
            <a:schemeClr val="bg1"/>
          </a:solidFill>
        </p:spPr>
        <p:txBody>
          <a:bodyPr/>
          <a:lstStyle/>
          <a:p>
            <a:r>
              <a:rPr lang="en-GB" sz="2800" u="sng" dirty="0" err="1"/>
              <a:t>Wickens</a:t>
            </a:r>
            <a:r>
              <a:rPr lang="en-GB" sz="2800" u="sng" dirty="0"/>
              <a:t> (1984): </a:t>
            </a:r>
            <a:r>
              <a:rPr lang="en-GB" sz="2800" dirty="0" smtClean="0"/>
              <a:t>There </a:t>
            </a:r>
            <a:r>
              <a:rPr lang="en-GB" sz="2800" dirty="0"/>
              <a:t>are independent processing mechanisms in the form of multiple resources.</a:t>
            </a:r>
          </a:p>
          <a:p>
            <a:r>
              <a:rPr lang="en-GB" sz="2800" dirty="0"/>
              <a:t>Put forward 3D structure of processing with 3 </a:t>
            </a:r>
            <a:r>
              <a:rPr lang="en-GB" sz="2800" dirty="0" smtClean="0"/>
              <a:t>stages</a:t>
            </a:r>
          </a:p>
          <a:p>
            <a:r>
              <a:rPr lang="en-GB" sz="2800" dirty="0" smtClean="0"/>
              <a:t>This </a:t>
            </a:r>
            <a:r>
              <a:rPr lang="en-GB" sz="2800" dirty="0"/>
              <a:t>helps explain why similarity of task is critical.</a:t>
            </a:r>
          </a:p>
          <a:p>
            <a:pPr lvl="1"/>
            <a:r>
              <a:rPr lang="en-GB" sz="2400" dirty="0"/>
              <a:t>i.e., 2 tasks that are similar will compete for the same resources and cause more interference.</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021" t="2495" r="47699" b="36548"/>
          <a:stretch/>
        </p:blipFill>
        <p:spPr>
          <a:xfrm>
            <a:off x="0" y="3753852"/>
            <a:ext cx="4225063" cy="2959769"/>
          </a:xfrm>
          <a:prstGeom prst="rect">
            <a:avLst/>
          </a:prstGeom>
        </p:spPr>
      </p:pic>
      <p:sp>
        <p:nvSpPr>
          <p:cNvPr id="5" name="Rectangle 4"/>
          <p:cNvSpPr/>
          <p:nvPr/>
        </p:nvSpPr>
        <p:spPr>
          <a:xfrm>
            <a:off x="4225063" y="3753852"/>
            <a:ext cx="4810654" cy="2308324"/>
          </a:xfrm>
          <a:prstGeom prst="rect">
            <a:avLst/>
          </a:prstGeom>
        </p:spPr>
        <p:txBody>
          <a:bodyPr wrap="square">
            <a:spAutoFit/>
          </a:bodyPr>
          <a:lstStyle/>
          <a:p>
            <a:pPr marL="342900" indent="-342900">
              <a:buFont typeface="Arial" panose="020B0604020202020204" pitchFamily="34" charset="0"/>
              <a:buChar char="•"/>
            </a:pPr>
            <a:r>
              <a:rPr lang="en-GB" sz="2400" dirty="0"/>
              <a:t>More interference when 2 tasks share the same modality: e.g., 2 auditory messages harder to follow than 1 auditory and 1 visual message (</a:t>
            </a:r>
            <a:r>
              <a:rPr lang="en-GB" sz="2400" dirty="0" err="1"/>
              <a:t>Treisman</a:t>
            </a:r>
            <a:r>
              <a:rPr lang="en-GB" sz="2400" dirty="0"/>
              <a:t> &amp; Davies, 1973).</a:t>
            </a:r>
            <a:endParaRPr lang="en-GB" sz="2400" dirty="0"/>
          </a:p>
        </p:txBody>
      </p:sp>
    </p:spTree>
    <p:extLst>
      <p:ext uri="{BB962C8B-B14F-4D97-AF65-F5344CB8AC3E}">
        <p14:creationId xmlns:p14="http://schemas.microsoft.com/office/powerpoint/2010/main" val="2154923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fltVal val="0"/>
                                          </p:val>
                                        </p:tav>
                                        <p:tav tm="100000">
                                          <p:val>
                                            <p:strVal val="#ppt_w"/>
                                          </p:val>
                                        </p:tav>
                                      </p:tavLst>
                                    </p:anim>
                                    <p:anim calcmode="lin" valueType="num">
                                      <p:cBhvr>
                                        <p:cTn id="26" dur="1000" fill="hold"/>
                                        <p:tgtEl>
                                          <p:spTgt spid="4"/>
                                        </p:tgtEl>
                                        <p:attrNameLst>
                                          <p:attrName>ppt_h</p:attrName>
                                        </p:attrNameLst>
                                      </p:cBhvr>
                                      <p:tavLst>
                                        <p:tav tm="0">
                                          <p:val>
                                            <p:fltVal val="0"/>
                                          </p:val>
                                        </p:tav>
                                        <p:tav tm="100000">
                                          <p:val>
                                            <p:strVal val="#ppt_h"/>
                                          </p:val>
                                        </p:tav>
                                      </p:tavLst>
                                    </p:anim>
                                    <p:anim calcmode="lin" valueType="num">
                                      <p:cBhvr>
                                        <p:cTn id="27" dur="1000" fill="hold"/>
                                        <p:tgtEl>
                                          <p:spTgt spid="4"/>
                                        </p:tgtEl>
                                        <p:attrNameLst>
                                          <p:attrName>style.rotation</p:attrName>
                                        </p:attrNameLst>
                                      </p:cBhvr>
                                      <p:tavLst>
                                        <p:tav tm="0">
                                          <p:val>
                                            <p:fltVal val="90"/>
                                          </p:val>
                                        </p:tav>
                                        <p:tav tm="100000">
                                          <p:val>
                                            <p:fltVal val="0"/>
                                          </p:val>
                                        </p:tav>
                                      </p:tavLst>
                                    </p:anim>
                                    <p:animEffect transition="in" filter="fade">
                                      <p:cBhvr>
                                        <p:cTn id="28" dur="10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Effect transition="in" filter="randombar(horizontal)">
                                      <p:cBhvr>
                                        <p:cTn id="33"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0736" y="585161"/>
            <a:ext cx="9028671" cy="3046988"/>
          </a:xfrm>
          <a:prstGeom prst="rect">
            <a:avLst/>
          </a:prstGeom>
          <a:solidFill>
            <a:schemeClr val="bg1"/>
          </a:solidFill>
        </p:spPr>
        <p:txBody>
          <a:bodyPr wrap="square">
            <a:spAutoFit/>
          </a:bodyPr>
          <a:lstStyle/>
          <a:p>
            <a:pPr marL="342900" indent="-342900">
              <a:buFont typeface="Arial" panose="020B0604020202020204" pitchFamily="34" charset="0"/>
              <a:buChar char="•"/>
            </a:pPr>
            <a:r>
              <a:rPr lang="en-GB" sz="2400" dirty="0" err="1" smtClean="0"/>
              <a:t>Wickens</a:t>
            </a:r>
            <a:r>
              <a:rPr lang="en-GB" sz="2400" dirty="0"/>
              <a:t>’ model identifies dichotomies across each of the 3 orthogonal attentional </a:t>
            </a:r>
            <a:r>
              <a:rPr lang="en-GB" sz="2400" dirty="0" smtClean="0"/>
              <a:t>resources (stages, modalities, codes).</a:t>
            </a:r>
            <a:endParaRPr lang="en-GB" sz="2400" dirty="0"/>
          </a:p>
          <a:p>
            <a:pPr marL="800100" lvl="1" indent="-342900">
              <a:buFont typeface="Arial" panose="020B0604020202020204" pitchFamily="34" charset="0"/>
              <a:buChar char="•"/>
            </a:pPr>
            <a:endParaRPr lang="en-GB" sz="2400" dirty="0" smtClean="0"/>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endParaRPr lang="en-GB" sz="2400" dirty="0" smtClean="0"/>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endParaRPr lang="en-GB" sz="2400" dirty="0" smtClean="0"/>
          </a:p>
          <a:p>
            <a:pPr marL="800100" lvl="1" indent="-342900">
              <a:buFont typeface="Arial" panose="020B0604020202020204" pitchFamily="34" charset="0"/>
              <a:buChar char="•"/>
            </a:pPr>
            <a:endParaRPr lang="en-GB" sz="2400" dirty="0"/>
          </a:p>
        </p:txBody>
      </p:sp>
      <p:sp>
        <p:nvSpPr>
          <p:cNvPr id="13" name="Title 1"/>
          <p:cNvSpPr>
            <a:spLocks noGrp="1"/>
          </p:cNvSpPr>
          <p:nvPr>
            <p:ph type="title"/>
          </p:nvPr>
        </p:nvSpPr>
        <p:spPr>
          <a:xfrm>
            <a:off x="230659" y="32499"/>
            <a:ext cx="8690919" cy="577829"/>
          </a:xfrm>
          <a:noFill/>
          <a:ln>
            <a:noFill/>
          </a:ln>
        </p:spPr>
        <p:style>
          <a:lnRef idx="1">
            <a:schemeClr val="accent5"/>
          </a:lnRef>
          <a:fillRef idx="2">
            <a:schemeClr val="accent5"/>
          </a:fillRef>
          <a:effectRef idx="1">
            <a:schemeClr val="accent5"/>
          </a:effectRef>
          <a:fontRef idx="minor">
            <a:schemeClr val="dk1"/>
          </a:fontRef>
        </p:style>
        <p:txBody>
          <a:bodyPr>
            <a:normAutofit fontScale="90000"/>
          </a:bodyPr>
          <a:lstStyle/>
          <a:p>
            <a:pPr algn="ctr"/>
            <a:r>
              <a:rPr lang="en-GB" sz="3200" dirty="0" smtClean="0">
                <a:solidFill>
                  <a:schemeClr val="tx1"/>
                </a:solidFill>
                <a:latin typeface="Arial" panose="020B0604020202020204" pitchFamily="34" charset="0"/>
                <a:cs typeface="Arial" panose="020B0604020202020204" pitchFamily="34" charset="0"/>
              </a:rPr>
              <a:t>Multiple Resource Model</a:t>
            </a:r>
            <a:endParaRPr lang="en-GB" sz="32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1576" r="47700" b="35237"/>
          <a:stretch/>
        </p:blipFill>
        <p:spPr>
          <a:xfrm>
            <a:off x="98855" y="1513924"/>
            <a:ext cx="4984345" cy="3479618"/>
          </a:xfrm>
          <a:prstGeom prst="rect">
            <a:avLst/>
          </a:prstGeom>
        </p:spPr>
      </p:pic>
      <p:sp>
        <p:nvSpPr>
          <p:cNvPr id="2" name="TextBox 1"/>
          <p:cNvSpPr txBox="1"/>
          <p:nvPr/>
        </p:nvSpPr>
        <p:spPr>
          <a:xfrm>
            <a:off x="5000822" y="1440059"/>
            <a:ext cx="4126704" cy="5324535"/>
          </a:xfrm>
          <a:prstGeom prst="rect">
            <a:avLst/>
          </a:prstGeom>
          <a:noFill/>
        </p:spPr>
        <p:txBody>
          <a:bodyPr wrap="square" rtlCol="0">
            <a:spAutoFit/>
          </a:bodyPr>
          <a:lstStyle/>
          <a:p>
            <a:pPr marL="342900" indent="-342900">
              <a:buFont typeface="Arial" panose="020B0604020202020204" pitchFamily="34" charset="0"/>
              <a:buChar char="•"/>
            </a:pPr>
            <a:r>
              <a:rPr lang="en-GB" sz="2400" dirty="0"/>
              <a:t>Stages: Tasks requiring early &amp; central processing draw from different pool of resources than tasks requiring response selection. </a:t>
            </a:r>
            <a:endParaRPr lang="en-GB" sz="2400" dirty="0" smtClean="0"/>
          </a:p>
          <a:p>
            <a:endParaRPr lang="en-GB" sz="1400" dirty="0"/>
          </a:p>
          <a:p>
            <a:pPr marL="342900" indent="-342900">
              <a:buFont typeface="Arial" panose="020B0604020202020204" pitchFamily="34" charset="0"/>
              <a:buChar char="•"/>
            </a:pPr>
            <a:r>
              <a:rPr lang="en-GB" sz="2400" dirty="0"/>
              <a:t>Processing codes: spatial &amp; verbal draw from different resource pools. </a:t>
            </a:r>
            <a:endParaRPr lang="en-GB" sz="2400" dirty="0" smtClean="0"/>
          </a:p>
          <a:p>
            <a:endParaRPr lang="en-GB" sz="1400" dirty="0"/>
          </a:p>
          <a:p>
            <a:pPr marL="342900" indent="-342900">
              <a:buFont typeface="Arial" panose="020B0604020202020204" pitchFamily="34" charset="0"/>
              <a:buChar char="•"/>
            </a:pPr>
            <a:r>
              <a:rPr lang="en-GB" sz="2400" dirty="0"/>
              <a:t>Processing modality: auditory and visual tasks drawn from different resource pools</a:t>
            </a:r>
            <a:r>
              <a:rPr lang="en-GB" sz="2400" dirty="0" smtClean="0"/>
              <a:t>.</a:t>
            </a:r>
            <a:endParaRPr lang="en-GB" dirty="0"/>
          </a:p>
        </p:txBody>
      </p:sp>
      <p:sp>
        <p:nvSpPr>
          <p:cNvPr id="5" name="TextBox 4"/>
          <p:cNvSpPr txBox="1"/>
          <p:nvPr/>
        </p:nvSpPr>
        <p:spPr>
          <a:xfrm>
            <a:off x="127915" y="5442460"/>
            <a:ext cx="4843848" cy="1200329"/>
          </a:xfrm>
          <a:prstGeom prst="rect">
            <a:avLst/>
          </a:prstGeom>
          <a:solidFill>
            <a:schemeClr val="bg1"/>
          </a:solidFill>
        </p:spPr>
        <p:txBody>
          <a:bodyPr wrap="square" rtlCol="0">
            <a:spAutoFit/>
          </a:bodyPr>
          <a:lstStyle/>
          <a:p>
            <a:r>
              <a:rPr lang="en-GB" sz="2400" dirty="0" smtClean="0"/>
              <a:t>Also a distinction between Manual spatial and vocal verbal responding. </a:t>
            </a:r>
            <a:endParaRPr lang="en-GB" sz="2400" dirty="0"/>
          </a:p>
        </p:txBody>
      </p:sp>
    </p:spTree>
    <p:extLst>
      <p:ext uri="{BB962C8B-B14F-4D97-AF65-F5344CB8AC3E}">
        <p14:creationId xmlns:p14="http://schemas.microsoft.com/office/powerpoint/2010/main" val="41557785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animEffect transition="in" filter="randombar(horizontal)">
                                      <p:cBhvr>
                                        <p:cTn id="20" dur="500"/>
                                        <p:tgtEl>
                                          <p:spTgt spid="2">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25" dur="500"/>
                                        <p:tgtEl>
                                          <p:spTgt spid="2">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xEl>
                                              <p:pRg st="4" end="4"/>
                                            </p:txEl>
                                          </p:spTgt>
                                        </p:tgtEl>
                                        <p:attrNameLst>
                                          <p:attrName>style.visibility</p:attrName>
                                        </p:attrNameLst>
                                      </p:cBhvr>
                                      <p:to>
                                        <p:strVal val="visible"/>
                                      </p:to>
                                    </p:set>
                                    <p:animEffect transition="in" filter="randombar(horizontal)">
                                      <p:cBhvr>
                                        <p:cTn id="30" dur="500"/>
                                        <p:tgtEl>
                                          <p:spTgt spid="2">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randombar(horizontal)">
                                      <p:cBhvr>
                                        <p:cTn id="35"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6146"/>
            <a:ext cx="7772400" cy="858248"/>
          </a:xfrm>
        </p:spPr>
        <p:txBody>
          <a:bodyPr/>
          <a:lstStyle/>
          <a:p>
            <a:r>
              <a:rPr lang="en-GB" sz="4000" dirty="0"/>
              <a:t>Task Similarity</a:t>
            </a:r>
          </a:p>
        </p:txBody>
      </p:sp>
      <p:sp>
        <p:nvSpPr>
          <p:cNvPr id="3" name="Content Placeholder 2"/>
          <p:cNvSpPr>
            <a:spLocks noGrp="1"/>
          </p:cNvSpPr>
          <p:nvPr>
            <p:ph idx="1"/>
          </p:nvPr>
        </p:nvSpPr>
        <p:spPr>
          <a:xfrm>
            <a:off x="36097" y="794070"/>
            <a:ext cx="8951498" cy="4475747"/>
          </a:xfrm>
          <a:solidFill>
            <a:schemeClr val="bg1"/>
          </a:solidFill>
        </p:spPr>
        <p:txBody>
          <a:bodyPr/>
          <a:lstStyle/>
          <a:p>
            <a:r>
              <a:rPr lang="en-GB" sz="2800" dirty="0" smtClean="0"/>
              <a:t>McLeod </a:t>
            </a:r>
            <a:r>
              <a:rPr lang="en-GB" sz="2800" dirty="0"/>
              <a:t>(1977): Ps carried out tracking and tone identification task simultaneously. </a:t>
            </a:r>
            <a:endParaRPr lang="en-GB" sz="2800" dirty="0" smtClean="0"/>
          </a:p>
          <a:p>
            <a:pPr lvl="1"/>
            <a:r>
              <a:rPr lang="en-GB" sz="2400" dirty="0" smtClean="0"/>
              <a:t>Condition </a:t>
            </a:r>
            <a:r>
              <a:rPr lang="en-GB" sz="2400" dirty="0"/>
              <a:t>1 = both tasks require manual </a:t>
            </a:r>
            <a:r>
              <a:rPr lang="en-GB" sz="2400" dirty="0" smtClean="0"/>
              <a:t>response;</a:t>
            </a:r>
          </a:p>
          <a:p>
            <a:pPr lvl="1"/>
            <a:r>
              <a:rPr lang="en-GB" sz="2400" dirty="0" smtClean="0"/>
              <a:t>Condition </a:t>
            </a:r>
            <a:r>
              <a:rPr lang="en-GB" sz="2400" dirty="0"/>
              <a:t>2 = 1 task </a:t>
            </a:r>
            <a:r>
              <a:rPr lang="en-GB" sz="2400" dirty="0" smtClean="0"/>
              <a:t>manual </a:t>
            </a:r>
            <a:r>
              <a:rPr lang="en-GB" sz="2400" dirty="0"/>
              <a:t>while other </a:t>
            </a:r>
            <a:r>
              <a:rPr lang="en-GB" sz="2400" dirty="0" smtClean="0"/>
              <a:t>verbal </a:t>
            </a:r>
            <a:r>
              <a:rPr lang="en-GB" sz="2400" dirty="0"/>
              <a:t>response. </a:t>
            </a:r>
            <a:endParaRPr lang="en-GB" sz="2400" dirty="0" smtClean="0"/>
          </a:p>
          <a:p>
            <a:pPr lvl="1"/>
            <a:r>
              <a:rPr lang="en-GB" sz="2400" dirty="0" smtClean="0"/>
              <a:t>Findings</a:t>
            </a:r>
            <a:r>
              <a:rPr lang="en-GB" sz="2400" dirty="0"/>
              <a:t>: Performance worse when both require manual response </a:t>
            </a:r>
          </a:p>
        </p:txBody>
      </p:sp>
      <p:sp>
        <p:nvSpPr>
          <p:cNvPr id="4" name="Title 1"/>
          <p:cNvSpPr txBox="1">
            <a:spLocks/>
          </p:cNvSpPr>
          <p:nvPr/>
        </p:nvSpPr>
        <p:spPr bwMode="auto">
          <a:xfrm>
            <a:off x="685800" y="3372860"/>
            <a:ext cx="7772400" cy="737937"/>
          </a:xfrm>
          <a:prstGeom prst="rect">
            <a:avLst/>
          </a:prstGeom>
          <a:solidFill>
            <a:schemeClr val="bg1"/>
          </a:solidFill>
          <a:ln>
            <a:noFill/>
          </a:ln>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r>
              <a:rPr lang="en-GB" sz="4000" kern="0" dirty="0" smtClean="0"/>
              <a:t>Task difficulty</a:t>
            </a:r>
            <a:endParaRPr lang="en-GB" sz="4000" kern="0" dirty="0"/>
          </a:p>
        </p:txBody>
      </p:sp>
      <p:sp>
        <p:nvSpPr>
          <p:cNvPr id="5" name="Content Placeholder 2"/>
          <p:cNvSpPr txBox="1">
            <a:spLocks/>
          </p:cNvSpPr>
          <p:nvPr/>
        </p:nvSpPr>
        <p:spPr bwMode="auto">
          <a:xfrm>
            <a:off x="0" y="4110796"/>
            <a:ext cx="8987595" cy="2638919"/>
          </a:xfrm>
          <a:prstGeom prst="rect">
            <a:avLst/>
          </a:prstGeom>
          <a:solidFill>
            <a:schemeClr val="bg1"/>
          </a:solidFill>
          <a:ln>
            <a:no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r>
              <a:rPr lang="en-GB" sz="2800" u="sng" kern="0" dirty="0" smtClean="0"/>
              <a:t>Sullivan (1976): </a:t>
            </a:r>
            <a:r>
              <a:rPr lang="en-GB" sz="2800" kern="0" dirty="0" smtClean="0"/>
              <a:t>Shadowing of auditory message while detecting target word in un-shadowed message – relatively easy (considering same modality involved) until shadowing task became harder, then less targets were detected.</a:t>
            </a:r>
            <a:endParaRPr lang="en-GB" sz="2800" kern="0" dirty="0"/>
          </a:p>
        </p:txBody>
      </p:sp>
    </p:spTree>
    <p:extLst>
      <p:ext uri="{BB962C8B-B14F-4D97-AF65-F5344CB8AC3E}">
        <p14:creationId xmlns:p14="http://schemas.microsoft.com/office/powerpoint/2010/main" val="30499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27" dur="5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randombar(horizontal)">
                                      <p:cBhvr>
                                        <p:cTn id="3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28338"/>
            <a:ext cx="8349916" cy="749968"/>
          </a:xfrm>
        </p:spPr>
        <p:txBody>
          <a:bodyPr/>
          <a:lstStyle/>
          <a:p>
            <a:r>
              <a:rPr lang="en-GB" sz="4000" dirty="0"/>
              <a:t>Evaluation of multiple resources</a:t>
            </a:r>
          </a:p>
        </p:txBody>
      </p:sp>
      <p:sp>
        <p:nvSpPr>
          <p:cNvPr id="3" name="Content Placeholder 2"/>
          <p:cNvSpPr>
            <a:spLocks noGrp="1"/>
          </p:cNvSpPr>
          <p:nvPr>
            <p:ph idx="1"/>
          </p:nvPr>
        </p:nvSpPr>
        <p:spPr>
          <a:xfrm>
            <a:off x="204537" y="1106905"/>
            <a:ext cx="8831179" cy="5654841"/>
          </a:xfrm>
          <a:solidFill>
            <a:schemeClr val="bg1"/>
          </a:solidFill>
        </p:spPr>
        <p:txBody>
          <a:bodyPr/>
          <a:lstStyle/>
          <a:p>
            <a:r>
              <a:rPr lang="en-GB" sz="2800" dirty="0"/>
              <a:t>Only focuses on vision &amp; hearing – what about other modalities?</a:t>
            </a:r>
          </a:p>
          <a:p>
            <a:r>
              <a:rPr lang="en-GB" sz="2800" dirty="0"/>
              <a:t>Performance of task can still be disrupted even if they involve different modalities.</a:t>
            </a:r>
          </a:p>
          <a:p>
            <a:r>
              <a:rPr lang="en-GB" sz="2800" dirty="0"/>
              <a:t>Dependant on levels of engagement from person</a:t>
            </a:r>
            <a:r>
              <a:rPr lang="en-GB" sz="2800" dirty="0" smtClean="0"/>
              <a:t>.</a:t>
            </a:r>
          </a:p>
          <a:p>
            <a:r>
              <a:rPr lang="en-GB" sz="2800" dirty="0"/>
              <a:t>There is uncertainty over how many dimensions of resources should be distinguished.  </a:t>
            </a:r>
            <a:endParaRPr lang="en-GB" sz="2800" dirty="0"/>
          </a:p>
          <a:p>
            <a:r>
              <a:rPr lang="en-GB" sz="2800" dirty="0"/>
              <a:t>Baddeley (1986; 2001) – suggests a combination of central resource and multiple resource model is more appropriate. </a:t>
            </a:r>
          </a:p>
        </p:txBody>
      </p:sp>
    </p:spTree>
    <p:extLst>
      <p:ext uri="{BB962C8B-B14F-4D97-AF65-F5344CB8AC3E}">
        <p14:creationId xmlns:p14="http://schemas.microsoft.com/office/powerpoint/2010/main" val="114453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599"/>
            <a:ext cx="7772400" cy="4672264"/>
          </a:xfrm>
        </p:spPr>
        <p:txBody>
          <a:bodyPr/>
          <a:lstStyle/>
          <a:p>
            <a:r>
              <a:rPr lang="en-GB" dirty="0"/>
              <a:t>Can we ever perform 2 different tasks to a similarly high standard?</a:t>
            </a:r>
            <a:br>
              <a:rPr lang="en-GB" dirty="0"/>
            </a:br>
            <a:r>
              <a:rPr lang="en-GB" dirty="0"/>
              <a:t/>
            </a:r>
            <a:br>
              <a:rPr lang="en-GB" dirty="0"/>
            </a:br>
            <a:r>
              <a:rPr lang="en-GB" dirty="0"/>
              <a:t>If so, what process allows us to do this?</a:t>
            </a:r>
          </a:p>
        </p:txBody>
      </p:sp>
    </p:spTree>
    <p:extLst>
      <p:ext uri="{BB962C8B-B14F-4D97-AF65-F5344CB8AC3E}">
        <p14:creationId xmlns:p14="http://schemas.microsoft.com/office/powerpoint/2010/main" val="13137789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92242"/>
            <a:ext cx="7772400" cy="882316"/>
          </a:xfrm>
        </p:spPr>
        <p:txBody>
          <a:bodyPr/>
          <a:lstStyle/>
          <a:p>
            <a:r>
              <a:rPr lang="en-GB" dirty="0"/>
              <a:t>Automatic Processing</a:t>
            </a:r>
          </a:p>
        </p:txBody>
      </p:sp>
      <p:sp>
        <p:nvSpPr>
          <p:cNvPr id="3" name="Content Placeholder 2"/>
          <p:cNvSpPr>
            <a:spLocks noGrp="1"/>
          </p:cNvSpPr>
          <p:nvPr>
            <p:ph idx="1"/>
          </p:nvPr>
        </p:nvSpPr>
        <p:spPr>
          <a:xfrm>
            <a:off x="818147" y="1187116"/>
            <a:ext cx="8181474" cy="4114800"/>
          </a:xfrm>
        </p:spPr>
        <p:txBody>
          <a:bodyPr/>
          <a:lstStyle/>
          <a:p>
            <a:r>
              <a:rPr lang="en-GB" altLang="en-US" sz="2800" dirty="0"/>
              <a:t>If a certain task is practiced enough it may become </a:t>
            </a:r>
            <a:r>
              <a:rPr lang="en-GB" altLang="en-US" sz="2800" i="1" dirty="0"/>
              <a:t>automatic </a:t>
            </a:r>
          </a:p>
          <a:p>
            <a:endParaRPr lang="en-GB" altLang="en-US" sz="2800" i="1" dirty="0"/>
          </a:p>
          <a:p>
            <a:r>
              <a:rPr lang="en-GB" altLang="en-US" sz="2800" dirty="0"/>
              <a:t>If </a:t>
            </a:r>
            <a:r>
              <a:rPr lang="en-GB" altLang="en-US" sz="2800" i="1" dirty="0"/>
              <a:t>automatic </a:t>
            </a:r>
            <a:r>
              <a:rPr lang="en-GB" altLang="en-US" sz="2800" dirty="0"/>
              <a:t>then they make no demands on the attention processes.</a:t>
            </a:r>
          </a:p>
          <a:p>
            <a:endParaRPr lang="en-GB" altLang="en-US" sz="2800" dirty="0"/>
          </a:p>
          <a:p>
            <a:r>
              <a:rPr lang="en-GB" altLang="en-US" sz="2800" dirty="0"/>
              <a:t>It is therefore possible to perform two tasks simultaneously and efficiently</a:t>
            </a:r>
            <a:endParaRPr lang="en-GB" altLang="en-US" sz="2800" i="1" dirty="0"/>
          </a:p>
          <a:p>
            <a:endParaRPr lang="en-GB" sz="2800" dirty="0"/>
          </a:p>
        </p:txBody>
      </p:sp>
    </p:spTree>
    <p:extLst>
      <p:ext uri="{BB962C8B-B14F-4D97-AF65-F5344CB8AC3E}">
        <p14:creationId xmlns:p14="http://schemas.microsoft.com/office/powerpoint/2010/main" val="209308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799" y="144378"/>
            <a:ext cx="7772400" cy="1515980"/>
          </a:xfrm>
        </p:spPr>
        <p:txBody>
          <a:bodyPr/>
          <a:lstStyle/>
          <a:p>
            <a:r>
              <a:rPr lang="en-GB" altLang="en-US" sz="4000" dirty="0">
                <a:solidFill>
                  <a:schemeClr val="tx1"/>
                </a:solidFill>
              </a:rPr>
              <a:t>Schneider &amp; Shiffrin’s (1977) Automaticity Model </a:t>
            </a:r>
            <a:endParaRPr lang="en-GB" sz="4000" dirty="0">
              <a:solidFill>
                <a:schemeClr val="tx1"/>
              </a:solidFill>
            </a:endParaRPr>
          </a:p>
        </p:txBody>
      </p:sp>
      <p:sp>
        <p:nvSpPr>
          <p:cNvPr id="3" name="Content Placeholder 2"/>
          <p:cNvSpPr>
            <a:spLocks noGrp="1"/>
          </p:cNvSpPr>
          <p:nvPr>
            <p:ph idx="1"/>
          </p:nvPr>
        </p:nvSpPr>
        <p:spPr>
          <a:xfrm>
            <a:off x="685799" y="1660358"/>
            <a:ext cx="8301790" cy="3705726"/>
          </a:xfrm>
          <a:solidFill>
            <a:schemeClr val="bg1"/>
          </a:solidFill>
        </p:spPr>
        <p:txBody>
          <a:bodyPr/>
          <a:lstStyle/>
          <a:p>
            <a:r>
              <a:rPr lang="en-GB" altLang="en-US" sz="2800" dirty="0"/>
              <a:t>Makes a distinction between controlled and automatic processing </a:t>
            </a:r>
          </a:p>
          <a:p>
            <a:pPr lvl="1"/>
            <a:r>
              <a:rPr lang="en-GB" altLang="en-US" sz="2600" dirty="0"/>
              <a:t>Controlled processing involves heavy demands on attention system and involves consciously directing attention towards a task</a:t>
            </a:r>
          </a:p>
          <a:p>
            <a:pPr lvl="1"/>
            <a:r>
              <a:rPr lang="en-GB" altLang="en-US" sz="2600" dirty="0"/>
              <a:t>Automatic processing involves no demands on attention system, is fast and has unlimited capacity. It is not subject to conscious awareness</a:t>
            </a:r>
          </a:p>
          <a:p>
            <a:endParaRPr lang="en-GB" dirty="0"/>
          </a:p>
        </p:txBody>
      </p:sp>
    </p:spTree>
    <p:extLst>
      <p:ext uri="{BB962C8B-B14F-4D97-AF65-F5344CB8AC3E}">
        <p14:creationId xmlns:p14="http://schemas.microsoft.com/office/powerpoint/2010/main" val="40418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64431"/>
            <a:ext cx="7772400" cy="641685"/>
          </a:xfrm>
        </p:spPr>
        <p:txBody>
          <a:bodyPr/>
          <a:lstStyle/>
          <a:p>
            <a:r>
              <a:rPr lang="en-GB" sz="4000" dirty="0"/>
              <a:t>However…</a:t>
            </a:r>
          </a:p>
        </p:txBody>
      </p:sp>
      <p:sp>
        <p:nvSpPr>
          <p:cNvPr id="3" name="Content Placeholder 2"/>
          <p:cNvSpPr>
            <a:spLocks noGrp="1"/>
          </p:cNvSpPr>
          <p:nvPr>
            <p:ph idx="1"/>
          </p:nvPr>
        </p:nvSpPr>
        <p:spPr>
          <a:xfrm>
            <a:off x="180474" y="806116"/>
            <a:ext cx="8819147" cy="4668252"/>
          </a:xfrm>
          <a:solidFill>
            <a:schemeClr val="bg1"/>
          </a:solidFill>
        </p:spPr>
        <p:txBody>
          <a:bodyPr/>
          <a:lstStyle/>
          <a:p>
            <a:r>
              <a:rPr lang="en-GB" sz="2800" dirty="0"/>
              <a:t>Automaticity can be influenced by the number of items in a set for example, so how we be sure it operates in parallel and places no demand on capacity.</a:t>
            </a:r>
          </a:p>
          <a:p>
            <a:r>
              <a:rPr lang="en-GB" sz="2800" dirty="0"/>
              <a:t>The model is also too descriptive in nature with little explanation of how it actually operates.</a:t>
            </a:r>
          </a:p>
          <a:p>
            <a:endParaRPr lang="en-GB" sz="2800" dirty="0"/>
          </a:p>
          <a:p>
            <a:r>
              <a:rPr lang="en-GB" sz="2800" dirty="0"/>
              <a:t>Can you think of a task thought to use automatic processing but really requires control? </a:t>
            </a:r>
          </a:p>
        </p:txBody>
      </p:sp>
    </p:spTree>
    <p:extLst>
      <p:ext uri="{BB962C8B-B14F-4D97-AF65-F5344CB8AC3E}">
        <p14:creationId xmlns:p14="http://schemas.microsoft.com/office/powerpoint/2010/main" val="179493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20316"/>
            <a:ext cx="7772400" cy="717884"/>
          </a:xfrm>
        </p:spPr>
        <p:txBody>
          <a:bodyPr/>
          <a:lstStyle/>
          <a:p>
            <a:r>
              <a:rPr lang="en-GB" dirty="0"/>
              <a:t>Stroop</a:t>
            </a:r>
          </a:p>
        </p:txBody>
      </p:sp>
      <p:sp>
        <p:nvSpPr>
          <p:cNvPr id="3" name="Content Placeholder 2"/>
          <p:cNvSpPr>
            <a:spLocks noGrp="1"/>
          </p:cNvSpPr>
          <p:nvPr>
            <p:ph idx="1"/>
          </p:nvPr>
        </p:nvSpPr>
        <p:spPr>
          <a:xfrm>
            <a:off x="517358" y="838200"/>
            <a:ext cx="8506325" cy="4600074"/>
          </a:xfrm>
          <a:solidFill>
            <a:schemeClr val="bg1"/>
          </a:solidFill>
        </p:spPr>
        <p:txBody>
          <a:bodyPr/>
          <a:lstStyle/>
          <a:p>
            <a:r>
              <a:rPr lang="en-GB" sz="2800" dirty="0"/>
              <a:t>Competition between word and colour recognition.</a:t>
            </a:r>
          </a:p>
          <a:p>
            <a:r>
              <a:rPr lang="en-GB" sz="2800" dirty="0"/>
              <a:t>Interference when colours and words are incongruent.</a:t>
            </a:r>
          </a:p>
          <a:p>
            <a:endParaRPr lang="en-GB" sz="2800" dirty="0"/>
          </a:p>
          <a:p>
            <a:pPr marL="0" indent="0">
              <a:buNone/>
            </a:pPr>
            <a:r>
              <a:rPr lang="en-GB" sz="2800" dirty="0"/>
              <a:t>Yellow, Green, Black, Red, Purple, Orange, Blue</a:t>
            </a:r>
          </a:p>
          <a:p>
            <a:pPr marL="0" indent="0">
              <a:buNone/>
            </a:pPr>
            <a:r>
              <a:rPr lang="en-GB" sz="2800" dirty="0"/>
              <a:t>			vs.</a:t>
            </a:r>
          </a:p>
          <a:p>
            <a:pPr marL="0" indent="0">
              <a:buNone/>
            </a:pPr>
            <a:r>
              <a:rPr lang="en-GB" sz="2800" dirty="0"/>
              <a:t> </a:t>
            </a:r>
            <a:r>
              <a:rPr lang="en-GB" sz="2800" dirty="0">
                <a:solidFill>
                  <a:srgbClr val="FFFF00"/>
                </a:solidFill>
              </a:rPr>
              <a:t>Yellow</a:t>
            </a:r>
            <a:r>
              <a:rPr lang="en-GB" sz="2800" dirty="0"/>
              <a:t>, </a:t>
            </a:r>
            <a:r>
              <a:rPr lang="en-GB" sz="2800" dirty="0">
                <a:solidFill>
                  <a:srgbClr val="00B050"/>
                </a:solidFill>
              </a:rPr>
              <a:t>Green</a:t>
            </a:r>
            <a:r>
              <a:rPr lang="en-GB" sz="2800" dirty="0"/>
              <a:t>, Black, </a:t>
            </a:r>
            <a:r>
              <a:rPr lang="en-GB" sz="2800" dirty="0">
                <a:solidFill>
                  <a:srgbClr val="FF0000"/>
                </a:solidFill>
              </a:rPr>
              <a:t>Red</a:t>
            </a:r>
            <a:r>
              <a:rPr lang="en-GB" sz="2800" dirty="0"/>
              <a:t>, </a:t>
            </a:r>
            <a:r>
              <a:rPr lang="en-GB" sz="2800" dirty="0">
                <a:solidFill>
                  <a:schemeClr val="accent2">
                    <a:lumMod val="60000"/>
                    <a:lumOff val="40000"/>
                  </a:schemeClr>
                </a:solidFill>
              </a:rPr>
              <a:t>Purple</a:t>
            </a:r>
            <a:r>
              <a:rPr lang="en-GB" sz="2800" dirty="0"/>
              <a:t>, </a:t>
            </a:r>
            <a:r>
              <a:rPr lang="en-GB" sz="2800" dirty="0">
                <a:solidFill>
                  <a:srgbClr val="FFC000"/>
                </a:solidFill>
              </a:rPr>
              <a:t>Orange</a:t>
            </a:r>
            <a:r>
              <a:rPr lang="en-GB" sz="2800" dirty="0"/>
              <a:t>, </a:t>
            </a:r>
            <a:r>
              <a:rPr lang="en-GB" sz="2800" dirty="0">
                <a:solidFill>
                  <a:srgbClr val="00B0F0"/>
                </a:solidFill>
              </a:rPr>
              <a:t>Blue</a:t>
            </a:r>
          </a:p>
          <a:p>
            <a:pPr marL="0" indent="0">
              <a:buNone/>
            </a:pPr>
            <a:r>
              <a:rPr lang="en-GB" sz="2800" dirty="0"/>
              <a:t>			vs.</a:t>
            </a:r>
          </a:p>
          <a:p>
            <a:pPr marL="0" indent="0">
              <a:buNone/>
            </a:pPr>
            <a:r>
              <a:rPr lang="en-GB" sz="2800" dirty="0"/>
              <a:t> </a:t>
            </a:r>
            <a:r>
              <a:rPr lang="en-GB" sz="2800" dirty="0">
                <a:solidFill>
                  <a:schemeClr val="accent2">
                    <a:lumMod val="60000"/>
                    <a:lumOff val="40000"/>
                  </a:schemeClr>
                </a:solidFill>
              </a:rPr>
              <a:t>Yellow</a:t>
            </a:r>
            <a:r>
              <a:rPr lang="en-GB" sz="2800" dirty="0"/>
              <a:t>, </a:t>
            </a:r>
            <a:r>
              <a:rPr lang="en-GB" sz="2800" dirty="0">
                <a:solidFill>
                  <a:srgbClr val="FF0000"/>
                </a:solidFill>
              </a:rPr>
              <a:t>Green</a:t>
            </a:r>
            <a:r>
              <a:rPr lang="en-GB" sz="2800" dirty="0"/>
              <a:t>, </a:t>
            </a:r>
            <a:r>
              <a:rPr lang="en-GB" sz="2800" dirty="0">
                <a:solidFill>
                  <a:srgbClr val="FFFF00"/>
                </a:solidFill>
              </a:rPr>
              <a:t>Black</a:t>
            </a:r>
            <a:r>
              <a:rPr lang="en-GB" sz="2800" dirty="0"/>
              <a:t>, </a:t>
            </a:r>
            <a:r>
              <a:rPr lang="en-GB" sz="2800" dirty="0">
                <a:solidFill>
                  <a:srgbClr val="00B050"/>
                </a:solidFill>
              </a:rPr>
              <a:t>Red</a:t>
            </a:r>
            <a:r>
              <a:rPr lang="en-GB" sz="2800" dirty="0"/>
              <a:t>, </a:t>
            </a:r>
            <a:r>
              <a:rPr lang="en-GB" sz="2800" dirty="0">
                <a:solidFill>
                  <a:srgbClr val="00B0F0"/>
                </a:solidFill>
              </a:rPr>
              <a:t>Purple</a:t>
            </a:r>
            <a:r>
              <a:rPr lang="en-GB" sz="2800" dirty="0"/>
              <a:t>, Orange, </a:t>
            </a:r>
            <a:r>
              <a:rPr lang="en-GB" sz="2800" dirty="0">
                <a:solidFill>
                  <a:srgbClr val="FFC000"/>
                </a:solidFill>
              </a:rPr>
              <a:t>Blue</a:t>
            </a:r>
          </a:p>
          <a:p>
            <a:pPr marL="0" indent="0">
              <a:buNone/>
            </a:pPr>
            <a:endParaRPr lang="en-GB" sz="2800" dirty="0"/>
          </a:p>
        </p:txBody>
      </p:sp>
      <p:sp>
        <p:nvSpPr>
          <p:cNvPr id="4" name="TextBox 3"/>
          <p:cNvSpPr txBox="1"/>
          <p:nvPr/>
        </p:nvSpPr>
        <p:spPr>
          <a:xfrm>
            <a:off x="4572000" y="5694493"/>
            <a:ext cx="2550694" cy="461665"/>
          </a:xfrm>
          <a:prstGeom prst="rect">
            <a:avLst/>
          </a:prstGeom>
          <a:noFill/>
        </p:spPr>
        <p:txBody>
          <a:bodyPr wrap="square" rtlCol="0">
            <a:spAutoFit/>
          </a:bodyPr>
          <a:lstStyle/>
          <a:p>
            <a:r>
              <a:rPr lang="en-GB" sz="2400" dirty="0"/>
              <a:t>Stroop (1935)</a:t>
            </a:r>
          </a:p>
        </p:txBody>
      </p:sp>
    </p:spTree>
    <p:extLst>
      <p:ext uri="{BB962C8B-B14F-4D97-AF65-F5344CB8AC3E}">
        <p14:creationId xmlns:p14="http://schemas.microsoft.com/office/powerpoint/2010/main" val="180654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randombar(horizontal)">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1" dur="500"/>
                                        <p:tgtEl>
                                          <p:spTgt spid="3">
                                            <p:txEl>
                                              <p:pRg st="6" end="6"/>
                                            </p:txEl>
                                          </p:spTgt>
                                        </p:tgtEl>
                                      </p:cBhvr>
                                    </p:animEffect>
                                  </p:childTnLst>
                                </p:cTn>
                              </p:par>
                              <p:par>
                                <p:cTn id="32" presetID="14" presetClass="entr" presetSubtype="1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
            <a:ext cx="7772400" cy="846221"/>
          </a:xfrm>
        </p:spPr>
        <p:txBody>
          <a:bodyPr/>
          <a:lstStyle/>
          <a:p>
            <a:r>
              <a:rPr lang="en-GB" sz="4000" dirty="0"/>
              <a:t>Summary….</a:t>
            </a:r>
          </a:p>
        </p:txBody>
      </p:sp>
      <p:sp>
        <p:nvSpPr>
          <p:cNvPr id="3" name="Content Placeholder 2"/>
          <p:cNvSpPr>
            <a:spLocks noGrp="1"/>
          </p:cNvSpPr>
          <p:nvPr>
            <p:ph idx="1"/>
          </p:nvPr>
        </p:nvSpPr>
        <p:spPr>
          <a:xfrm>
            <a:off x="120315" y="1130967"/>
            <a:ext cx="8879305" cy="5594685"/>
          </a:xfrm>
          <a:solidFill>
            <a:schemeClr val="bg1"/>
          </a:solidFill>
        </p:spPr>
        <p:txBody>
          <a:bodyPr/>
          <a:lstStyle/>
          <a:p>
            <a:r>
              <a:rPr lang="en-GB" sz="2800" dirty="0"/>
              <a:t>Difference between Focused and Divided attention.</a:t>
            </a:r>
          </a:p>
          <a:p>
            <a:pPr marL="0" indent="0">
              <a:buNone/>
            </a:pPr>
            <a:endParaRPr lang="en-GB" sz="2800" dirty="0"/>
          </a:p>
          <a:p>
            <a:r>
              <a:rPr lang="en-GB" sz="2800" dirty="0"/>
              <a:t>Various models of both auditory and visual focused attention.</a:t>
            </a:r>
          </a:p>
          <a:p>
            <a:endParaRPr lang="en-GB" sz="2800" dirty="0"/>
          </a:p>
          <a:p>
            <a:r>
              <a:rPr lang="en-GB" sz="2800" dirty="0"/>
              <a:t>Various models of capabilities when attention is divided. </a:t>
            </a:r>
          </a:p>
          <a:p>
            <a:pPr marL="0" indent="0">
              <a:buNone/>
            </a:pPr>
            <a:endParaRPr lang="en-GB" sz="2800" dirty="0"/>
          </a:p>
          <a:p>
            <a:r>
              <a:rPr lang="en-GB" sz="2800" dirty="0"/>
              <a:t>What do they tell us about how attention operates and the processes involved?</a:t>
            </a:r>
          </a:p>
          <a:p>
            <a:pPr marL="0" indent="0">
              <a:buNone/>
            </a:pPr>
            <a:endParaRPr lang="en-GB" sz="1200" dirty="0"/>
          </a:p>
        </p:txBody>
      </p:sp>
    </p:spTree>
    <p:extLst>
      <p:ext uri="{BB962C8B-B14F-4D97-AF65-F5344CB8AC3E}">
        <p14:creationId xmlns:p14="http://schemas.microsoft.com/office/powerpoint/2010/main" val="391794738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57908"/>
            <a:ext cx="7772400" cy="1143000"/>
          </a:xfrm>
        </p:spPr>
        <p:txBody>
          <a:bodyPr/>
          <a:lstStyle/>
          <a:p>
            <a:r>
              <a:rPr lang="en-GB" sz="4000" dirty="0"/>
              <a:t>Next Week…</a:t>
            </a:r>
          </a:p>
        </p:txBody>
      </p:sp>
      <p:sp>
        <p:nvSpPr>
          <p:cNvPr id="3" name="Content Placeholder 2"/>
          <p:cNvSpPr>
            <a:spLocks noGrp="1"/>
          </p:cNvSpPr>
          <p:nvPr>
            <p:ph idx="1"/>
          </p:nvPr>
        </p:nvSpPr>
        <p:spPr>
          <a:xfrm>
            <a:off x="981227" y="1615440"/>
            <a:ext cx="7799216" cy="4114800"/>
          </a:xfrm>
        </p:spPr>
        <p:txBody>
          <a:bodyPr/>
          <a:lstStyle/>
          <a:p>
            <a:r>
              <a:rPr lang="en-GB" dirty="0"/>
              <a:t>Language</a:t>
            </a:r>
            <a:endParaRPr lang="en-GB" sz="3200" dirty="0"/>
          </a:p>
          <a:p>
            <a:endParaRPr lang="en-GB" sz="3200" dirty="0"/>
          </a:p>
          <a:p>
            <a:r>
              <a:rPr lang="en-GB" sz="3200" dirty="0"/>
              <a:t>Reading for next week</a:t>
            </a:r>
          </a:p>
          <a:p>
            <a:pPr lvl="1"/>
            <a:r>
              <a:rPr lang="en-GB" sz="2900" dirty="0"/>
              <a:t>Eysenck, M. W., &amp; Keane, M. T</a:t>
            </a:r>
            <a:r>
              <a:rPr lang="en-GB" sz="2900"/>
              <a:t>.  </a:t>
            </a:r>
            <a:r>
              <a:rPr lang="en-GB" sz="2900" i="1" dirty="0"/>
              <a:t>Cognitive psychology: </a:t>
            </a:r>
            <a:r>
              <a:rPr lang="en-GB" sz="2900" b="1" dirty="0"/>
              <a:t>Chapters 9, 10, 11</a:t>
            </a:r>
            <a:endParaRPr lang="en-GB" sz="2900" dirty="0"/>
          </a:p>
          <a:p>
            <a:endParaRPr lang="en-GB" sz="3200" dirty="0"/>
          </a:p>
        </p:txBody>
      </p:sp>
    </p:spTree>
    <p:extLst>
      <p:ext uri="{BB962C8B-B14F-4D97-AF65-F5344CB8AC3E}">
        <p14:creationId xmlns:p14="http://schemas.microsoft.com/office/powerpoint/2010/main" val="223400101"/>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1679</TotalTime>
  <Words>4032</Words>
  <Application>Microsoft Office PowerPoint</Application>
  <PresentationFormat>On-screen Show (4:3)</PresentationFormat>
  <Paragraphs>456</Paragraphs>
  <Slides>53</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MS PGothic</vt:lpstr>
      <vt:lpstr>MS PGothic</vt:lpstr>
      <vt:lpstr>Arial</vt:lpstr>
      <vt:lpstr>Calibri</vt:lpstr>
      <vt:lpstr>Tahoma</vt:lpstr>
      <vt:lpstr>Times</vt:lpstr>
      <vt:lpstr>Tw Cen MT</vt:lpstr>
      <vt:lpstr>Wingdings</vt:lpstr>
      <vt:lpstr>Blank Presentation</vt:lpstr>
      <vt:lpstr>Lecture 1: Attention  Dr Kate Williams </vt:lpstr>
      <vt:lpstr>Essential Reading!</vt:lpstr>
      <vt:lpstr>What is Attention?</vt:lpstr>
      <vt:lpstr>What is attention?...</vt:lpstr>
      <vt:lpstr>Distinctions of Attention</vt:lpstr>
      <vt:lpstr>ATTENTION</vt:lpstr>
      <vt:lpstr>Focused/Selective Attention</vt:lpstr>
      <vt:lpstr>The Cocktail Party Effect</vt:lpstr>
      <vt:lpstr>PowerPoint Presentation</vt:lpstr>
      <vt:lpstr>Models of Focused Attention</vt:lpstr>
      <vt:lpstr>Models of Focused Attention</vt:lpstr>
      <vt:lpstr>Models of Attention (Auditory)</vt:lpstr>
      <vt:lpstr>Evidence for Filter Model</vt:lpstr>
      <vt:lpstr>Issues with Filter Model</vt:lpstr>
      <vt:lpstr>Issues with Filter Model</vt:lpstr>
      <vt:lpstr>Models of Attention (Auditory)</vt:lpstr>
      <vt:lpstr>Evidence for Attenuator Model</vt:lpstr>
      <vt:lpstr>Models of Attention (Auditory)</vt:lpstr>
      <vt:lpstr>Issues with Deutsch &amp; Deutsch Model</vt:lpstr>
      <vt:lpstr>Evaluation</vt:lpstr>
      <vt:lpstr>Evaluation</vt:lpstr>
      <vt:lpstr>Attention in Visual Processing</vt:lpstr>
      <vt:lpstr>PowerPoint Presentation</vt:lpstr>
      <vt:lpstr>What does vision select?</vt:lpstr>
      <vt:lpstr>Eagly, Driver, and Rafal (1994)</vt:lpstr>
      <vt:lpstr>PowerPoint Presentation</vt:lpstr>
      <vt:lpstr>Feature Integration Theory (FIT):  Treisman (1988, 1992); Treisman &amp; Gelade (1980)</vt:lpstr>
      <vt:lpstr>Feature Integration Theory (FIT):  Treisman (1988, 1992); Treisman &amp; Gelade (1980)</vt:lpstr>
      <vt:lpstr>FIT: Evidence</vt:lpstr>
      <vt:lpstr>Alternative Theories</vt:lpstr>
      <vt:lpstr>ATTENTION</vt:lpstr>
      <vt:lpstr>Divided Attention</vt:lpstr>
      <vt:lpstr>Divided Attention</vt:lpstr>
      <vt:lpstr>Divided Attention</vt:lpstr>
      <vt:lpstr>Limited capacity/Parallel-processing Models</vt:lpstr>
      <vt:lpstr>Central Resource Model: Kahneman (1973)</vt:lpstr>
      <vt:lpstr>Central Resource Model: Kahneman (1973)</vt:lpstr>
      <vt:lpstr>Divided Attention</vt:lpstr>
      <vt:lpstr>Evaluation of Central Resource Model</vt:lpstr>
      <vt:lpstr>Evaluation of Central Resource Model</vt:lpstr>
      <vt:lpstr>Evaluation of Central Resource Model</vt:lpstr>
      <vt:lpstr>Evaluation of Central Resource Model</vt:lpstr>
      <vt:lpstr>Alternative model: Multiple Resources</vt:lpstr>
      <vt:lpstr>Multiple Resource Model</vt:lpstr>
      <vt:lpstr>Task Similarity</vt:lpstr>
      <vt:lpstr>Evaluation of multiple resources</vt:lpstr>
      <vt:lpstr>Can we ever perform 2 different tasks to a similarly high standard?  If so, what process allows us to do this?</vt:lpstr>
      <vt:lpstr>Automatic Processing</vt:lpstr>
      <vt:lpstr>Schneider &amp; Shiffrin’s (1977) Automaticity Model </vt:lpstr>
      <vt:lpstr>However…</vt:lpstr>
      <vt:lpstr>Stroop</vt:lpstr>
      <vt:lpstr>Summary….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 Attention  Dr Kate Williams</dc:title>
  <dc:creator>Kate Williams</dc:creator>
  <cp:lastModifiedBy>Kate Williams</cp:lastModifiedBy>
  <cp:revision>168</cp:revision>
  <dcterms:created xsi:type="dcterms:W3CDTF">2016-01-08T12:53:36Z</dcterms:created>
  <dcterms:modified xsi:type="dcterms:W3CDTF">2018-01-29T15:14:25Z</dcterms:modified>
</cp:coreProperties>
</file>