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2" r:id="rId1"/>
  </p:sldMasterIdLst>
  <p:notesMasterIdLst>
    <p:notesMasterId r:id="rId32"/>
  </p:notesMasterIdLst>
  <p:handoutMasterIdLst>
    <p:handoutMasterId r:id="rId33"/>
  </p:handoutMasterIdLst>
  <p:sldIdLst>
    <p:sldId id="278" r:id="rId2"/>
    <p:sldId id="380" r:id="rId3"/>
    <p:sldId id="318" r:id="rId4"/>
    <p:sldId id="327" r:id="rId5"/>
    <p:sldId id="329" r:id="rId6"/>
    <p:sldId id="330" r:id="rId7"/>
    <p:sldId id="332" r:id="rId8"/>
    <p:sldId id="335" r:id="rId9"/>
    <p:sldId id="336" r:id="rId10"/>
    <p:sldId id="337" r:id="rId11"/>
    <p:sldId id="374" r:id="rId12"/>
    <p:sldId id="338" r:id="rId13"/>
    <p:sldId id="379" r:id="rId14"/>
    <p:sldId id="339" r:id="rId15"/>
    <p:sldId id="340" r:id="rId16"/>
    <p:sldId id="341" r:id="rId17"/>
    <p:sldId id="344" r:id="rId18"/>
    <p:sldId id="346" r:id="rId19"/>
    <p:sldId id="348" r:id="rId20"/>
    <p:sldId id="349" r:id="rId21"/>
    <p:sldId id="350" r:id="rId22"/>
    <p:sldId id="351" r:id="rId23"/>
    <p:sldId id="352" r:id="rId24"/>
    <p:sldId id="353" r:id="rId25"/>
    <p:sldId id="355" r:id="rId26"/>
    <p:sldId id="357" r:id="rId27"/>
    <p:sldId id="370" r:id="rId28"/>
    <p:sldId id="372" r:id="rId29"/>
    <p:sldId id="373" r:id="rId30"/>
    <p:sldId id="371" r:id="rId3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324" autoAdjust="0"/>
    <p:restoredTop sz="86385" autoAdjust="0"/>
  </p:normalViewPr>
  <p:slideViewPr>
    <p:cSldViewPr>
      <p:cViewPr varScale="1">
        <p:scale>
          <a:sx n="82" d="100"/>
          <a:sy n="82" d="100"/>
        </p:scale>
        <p:origin x="125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759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31689E9-7A38-289A-9ADB-30AA15FACE7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E9D90C-1430-4061-A9A3-08420AE45BE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803CFA43-B4E5-4F6A-B625-6CAF50EC381B}" type="datetimeFigureOut">
              <a:rPr lang="en-US"/>
              <a:pPr>
                <a:defRPr/>
              </a:pPr>
              <a:t>9/20/2024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87B0C4-A003-AB7A-8943-E34F44F530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873268-AD35-C773-51B9-524BCE93C93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ECD422A-AE0C-4835-B5C3-01B9D568D98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C822B3-F797-2654-27F7-76A5B07859C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A27A6B-F9F1-34A1-C8B1-7671023AA6C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4339ED8E-6453-4272-BF11-B87BCCB3ECF3}" type="datetimeFigureOut">
              <a:rPr lang="en-US"/>
              <a:pPr>
                <a:defRPr/>
              </a:pPr>
              <a:t>9/20/2024</a:t>
            </a:fld>
            <a:endParaRPr lang="en-US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4FC0D45-6EFA-AB5A-E2BD-A09A418B0C1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53CDAC0-A715-A1D4-EBFC-42375AA2AF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ADA20A-665A-EC2D-074E-F733001C3A2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3D398-B999-FEF5-D810-9CE2A678F5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D3A6236-4B75-4722-8FBA-EFB817615E8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9A76348C-F730-2BD8-8A6F-151F73CFBE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11E7CBD-3A58-F5F0-40E7-5FACA866FC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A49254E8-DFA8-87CF-BD06-392825E6C2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6F8B485-539B-4684-B53B-17BE493D49B7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1122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75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8A6C064-8DA9-067F-CBFB-6A0CC9ED67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36D3047-67A4-238E-84F3-3979AF57F9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EB033-EBA3-4D45-AE1C-EBFDBA0287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8055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D5EA95D-3411-DB80-25AF-0610454E9A9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849A9C4-35D9-5BFC-088E-C3BA98C1BF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7E9A9-CA45-4AB6-A1BF-C7D9B82224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6943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BAB13-D7B2-B7C1-2D2F-81843FF3B87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3B15A-CF02-DA44-9FEA-924264809AA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7061D-54E1-4B4F-9763-CF1BFE148C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354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1182296A-AEE0-9203-D14F-F5E33A709D0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47D9316-3F98-5953-6BF9-2B1CBB3317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D7ED9-3E52-416C-86A8-5B378E5BC9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3972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BA3D7CC-E18E-6476-AC24-776E25E919E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43241BD-93F9-7D15-1850-6CCB98B43C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76AEB-DE91-4EB6-B338-BD7BD9B565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839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BE8D840-9D29-EA66-D0B8-0C82DA1173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2D77235-6888-5F34-D031-DE8434E929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6A80E-9D3D-4279-A376-45840B3DC0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0606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6810AD-FBA6-690B-4C2A-564F1D0FEE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ADFF9E-1CA3-5869-071C-7B5976F8D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Effective Instructional Strategies: From Theory to Practice 3rd Edition © 2012 SAGE Publications, Inc.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D4B7EC-19B5-B1A6-4253-FABA29F6A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CDE48-AAE4-4155-9202-CC2D6919D6A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593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79CABD0-D776-60DD-3393-E7B13CAC49A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427038"/>
            <a:ext cx="78867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17EB88-1F83-7A95-165D-97C0E397C2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2020888"/>
            <a:ext cx="788670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EBB30E-A192-40F4-9167-32563458EC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pitchFamily="-1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13FCA-E3ED-E2C0-75F2-939803A6C6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9EAD0D13-0DD7-48A9-BB4F-A7CDE5ABEA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51" r:id="rId9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charset="0"/>
        </a:defRPr>
      </a:lvl9pPr>
    </p:titleStyle>
    <p:bodyStyle>
      <a:lvl1pPr marL="228600" indent="-228600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rtl="0" eaLnBrk="0" fontAlgn="base" hangingPunct="0">
        <a:spcBef>
          <a:spcPts val="500"/>
        </a:spcBef>
        <a:spcAft>
          <a:spcPct val="0"/>
        </a:spcAft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rtl="0" eaLnBrk="0" fontAlgn="base" hangingPunct="0"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B294BFC-F503-7DF3-EBBB-90ADACCB07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59338" y="1522413"/>
            <a:ext cx="3446462" cy="38131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600" b="1" dirty="0">
                <a:solidFill>
                  <a:schemeClr val="bg1">
                    <a:lumMod val="65000"/>
                  </a:schemeClr>
                </a:solidFill>
              </a:rPr>
              <a:t>Managing Change, Creativity and Innovation, 5e</a:t>
            </a:r>
          </a:p>
          <a:p>
            <a:pPr>
              <a:defRPr/>
            </a:pPr>
            <a:endParaRPr lang="en-US" sz="2000" dirty="0">
              <a:solidFill>
                <a:schemeClr val="bg1">
                  <a:lumMod val="65000"/>
                </a:schemeClr>
              </a:solidFill>
            </a:endParaRPr>
          </a:p>
          <a:p>
            <a:pPr>
              <a:defRPr/>
            </a:pPr>
            <a:r>
              <a:rPr lang="en-US" sz="2000" dirty="0">
                <a:solidFill>
                  <a:schemeClr val="bg1">
                    <a:lumMod val="65000"/>
                  </a:schemeClr>
                </a:solidFill>
              </a:rPr>
              <a:t>© Patrick Dawson, Constantine </a:t>
            </a:r>
            <a:r>
              <a:rPr lang="en-US" sz="2000" dirty="0" err="1">
                <a:solidFill>
                  <a:schemeClr val="bg1">
                    <a:lumMod val="65000"/>
                  </a:schemeClr>
                </a:solidFill>
              </a:rPr>
              <a:t>Andriopoulos</a:t>
            </a:r>
            <a:r>
              <a:rPr lang="en-US" sz="2000" dirty="0">
                <a:solidFill>
                  <a:schemeClr val="bg1">
                    <a:lumMod val="65000"/>
                  </a:schemeClr>
                </a:solidFill>
              </a:rPr>
              <a:t>, Steven Pattinson</a:t>
            </a:r>
          </a:p>
        </p:txBody>
      </p:sp>
      <p:pic>
        <p:nvPicPr>
          <p:cNvPr id="7171" name="Content Placeholder 5">
            <a:extLst>
              <a:ext uri="{FF2B5EF4-FFF2-40B4-BE49-F238E27FC236}">
                <a16:creationId xmlns:a16="http://schemas.microsoft.com/office/drawing/2014/main" id="{229ED069-F0E2-C3AF-C854-8E110F5E60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8675" y="992188"/>
            <a:ext cx="3743325" cy="4873625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ED8ED03-0DAF-11EE-FA23-E12DC4A745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3900" y="2362200"/>
            <a:ext cx="7696200" cy="213360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altLang="en-US" sz="4400"/>
              <a:t>Chapter 13</a:t>
            </a:r>
            <a:br>
              <a:rPr lang="en-US" altLang="en-US" sz="4400"/>
            </a:br>
            <a:r>
              <a:rPr lang="en-US" altLang="en-US" sz="4400"/>
              <a:t> The group: Nurturing teamwork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5CAE9C4-8AB5-15F4-D5B1-848160912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Learning outcomes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B623FBC8-F746-A996-9EA0-AD0E983C3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After reading this chapter, you will be able to:</a:t>
            </a:r>
          </a:p>
          <a:p>
            <a:pPr lvl="1" eaLnBrk="1" hangingPunct="1"/>
            <a:r>
              <a:rPr lang="en-GB" altLang="en-US"/>
              <a:t>Appreciate the importance of the team in today’s complex working environments.</a:t>
            </a:r>
          </a:p>
          <a:p>
            <a:pPr lvl="1" eaLnBrk="1" hangingPunct="1"/>
            <a:r>
              <a:rPr lang="en-GB" altLang="en-US"/>
              <a:t>Explain the variables related to creative team inputs, processes and outcomes, as well as the factors that may affect team performance.</a:t>
            </a:r>
          </a:p>
          <a:p>
            <a:pPr lvl="1" eaLnBrk="1" hangingPunct="1"/>
            <a:r>
              <a:rPr lang="en-GB" altLang="en-US"/>
              <a:t>Understand the value of brainstorming and its influence on the generation of ideas.</a:t>
            </a:r>
          </a:p>
        </p:txBody>
      </p:sp>
      <p:sp>
        <p:nvSpPr>
          <p:cNvPr id="9220" name="Slide Number Placeholder 1">
            <a:extLst>
              <a:ext uri="{FF2B5EF4-FFF2-40B4-BE49-F238E27FC236}">
                <a16:creationId xmlns:a16="http://schemas.microsoft.com/office/drawing/2014/main" id="{6C2EBB72-E28E-7A1C-1B28-BDBFEF439FE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9384DAA-36EA-45A6-80DC-E74ACEF88A34}" type="slidenum">
              <a:rPr lang="en-GB" altLang="en-US" sz="1200" smtClean="0">
                <a:solidFill>
                  <a:srgbClr val="898989"/>
                </a:solidFill>
              </a:rPr>
              <a:pPr/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44E61FB-F8F3-4504-5E5E-CB3B05E74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Why do people join teams? </a:t>
            </a:r>
            <a:br>
              <a:rPr lang="en-US" altLang="en-US"/>
            </a:br>
            <a:r>
              <a:rPr lang="en-US" altLang="en-US"/>
              <a:t>(Robbins et al. 1994)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DD30C91-9C33-CCD9-75E5-A99205472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000"/>
              <a:t>Security. Joining a team provides individuals with a sense of strength and security, helping them cope with insecurities and external threats.</a:t>
            </a:r>
          </a:p>
          <a:p>
            <a:pPr eaLnBrk="1" hangingPunct="1"/>
            <a:r>
              <a:rPr lang="en-GB" altLang="en-US" sz="2000"/>
              <a:t>Self-esteem. Team participation boosts self-worth as individuals voice their opinions and assist others in finding solutions. Valuing the group enhances individual confidence.</a:t>
            </a:r>
          </a:p>
          <a:p>
            <a:pPr eaLnBrk="1" hangingPunct="1"/>
            <a:r>
              <a:rPr lang="en-GB" altLang="en-US" sz="2000"/>
              <a:t>Power. Teams, whether as members or leaders, wield more bargaining power in negotiations with senior management compared to individuals acting alone.</a:t>
            </a:r>
          </a:p>
          <a:p>
            <a:pPr eaLnBrk="1" hangingPunct="1"/>
            <a:r>
              <a:rPr lang="en-GB" altLang="en-US" sz="2000"/>
              <a:t>Goal achievement. Teams enable individuals to achieve both personal and organizational goals, combining talents, knowledge and power to succeed in today’s workplace.</a:t>
            </a:r>
            <a:endParaRPr lang="en-US" altLang="en-US" sz="2000"/>
          </a:p>
        </p:txBody>
      </p:sp>
      <p:sp>
        <p:nvSpPr>
          <p:cNvPr id="10244" name="Slide Number Placeholder 1">
            <a:extLst>
              <a:ext uri="{FF2B5EF4-FFF2-40B4-BE49-F238E27FC236}">
                <a16:creationId xmlns:a16="http://schemas.microsoft.com/office/drawing/2014/main" id="{9311B556-C223-D04C-134D-3216ED2B071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A3266CA-E708-4F13-A136-F93781D73D60}" type="slidenum">
              <a:rPr lang="en-GB" altLang="en-US" sz="1200" smtClean="0">
                <a:solidFill>
                  <a:srgbClr val="898989"/>
                </a:solidFill>
              </a:rPr>
              <a:pPr/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494DADF-D689-9D20-D836-A1B56B81F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Why do teams fail?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09CBDF9-6771-6C85-EFEF-1041DB7B4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Hidden agendas </a:t>
            </a:r>
          </a:p>
          <a:p>
            <a:pPr eaLnBrk="1" hangingPunct="1"/>
            <a:r>
              <a:rPr lang="en-US" altLang="en-US"/>
              <a:t>Lack of understanding </a:t>
            </a:r>
          </a:p>
          <a:p>
            <a:pPr eaLnBrk="1" hangingPunct="1"/>
            <a:r>
              <a:rPr lang="en-US" altLang="en-US"/>
              <a:t>Lack of leadership </a:t>
            </a:r>
          </a:p>
          <a:p>
            <a:pPr eaLnBrk="1" hangingPunct="1"/>
            <a:r>
              <a:rPr lang="en-US" altLang="en-US"/>
              <a:t>Wrong mix of team members </a:t>
            </a:r>
          </a:p>
          <a:p>
            <a:pPr eaLnBrk="1" hangingPunct="1"/>
            <a:r>
              <a:rPr lang="en-US" altLang="en-US"/>
              <a:t>Unhealthy team environment </a:t>
            </a:r>
          </a:p>
          <a:p>
            <a:pPr eaLnBrk="1" hangingPunct="1"/>
            <a:r>
              <a:rPr lang="en-US" altLang="en-US"/>
              <a:t>Treat a team like a group</a:t>
            </a:r>
          </a:p>
        </p:txBody>
      </p:sp>
      <p:sp>
        <p:nvSpPr>
          <p:cNvPr id="11268" name="Slide Number Placeholder 1">
            <a:extLst>
              <a:ext uri="{FF2B5EF4-FFF2-40B4-BE49-F238E27FC236}">
                <a16:creationId xmlns:a16="http://schemas.microsoft.com/office/drawing/2014/main" id="{5684DF1C-A173-4D39-1740-DA6E873563B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EA35118-BF1D-49C1-B7FE-C4D11789C28E}" type="slidenum">
              <a:rPr lang="en-GB" altLang="en-US" sz="1200" smtClean="0">
                <a:solidFill>
                  <a:srgbClr val="898989"/>
                </a:solidFill>
              </a:rPr>
              <a:pPr/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A1998D0-000E-2BE3-994E-B6BDF722D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Blind conformity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AA46B8A-AFA7-5125-A28E-B4DE3F87E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People tend to even engage in </a:t>
            </a:r>
            <a:r>
              <a:rPr lang="en-US" altLang="en-US" b="1"/>
              <a:t>illogical</a:t>
            </a:r>
            <a:r>
              <a:rPr lang="en-US" altLang="en-US"/>
              <a:t> or </a:t>
            </a:r>
            <a:r>
              <a:rPr lang="en-US" altLang="en-US" b="1"/>
              <a:t>bizarre</a:t>
            </a:r>
            <a:r>
              <a:rPr lang="en-US" altLang="en-US"/>
              <a:t> behaviour in order to guarantee acceptance by a group.</a:t>
            </a:r>
          </a:p>
        </p:txBody>
      </p:sp>
      <p:sp>
        <p:nvSpPr>
          <p:cNvPr id="12292" name="Slide Number Placeholder 1">
            <a:extLst>
              <a:ext uri="{FF2B5EF4-FFF2-40B4-BE49-F238E27FC236}">
                <a16:creationId xmlns:a16="http://schemas.microsoft.com/office/drawing/2014/main" id="{A3A25A1F-63C7-1205-6E45-D883F8F0A81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7FFE029-377C-40D6-8851-90D298ACFE9F}" type="slidenum">
              <a:rPr lang="en-GB" altLang="en-US" sz="1200" smtClean="0">
                <a:solidFill>
                  <a:srgbClr val="898989"/>
                </a:solidFill>
              </a:rPr>
              <a:pPr/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9173063-4BC8-29BC-84A0-B4BBF1706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Asch’s experiment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2614040-1AE8-5834-31DE-D65ACAEE3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Does a person have the freedom to act independently? (6:1)</a:t>
            </a:r>
          </a:p>
        </p:txBody>
      </p:sp>
      <p:sp>
        <p:nvSpPr>
          <p:cNvPr id="13316" name="Slide Number Placeholder 1">
            <a:extLst>
              <a:ext uri="{FF2B5EF4-FFF2-40B4-BE49-F238E27FC236}">
                <a16:creationId xmlns:a16="http://schemas.microsoft.com/office/drawing/2014/main" id="{F3D4F3A3-83EF-10E3-4043-A12187FD055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2A7414B-CE52-48A0-9D41-F61C510E63AD}" type="slidenum">
              <a:rPr lang="en-GB" altLang="en-US" sz="1200" smtClean="0">
                <a:solidFill>
                  <a:srgbClr val="898989"/>
                </a:solidFill>
              </a:rPr>
              <a:pPr/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3317" name="Picture 11" descr="\\192.168.3.12\qc_file\ThenArasi\ANCILLARY\Dawson et al_5e_PPTs\JPEG\fig 13.1.jpg">
            <a:extLst>
              <a:ext uri="{FF2B5EF4-FFF2-40B4-BE49-F238E27FC236}">
                <a16:creationId xmlns:a16="http://schemas.microsoft.com/office/drawing/2014/main" id="{DA4E7057-7AEA-2AFB-FB15-83509F28A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038" y="3429000"/>
            <a:ext cx="4987925" cy="186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F74E1FC-55B8-AD87-4AF0-84967E5DB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Groupthink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099C4E7E-48EA-B6DF-C971-0930B805D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Identify the reasons that forced these committees to make bad decisions.</a:t>
            </a:r>
          </a:p>
          <a:p>
            <a:pPr eaLnBrk="1" hangingPunct="1"/>
            <a:r>
              <a:rPr lang="en-US" altLang="en-US" b="1"/>
              <a:t>Groupthink</a:t>
            </a:r>
            <a:r>
              <a:rPr lang="en-US" altLang="en-US"/>
              <a:t> is defined by Janis (1972) as: </a:t>
            </a:r>
            <a:r>
              <a:rPr lang="en-US" altLang="en-US" i="1"/>
              <a:t>‘the psychological drive for consensus at any cost that suppresses dissent and appraisal of alternatives in cohesive decision-making groups’.</a:t>
            </a:r>
          </a:p>
        </p:txBody>
      </p:sp>
      <p:sp>
        <p:nvSpPr>
          <p:cNvPr id="14340" name="Slide Number Placeholder 1">
            <a:extLst>
              <a:ext uri="{FF2B5EF4-FFF2-40B4-BE49-F238E27FC236}">
                <a16:creationId xmlns:a16="http://schemas.microsoft.com/office/drawing/2014/main" id="{AA9877B5-4128-23AC-8077-4F7CA3C01FE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4470443-A661-4F92-9B6D-19E53ADB3E07}" type="slidenum">
              <a:rPr lang="en-GB" altLang="en-US" sz="1200" smtClean="0">
                <a:solidFill>
                  <a:srgbClr val="898989"/>
                </a:solidFill>
              </a:rPr>
              <a:pPr/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86EF101-335C-3FCE-0E75-BD9081171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Preventing groupthink (Janis, 1972)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00FB5A9A-8452-BCE6-834A-625B41FE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Voice their opinions or express their concerns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Prepare and anticipate criticism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Get recommendations from different groups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Periodically divide the group 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Invite outsiders 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Play the ‘devil’s advocate’ role 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Reconsider the action plan</a:t>
            </a:r>
          </a:p>
        </p:txBody>
      </p:sp>
      <p:sp>
        <p:nvSpPr>
          <p:cNvPr id="15364" name="Slide Number Placeholder 1">
            <a:extLst>
              <a:ext uri="{FF2B5EF4-FFF2-40B4-BE49-F238E27FC236}">
                <a16:creationId xmlns:a16="http://schemas.microsoft.com/office/drawing/2014/main" id="{E7E5EC32-9A01-9F9A-3179-19CDA6535D6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DAAD595-734E-4F1A-9962-2D68F3373B84}" type="slidenum">
              <a:rPr lang="en-GB" altLang="en-US" sz="1200" smtClean="0">
                <a:solidFill>
                  <a:srgbClr val="898989"/>
                </a:solidFill>
              </a:rPr>
              <a:pPr/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5">
            <a:extLst>
              <a:ext uri="{FF2B5EF4-FFF2-40B4-BE49-F238E27FC236}">
                <a16:creationId xmlns:a16="http://schemas.microsoft.com/office/drawing/2014/main" id="{3BA26F2B-32A1-B9C2-FAAD-64306D722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Social loafing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F9E01B-2BE6-7DA5-D849-961C9A5E8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US" altLang="en-US" i="1" dirty="0"/>
              <a:t>‘the tendency for people in a group to slack off’</a:t>
            </a:r>
          </a:p>
          <a:p>
            <a:pPr marL="0" indent="0" algn="r" eaLnBrk="1" hangingPunct="1">
              <a:buFont typeface="Arial" charset="0"/>
              <a:buNone/>
              <a:defRPr/>
            </a:pPr>
            <a:r>
              <a:rPr lang="en-US" altLang="en-US" dirty="0"/>
              <a:t>Thompson (2003)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b="1" dirty="0"/>
              <a:t>Causes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dirty="0"/>
              <a:t>Equity of effort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dirty="0"/>
              <a:t>Loss of personal accountability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dirty="0"/>
              <a:t>Motivational loss due to the sharing of rewards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altLang="en-US" dirty="0"/>
              <a:t>Co-ordination loss as more people perform the task</a:t>
            </a:r>
            <a:endParaRPr lang="en-US" dirty="0"/>
          </a:p>
        </p:txBody>
      </p:sp>
      <p:sp>
        <p:nvSpPr>
          <p:cNvPr id="16388" name="Slide Number Placeholder 1">
            <a:extLst>
              <a:ext uri="{FF2B5EF4-FFF2-40B4-BE49-F238E27FC236}">
                <a16:creationId xmlns:a16="http://schemas.microsoft.com/office/drawing/2014/main" id="{6FADA137-0A21-A32E-3CAC-948A37538BE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76978BF-EBD7-4D6D-AD06-36F3F46CA9F0}" type="slidenum">
              <a:rPr lang="en-GB" altLang="en-US" sz="1200" smtClean="0">
                <a:solidFill>
                  <a:srgbClr val="898989"/>
                </a:solidFill>
              </a:rPr>
              <a:pPr/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A5A414C0-DFC9-8C9B-9AD8-E54018668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Team-building interventions during change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19319EF9-56BA-9FC9-6A7A-FDC7F30D6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Confrontation meetings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Responsibility charting</a:t>
            </a:r>
          </a:p>
          <a:p>
            <a:pPr marL="396875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Appreciative inquiry</a:t>
            </a:r>
          </a:p>
        </p:txBody>
      </p:sp>
      <p:sp>
        <p:nvSpPr>
          <p:cNvPr id="17412" name="Slide Number Placeholder 1">
            <a:extLst>
              <a:ext uri="{FF2B5EF4-FFF2-40B4-BE49-F238E27FC236}">
                <a16:creationId xmlns:a16="http://schemas.microsoft.com/office/drawing/2014/main" id="{11318480-540F-4169-8D93-11170AD5669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A613667-2EBF-4C9D-8091-D8B2E184B7AC}" type="slidenum">
              <a:rPr lang="en-GB" altLang="en-US" sz="1200" smtClean="0">
                <a:solidFill>
                  <a:srgbClr val="898989"/>
                </a:solidFill>
              </a:rPr>
              <a:pPr/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7B7C934-B875-A7E3-D6A9-0CFDE7D4C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040063"/>
            <a:ext cx="7886700" cy="1325562"/>
          </a:xfrm>
        </p:spPr>
        <p:txBody>
          <a:bodyPr/>
          <a:lstStyle/>
          <a:p>
            <a:pPr eaLnBrk="1" hangingPunct="1"/>
            <a:r>
              <a:rPr lang="en-US" altLang="en-US"/>
              <a:t>Creative teams: What do we know?</a:t>
            </a:r>
          </a:p>
        </p:txBody>
      </p:sp>
      <p:sp>
        <p:nvSpPr>
          <p:cNvPr id="18435" name="Slide Number Placeholder 1">
            <a:extLst>
              <a:ext uri="{FF2B5EF4-FFF2-40B4-BE49-F238E27FC236}">
                <a16:creationId xmlns:a16="http://schemas.microsoft.com/office/drawing/2014/main" id="{8B8B25EE-758F-1397-CC0E-1B1ABB269A8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02DEE5B-238C-4037-9A42-1C359A2A8371}" type="slidenum">
              <a:rPr lang="en-GB" altLang="en-US" sz="1200" smtClean="0">
                <a:solidFill>
                  <a:srgbClr val="898989"/>
                </a:solidFill>
              </a:rPr>
              <a:pPr/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51A7E35-22BF-E985-CD5D-5FB3D152C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I-P-O model of creative team functioning</a:t>
            </a:r>
          </a:p>
        </p:txBody>
      </p:sp>
      <p:sp>
        <p:nvSpPr>
          <p:cNvPr id="19459" name="Slide Number Placeholder 1">
            <a:extLst>
              <a:ext uri="{FF2B5EF4-FFF2-40B4-BE49-F238E27FC236}">
                <a16:creationId xmlns:a16="http://schemas.microsoft.com/office/drawing/2014/main" id="{D6DF02AA-13B9-D4EC-2AE2-69591013C49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40738BD-C598-47B1-8DA0-79C1139C6E70}" type="slidenum">
              <a:rPr lang="en-GB" altLang="en-US" sz="1200" smtClean="0">
                <a:solidFill>
                  <a:srgbClr val="898989"/>
                </a:solidFill>
              </a:rPr>
              <a:pPr/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9460" name="Picture 5" descr="\\192.168.3.12\qc_file\ThenArasi\ANCILLARY\Dawson et al_5e_PPTs\JPEG\fig 13.2.jpg">
            <a:extLst>
              <a:ext uri="{FF2B5EF4-FFF2-40B4-BE49-F238E27FC236}">
                <a16:creationId xmlns:a16="http://schemas.microsoft.com/office/drawing/2014/main" id="{36986AA2-8C4D-68B7-23E0-D68A5ED3A9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2492375"/>
            <a:ext cx="5233988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359BB86-2D07-F000-C73A-C97A4CB04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 size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AC3C4FB5-2614-F38E-D3D9-FAA576B1F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output of creative ideas on a per-employee basis decreased as team size increased (Bouchard and Hare, 1970; Renzulli et al., 1974).</a:t>
            </a:r>
          </a:p>
          <a:p>
            <a:pPr eaLnBrk="1" hangingPunct="1"/>
            <a:r>
              <a:rPr lang="en-US" altLang="en-US"/>
              <a:t>Creative Production Percent (CPP) improves with a decrease in team size until it reaches the group size of two or dyads.</a:t>
            </a:r>
          </a:p>
          <a:p>
            <a:pPr eaLnBrk="1" hangingPunct="1"/>
            <a:r>
              <a:rPr lang="en-US" altLang="en-US" b="1"/>
              <a:t>Why does this happen? </a:t>
            </a:r>
          </a:p>
          <a:p>
            <a:pPr lvl="1" eaLnBrk="1" hangingPunct="1"/>
            <a:r>
              <a:rPr lang="en-US" altLang="en-US"/>
              <a:t>The dyads experience a unique and exclusive one-to-one capability to share and exchange ideas.</a:t>
            </a:r>
          </a:p>
          <a:p>
            <a:pPr lvl="1" eaLnBrk="1" hangingPunct="1"/>
            <a:r>
              <a:rPr lang="en-US" altLang="en-US"/>
              <a:t>Superior when project teams are required to break away from the usual or functional intellectual set.</a:t>
            </a:r>
          </a:p>
        </p:txBody>
      </p:sp>
      <p:sp>
        <p:nvSpPr>
          <p:cNvPr id="20484" name="Slide Number Placeholder 1">
            <a:extLst>
              <a:ext uri="{FF2B5EF4-FFF2-40B4-BE49-F238E27FC236}">
                <a16:creationId xmlns:a16="http://schemas.microsoft.com/office/drawing/2014/main" id="{8711028D-1F36-C5DA-F74B-8BE0B90C66B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BB7E21C-3BD1-4EDC-8645-5EA9480CAA13}" type="slidenum">
              <a:rPr lang="en-GB" altLang="en-US" sz="1200" smtClean="0">
                <a:solidFill>
                  <a:srgbClr val="898989"/>
                </a:solidFill>
              </a:rPr>
              <a:pPr/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1CCEACD0-6D47-D05F-EC0D-36BD24D9F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 longevity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130DC698-DFF1-4793-E93B-FE9876C1D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Interpersonal interaction as the primary means of gathering and collecting information or ideas (Hargadon and Sutton, 1997, 2000).</a:t>
            </a:r>
          </a:p>
          <a:p>
            <a:pPr eaLnBrk="1" hangingPunct="1"/>
            <a:r>
              <a:rPr lang="en-US" altLang="en-US"/>
              <a:t>A lot of processes, ideas or products/services are still complicated.</a:t>
            </a:r>
          </a:p>
          <a:p>
            <a:pPr eaLnBrk="1" hangingPunct="1"/>
            <a:r>
              <a:rPr lang="en-US" altLang="en-US"/>
              <a:t>The </a:t>
            </a:r>
            <a:r>
              <a:rPr lang="en-US" altLang="en-US" b="1"/>
              <a:t>longer</a:t>
            </a:r>
            <a:r>
              <a:rPr lang="en-US" altLang="en-US"/>
              <a:t> the groups have been in existence, the </a:t>
            </a:r>
            <a:r>
              <a:rPr lang="en-US" altLang="en-US" b="1"/>
              <a:t>lesser </a:t>
            </a:r>
            <a:r>
              <a:rPr lang="en-US" altLang="en-US"/>
              <a:t>innovative they become (Katz, 1982).</a:t>
            </a:r>
          </a:p>
        </p:txBody>
      </p:sp>
      <p:sp>
        <p:nvSpPr>
          <p:cNvPr id="21508" name="Slide Number Placeholder 1">
            <a:extLst>
              <a:ext uri="{FF2B5EF4-FFF2-40B4-BE49-F238E27FC236}">
                <a16:creationId xmlns:a16="http://schemas.microsoft.com/office/drawing/2014/main" id="{073FA167-924F-7F23-31F0-4126234247B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913976E-D641-42A6-B57E-C3D38B038855}" type="slidenum">
              <a:rPr lang="en-GB" altLang="en-US" sz="1200" smtClean="0">
                <a:solidFill>
                  <a:srgbClr val="898989"/>
                </a:solidFill>
              </a:rPr>
              <a:pPr/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B631EAA0-454B-96CB-BE33-5356DB9DA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Reasons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4D6A70F0-EE37-F4F7-A1CA-FF958629E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Tended to be staffed by older employees.</a:t>
            </a:r>
          </a:p>
          <a:p>
            <a:pPr eaLnBrk="1" hangingPunct="1"/>
            <a:r>
              <a:rPr lang="en-US" altLang="en-US"/>
              <a:t>Members tended to interact significantly less among themselves.</a:t>
            </a:r>
          </a:p>
        </p:txBody>
      </p:sp>
      <p:sp>
        <p:nvSpPr>
          <p:cNvPr id="22532" name="Slide Number Placeholder 1">
            <a:extLst>
              <a:ext uri="{FF2B5EF4-FFF2-40B4-BE49-F238E27FC236}">
                <a16:creationId xmlns:a16="http://schemas.microsoft.com/office/drawing/2014/main" id="{CC384646-474C-5CD5-F24F-71EC10ED2AC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5ED759A-CADA-42D3-BBA0-79BE0BFC385A}" type="slidenum">
              <a:rPr lang="en-GB" altLang="en-US" sz="1200" smtClean="0">
                <a:solidFill>
                  <a:srgbClr val="898989"/>
                </a:solidFill>
              </a:rPr>
              <a:pPr/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395A333-F84C-20EA-FA2D-D08E22EB0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Task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CF160FF2-25D3-0752-3309-4A586A868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Creative work can occur at any occupation, where the task at hand involves complex, ill-defined problems, where the result requires the generation of novel and useful ideas (Mumford and Gustafson, 1988).</a:t>
            </a:r>
          </a:p>
          <a:p>
            <a:pPr eaLnBrk="1" hangingPunct="1"/>
            <a:r>
              <a:rPr lang="en-US" altLang="en-US"/>
              <a:t>It requires teamwork and the integration of specialized capabilities.</a:t>
            </a:r>
          </a:p>
        </p:txBody>
      </p:sp>
      <p:sp>
        <p:nvSpPr>
          <p:cNvPr id="23556" name="Slide Number Placeholder 1">
            <a:extLst>
              <a:ext uri="{FF2B5EF4-FFF2-40B4-BE49-F238E27FC236}">
                <a16:creationId xmlns:a16="http://schemas.microsoft.com/office/drawing/2014/main" id="{F1880D34-2C42-7646-E5EC-28860E443F0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51CB07E-5168-4518-92F8-BB9D87FF3F47}" type="slidenum">
              <a:rPr lang="en-GB" altLang="en-US" sz="1200" smtClean="0">
                <a:solidFill>
                  <a:srgbClr val="898989"/>
                </a:solidFill>
              </a:rPr>
              <a:pPr/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BB68EDC9-F483-CB32-7FA3-B4D1ADFBE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Knowledge, skills and abilities (KSAs)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C1533D17-3FD7-3E89-F2FF-3552B7331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Individuals must be competent, and they must possess the necessary KSAs.</a:t>
            </a:r>
          </a:p>
          <a:p>
            <a:pPr eaLnBrk="1" hangingPunct="1"/>
            <a:r>
              <a:rPr lang="en-US" altLang="en-US"/>
              <a:t>Without ‘input’ there can be no ‘output’.</a:t>
            </a:r>
          </a:p>
          <a:p>
            <a:pPr eaLnBrk="1" hangingPunct="1"/>
            <a:r>
              <a:rPr lang="en-US" altLang="en-US"/>
              <a:t>People who generate innovative ideas need to know the basic knowledge of their fields.</a:t>
            </a:r>
          </a:p>
          <a:p>
            <a:pPr eaLnBrk="1" hangingPunct="1"/>
            <a:r>
              <a:rPr lang="en-US" altLang="en-US"/>
              <a:t>It is important to consider the different KSAs that their team members are bringing into the project.</a:t>
            </a:r>
          </a:p>
        </p:txBody>
      </p:sp>
      <p:sp>
        <p:nvSpPr>
          <p:cNvPr id="24580" name="Slide Number Placeholder 1">
            <a:extLst>
              <a:ext uri="{FF2B5EF4-FFF2-40B4-BE49-F238E27FC236}">
                <a16:creationId xmlns:a16="http://schemas.microsoft.com/office/drawing/2014/main" id="{4245850E-404E-7151-EBA7-E78AF351EEE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C0F1AFB-E6BD-490A-909E-0D6EB8E0EABC}" type="slidenum">
              <a:rPr lang="en-GB" altLang="en-US" sz="1200" smtClean="0">
                <a:solidFill>
                  <a:srgbClr val="898989"/>
                </a:solidFill>
              </a:rPr>
              <a:pPr/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D42CBA6-BEE2-A2F2-0C3C-8590A8AB8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Resourcing the team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27725AEC-6397-5394-A8B0-45749DC49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Everything that the organization has to assist their employees’ work.</a:t>
            </a:r>
          </a:p>
          <a:p>
            <a:pPr eaLnBrk="1" hangingPunct="1"/>
            <a:r>
              <a:rPr lang="en-US" altLang="en-US"/>
              <a:t>Funds, material resources, systems and processes (Amabile and Gryskiewicz, 1989).</a:t>
            </a:r>
          </a:p>
          <a:p>
            <a:pPr eaLnBrk="1" hangingPunct="1"/>
            <a:r>
              <a:rPr lang="en-US" altLang="en-US"/>
              <a:t>The lack of project resources can constrain employees’ creativity.</a:t>
            </a:r>
          </a:p>
        </p:txBody>
      </p:sp>
      <p:sp>
        <p:nvSpPr>
          <p:cNvPr id="25604" name="Slide Number Placeholder 1">
            <a:extLst>
              <a:ext uri="{FF2B5EF4-FFF2-40B4-BE49-F238E27FC236}">
                <a16:creationId xmlns:a16="http://schemas.microsoft.com/office/drawing/2014/main" id="{60EAB948-0DD6-1C21-2BED-AE35D1D97A2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C106D46-E41B-4CC6-B463-AF748EFBEEC8}" type="slidenum">
              <a:rPr lang="en-GB" altLang="en-US" sz="1200" smtClean="0">
                <a:solidFill>
                  <a:srgbClr val="898989"/>
                </a:solidFill>
              </a:rPr>
              <a:pPr/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B3DAA7ED-00BD-7586-1AD0-D8E43476B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 composition (1 of 2)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1C04EF99-4184-F614-DC91-23329EB8C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Most teams </a:t>
            </a:r>
            <a:r>
              <a:rPr lang="en-US" altLang="en-US" b="1"/>
              <a:t>struggle </a:t>
            </a:r>
            <a:r>
              <a:rPr lang="en-US" altLang="en-US"/>
              <a:t>to pull together the right skills, attitudes, behaviours and problem-solving styles to achieve </a:t>
            </a:r>
            <a:r>
              <a:rPr lang="en-US" altLang="en-US" b="1" i="1"/>
              <a:t>adequate</a:t>
            </a:r>
            <a:r>
              <a:rPr lang="en-US" altLang="en-US"/>
              <a:t> team diversity and cohesiveness.</a:t>
            </a:r>
          </a:p>
          <a:p>
            <a:pPr eaLnBrk="1" hangingPunct="1"/>
            <a:r>
              <a:rPr lang="en-US" altLang="en-US"/>
              <a:t>Milliken and Martins (1996) distinguish between two types of diversities: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Observable or readily detectable attributes.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Less visible or underlying attributes.</a:t>
            </a:r>
          </a:p>
        </p:txBody>
      </p:sp>
      <p:sp>
        <p:nvSpPr>
          <p:cNvPr id="26628" name="Slide Number Placeholder 1">
            <a:extLst>
              <a:ext uri="{FF2B5EF4-FFF2-40B4-BE49-F238E27FC236}">
                <a16:creationId xmlns:a16="http://schemas.microsoft.com/office/drawing/2014/main" id="{3B947744-91D6-6E66-EC61-6252AF8E45E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ED057B1-3142-403D-BBEF-82DF13F63D22}" type="slidenum">
              <a:rPr lang="en-GB" altLang="en-US" sz="1200" smtClean="0">
                <a:solidFill>
                  <a:srgbClr val="898989"/>
                </a:solidFill>
              </a:rPr>
              <a:pPr/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97CC2EE3-9D5A-B4FA-0B42-D451D748D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 composition (2 of 2)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DACA0B0A-F905-3268-F7DC-998C4927F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Diversity can either enhance or hinder creativity.</a:t>
            </a:r>
          </a:p>
          <a:p>
            <a:pPr eaLnBrk="1" hangingPunct="1"/>
            <a:r>
              <a:rPr lang="en-US" altLang="en-US"/>
              <a:t>Homogeneity among group members is not particularly facilitative for creative group outcomes.</a:t>
            </a:r>
          </a:p>
        </p:txBody>
      </p:sp>
      <p:sp>
        <p:nvSpPr>
          <p:cNvPr id="27652" name="Slide Number Placeholder 1">
            <a:extLst>
              <a:ext uri="{FF2B5EF4-FFF2-40B4-BE49-F238E27FC236}">
                <a16:creationId xmlns:a16="http://schemas.microsoft.com/office/drawing/2014/main" id="{AFBF3969-646D-F13E-436E-783168AD8EB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D1908F8-A1EE-42A5-8B35-965AFA79067F}" type="slidenum">
              <a:rPr lang="en-GB" altLang="en-US" sz="1200" smtClean="0">
                <a:solidFill>
                  <a:srgbClr val="898989"/>
                </a:solidFill>
              </a:rPr>
              <a:pPr/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190DEF34-0A32-77F7-3D53-7FBE10015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Problem-solving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14A3E24F-DB9B-B009-4942-4009F18AB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Creative problem solving usually involves three key stages: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Define the problem.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 b="1"/>
              <a:t>Generate ideas.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Decide on the most feasible and valuable solution.</a:t>
            </a:r>
          </a:p>
        </p:txBody>
      </p:sp>
      <p:sp>
        <p:nvSpPr>
          <p:cNvPr id="28676" name="Slide Number Placeholder 1">
            <a:extLst>
              <a:ext uri="{FF2B5EF4-FFF2-40B4-BE49-F238E27FC236}">
                <a16:creationId xmlns:a16="http://schemas.microsoft.com/office/drawing/2014/main" id="{3DEBAC60-FBEF-1058-27B2-A1AC594A762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546AFCF-4DFC-4A4E-8A5E-58BCF9C6116D}" type="slidenum">
              <a:rPr lang="en-GB" altLang="en-US" sz="1200" smtClean="0">
                <a:solidFill>
                  <a:srgbClr val="898989"/>
                </a:solidFill>
              </a:rPr>
              <a:pPr/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7455A3CA-20DB-09A5-57A0-68AA74D13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Brainstorming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EB7AD66C-19DF-2651-625C-F642D0BB5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One of the earliest attempts to develop a structured approach.</a:t>
            </a:r>
          </a:p>
          <a:p>
            <a:pPr eaLnBrk="1" hangingPunct="1"/>
            <a:r>
              <a:rPr lang="en-US" altLang="en-US"/>
              <a:t>Generated by Alex Osborn in 1938 (BBDO).</a:t>
            </a:r>
          </a:p>
          <a:p>
            <a:pPr eaLnBrk="1" hangingPunct="1"/>
            <a:r>
              <a:rPr lang="en-US" altLang="en-US"/>
              <a:t>He came up with some rules designed to improve team problem-solving.</a:t>
            </a:r>
          </a:p>
          <a:p>
            <a:pPr eaLnBrk="1" hangingPunct="1"/>
            <a:r>
              <a:rPr lang="en-US" altLang="en-US"/>
              <a:t>Osborn labelled these as ‘brainstorming’ as this means </a:t>
            </a:r>
            <a:r>
              <a:rPr lang="en-US" altLang="en-US" i="1"/>
              <a:t>using the brain to storm a problem</a:t>
            </a:r>
            <a:r>
              <a:rPr lang="en-US" altLang="en-US"/>
              <a:t>.</a:t>
            </a:r>
          </a:p>
        </p:txBody>
      </p:sp>
      <p:sp>
        <p:nvSpPr>
          <p:cNvPr id="29700" name="Slide Number Placeholder 1">
            <a:extLst>
              <a:ext uri="{FF2B5EF4-FFF2-40B4-BE49-F238E27FC236}">
                <a16:creationId xmlns:a16="http://schemas.microsoft.com/office/drawing/2014/main" id="{2862D495-DBEB-4794-BC81-20063D5E7F6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A6E5334-830F-4ED8-A1DC-DB9AA19546C8}" type="slidenum">
              <a:rPr lang="en-GB" altLang="en-US" sz="1200" smtClean="0">
                <a:solidFill>
                  <a:srgbClr val="898989"/>
                </a:solidFill>
              </a:rPr>
              <a:pPr/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228A0B6-8523-99ED-209D-3A330FF40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Rules for successful brainstorming</a:t>
            </a:r>
            <a:br>
              <a:rPr lang="en-US" altLang="en-US"/>
            </a:br>
            <a:r>
              <a:rPr lang="en-US" altLang="en-US"/>
              <a:t>(Osborn, 1963)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2B8BC65C-63CE-3193-8561-A73944E5A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Criticism of ideas should be abolished.</a:t>
            </a:r>
          </a:p>
          <a:p>
            <a:pPr eaLnBrk="1" hangingPunct="1"/>
            <a:r>
              <a:rPr lang="en-US" altLang="en-US"/>
              <a:t> ‘Free-wheeling’ must be welcomed.</a:t>
            </a:r>
          </a:p>
          <a:p>
            <a:pPr eaLnBrk="1" hangingPunct="1"/>
            <a:r>
              <a:rPr lang="en-US" altLang="en-US"/>
              <a:t>Many ideas must be gathered.</a:t>
            </a:r>
          </a:p>
          <a:p>
            <a:pPr eaLnBrk="1" hangingPunct="1"/>
            <a:r>
              <a:rPr lang="en-US" altLang="en-US"/>
              <a:t>Combination and improvement need to be sought.</a:t>
            </a:r>
          </a:p>
        </p:txBody>
      </p:sp>
      <p:sp>
        <p:nvSpPr>
          <p:cNvPr id="30724" name="Slide Number Placeholder 1">
            <a:extLst>
              <a:ext uri="{FF2B5EF4-FFF2-40B4-BE49-F238E27FC236}">
                <a16:creationId xmlns:a16="http://schemas.microsoft.com/office/drawing/2014/main" id="{7B03BECC-253D-0043-FD78-DED0706F061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4B08F71-1136-48A6-A590-DC03044F3526}" type="slidenum">
              <a:rPr lang="en-GB" altLang="en-US" sz="1200" smtClean="0">
                <a:solidFill>
                  <a:srgbClr val="898989"/>
                </a:solidFill>
              </a:rPr>
              <a:pPr/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3">
            <a:extLst>
              <a:ext uri="{FF2B5EF4-FFF2-40B4-BE49-F238E27FC236}">
                <a16:creationId xmlns:a16="http://schemas.microsoft.com/office/drawing/2014/main" id="{73AD612F-3369-CB45-611A-DE2C0810B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Advantages of brainstorming</a:t>
            </a:r>
          </a:p>
        </p:txBody>
      </p:sp>
      <p:sp>
        <p:nvSpPr>
          <p:cNvPr id="32771" name="Content Placeholder 4">
            <a:extLst>
              <a:ext uri="{FF2B5EF4-FFF2-40B4-BE49-F238E27FC236}">
                <a16:creationId xmlns:a16="http://schemas.microsoft.com/office/drawing/2014/main" id="{E9A7E7DA-BBAD-39EA-825F-FF8FA9589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Generates hundreds of ideas</a:t>
            </a:r>
          </a:p>
          <a:p>
            <a:pPr eaLnBrk="1" hangingPunct="1"/>
            <a:r>
              <a:rPr lang="en-US" altLang="en-US"/>
              <a:t>Supports the organizational memory</a:t>
            </a:r>
          </a:p>
          <a:p>
            <a:pPr eaLnBrk="1" hangingPunct="1"/>
            <a:r>
              <a:rPr lang="en-US" altLang="en-US"/>
              <a:t>Develops improved morale</a:t>
            </a:r>
          </a:p>
          <a:p>
            <a:pPr eaLnBrk="1" hangingPunct="1"/>
            <a:r>
              <a:rPr lang="en-US" altLang="en-US"/>
              <a:t>Gains better understanding of each other</a:t>
            </a:r>
          </a:p>
          <a:p>
            <a:pPr eaLnBrk="1" hangingPunct="1"/>
            <a:r>
              <a:rPr lang="en-US" altLang="en-US"/>
              <a:t>Facilitates personal growth</a:t>
            </a:r>
          </a:p>
          <a:p>
            <a:pPr eaLnBrk="1" hangingPunct="1"/>
            <a:r>
              <a:rPr lang="en-US" altLang="en-US"/>
              <a:t>Is relatively inexpensive</a:t>
            </a:r>
          </a:p>
          <a:p>
            <a:pPr eaLnBrk="1" hangingPunct="1"/>
            <a:r>
              <a:rPr lang="en-US" altLang="en-US"/>
              <a:t>Enhances the possibilities of impressing clients</a:t>
            </a:r>
          </a:p>
        </p:txBody>
      </p:sp>
      <p:sp>
        <p:nvSpPr>
          <p:cNvPr id="32772" name="Slide Number Placeholder 1">
            <a:extLst>
              <a:ext uri="{FF2B5EF4-FFF2-40B4-BE49-F238E27FC236}">
                <a16:creationId xmlns:a16="http://schemas.microsoft.com/office/drawing/2014/main" id="{60E72D85-F7A7-1A3E-70B2-3F178ADEB09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C43222F-13EE-407B-8468-8EA7B41D44F8}" type="slidenum">
              <a:rPr lang="en-GB" altLang="en-US" sz="1200" smtClean="0">
                <a:solidFill>
                  <a:srgbClr val="898989"/>
                </a:solidFill>
              </a:rPr>
              <a:pPr/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56C0FBB6-8B1C-0A45-CE25-0EB2D9B52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Disadvantages of brainstorming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98D249EF-21BC-40F8-B776-336D59A65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generation of ideas without screening them</a:t>
            </a:r>
          </a:p>
          <a:p>
            <a:pPr eaLnBrk="1" hangingPunct="1"/>
            <a:r>
              <a:rPr lang="en-US" altLang="en-US"/>
              <a:t>It may not always be the answer to problems</a:t>
            </a:r>
          </a:p>
        </p:txBody>
      </p:sp>
      <p:sp>
        <p:nvSpPr>
          <p:cNvPr id="33796" name="Slide Number Placeholder 1">
            <a:extLst>
              <a:ext uri="{FF2B5EF4-FFF2-40B4-BE49-F238E27FC236}">
                <a16:creationId xmlns:a16="http://schemas.microsoft.com/office/drawing/2014/main" id="{6BCF1831-274A-26BA-CAE9-FD619CDE183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65987DF-9EFB-4608-A11F-43A2B8F386C3}" type="slidenum">
              <a:rPr lang="en-GB" altLang="en-US" sz="1200" smtClean="0">
                <a:solidFill>
                  <a:srgbClr val="898989"/>
                </a:solidFill>
              </a:rPr>
              <a:pPr/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9B109DDC-F8EF-846C-4BC5-E1E469E43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Interpersonal processes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792DCE56-CB9F-A7D2-BBF2-55E8E66DD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Trust (the team is perceived as interpersonally non-threatening)</a:t>
            </a:r>
          </a:p>
          <a:p>
            <a:pPr eaLnBrk="1" hangingPunct="1"/>
            <a:r>
              <a:rPr lang="en-US" altLang="en-US"/>
              <a:t>Conflict (several benefits)</a:t>
            </a:r>
          </a:p>
          <a:p>
            <a:pPr eaLnBrk="1" hangingPunct="1"/>
            <a:r>
              <a:rPr lang="en-US" altLang="en-US"/>
              <a:t>Team cohesiveness</a:t>
            </a:r>
          </a:p>
        </p:txBody>
      </p:sp>
      <p:sp>
        <p:nvSpPr>
          <p:cNvPr id="34820" name="Slide Number Placeholder 1">
            <a:extLst>
              <a:ext uri="{FF2B5EF4-FFF2-40B4-BE49-F238E27FC236}">
                <a16:creationId xmlns:a16="http://schemas.microsoft.com/office/drawing/2014/main" id="{4799CBB0-38E6-2E66-D73B-487067591F1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C8AAAC8-649A-4BF4-A260-AEB323D04955}" type="slidenum">
              <a:rPr lang="en-GB" altLang="en-US" sz="1200" smtClean="0">
                <a:solidFill>
                  <a:srgbClr val="898989"/>
                </a:solidFill>
              </a:rPr>
              <a:pPr/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C24DF237-EF9C-7759-347B-9FE752A35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 outcomes: Does brainstorming work in practice? (1 of 2)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CC591FE2-3A6D-49D1-5EAF-4A48372F3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Nearly all laboratory studies conducted over the last 40 years have discovered that brainstorming sessions lead to the generation of fewer ideas.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Evaluation apprehension.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Social loafing (or free-riding).</a:t>
            </a:r>
          </a:p>
          <a:p>
            <a:pPr marL="685800" lvl="1" indent="-457200" eaLnBrk="1" hangingPunct="1">
              <a:buFont typeface="Arial" panose="020B0604020202020204" pitchFamily="34" charset="0"/>
              <a:buAutoNum type="arabicPeriod"/>
            </a:pPr>
            <a:r>
              <a:rPr lang="en-US" altLang="en-US"/>
              <a:t>Production blocking.</a:t>
            </a:r>
          </a:p>
        </p:txBody>
      </p:sp>
      <p:sp>
        <p:nvSpPr>
          <p:cNvPr id="35844" name="Slide Number Placeholder 1">
            <a:extLst>
              <a:ext uri="{FF2B5EF4-FFF2-40B4-BE49-F238E27FC236}">
                <a16:creationId xmlns:a16="http://schemas.microsoft.com/office/drawing/2014/main" id="{050A72FF-9C2C-AF07-845B-1A92767AA13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2B80C56-F7C9-4D88-8388-F5A9D7ED658B}" type="slidenum">
              <a:rPr lang="en-GB" altLang="en-US" sz="1200" smtClean="0">
                <a:solidFill>
                  <a:srgbClr val="898989"/>
                </a:solidFill>
              </a:rPr>
              <a:pPr/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04822AB1-301B-2D79-8261-A99138778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Team outcomes: Does brainstorming work in practice? (2 of 2)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BE24C654-16D5-5B48-E53A-5322B8253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i="1"/>
              <a:t>An interesting explanation is given by Sutton and Hargadon (1996:688) who argued that </a:t>
            </a:r>
            <a:r>
              <a:rPr lang="en-US" altLang="en-US" b="1" i="1"/>
              <a:t>participants: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(1) had no past or future task interdependence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(2) had no past or future social relationships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(3) didn’t use the ideas generated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(4) lacked pertinent technical expertise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(5) lacked skills that complement other participants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(6) lacked expertise in doing brainstorming</a:t>
            </a:r>
          </a:p>
          <a:p>
            <a:pPr marL="228600" lvl="1" indent="0" eaLnBrk="1" hangingPunct="1">
              <a:buFont typeface="Arial" panose="020B0604020202020204" pitchFamily="34" charset="0"/>
              <a:buNone/>
            </a:pPr>
            <a:r>
              <a:rPr lang="en-US" altLang="en-US"/>
              <a:t> (7) lacked expertise in leading brainstorming sessions</a:t>
            </a:r>
          </a:p>
        </p:txBody>
      </p:sp>
      <p:sp>
        <p:nvSpPr>
          <p:cNvPr id="36868" name="Slide Number Placeholder 1">
            <a:extLst>
              <a:ext uri="{FF2B5EF4-FFF2-40B4-BE49-F238E27FC236}">
                <a16:creationId xmlns:a16="http://schemas.microsoft.com/office/drawing/2014/main" id="{2C2990A9-9165-07E8-567E-B0F8546B219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14BCF07-2162-4A26-861C-35ABC04E13D1}" type="slidenum">
              <a:rPr lang="en-GB" altLang="en-US" sz="1200" smtClean="0">
                <a:solidFill>
                  <a:srgbClr val="898989"/>
                </a:solidFill>
              </a:rPr>
              <a:pPr/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1BA453DD-9BAA-CDB0-6A4E-A50B329E0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Summary points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68C4E1E4-0464-3EDF-953F-58B4E17E1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Inputs to a team’s creative process include the size of the team, resources that are made available, team longevity, task, KSAs and team composition.</a:t>
            </a:r>
          </a:p>
          <a:p>
            <a:pPr eaLnBrk="1" hangingPunct="1"/>
            <a:r>
              <a:rPr lang="en-US" altLang="en-US"/>
              <a:t>The most common creativity-enhancement technique is brainstorming.</a:t>
            </a:r>
          </a:p>
        </p:txBody>
      </p:sp>
      <p:sp>
        <p:nvSpPr>
          <p:cNvPr id="37892" name="Slide Number Placeholder 1">
            <a:extLst>
              <a:ext uri="{FF2B5EF4-FFF2-40B4-BE49-F238E27FC236}">
                <a16:creationId xmlns:a16="http://schemas.microsoft.com/office/drawing/2014/main" id="{56217C4D-DB23-9099-C849-A3C2615F86F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7FCEBAA-FBBB-4F1B-BC3F-50C880D00FA1}" type="slidenum">
              <a:rPr lang="en-GB" altLang="en-US" sz="1200" smtClean="0">
                <a:solidFill>
                  <a:srgbClr val="898989"/>
                </a:solidFill>
              </a:rPr>
              <a:pPr/>
              <a:t>30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1479</TotalTime>
  <Words>1221</Words>
  <Application>Microsoft Office PowerPoint</Application>
  <PresentationFormat>On-screen Show (4:3)</PresentationFormat>
  <Paragraphs>159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ＭＳ Ｐゴシック</vt:lpstr>
      <vt:lpstr>Courier New</vt:lpstr>
      <vt:lpstr>Calibri</vt:lpstr>
      <vt:lpstr>CDC PPT master theme</vt:lpstr>
      <vt:lpstr>PowerPoint Presentation</vt:lpstr>
      <vt:lpstr>Chapter 13  The group: Nurturing teamwork </vt:lpstr>
      <vt:lpstr>Learning outcomes</vt:lpstr>
      <vt:lpstr>Why do people join teams?  (Robbins et al. 1994)</vt:lpstr>
      <vt:lpstr>Why do teams fail?</vt:lpstr>
      <vt:lpstr>Blind conformity</vt:lpstr>
      <vt:lpstr>Asch’s experiment</vt:lpstr>
      <vt:lpstr>Groupthink</vt:lpstr>
      <vt:lpstr>Preventing groupthink (Janis, 1972)</vt:lpstr>
      <vt:lpstr>Social loafing</vt:lpstr>
      <vt:lpstr>Team-building interventions during change</vt:lpstr>
      <vt:lpstr>Creative teams: What do we know?</vt:lpstr>
      <vt:lpstr>I-P-O model of creative team functioning</vt:lpstr>
      <vt:lpstr>Team size</vt:lpstr>
      <vt:lpstr>Team longevity</vt:lpstr>
      <vt:lpstr>Reasons</vt:lpstr>
      <vt:lpstr>Task</vt:lpstr>
      <vt:lpstr>Knowledge, skills and abilities (KSAs)</vt:lpstr>
      <vt:lpstr>Resourcing the team</vt:lpstr>
      <vt:lpstr>Team composition (1 of 2)</vt:lpstr>
      <vt:lpstr>Team composition (2 of 2)</vt:lpstr>
      <vt:lpstr>Problem-solving</vt:lpstr>
      <vt:lpstr>Brainstorming</vt:lpstr>
      <vt:lpstr>Rules for successful brainstorming (Osborn, 1963)</vt:lpstr>
      <vt:lpstr>Advantages of brainstorming</vt:lpstr>
      <vt:lpstr>Disadvantages of brainstorming</vt:lpstr>
      <vt:lpstr>Interpersonal processes</vt:lpstr>
      <vt:lpstr>Team outcomes: Does brainstorming work in practice? (1 of 2)</vt:lpstr>
      <vt:lpstr>Team outcomes: Does brainstorming work in practice? (2 of 2)</vt:lpstr>
      <vt:lpstr>Summary points</vt:lpstr>
    </vt:vector>
  </TitlesOfParts>
  <Company>NASA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Conceptual Blockbusting</dc:title>
  <dc:creator>Konstantinos Andriopoulos</dc:creator>
  <cp:lastModifiedBy>Monica Elango</cp:lastModifiedBy>
  <cp:revision>155</cp:revision>
  <dcterms:created xsi:type="dcterms:W3CDTF">2014-01-07T14:52:20Z</dcterms:created>
  <dcterms:modified xsi:type="dcterms:W3CDTF">2024-09-20T07:10:30Z</dcterms:modified>
</cp:coreProperties>
</file>