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7"/>
  </p:notesMasterIdLst>
  <p:sldIdLst>
    <p:sldId id="256" r:id="rId2"/>
    <p:sldId id="281" r:id="rId3"/>
    <p:sldId id="282" r:id="rId4"/>
    <p:sldId id="283" r:id="rId5"/>
    <p:sldId id="266" r:id="rId6"/>
    <p:sldId id="267" r:id="rId7"/>
    <p:sldId id="268" r:id="rId8"/>
    <p:sldId id="284" r:id="rId9"/>
    <p:sldId id="285" r:id="rId10"/>
    <p:sldId id="286" r:id="rId11"/>
    <p:sldId id="280" r:id="rId12"/>
    <p:sldId id="278" r:id="rId13"/>
    <p:sldId id="279"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E80B8"/>
    <a:srgbClr val="EFF3F4"/>
    <a:srgbClr val="7D99A9"/>
    <a:srgbClr val="1FDBEF"/>
    <a:srgbClr val="5A768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9697" autoAdjust="0"/>
  </p:normalViewPr>
  <p:slideViewPr>
    <p:cSldViewPr snapToGrid="0">
      <p:cViewPr varScale="1">
        <p:scale>
          <a:sx n="65" d="100"/>
          <a:sy n="65" d="100"/>
        </p:scale>
        <p:origin x="1286"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B3DD41-C60D-4F33-AD39-3D56E0FCC6EA}" type="datetimeFigureOut">
              <a:rPr lang="en-US" smtClean="0"/>
              <a:t>7/9/2023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4E3A31-67F0-4ABB-B9A5-77321BF3234D}" type="slidenum">
              <a:rPr lang="en-US" smtClean="0"/>
              <a:t>‹#›</a:t>
            </a:fld>
            <a:endParaRPr lang="en-US"/>
          </a:p>
        </p:txBody>
      </p:sp>
    </p:spTree>
    <p:extLst>
      <p:ext uri="{BB962C8B-B14F-4D97-AF65-F5344CB8AC3E}">
        <p14:creationId xmlns:p14="http://schemas.microsoft.com/office/powerpoint/2010/main" val="21113748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54E3A31-67F0-4ABB-B9A5-77321BF3234D}" type="slidenum">
              <a:rPr lang="en-US" smtClean="0"/>
              <a:t>1</a:t>
            </a:fld>
            <a:endParaRPr lang="en-US"/>
          </a:p>
        </p:txBody>
      </p:sp>
    </p:spTree>
    <p:extLst>
      <p:ext uri="{BB962C8B-B14F-4D97-AF65-F5344CB8AC3E}">
        <p14:creationId xmlns:p14="http://schemas.microsoft.com/office/powerpoint/2010/main" val="1168210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54E3A31-67F0-4ABB-B9A5-77321BF3234D}" type="slidenum">
              <a:rPr lang="en-US" smtClean="0"/>
              <a:t>3</a:t>
            </a:fld>
            <a:endParaRPr lang="en-US"/>
          </a:p>
        </p:txBody>
      </p:sp>
    </p:spTree>
    <p:extLst>
      <p:ext uri="{BB962C8B-B14F-4D97-AF65-F5344CB8AC3E}">
        <p14:creationId xmlns:p14="http://schemas.microsoft.com/office/powerpoint/2010/main" val="36323487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dirty="0"/>
              <a:pPr/>
              <a:t>7/9/2023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dirty="0"/>
              <a:pPr/>
              <a:t>7/9/2023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E36636D-D922-432D-A958-524484B5923D}" type="datetimeFigureOut">
              <a:rPr lang="en-US" dirty="0"/>
              <a:pPr/>
              <a:t>7/9/2023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36636D-D922-432D-A958-524484B5923D}" type="datetimeFigureOut">
              <a:rPr lang="en-US" dirty="0"/>
              <a:pPr/>
              <a:t>7/9/2023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36636D-D922-432D-A958-524484B5923D}" type="datetimeFigureOut">
              <a:rPr lang="en-US" dirty="0"/>
              <a:pPr/>
              <a:t>7/9/2023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36636D-D922-432D-A958-524484B5923D}" type="datetimeFigureOut">
              <a:rPr lang="en-US" dirty="0"/>
              <a:pPr/>
              <a:t>7/9/2023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36636D-D922-432D-A958-524484B5923D}" type="datetimeFigureOut">
              <a:rPr lang="en-US" dirty="0"/>
              <a:pPr/>
              <a:t>7/9/2023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E36636D-D922-432D-A958-524484B5923D}" type="datetimeFigureOut">
              <a:rPr lang="en-US" dirty="0"/>
              <a:pPr/>
              <a:t>7/9/2023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E36636D-D922-432D-A958-524484B5923D}" type="datetimeFigureOut">
              <a:rPr lang="en-US" dirty="0"/>
              <a:pPr/>
              <a:t>7/9/2023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7/9/2023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7/9/2023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dirty="0"/>
              <a:pPr/>
              <a:t>7/9/2023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dirty="0"/>
              <a:pPr/>
              <a:t>7/9/2023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8E36636D-D922-432D-A958-524484B5923D}" type="datetimeFigureOut">
              <a:rPr lang="en-US" dirty="0"/>
              <a:pPr/>
              <a:t>7/9/2023</a:t>
            </a:fld>
            <a:endParaRPr lang="en-US"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DF28FB93-0A08-4E7D-8E63-9EFA29F1E093}"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2" r:id="rId10"/>
    <p:sldLayoutId id="2147483853" r:id="rId11"/>
    <p:sldLayoutId id="2147483854" r:id="rId12"/>
    <p:sldLayoutId id="2147483855" r:id="rId13"/>
    <p:sldLayoutId id="2147483858" r:id="rId14"/>
    <p:sldLayoutId id="2147483859" r:id="rId15"/>
    <p:sldLayoutId id="2147483850" r:id="rId16"/>
    <p:sldLayoutId id="2147483851"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app.croneri.co.uk/topics/human-resources-policy-nhs/indepth" TargetMode="External"/><Relationship Id="rId2" Type="http://schemas.openxmlformats.org/officeDocument/2006/relationships/hyperlink" Target="https://www.ukessays.com/essays/business/strategic-human-resource-management-a-case-of-british-petroleum-business-essay.php?vref=1" TargetMode="External"/><Relationship Id="rId1" Type="http://schemas.openxmlformats.org/officeDocument/2006/relationships/slideLayout" Target="../slideLayouts/slideLayout11.xml"/><Relationship Id="rId5" Type="http://schemas.openxmlformats.org/officeDocument/2006/relationships/hyperlink" Target="https://chat.openai.com/share/da9bd655-b454-43e0-a070-94587e833eb9" TargetMode="External"/><Relationship Id="rId4" Type="http://schemas.openxmlformats.org/officeDocument/2006/relationships/hyperlink" Target="https://www.gartner.com/en/human-resources/topics/hr-strategy"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83000" b="-8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338D5-6AAD-4294-BFB2-C520B5DBCA7D}"/>
              </a:ext>
            </a:extLst>
          </p:cNvPr>
          <p:cNvSpPr>
            <a:spLocks noGrp="1"/>
          </p:cNvSpPr>
          <p:nvPr>
            <p:ph type="ctrTitle"/>
          </p:nvPr>
        </p:nvSpPr>
        <p:spPr>
          <a:xfrm>
            <a:off x="514350" y="238125"/>
            <a:ext cx="11410950" cy="2686050"/>
          </a:xfrm>
        </p:spPr>
        <p:txBody>
          <a:bodyPr>
            <a:normAutofit/>
            <a:scene3d>
              <a:camera prst="orthographicFront"/>
              <a:lightRig rig="threePt" dir="t"/>
            </a:scene3d>
            <a:sp3d extrusionH="57150">
              <a:bevelT w="82550" h="38100" prst="coolSlant"/>
            </a:sp3d>
          </a:bodyPr>
          <a:lstStyle/>
          <a:p>
            <a:r>
              <a:rPr lang="en-US" sz="4400" b="1" dirty="0">
                <a:solidFill>
                  <a:schemeClr val="tx1"/>
                </a:solidFill>
                <a:effectLst>
                  <a:outerShdw blurRad="50800" dist="38100" dir="5400000" algn="t" rotWithShape="0">
                    <a:prstClr val="black">
                      <a:alpha val="40000"/>
                    </a:prstClr>
                  </a:outerShdw>
                </a:effectLst>
                <a:latin typeface="Calibri" panose="020F0502020204030204" pitchFamily="34" charset="0"/>
                <a:cs typeface="Calibri" panose="020F0502020204030204" pitchFamily="34" charset="0"/>
              </a:rPr>
              <a:t>HR STRATEGIES IN PUBLIC AND PRIVATE SECTOR ORGANIZATIONS: A COMPARATIVE ANALYSIS OF BP AND NHS</a:t>
            </a:r>
          </a:p>
        </p:txBody>
      </p:sp>
      <p:sp>
        <p:nvSpPr>
          <p:cNvPr id="3" name="Subtitle 2">
            <a:extLst>
              <a:ext uri="{FF2B5EF4-FFF2-40B4-BE49-F238E27FC236}">
                <a16:creationId xmlns:a16="http://schemas.microsoft.com/office/drawing/2014/main" id="{DD7EC662-BC01-44B0-935D-6B629CCF3C77}"/>
              </a:ext>
            </a:extLst>
          </p:cNvPr>
          <p:cNvSpPr>
            <a:spLocks noGrp="1"/>
          </p:cNvSpPr>
          <p:nvPr>
            <p:ph type="subTitle" idx="1"/>
          </p:nvPr>
        </p:nvSpPr>
        <p:spPr>
          <a:xfrm>
            <a:off x="1469304" y="4894729"/>
            <a:ext cx="9440034" cy="923365"/>
          </a:xfrm>
        </p:spPr>
        <p:txBody>
          <a:bodyPr>
            <a:noAutofit/>
          </a:bodyPr>
          <a:lstStyle/>
          <a:p>
            <a:r>
              <a:rPr lang="en-US" sz="2400" b="1" dirty="0">
                <a:effectLst>
                  <a:glow rad="520700">
                    <a:srgbClr val="5A7681"/>
                  </a:glow>
                  <a:outerShdw blurRad="9525" dist="25400" dir="14640000" algn="tl" rotWithShape="0">
                    <a:schemeClr val="bg1">
                      <a:alpha val="30000"/>
                    </a:schemeClr>
                  </a:outerShdw>
                </a:effectLst>
                <a:latin typeface="Calibri" panose="020F0502020204030204" pitchFamily="34" charset="0"/>
                <a:cs typeface="Calibri" panose="020F0502020204030204" pitchFamily="34" charset="0"/>
              </a:rPr>
              <a:t>STUDENT ID : 2243617</a:t>
            </a:r>
          </a:p>
          <a:p>
            <a:r>
              <a:rPr lang="en-US" sz="2400" b="1" dirty="0">
                <a:effectLst>
                  <a:glow rad="520700">
                    <a:srgbClr val="5A7681"/>
                  </a:glow>
                  <a:outerShdw blurRad="9525" dist="25400" dir="14640000" algn="tl" rotWithShape="0">
                    <a:schemeClr val="bg1">
                      <a:alpha val="30000"/>
                    </a:schemeClr>
                  </a:outerShdw>
                </a:effectLst>
                <a:latin typeface="Calibri" panose="020F0502020204030204" pitchFamily="34" charset="0"/>
                <a:cs typeface="Calibri" panose="020F0502020204030204" pitchFamily="34" charset="0"/>
              </a:rPr>
              <a:t>MUHAMMED SHAMIL MUNDAKKAPARAMBAN</a:t>
            </a:r>
          </a:p>
        </p:txBody>
      </p:sp>
    </p:spTree>
    <p:extLst>
      <p:ext uri="{BB962C8B-B14F-4D97-AF65-F5344CB8AC3E}">
        <p14:creationId xmlns:p14="http://schemas.microsoft.com/office/powerpoint/2010/main" val="1163248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0FABB41-D323-4530-B426-C0A827ED2D03}"/>
              </a:ext>
            </a:extLst>
          </p:cNvPr>
          <p:cNvSpPr/>
          <p:nvPr/>
        </p:nvSpPr>
        <p:spPr>
          <a:xfrm>
            <a:off x="0" y="0"/>
            <a:ext cx="12192000" cy="1231641"/>
          </a:xfrm>
          <a:prstGeom prst="rect">
            <a:avLst/>
          </a:prstGeom>
          <a:solidFill>
            <a:srgbClr val="7D99A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CAC71F2-8F00-431D-A098-0FAE7AA797F0}"/>
              </a:ext>
            </a:extLst>
          </p:cNvPr>
          <p:cNvSpPr txBox="1"/>
          <p:nvPr/>
        </p:nvSpPr>
        <p:spPr>
          <a:xfrm>
            <a:off x="0" y="321821"/>
            <a:ext cx="5617029" cy="646331"/>
          </a:xfrm>
          <a:prstGeom prst="rect">
            <a:avLst/>
          </a:prstGeom>
          <a:noFill/>
        </p:spPr>
        <p:txBody>
          <a:bodyPr wrap="square" rtlCol="0">
            <a:spAutoFit/>
          </a:bodyPr>
          <a:lstStyle/>
          <a:p>
            <a:r>
              <a:rPr lang="en-US" sz="3600" b="1" dirty="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latin typeface="Calibri" panose="020F0502020204030204" pitchFamily="34" charset="0"/>
                <a:cs typeface="Calibri" panose="020F0502020204030204" pitchFamily="34" charset="0"/>
              </a:rPr>
              <a:t>BRITISH PETROLEUM (BP)</a:t>
            </a:r>
            <a:endParaRPr lang="en-US" sz="3600" dirty="0"/>
          </a:p>
        </p:txBody>
      </p:sp>
      <p:sp>
        <p:nvSpPr>
          <p:cNvPr id="6" name="TextBox 5">
            <a:extLst>
              <a:ext uri="{FF2B5EF4-FFF2-40B4-BE49-F238E27FC236}">
                <a16:creationId xmlns:a16="http://schemas.microsoft.com/office/drawing/2014/main" id="{33B0ED4C-671B-420A-95FF-EA6EAC84E748}"/>
              </a:ext>
            </a:extLst>
          </p:cNvPr>
          <p:cNvSpPr txBox="1"/>
          <p:nvPr/>
        </p:nvSpPr>
        <p:spPr>
          <a:xfrm>
            <a:off x="6095999" y="347667"/>
            <a:ext cx="5473959" cy="646331"/>
          </a:xfrm>
          <a:prstGeom prst="rect">
            <a:avLst/>
          </a:prstGeom>
          <a:noFill/>
        </p:spPr>
        <p:txBody>
          <a:bodyPr wrap="square" rtlCol="0">
            <a:spAutoFit/>
          </a:bodyPr>
          <a:lstStyle/>
          <a:p>
            <a:r>
              <a:rPr lang="en-US" sz="3600" b="1" dirty="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latin typeface="Calibri" panose="020F0502020204030204" pitchFamily="34" charset="0"/>
                <a:cs typeface="Calibri" panose="020F0502020204030204" pitchFamily="34" charset="0"/>
              </a:rPr>
              <a:t>NATIONAL HEALTH SERVICE</a:t>
            </a:r>
            <a:endParaRPr lang="en-US" sz="3600" dirty="0"/>
          </a:p>
        </p:txBody>
      </p:sp>
      <p:sp>
        <p:nvSpPr>
          <p:cNvPr id="7" name="TextBox 6">
            <a:extLst>
              <a:ext uri="{FF2B5EF4-FFF2-40B4-BE49-F238E27FC236}">
                <a16:creationId xmlns:a16="http://schemas.microsoft.com/office/drawing/2014/main" id="{DE567F00-50A3-42FE-AFC9-AF008B1C4155}"/>
              </a:ext>
            </a:extLst>
          </p:cNvPr>
          <p:cNvSpPr txBox="1"/>
          <p:nvPr/>
        </p:nvSpPr>
        <p:spPr>
          <a:xfrm>
            <a:off x="0" y="1220257"/>
            <a:ext cx="5617029" cy="506292"/>
          </a:xfrm>
          <a:prstGeom prst="rect">
            <a:avLst/>
          </a:prstGeom>
          <a:noFill/>
        </p:spPr>
        <p:txBody>
          <a:bodyPr wrap="square" rtlCol="0">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effectLst>
                  <a:outerShdw blurRad="9525" dist="25400" dir="14640000" algn="tl" rotWithShape="0">
                    <a:prstClr val="black">
                      <a:alpha val="30000"/>
                    </a:prstClr>
                  </a:outerShdw>
                </a:effectLst>
                <a:latin typeface="Calibri" panose="020F0502020204030204" pitchFamily="34" charset="0"/>
                <a:cs typeface="Calibri" panose="020F0502020204030204" pitchFamily="34" charset="0"/>
              </a:rPr>
              <a:t>Private sector organization in the united kingdom</a:t>
            </a:r>
          </a:p>
        </p:txBody>
      </p:sp>
      <p:sp>
        <p:nvSpPr>
          <p:cNvPr id="9" name="Rectangle 8">
            <a:extLst>
              <a:ext uri="{FF2B5EF4-FFF2-40B4-BE49-F238E27FC236}">
                <a16:creationId xmlns:a16="http://schemas.microsoft.com/office/drawing/2014/main" id="{7BAE75F6-E6C7-4943-B152-3E978D89C295}"/>
              </a:ext>
            </a:extLst>
          </p:cNvPr>
          <p:cNvSpPr/>
          <p:nvPr/>
        </p:nvSpPr>
        <p:spPr>
          <a:xfrm>
            <a:off x="1" y="1587742"/>
            <a:ext cx="6096000" cy="967957"/>
          </a:xfrm>
          <a:prstGeom prst="rect">
            <a:avLst/>
          </a:prstGeom>
        </p:spPr>
        <p:txBody>
          <a:bodyPr wrap="square">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effectLst>
                  <a:outerShdw blurRad="9525" dist="25400" dir="14640000" algn="tl" rotWithShape="0">
                    <a:prstClr val="black">
                      <a:alpha val="30000"/>
                    </a:prstClr>
                  </a:outerShdw>
                </a:effectLst>
                <a:latin typeface="Calibri" panose="020F0502020204030204" pitchFamily="34" charset="0"/>
                <a:cs typeface="Calibri" panose="020F0502020204030204" pitchFamily="34" charset="0"/>
              </a:rPr>
              <a:t>Established in 1909, headquarters at West Minister, London, UK</a:t>
            </a:r>
          </a:p>
        </p:txBody>
      </p:sp>
      <p:sp>
        <p:nvSpPr>
          <p:cNvPr id="10" name="Rectangle 9">
            <a:extLst>
              <a:ext uri="{FF2B5EF4-FFF2-40B4-BE49-F238E27FC236}">
                <a16:creationId xmlns:a16="http://schemas.microsoft.com/office/drawing/2014/main" id="{D6935DE7-D9DF-4FF7-8180-4798D2877C24}"/>
              </a:ext>
            </a:extLst>
          </p:cNvPr>
          <p:cNvSpPr/>
          <p:nvPr/>
        </p:nvSpPr>
        <p:spPr>
          <a:xfrm>
            <a:off x="0" y="3320957"/>
            <a:ext cx="6095999" cy="967957"/>
          </a:xfrm>
          <a:prstGeom prst="rect">
            <a:avLst/>
          </a:prstGeom>
        </p:spPr>
        <p:txBody>
          <a:bodyPr wrap="square">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It is involved in petroleum product exploration, production, refinement, marketing, and distribution</a:t>
            </a:r>
            <a:r>
              <a:rPr lang="en-US"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a:t>
            </a:r>
          </a:p>
        </p:txBody>
      </p:sp>
      <p:sp>
        <p:nvSpPr>
          <p:cNvPr id="11" name="Rectangle 10">
            <a:extLst>
              <a:ext uri="{FF2B5EF4-FFF2-40B4-BE49-F238E27FC236}">
                <a16:creationId xmlns:a16="http://schemas.microsoft.com/office/drawing/2014/main" id="{9066E0E7-085F-4F23-9934-65BE56FB8D50}"/>
              </a:ext>
            </a:extLst>
          </p:cNvPr>
          <p:cNvSpPr/>
          <p:nvPr/>
        </p:nvSpPr>
        <p:spPr>
          <a:xfrm>
            <a:off x="0" y="2435337"/>
            <a:ext cx="6095999" cy="967957"/>
          </a:xfrm>
          <a:prstGeom prst="rect">
            <a:avLst/>
          </a:prstGeom>
        </p:spPr>
        <p:txBody>
          <a:bodyPr wrap="square">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Third-largest integrated oil and gas businesses in the world </a:t>
            </a:r>
          </a:p>
        </p:txBody>
      </p:sp>
      <p:pic>
        <p:nvPicPr>
          <p:cNvPr id="12" name="Picture 11">
            <a:extLst>
              <a:ext uri="{FF2B5EF4-FFF2-40B4-BE49-F238E27FC236}">
                <a16:creationId xmlns:a16="http://schemas.microsoft.com/office/drawing/2014/main" id="{2B20E469-3631-4483-8BAD-C523D2748EB6}"/>
              </a:ext>
            </a:extLst>
          </p:cNvPr>
          <p:cNvPicPr>
            <a:picLocks noChangeAspect="1"/>
          </p:cNvPicPr>
          <p:nvPr/>
        </p:nvPicPr>
        <p:blipFill>
          <a:blip r:embed="rId2"/>
          <a:stretch>
            <a:fillRect/>
          </a:stretch>
        </p:blipFill>
        <p:spPr>
          <a:xfrm>
            <a:off x="5056606" y="237642"/>
            <a:ext cx="946673" cy="756356"/>
          </a:xfrm>
          <a:prstGeom prst="rect">
            <a:avLst/>
          </a:prstGeom>
        </p:spPr>
      </p:pic>
      <p:sp>
        <p:nvSpPr>
          <p:cNvPr id="13" name="Rectangle 12">
            <a:extLst>
              <a:ext uri="{FF2B5EF4-FFF2-40B4-BE49-F238E27FC236}">
                <a16:creationId xmlns:a16="http://schemas.microsoft.com/office/drawing/2014/main" id="{FA048349-6ADC-49EE-84CE-118035DD86B9}"/>
              </a:ext>
            </a:extLst>
          </p:cNvPr>
          <p:cNvSpPr/>
          <p:nvPr/>
        </p:nvSpPr>
        <p:spPr>
          <a:xfrm>
            <a:off x="0" y="4250889"/>
            <a:ext cx="6096000" cy="967957"/>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BP invested in R&amp;D, concentrating on renewable and alternative energy sources like biofuels.</a:t>
            </a:r>
          </a:p>
        </p:txBody>
      </p:sp>
      <p:sp>
        <p:nvSpPr>
          <p:cNvPr id="14" name="Rectangle 13">
            <a:extLst>
              <a:ext uri="{FF2B5EF4-FFF2-40B4-BE49-F238E27FC236}">
                <a16:creationId xmlns:a16="http://schemas.microsoft.com/office/drawing/2014/main" id="{5C2BF339-089D-4206-A1A6-C091B9E40401}"/>
              </a:ext>
            </a:extLst>
          </p:cNvPr>
          <p:cNvSpPr/>
          <p:nvPr/>
        </p:nvSpPr>
        <p:spPr>
          <a:xfrm>
            <a:off x="6096000" y="1197062"/>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A 1948-founded, publicly funded in the UK</a:t>
            </a:r>
            <a:r>
              <a:rPr lang="en-US"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a:t>
            </a:r>
          </a:p>
        </p:txBody>
      </p:sp>
      <p:pic>
        <p:nvPicPr>
          <p:cNvPr id="15" name="Picture 14">
            <a:extLst>
              <a:ext uri="{FF2B5EF4-FFF2-40B4-BE49-F238E27FC236}">
                <a16:creationId xmlns:a16="http://schemas.microsoft.com/office/drawing/2014/main" id="{5DA39DE5-FE5A-4EEF-9BE6-F465F0744230}"/>
              </a:ext>
            </a:extLst>
          </p:cNvPr>
          <p:cNvPicPr>
            <a:picLocks noChangeAspect="1"/>
          </p:cNvPicPr>
          <p:nvPr/>
        </p:nvPicPr>
        <p:blipFill>
          <a:blip r:embed="rId3"/>
          <a:stretch>
            <a:fillRect/>
          </a:stretch>
        </p:blipFill>
        <p:spPr>
          <a:xfrm>
            <a:off x="11368113" y="303570"/>
            <a:ext cx="701101" cy="621846"/>
          </a:xfrm>
          <a:prstGeom prst="rect">
            <a:avLst/>
          </a:prstGeom>
        </p:spPr>
      </p:pic>
      <p:sp>
        <p:nvSpPr>
          <p:cNvPr id="16" name="Rectangle 15">
            <a:extLst>
              <a:ext uri="{FF2B5EF4-FFF2-40B4-BE49-F238E27FC236}">
                <a16:creationId xmlns:a16="http://schemas.microsoft.com/office/drawing/2014/main" id="{4BEA4736-F51D-4C3B-99D1-DD535D0F3012}"/>
              </a:ext>
            </a:extLst>
          </p:cNvPr>
          <p:cNvSpPr/>
          <p:nvPr/>
        </p:nvSpPr>
        <p:spPr>
          <a:xfrm>
            <a:off x="6095999" y="1601636"/>
            <a:ext cx="6095999" cy="967957"/>
          </a:xfrm>
          <a:prstGeom prst="rect">
            <a:avLst/>
          </a:prstGeom>
        </p:spPr>
        <p:txBody>
          <a:bodyPr wrap="square">
            <a:spAutoFit/>
          </a:bodyPr>
          <a:lstStyle/>
          <a:p>
            <a:pPr marL="34290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To offer complete medical treatment regardless of a patient's financial situation.</a:t>
            </a:r>
          </a:p>
        </p:txBody>
      </p:sp>
      <p:sp>
        <p:nvSpPr>
          <p:cNvPr id="17" name="Rectangle 16">
            <a:extLst>
              <a:ext uri="{FF2B5EF4-FFF2-40B4-BE49-F238E27FC236}">
                <a16:creationId xmlns:a16="http://schemas.microsoft.com/office/drawing/2014/main" id="{3712372E-E4C7-4AA7-ABEF-210D59591FD4}"/>
              </a:ext>
            </a:extLst>
          </p:cNvPr>
          <p:cNvSpPr/>
          <p:nvPr/>
        </p:nvSpPr>
        <p:spPr>
          <a:xfrm>
            <a:off x="6096000" y="2428199"/>
            <a:ext cx="6096000" cy="1429622"/>
          </a:xfrm>
          <a:prstGeom prst="rect">
            <a:avLst/>
          </a:prstGeom>
        </p:spPr>
        <p:txBody>
          <a:bodyPr>
            <a:spAutoFit/>
          </a:bodyPr>
          <a:lstStyle/>
          <a:p>
            <a:pPr marL="34290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It includes maternity care, mental health treatments, diagnostic exams, and procedures in addition to emergency care.</a:t>
            </a:r>
          </a:p>
        </p:txBody>
      </p:sp>
      <p:sp>
        <p:nvSpPr>
          <p:cNvPr id="18" name="Rectangle 17">
            <a:extLst>
              <a:ext uri="{FF2B5EF4-FFF2-40B4-BE49-F238E27FC236}">
                <a16:creationId xmlns:a16="http://schemas.microsoft.com/office/drawing/2014/main" id="{32512175-2BE4-4B7C-94C9-A0359B406469}"/>
              </a:ext>
            </a:extLst>
          </p:cNvPr>
          <p:cNvSpPr/>
          <p:nvPr/>
        </p:nvSpPr>
        <p:spPr>
          <a:xfrm>
            <a:off x="6096000" y="3726852"/>
            <a:ext cx="6096000" cy="1891287"/>
          </a:xfrm>
          <a:prstGeom prst="rect">
            <a:avLst/>
          </a:prstGeom>
        </p:spPr>
        <p:txBody>
          <a:bodyPr>
            <a:spAutoFit/>
          </a:bodyPr>
          <a:lstStyle/>
          <a:p>
            <a:pPr marL="34290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The NHS is divided into different systems for England, Scotland, Wales, and Northern Ireland, each having its own distinct governance and management structures.</a:t>
            </a:r>
          </a:p>
        </p:txBody>
      </p:sp>
      <p:sp>
        <p:nvSpPr>
          <p:cNvPr id="19" name="Rectangle 18">
            <a:extLst>
              <a:ext uri="{FF2B5EF4-FFF2-40B4-BE49-F238E27FC236}">
                <a16:creationId xmlns:a16="http://schemas.microsoft.com/office/drawing/2014/main" id="{ACD50750-5F94-441D-B7FB-F1E5CDDD1E18}"/>
              </a:ext>
            </a:extLst>
          </p:cNvPr>
          <p:cNvSpPr/>
          <p:nvPr/>
        </p:nvSpPr>
        <p:spPr>
          <a:xfrm>
            <a:off x="6096000" y="5470520"/>
            <a:ext cx="6096000" cy="142962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The largest and best-known element, NHS England, provides healthcare to the vast majority of UK citizens.</a:t>
            </a:r>
          </a:p>
        </p:txBody>
      </p:sp>
      <p:cxnSp>
        <p:nvCxnSpPr>
          <p:cNvPr id="21" name="Straight Connector 20">
            <a:extLst>
              <a:ext uri="{FF2B5EF4-FFF2-40B4-BE49-F238E27FC236}">
                <a16:creationId xmlns:a16="http://schemas.microsoft.com/office/drawing/2014/main" id="{B159FFB9-9586-4D95-816E-05428ED036F4}"/>
              </a:ext>
            </a:extLst>
          </p:cNvPr>
          <p:cNvCxnSpPr/>
          <p:nvPr/>
        </p:nvCxnSpPr>
        <p:spPr>
          <a:xfrm>
            <a:off x="6095999" y="0"/>
            <a:ext cx="0" cy="685800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3686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randombar(horizont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1000"/>
                                        <p:tgtEl>
                                          <p:spTgt spid="9"/>
                                        </p:tgtEl>
                                      </p:cBhvr>
                                    </p:animEffect>
                                    <p:anim calcmode="lin" valueType="num">
                                      <p:cBhvr>
                                        <p:cTn id="27" dur="1000" fill="hold"/>
                                        <p:tgtEl>
                                          <p:spTgt spid="9"/>
                                        </p:tgtEl>
                                        <p:attrNameLst>
                                          <p:attrName>ppt_x</p:attrName>
                                        </p:attrNameLst>
                                      </p:cBhvr>
                                      <p:tavLst>
                                        <p:tav tm="0">
                                          <p:val>
                                            <p:strVal val="#ppt_x"/>
                                          </p:val>
                                        </p:tav>
                                        <p:tav tm="100000">
                                          <p:val>
                                            <p:strVal val="#ppt_x"/>
                                          </p:val>
                                        </p:tav>
                                      </p:tavLst>
                                    </p:anim>
                                    <p:anim calcmode="lin" valueType="num">
                                      <p:cBhvr>
                                        <p:cTn id="2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fade">
                                      <p:cBhvr>
                                        <p:cTn id="33" dur="1000"/>
                                        <p:tgtEl>
                                          <p:spTgt spid="11"/>
                                        </p:tgtEl>
                                      </p:cBhvr>
                                    </p:animEffect>
                                    <p:anim calcmode="lin" valueType="num">
                                      <p:cBhvr>
                                        <p:cTn id="34" dur="1000" fill="hold"/>
                                        <p:tgtEl>
                                          <p:spTgt spid="11"/>
                                        </p:tgtEl>
                                        <p:attrNameLst>
                                          <p:attrName>ppt_x</p:attrName>
                                        </p:attrNameLst>
                                      </p:cBhvr>
                                      <p:tavLst>
                                        <p:tav tm="0">
                                          <p:val>
                                            <p:strVal val="#ppt_x"/>
                                          </p:val>
                                        </p:tav>
                                        <p:tav tm="100000">
                                          <p:val>
                                            <p:strVal val="#ppt_x"/>
                                          </p:val>
                                        </p:tav>
                                      </p:tavLst>
                                    </p:anim>
                                    <p:anim calcmode="lin" valueType="num">
                                      <p:cBhvr>
                                        <p:cTn id="3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0"/>
                                        </p:tgtEl>
                                        <p:attrNameLst>
                                          <p:attrName>style.visibility</p:attrName>
                                        </p:attrNameLst>
                                      </p:cBhvr>
                                      <p:to>
                                        <p:strVal val="visible"/>
                                      </p:to>
                                    </p:set>
                                    <p:animEffect transition="in" filter="fade">
                                      <p:cBhvr>
                                        <p:cTn id="40" dur="1000"/>
                                        <p:tgtEl>
                                          <p:spTgt spid="10"/>
                                        </p:tgtEl>
                                      </p:cBhvr>
                                    </p:animEffect>
                                    <p:anim calcmode="lin" valueType="num">
                                      <p:cBhvr>
                                        <p:cTn id="41" dur="1000" fill="hold"/>
                                        <p:tgtEl>
                                          <p:spTgt spid="10"/>
                                        </p:tgtEl>
                                        <p:attrNameLst>
                                          <p:attrName>ppt_x</p:attrName>
                                        </p:attrNameLst>
                                      </p:cBhvr>
                                      <p:tavLst>
                                        <p:tav tm="0">
                                          <p:val>
                                            <p:strVal val="#ppt_x"/>
                                          </p:val>
                                        </p:tav>
                                        <p:tav tm="100000">
                                          <p:val>
                                            <p:strVal val="#ppt_x"/>
                                          </p:val>
                                        </p:tav>
                                      </p:tavLst>
                                    </p:anim>
                                    <p:anim calcmode="lin" valueType="num">
                                      <p:cBhvr>
                                        <p:cTn id="42"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fade">
                                      <p:cBhvr>
                                        <p:cTn id="47" dur="1000"/>
                                        <p:tgtEl>
                                          <p:spTgt spid="13"/>
                                        </p:tgtEl>
                                      </p:cBhvr>
                                    </p:animEffect>
                                    <p:anim calcmode="lin" valueType="num">
                                      <p:cBhvr>
                                        <p:cTn id="48" dur="1000" fill="hold"/>
                                        <p:tgtEl>
                                          <p:spTgt spid="13"/>
                                        </p:tgtEl>
                                        <p:attrNameLst>
                                          <p:attrName>ppt_x</p:attrName>
                                        </p:attrNameLst>
                                      </p:cBhvr>
                                      <p:tavLst>
                                        <p:tav tm="0">
                                          <p:val>
                                            <p:strVal val="#ppt_x"/>
                                          </p:val>
                                        </p:tav>
                                        <p:tav tm="100000">
                                          <p:val>
                                            <p:strVal val="#ppt_x"/>
                                          </p:val>
                                        </p:tav>
                                      </p:tavLst>
                                    </p:anim>
                                    <p:anim calcmode="lin" valueType="num">
                                      <p:cBhvr>
                                        <p:cTn id="4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14" presetClass="entr" presetSubtype="10" fill="hold" nodeType="clickEffect">
                                  <p:stCondLst>
                                    <p:cond delay="0"/>
                                  </p:stCondLst>
                                  <p:childTnLst>
                                    <p:set>
                                      <p:cBhvr>
                                        <p:cTn id="53" dur="1" fill="hold">
                                          <p:stCondLst>
                                            <p:cond delay="0"/>
                                          </p:stCondLst>
                                        </p:cTn>
                                        <p:tgtEl>
                                          <p:spTgt spid="15"/>
                                        </p:tgtEl>
                                        <p:attrNameLst>
                                          <p:attrName>style.visibility</p:attrName>
                                        </p:attrNameLst>
                                      </p:cBhvr>
                                      <p:to>
                                        <p:strVal val="visible"/>
                                      </p:to>
                                    </p:set>
                                    <p:animEffect transition="in" filter="randombar(horizontal)">
                                      <p:cBhvr>
                                        <p:cTn id="54" dur="500"/>
                                        <p:tgtEl>
                                          <p:spTgt spid="15"/>
                                        </p:tgtEl>
                                      </p:cBhvr>
                                    </p:animEffect>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grpId="0" nodeType="clickEffect">
                                  <p:stCondLst>
                                    <p:cond delay="0"/>
                                  </p:stCondLst>
                                  <p:childTnLst>
                                    <p:set>
                                      <p:cBhvr>
                                        <p:cTn id="58" dur="1" fill="hold">
                                          <p:stCondLst>
                                            <p:cond delay="0"/>
                                          </p:stCondLst>
                                        </p:cTn>
                                        <p:tgtEl>
                                          <p:spTgt spid="6"/>
                                        </p:tgtEl>
                                        <p:attrNameLst>
                                          <p:attrName>style.visibility</p:attrName>
                                        </p:attrNameLst>
                                      </p:cBhvr>
                                      <p:to>
                                        <p:strVal val="visible"/>
                                      </p:to>
                                    </p:set>
                                    <p:animEffect transition="in" filter="fade">
                                      <p:cBhvr>
                                        <p:cTn id="59" dur="1000"/>
                                        <p:tgtEl>
                                          <p:spTgt spid="6"/>
                                        </p:tgtEl>
                                      </p:cBhvr>
                                    </p:animEffect>
                                    <p:anim calcmode="lin" valueType="num">
                                      <p:cBhvr>
                                        <p:cTn id="60" dur="1000" fill="hold"/>
                                        <p:tgtEl>
                                          <p:spTgt spid="6"/>
                                        </p:tgtEl>
                                        <p:attrNameLst>
                                          <p:attrName>ppt_x</p:attrName>
                                        </p:attrNameLst>
                                      </p:cBhvr>
                                      <p:tavLst>
                                        <p:tav tm="0">
                                          <p:val>
                                            <p:strVal val="#ppt_x"/>
                                          </p:val>
                                        </p:tav>
                                        <p:tav tm="100000">
                                          <p:val>
                                            <p:strVal val="#ppt_x"/>
                                          </p:val>
                                        </p:tav>
                                      </p:tavLst>
                                    </p:anim>
                                    <p:anim calcmode="lin" valueType="num">
                                      <p:cBhvr>
                                        <p:cTn id="6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42" presetClass="entr" presetSubtype="0" fill="hold" grpId="0" nodeType="clickEffect">
                                  <p:stCondLst>
                                    <p:cond delay="0"/>
                                  </p:stCondLst>
                                  <p:childTnLst>
                                    <p:set>
                                      <p:cBhvr>
                                        <p:cTn id="65" dur="1" fill="hold">
                                          <p:stCondLst>
                                            <p:cond delay="0"/>
                                          </p:stCondLst>
                                        </p:cTn>
                                        <p:tgtEl>
                                          <p:spTgt spid="14"/>
                                        </p:tgtEl>
                                        <p:attrNameLst>
                                          <p:attrName>style.visibility</p:attrName>
                                        </p:attrNameLst>
                                      </p:cBhvr>
                                      <p:to>
                                        <p:strVal val="visible"/>
                                      </p:to>
                                    </p:set>
                                    <p:animEffect transition="in" filter="fade">
                                      <p:cBhvr>
                                        <p:cTn id="66" dur="1000"/>
                                        <p:tgtEl>
                                          <p:spTgt spid="14"/>
                                        </p:tgtEl>
                                      </p:cBhvr>
                                    </p:animEffect>
                                    <p:anim calcmode="lin" valueType="num">
                                      <p:cBhvr>
                                        <p:cTn id="67" dur="1000" fill="hold"/>
                                        <p:tgtEl>
                                          <p:spTgt spid="14"/>
                                        </p:tgtEl>
                                        <p:attrNameLst>
                                          <p:attrName>ppt_x</p:attrName>
                                        </p:attrNameLst>
                                      </p:cBhvr>
                                      <p:tavLst>
                                        <p:tav tm="0">
                                          <p:val>
                                            <p:strVal val="#ppt_x"/>
                                          </p:val>
                                        </p:tav>
                                        <p:tav tm="100000">
                                          <p:val>
                                            <p:strVal val="#ppt_x"/>
                                          </p:val>
                                        </p:tav>
                                      </p:tavLst>
                                    </p:anim>
                                    <p:anim calcmode="lin" valueType="num">
                                      <p:cBhvr>
                                        <p:cTn id="68"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42" presetClass="entr" presetSubtype="0" fill="hold" grpId="0" nodeType="clickEffect">
                                  <p:stCondLst>
                                    <p:cond delay="0"/>
                                  </p:stCondLst>
                                  <p:childTnLst>
                                    <p:set>
                                      <p:cBhvr>
                                        <p:cTn id="72" dur="1" fill="hold">
                                          <p:stCondLst>
                                            <p:cond delay="0"/>
                                          </p:stCondLst>
                                        </p:cTn>
                                        <p:tgtEl>
                                          <p:spTgt spid="16"/>
                                        </p:tgtEl>
                                        <p:attrNameLst>
                                          <p:attrName>style.visibility</p:attrName>
                                        </p:attrNameLst>
                                      </p:cBhvr>
                                      <p:to>
                                        <p:strVal val="visible"/>
                                      </p:to>
                                    </p:set>
                                    <p:animEffect transition="in" filter="fade">
                                      <p:cBhvr>
                                        <p:cTn id="73" dur="1000"/>
                                        <p:tgtEl>
                                          <p:spTgt spid="16"/>
                                        </p:tgtEl>
                                      </p:cBhvr>
                                    </p:animEffect>
                                    <p:anim calcmode="lin" valueType="num">
                                      <p:cBhvr>
                                        <p:cTn id="74" dur="1000" fill="hold"/>
                                        <p:tgtEl>
                                          <p:spTgt spid="16"/>
                                        </p:tgtEl>
                                        <p:attrNameLst>
                                          <p:attrName>ppt_x</p:attrName>
                                        </p:attrNameLst>
                                      </p:cBhvr>
                                      <p:tavLst>
                                        <p:tav tm="0">
                                          <p:val>
                                            <p:strVal val="#ppt_x"/>
                                          </p:val>
                                        </p:tav>
                                        <p:tav tm="100000">
                                          <p:val>
                                            <p:strVal val="#ppt_x"/>
                                          </p:val>
                                        </p:tav>
                                      </p:tavLst>
                                    </p:anim>
                                    <p:anim calcmode="lin" valueType="num">
                                      <p:cBhvr>
                                        <p:cTn id="75"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42" presetClass="entr" presetSubtype="0" fill="hold" grpId="0" nodeType="clickEffect">
                                  <p:stCondLst>
                                    <p:cond delay="0"/>
                                  </p:stCondLst>
                                  <p:childTnLst>
                                    <p:set>
                                      <p:cBhvr>
                                        <p:cTn id="79" dur="1" fill="hold">
                                          <p:stCondLst>
                                            <p:cond delay="0"/>
                                          </p:stCondLst>
                                        </p:cTn>
                                        <p:tgtEl>
                                          <p:spTgt spid="17"/>
                                        </p:tgtEl>
                                        <p:attrNameLst>
                                          <p:attrName>style.visibility</p:attrName>
                                        </p:attrNameLst>
                                      </p:cBhvr>
                                      <p:to>
                                        <p:strVal val="visible"/>
                                      </p:to>
                                    </p:set>
                                    <p:animEffect transition="in" filter="fade">
                                      <p:cBhvr>
                                        <p:cTn id="80" dur="1000"/>
                                        <p:tgtEl>
                                          <p:spTgt spid="17"/>
                                        </p:tgtEl>
                                      </p:cBhvr>
                                    </p:animEffect>
                                    <p:anim calcmode="lin" valueType="num">
                                      <p:cBhvr>
                                        <p:cTn id="81" dur="1000" fill="hold"/>
                                        <p:tgtEl>
                                          <p:spTgt spid="17"/>
                                        </p:tgtEl>
                                        <p:attrNameLst>
                                          <p:attrName>ppt_x</p:attrName>
                                        </p:attrNameLst>
                                      </p:cBhvr>
                                      <p:tavLst>
                                        <p:tav tm="0">
                                          <p:val>
                                            <p:strVal val="#ppt_x"/>
                                          </p:val>
                                        </p:tav>
                                        <p:tav tm="100000">
                                          <p:val>
                                            <p:strVal val="#ppt_x"/>
                                          </p:val>
                                        </p:tav>
                                      </p:tavLst>
                                    </p:anim>
                                    <p:anim calcmode="lin" valueType="num">
                                      <p:cBhvr>
                                        <p:cTn id="8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42" presetClass="entr" presetSubtype="0" fill="hold" grpId="0" nodeType="clickEffect">
                                  <p:stCondLst>
                                    <p:cond delay="0"/>
                                  </p:stCondLst>
                                  <p:childTnLst>
                                    <p:set>
                                      <p:cBhvr>
                                        <p:cTn id="86" dur="1" fill="hold">
                                          <p:stCondLst>
                                            <p:cond delay="0"/>
                                          </p:stCondLst>
                                        </p:cTn>
                                        <p:tgtEl>
                                          <p:spTgt spid="18"/>
                                        </p:tgtEl>
                                        <p:attrNameLst>
                                          <p:attrName>style.visibility</p:attrName>
                                        </p:attrNameLst>
                                      </p:cBhvr>
                                      <p:to>
                                        <p:strVal val="visible"/>
                                      </p:to>
                                    </p:set>
                                    <p:animEffect transition="in" filter="fade">
                                      <p:cBhvr>
                                        <p:cTn id="87" dur="1000"/>
                                        <p:tgtEl>
                                          <p:spTgt spid="18"/>
                                        </p:tgtEl>
                                      </p:cBhvr>
                                    </p:animEffect>
                                    <p:anim calcmode="lin" valueType="num">
                                      <p:cBhvr>
                                        <p:cTn id="88" dur="1000" fill="hold"/>
                                        <p:tgtEl>
                                          <p:spTgt spid="18"/>
                                        </p:tgtEl>
                                        <p:attrNameLst>
                                          <p:attrName>ppt_x</p:attrName>
                                        </p:attrNameLst>
                                      </p:cBhvr>
                                      <p:tavLst>
                                        <p:tav tm="0">
                                          <p:val>
                                            <p:strVal val="#ppt_x"/>
                                          </p:val>
                                        </p:tav>
                                        <p:tav tm="100000">
                                          <p:val>
                                            <p:strVal val="#ppt_x"/>
                                          </p:val>
                                        </p:tav>
                                      </p:tavLst>
                                    </p:anim>
                                    <p:anim calcmode="lin" valueType="num">
                                      <p:cBhvr>
                                        <p:cTn id="8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90" fill="hold">
                      <p:stCondLst>
                        <p:cond delay="indefinite"/>
                      </p:stCondLst>
                      <p:childTnLst>
                        <p:par>
                          <p:cTn id="91" fill="hold">
                            <p:stCondLst>
                              <p:cond delay="0"/>
                            </p:stCondLst>
                            <p:childTnLst>
                              <p:par>
                                <p:cTn id="92" presetID="42" presetClass="entr" presetSubtype="0" fill="hold" grpId="0" nodeType="clickEffect">
                                  <p:stCondLst>
                                    <p:cond delay="0"/>
                                  </p:stCondLst>
                                  <p:childTnLst>
                                    <p:set>
                                      <p:cBhvr>
                                        <p:cTn id="93" dur="1" fill="hold">
                                          <p:stCondLst>
                                            <p:cond delay="0"/>
                                          </p:stCondLst>
                                        </p:cTn>
                                        <p:tgtEl>
                                          <p:spTgt spid="19"/>
                                        </p:tgtEl>
                                        <p:attrNameLst>
                                          <p:attrName>style.visibility</p:attrName>
                                        </p:attrNameLst>
                                      </p:cBhvr>
                                      <p:to>
                                        <p:strVal val="visible"/>
                                      </p:to>
                                    </p:set>
                                    <p:animEffect transition="in" filter="fade">
                                      <p:cBhvr>
                                        <p:cTn id="94" dur="1000"/>
                                        <p:tgtEl>
                                          <p:spTgt spid="19"/>
                                        </p:tgtEl>
                                      </p:cBhvr>
                                    </p:animEffect>
                                    <p:anim calcmode="lin" valueType="num">
                                      <p:cBhvr>
                                        <p:cTn id="95" dur="1000" fill="hold"/>
                                        <p:tgtEl>
                                          <p:spTgt spid="19"/>
                                        </p:tgtEl>
                                        <p:attrNameLst>
                                          <p:attrName>ppt_x</p:attrName>
                                        </p:attrNameLst>
                                      </p:cBhvr>
                                      <p:tavLst>
                                        <p:tav tm="0">
                                          <p:val>
                                            <p:strVal val="#ppt_x"/>
                                          </p:val>
                                        </p:tav>
                                        <p:tav tm="100000">
                                          <p:val>
                                            <p:strVal val="#ppt_x"/>
                                          </p:val>
                                        </p:tav>
                                      </p:tavLst>
                                    </p:anim>
                                    <p:anim calcmode="lin" valueType="num">
                                      <p:cBhvr>
                                        <p:cTn id="96"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9" grpId="0"/>
      <p:bldP spid="10" grpId="0"/>
      <p:bldP spid="11" grpId="0"/>
      <p:bldP spid="13" grpId="0"/>
      <p:bldP spid="14" grpId="0"/>
      <p:bldP spid="16" grpId="0"/>
      <p:bldP spid="17" grpId="0"/>
      <p:bldP spid="18" grpId="0"/>
      <p:bldP spid="19"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43EB38B-814A-43D2-B512-2209B9AF18F6}"/>
              </a:ext>
            </a:extLst>
          </p:cNvPr>
          <p:cNvSpPr/>
          <p:nvPr/>
        </p:nvSpPr>
        <p:spPr>
          <a:xfrm>
            <a:off x="1" y="0"/>
            <a:ext cx="12192000" cy="977030"/>
          </a:xfrm>
          <a:prstGeom prst="rect">
            <a:avLst/>
          </a:prstGeom>
          <a:solidFill>
            <a:srgbClr val="7D99A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69D2F93F-C3A5-4427-84DC-57EA7D141A7B}"/>
              </a:ext>
            </a:extLst>
          </p:cNvPr>
          <p:cNvSpPr/>
          <p:nvPr/>
        </p:nvSpPr>
        <p:spPr>
          <a:xfrm>
            <a:off x="0" y="977030"/>
            <a:ext cx="12192000" cy="826718"/>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 name="Straight Connector 4">
            <a:extLst>
              <a:ext uri="{FF2B5EF4-FFF2-40B4-BE49-F238E27FC236}">
                <a16:creationId xmlns:a16="http://schemas.microsoft.com/office/drawing/2014/main" id="{3ABCF361-589C-48BB-92BE-FD09B28376B9}"/>
              </a:ext>
            </a:extLst>
          </p:cNvPr>
          <p:cNvCxnSpPr>
            <a:cxnSpLocks/>
            <a:stCxn id="2" idx="2"/>
          </p:cNvCxnSpPr>
          <p:nvPr/>
        </p:nvCxnSpPr>
        <p:spPr>
          <a:xfrm>
            <a:off x="6096001" y="977030"/>
            <a:ext cx="0" cy="6012493"/>
          </a:xfrm>
          <a:prstGeom prst="line">
            <a:avLst/>
          </a:prstGeom>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A6606CE9-4C51-4A84-9999-C096333F8B8B}"/>
              </a:ext>
            </a:extLst>
          </p:cNvPr>
          <p:cNvSpPr txBox="1"/>
          <p:nvPr/>
        </p:nvSpPr>
        <p:spPr>
          <a:xfrm>
            <a:off x="0" y="0"/>
            <a:ext cx="12192000" cy="830997"/>
          </a:xfrm>
          <a:prstGeom prst="rect">
            <a:avLst/>
          </a:prstGeom>
          <a:noFill/>
        </p:spPr>
        <p:txBody>
          <a:bodyPr wrap="square" rtlCol="0">
            <a:spAutoFit/>
          </a:bodyPr>
          <a:lstStyle/>
          <a:p>
            <a:pPr algn="ctr"/>
            <a:r>
              <a:rPr lang="en-US" sz="4800" b="1" dirty="0">
                <a:latin typeface="Calibri" panose="020F0502020204030204" pitchFamily="34" charset="0"/>
                <a:cs typeface="Calibri" panose="020F0502020204030204" pitchFamily="34" charset="0"/>
              </a:rPr>
              <a:t>HR STRATEGIES DEPLOYED</a:t>
            </a:r>
          </a:p>
        </p:txBody>
      </p:sp>
      <p:sp>
        <p:nvSpPr>
          <p:cNvPr id="8" name="TextBox 7">
            <a:extLst>
              <a:ext uri="{FF2B5EF4-FFF2-40B4-BE49-F238E27FC236}">
                <a16:creationId xmlns:a16="http://schemas.microsoft.com/office/drawing/2014/main" id="{5B82AAA1-7DEF-4D16-971F-09BA9C53FE7A}"/>
              </a:ext>
            </a:extLst>
          </p:cNvPr>
          <p:cNvSpPr txBox="1"/>
          <p:nvPr/>
        </p:nvSpPr>
        <p:spPr>
          <a:xfrm>
            <a:off x="0" y="977030"/>
            <a:ext cx="6095997" cy="646331"/>
          </a:xfrm>
          <a:prstGeom prst="rect">
            <a:avLst/>
          </a:prstGeom>
          <a:noFill/>
        </p:spPr>
        <p:txBody>
          <a:bodyPr wrap="square" rtlCol="0">
            <a:spAutoFit/>
          </a:bodyPr>
          <a:lstStyle/>
          <a:p>
            <a:pPr algn="ctr"/>
            <a:r>
              <a:rPr lang="en-US" sz="3600" dirty="0">
                <a:latin typeface="Calibri" panose="020F0502020204030204" pitchFamily="34" charset="0"/>
                <a:cs typeface="Calibri" panose="020F0502020204030204" pitchFamily="34" charset="0"/>
              </a:rPr>
              <a:t>BP</a:t>
            </a:r>
          </a:p>
        </p:txBody>
      </p:sp>
      <p:sp>
        <p:nvSpPr>
          <p:cNvPr id="9" name="TextBox 8">
            <a:extLst>
              <a:ext uri="{FF2B5EF4-FFF2-40B4-BE49-F238E27FC236}">
                <a16:creationId xmlns:a16="http://schemas.microsoft.com/office/drawing/2014/main" id="{BB77D718-807F-4BF5-A97E-2C8BEA8CF51E}"/>
              </a:ext>
            </a:extLst>
          </p:cNvPr>
          <p:cNvSpPr txBox="1"/>
          <p:nvPr/>
        </p:nvSpPr>
        <p:spPr>
          <a:xfrm>
            <a:off x="6095996" y="977030"/>
            <a:ext cx="6096004" cy="646331"/>
          </a:xfrm>
          <a:prstGeom prst="rect">
            <a:avLst/>
          </a:prstGeom>
          <a:noFill/>
        </p:spPr>
        <p:txBody>
          <a:bodyPr wrap="square" rtlCol="0">
            <a:spAutoFit/>
          </a:bodyPr>
          <a:lstStyle/>
          <a:p>
            <a:pPr algn="ctr"/>
            <a:r>
              <a:rPr lang="en-US" sz="3600" dirty="0">
                <a:latin typeface="Calibri" panose="020F0502020204030204" pitchFamily="34" charset="0"/>
                <a:cs typeface="Calibri" panose="020F0502020204030204" pitchFamily="34" charset="0"/>
              </a:rPr>
              <a:t>NHS</a:t>
            </a:r>
          </a:p>
        </p:txBody>
      </p:sp>
      <p:sp>
        <p:nvSpPr>
          <p:cNvPr id="11" name="Rectangle 10">
            <a:extLst>
              <a:ext uri="{FF2B5EF4-FFF2-40B4-BE49-F238E27FC236}">
                <a16:creationId xmlns:a16="http://schemas.microsoft.com/office/drawing/2014/main" id="{F27A646B-7D86-4489-A68F-B2EF28ADA42E}"/>
              </a:ext>
            </a:extLst>
          </p:cNvPr>
          <p:cNvSpPr/>
          <p:nvPr/>
        </p:nvSpPr>
        <p:spPr>
          <a:xfrm>
            <a:off x="-4" y="1803748"/>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Recruitment</a:t>
            </a:r>
          </a:p>
        </p:txBody>
      </p:sp>
      <p:sp>
        <p:nvSpPr>
          <p:cNvPr id="12" name="Rectangle 11">
            <a:extLst>
              <a:ext uri="{FF2B5EF4-FFF2-40B4-BE49-F238E27FC236}">
                <a16:creationId xmlns:a16="http://schemas.microsoft.com/office/drawing/2014/main" id="{BEC3D858-DCBB-46C8-8B02-4CE8EA502BE5}"/>
              </a:ext>
            </a:extLst>
          </p:cNvPr>
          <p:cNvSpPr/>
          <p:nvPr/>
        </p:nvSpPr>
        <p:spPr>
          <a:xfrm>
            <a:off x="0" y="2336314"/>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Reward system</a:t>
            </a:r>
          </a:p>
        </p:txBody>
      </p:sp>
      <p:sp>
        <p:nvSpPr>
          <p:cNvPr id="13" name="Rectangle 12">
            <a:extLst>
              <a:ext uri="{FF2B5EF4-FFF2-40B4-BE49-F238E27FC236}">
                <a16:creationId xmlns:a16="http://schemas.microsoft.com/office/drawing/2014/main" id="{971C468C-1EB0-4742-A95D-7DF66D1D2E49}"/>
              </a:ext>
            </a:extLst>
          </p:cNvPr>
          <p:cNvSpPr/>
          <p:nvPr/>
        </p:nvSpPr>
        <p:spPr>
          <a:xfrm>
            <a:off x="0" y="2813528"/>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Executive Reward Packages</a:t>
            </a:r>
          </a:p>
        </p:txBody>
      </p:sp>
      <p:sp>
        <p:nvSpPr>
          <p:cNvPr id="14" name="Rectangle 13">
            <a:extLst>
              <a:ext uri="{FF2B5EF4-FFF2-40B4-BE49-F238E27FC236}">
                <a16:creationId xmlns:a16="http://schemas.microsoft.com/office/drawing/2014/main" id="{BB53A810-BE56-439D-85EF-817E058C7A6A}"/>
              </a:ext>
            </a:extLst>
          </p:cNvPr>
          <p:cNvSpPr/>
          <p:nvPr/>
        </p:nvSpPr>
        <p:spPr>
          <a:xfrm>
            <a:off x="-4" y="3373343"/>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Performance management</a:t>
            </a:r>
          </a:p>
        </p:txBody>
      </p:sp>
      <p:sp>
        <p:nvSpPr>
          <p:cNvPr id="15" name="Rectangle 14">
            <a:extLst>
              <a:ext uri="{FF2B5EF4-FFF2-40B4-BE49-F238E27FC236}">
                <a16:creationId xmlns:a16="http://schemas.microsoft.com/office/drawing/2014/main" id="{64E5E858-6347-4F89-A09A-43C6114D3D38}"/>
              </a:ext>
            </a:extLst>
          </p:cNvPr>
          <p:cNvSpPr/>
          <p:nvPr/>
        </p:nvSpPr>
        <p:spPr>
          <a:xfrm>
            <a:off x="6095996" y="1803748"/>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Employee resources</a:t>
            </a:r>
          </a:p>
        </p:txBody>
      </p:sp>
      <p:sp>
        <p:nvSpPr>
          <p:cNvPr id="16" name="Rectangle 15">
            <a:extLst>
              <a:ext uri="{FF2B5EF4-FFF2-40B4-BE49-F238E27FC236}">
                <a16:creationId xmlns:a16="http://schemas.microsoft.com/office/drawing/2014/main" id="{CFE1F2A0-2B20-4B43-853F-FEE3692A5269}"/>
              </a:ext>
            </a:extLst>
          </p:cNvPr>
          <p:cNvSpPr/>
          <p:nvPr/>
        </p:nvSpPr>
        <p:spPr>
          <a:xfrm>
            <a:off x="6095984" y="2287984"/>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Talent management</a:t>
            </a:r>
          </a:p>
        </p:txBody>
      </p:sp>
      <p:sp>
        <p:nvSpPr>
          <p:cNvPr id="17" name="Rectangle 16">
            <a:extLst>
              <a:ext uri="{FF2B5EF4-FFF2-40B4-BE49-F238E27FC236}">
                <a16:creationId xmlns:a16="http://schemas.microsoft.com/office/drawing/2014/main" id="{3D881EAE-A58B-420D-B5B8-4D0ABFAE5D53}"/>
              </a:ext>
            </a:extLst>
          </p:cNvPr>
          <p:cNvSpPr/>
          <p:nvPr/>
        </p:nvSpPr>
        <p:spPr>
          <a:xfrm>
            <a:off x="6095988" y="2801298"/>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Performance management</a:t>
            </a:r>
          </a:p>
        </p:txBody>
      </p:sp>
      <p:sp>
        <p:nvSpPr>
          <p:cNvPr id="18" name="Rectangle 17">
            <a:extLst>
              <a:ext uri="{FF2B5EF4-FFF2-40B4-BE49-F238E27FC236}">
                <a16:creationId xmlns:a16="http://schemas.microsoft.com/office/drawing/2014/main" id="{E39FF5B5-1D6B-4862-B234-E73AA4B875D9}"/>
              </a:ext>
            </a:extLst>
          </p:cNvPr>
          <p:cNvSpPr/>
          <p:nvPr/>
        </p:nvSpPr>
        <p:spPr>
          <a:xfrm>
            <a:off x="6095984" y="3353795"/>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Workforce/HR planning </a:t>
            </a:r>
          </a:p>
        </p:txBody>
      </p:sp>
      <p:pic>
        <p:nvPicPr>
          <p:cNvPr id="4" name="Picture 3">
            <a:extLst>
              <a:ext uri="{FF2B5EF4-FFF2-40B4-BE49-F238E27FC236}">
                <a16:creationId xmlns:a16="http://schemas.microsoft.com/office/drawing/2014/main" id="{97ECFDF8-F7FC-48A9-AB8E-3A0A7376E0B9}"/>
              </a:ext>
            </a:extLst>
          </p:cNvPr>
          <p:cNvPicPr>
            <a:picLocks noChangeAspect="1"/>
          </p:cNvPicPr>
          <p:nvPr/>
        </p:nvPicPr>
        <p:blipFill>
          <a:blip r:embed="rId3"/>
          <a:stretch>
            <a:fillRect/>
          </a:stretch>
        </p:blipFill>
        <p:spPr>
          <a:xfrm>
            <a:off x="1477116" y="4220308"/>
            <a:ext cx="9226051" cy="2637691"/>
          </a:xfrm>
          <a:prstGeom prst="rect">
            <a:avLst/>
          </a:prstGeom>
        </p:spPr>
      </p:pic>
    </p:spTree>
    <p:extLst>
      <p:ext uri="{BB962C8B-B14F-4D97-AF65-F5344CB8AC3E}">
        <p14:creationId xmlns:p14="http://schemas.microsoft.com/office/powerpoint/2010/main" val="1684125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1000"/>
                                        <p:tgtEl>
                                          <p:spTgt spid="11"/>
                                        </p:tgtEl>
                                      </p:cBhvr>
                                    </p:animEffect>
                                    <p:anim calcmode="lin" valueType="num">
                                      <p:cBhvr>
                                        <p:cTn id="16" dur="1000" fill="hold"/>
                                        <p:tgtEl>
                                          <p:spTgt spid="11"/>
                                        </p:tgtEl>
                                        <p:attrNameLst>
                                          <p:attrName>ppt_x</p:attrName>
                                        </p:attrNameLst>
                                      </p:cBhvr>
                                      <p:tavLst>
                                        <p:tav tm="0">
                                          <p:val>
                                            <p:strVal val="#ppt_x"/>
                                          </p:val>
                                        </p:tav>
                                        <p:tav tm="100000">
                                          <p:val>
                                            <p:strVal val="#ppt_x"/>
                                          </p:val>
                                        </p:tav>
                                      </p:tavLst>
                                    </p:anim>
                                    <p:anim calcmode="lin" valueType="num">
                                      <p:cBhvr>
                                        <p:cTn id="17"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1000"/>
                                        <p:tgtEl>
                                          <p:spTgt spid="12"/>
                                        </p:tgtEl>
                                      </p:cBhvr>
                                    </p:animEffect>
                                    <p:anim calcmode="lin" valueType="num">
                                      <p:cBhvr>
                                        <p:cTn id="23" dur="1000" fill="hold"/>
                                        <p:tgtEl>
                                          <p:spTgt spid="12"/>
                                        </p:tgtEl>
                                        <p:attrNameLst>
                                          <p:attrName>ppt_x</p:attrName>
                                        </p:attrNameLst>
                                      </p:cBhvr>
                                      <p:tavLst>
                                        <p:tav tm="0">
                                          <p:val>
                                            <p:strVal val="#ppt_x"/>
                                          </p:val>
                                        </p:tav>
                                        <p:tav tm="100000">
                                          <p:val>
                                            <p:strVal val="#ppt_x"/>
                                          </p:val>
                                        </p:tav>
                                      </p:tavLst>
                                    </p:anim>
                                    <p:anim calcmode="lin" valueType="num">
                                      <p:cBhvr>
                                        <p:cTn id="24"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fade">
                                      <p:cBhvr>
                                        <p:cTn id="29" dur="1000"/>
                                        <p:tgtEl>
                                          <p:spTgt spid="13"/>
                                        </p:tgtEl>
                                      </p:cBhvr>
                                    </p:animEffect>
                                    <p:anim calcmode="lin" valueType="num">
                                      <p:cBhvr>
                                        <p:cTn id="30" dur="1000" fill="hold"/>
                                        <p:tgtEl>
                                          <p:spTgt spid="13"/>
                                        </p:tgtEl>
                                        <p:attrNameLst>
                                          <p:attrName>ppt_x</p:attrName>
                                        </p:attrNameLst>
                                      </p:cBhvr>
                                      <p:tavLst>
                                        <p:tav tm="0">
                                          <p:val>
                                            <p:strVal val="#ppt_x"/>
                                          </p:val>
                                        </p:tav>
                                        <p:tav tm="100000">
                                          <p:val>
                                            <p:strVal val="#ppt_x"/>
                                          </p:val>
                                        </p:tav>
                                      </p:tavLst>
                                    </p:anim>
                                    <p:anim calcmode="lin" valueType="num">
                                      <p:cBhvr>
                                        <p:cTn id="31"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1000"/>
                                        <p:tgtEl>
                                          <p:spTgt spid="14"/>
                                        </p:tgtEl>
                                      </p:cBhvr>
                                    </p:animEffect>
                                    <p:anim calcmode="lin" valueType="num">
                                      <p:cBhvr>
                                        <p:cTn id="37" dur="1000" fill="hold"/>
                                        <p:tgtEl>
                                          <p:spTgt spid="14"/>
                                        </p:tgtEl>
                                        <p:attrNameLst>
                                          <p:attrName>ppt_x</p:attrName>
                                        </p:attrNameLst>
                                      </p:cBhvr>
                                      <p:tavLst>
                                        <p:tav tm="0">
                                          <p:val>
                                            <p:strVal val="#ppt_x"/>
                                          </p:val>
                                        </p:tav>
                                        <p:tav tm="100000">
                                          <p:val>
                                            <p:strVal val="#ppt_x"/>
                                          </p:val>
                                        </p:tav>
                                      </p:tavLst>
                                    </p:anim>
                                    <p:anim calcmode="lin" valueType="num">
                                      <p:cBhvr>
                                        <p:cTn id="38"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fade">
                                      <p:cBhvr>
                                        <p:cTn id="47" dur="1000"/>
                                        <p:tgtEl>
                                          <p:spTgt spid="15"/>
                                        </p:tgtEl>
                                      </p:cBhvr>
                                    </p:animEffect>
                                    <p:anim calcmode="lin" valueType="num">
                                      <p:cBhvr>
                                        <p:cTn id="48" dur="1000" fill="hold"/>
                                        <p:tgtEl>
                                          <p:spTgt spid="15"/>
                                        </p:tgtEl>
                                        <p:attrNameLst>
                                          <p:attrName>ppt_x</p:attrName>
                                        </p:attrNameLst>
                                      </p:cBhvr>
                                      <p:tavLst>
                                        <p:tav tm="0">
                                          <p:val>
                                            <p:strVal val="#ppt_x"/>
                                          </p:val>
                                        </p:tav>
                                        <p:tav tm="100000">
                                          <p:val>
                                            <p:strVal val="#ppt_x"/>
                                          </p:val>
                                        </p:tav>
                                      </p:tavLst>
                                    </p:anim>
                                    <p:anim calcmode="lin" valueType="num">
                                      <p:cBhvr>
                                        <p:cTn id="4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6"/>
                                        </p:tgtEl>
                                        <p:attrNameLst>
                                          <p:attrName>style.visibility</p:attrName>
                                        </p:attrNameLst>
                                      </p:cBhvr>
                                      <p:to>
                                        <p:strVal val="visible"/>
                                      </p:to>
                                    </p:set>
                                    <p:animEffect transition="in" filter="fade">
                                      <p:cBhvr>
                                        <p:cTn id="54" dur="1000"/>
                                        <p:tgtEl>
                                          <p:spTgt spid="16"/>
                                        </p:tgtEl>
                                      </p:cBhvr>
                                    </p:animEffect>
                                    <p:anim calcmode="lin" valueType="num">
                                      <p:cBhvr>
                                        <p:cTn id="55" dur="1000" fill="hold"/>
                                        <p:tgtEl>
                                          <p:spTgt spid="16"/>
                                        </p:tgtEl>
                                        <p:attrNameLst>
                                          <p:attrName>ppt_x</p:attrName>
                                        </p:attrNameLst>
                                      </p:cBhvr>
                                      <p:tavLst>
                                        <p:tav tm="0">
                                          <p:val>
                                            <p:strVal val="#ppt_x"/>
                                          </p:val>
                                        </p:tav>
                                        <p:tav tm="100000">
                                          <p:val>
                                            <p:strVal val="#ppt_x"/>
                                          </p:val>
                                        </p:tav>
                                      </p:tavLst>
                                    </p:anim>
                                    <p:anim calcmode="lin" valueType="num">
                                      <p:cBhvr>
                                        <p:cTn id="56"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17"/>
                                        </p:tgtEl>
                                        <p:attrNameLst>
                                          <p:attrName>style.visibility</p:attrName>
                                        </p:attrNameLst>
                                      </p:cBhvr>
                                      <p:to>
                                        <p:strVal val="visible"/>
                                      </p:to>
                                    </p:set>
                                    <p:animEffect transition="in" filter="fade">
                                      <p:cBhvr>
                                        <p:cTn id="61" dur="1000"/>
                                        <p:tgtEl>
                                          <p:spTgt spid="17"/>
                                        </p:tgtEl>
                                      </p:cBhvr>
                                    </p:animEffect>
                                    <p:anim calcmode="lin" valueType="num">
                                      <p:cBhvr>
                                        <p:cTn id="62" dur="1000" fill="hold"/>
                                        <p:tgtEl>
                                          <p:spTgt spid="17"/>
                                        </p:tgtEl>
                                        <p:attrNameLst>
                                          <p:attrName>ppt_x</p:attrName>
                                        </p:attrNameLst>
                                      </p:cBhvr>
                                      <p:tavLst>
                                        <p:tav tm="0">
                                          <p:val>
                                            <p:strVal val="#ppt_x"/>
                                          </p:val>
                                        </p:tav>
                                        <p:tav tm="100000">
                                          <p:val>
                                            <p:strVal val="#ppt_x"/>
                                          </p:val>
                                        </p:tav>
                                      </p:tavLst>
                                    </p:anim>
                                    <p:anim calcmode="lin" valueType="num">
                                      <p:cBhvr>
                                        <p:cTn id="63"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18"/>
                                        </p:tgtEl>
                                        <p:attrNameLst>
                                          <p:attrName>style.visibility</p:attrName>
                                        </p:attrNameLst>
                                      </p:cBhvr>
                                      <p:to>
                                        <p:strVal val="visible"/>
                                      </p:to>
                                    </p:set>
                                    <p:animEffect transition="in" filter="fade">
                                      <p:cBhvr>
                                        <p:cTn id="68" dur="1000"/>
                                        <p:tgtEl>
                                          <p:spTgt spid="18"/>
                                        </p:tgtEl>
                                      </p:cBhvr>
                                    </p:animEffect>
                                    <p:anim calcmode="lin" valueType="num">
                                      <p:cBhvr>
                                        <p:cTn id="69" dur="1000" fill="hold"/>
                                        <p:tgtEl>
                                          <p:spTgt spid="18"/>
                                        </p:tgtEl>
                                        <p:attrNameLst>
                                          <p:attrName>ppt_x</p:attrName>
                                        </p:attrNameLst>
                                      </p:cBhvr>
                                      <p:tavLst>
                                        <p:tav tm="0">
                                          <p:val>
                                            <p:strVal val="#ppt_x"/>
                                          </p:val>
                                        </p:tav>
                                        <p:tav tm="100000">
                                          <p:val>
                                            <p:strVal val="#ppt_x"/>
                                          </p:val>
                                        </p:tav>
                                      </p:tavLst>
                                    </p:anim>
                                    <p:anim calcmode="lin" valueType="num">
                                      <p:cBhvr>
                                        <p:cTn id="70"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1" grpId="0"/>
      <p:bldP spid="12" grpId="0"/>
      <p:bldP spid="13" grpId="0"/>
      <p:bldP spid="14" grpId="0"/>
      <p:bldP spid="15" grpId="0"/>
      <p:bldP spid="16" grpId="0"/>
      <p:bldP spid="17" grpId="0"/>
      <p:bldP spid="18"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365A264-1014-4FAA-B746-75FE20CE4D1E}"/>
              </a:ext>
            </a:extLst>
          </p:cNvPr>
          <p:cNvSpPr/>
          <p:nvPr/>
        </p:nvSpPr>
        <p:spPr>
          <a:xfrm>
            <a:off x="0" y="0"/>
            <a:ext cx="12192000" cy="876822"/>
          </a:xfrm>
          <a:prstGeom prst="rect">
            <a:avLst/>
          </a:prstGeom>
          <a:solidFill>
            <a:srgbClr val="7D99A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99E61E0A-91D2-489D-832B-6E04B222A49D}"/>
              </a:ext>
            </a:extLst>
          </p:cNvPr>
          <p:cNvSpPr/>
          <p:nvPr/>
        </p:nvSpPr>
        <p:spPr>
          <a:xfrm>
            <a:off x="0" y="876822"/>
            <a:ext cx="12192000" cy="789140"/>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 name="Straight Connector 4">
            <a:extLst>
              <a:ext uri="{FF2B5EF4-FFF2-40B4-BE49-F238E27FC236}">
                <a16:creationId xmlns:a16="http://schemas.microsoft.com/office/drawing/2014/main" id="{1D9E0AB8-408C-4883-BF06-0CA18E26771C}"/>
              </a:ext>
            </a:extLst>
          </p:cNvPr>
          <p:cNvCxnSpPr>
            <a:cxnSpLocks/>
            <a:stCxn id="2" idx="2"/>
          </p:cNvCxnSpPr>
          <p:nvPr/>
        </p:nvCxnSpPr>
        <p:spPr>
          <a:xfrm>
            <a:off x="6096000" y="876822"/>
            <a:ext cx="0" cy="5981178"/>
          </a:xfrm>
          <a:prstGeom prst="line">
            <a:avLst/>
          </a:prstGeom>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A3CB150A-9FD4-43BF-965E-4482BC372FE8}"/>
              </a:ext>
            </a:extLst>
          </p:cNvPr>
          <p:cNvSpPr txBox="1"/>
          <p:nvPr/>
        </p:nvSpPr>
        <p:spPr>
          <a:xfrm>
            <a:off x="0" y="0"/>
            <a:ext cx="12192000" cy="707886"/>
          </a:xfrm>
          <a:prstGeom prst="rect">
            <a:avLst/>
          </a:prstGeom>
          <a:noFill/>
        </p:spPr>
        <p:txBody>
          <a:bodyPr wrap="square" rtlCol="0">
            <a:spAutoFit/>
          </a:bodyPr>
          <a:lstStyle/>
          <a:p>
            <a:pPr algn="ctr"/>
            <a:r>
              <a:rPr lang="en-US" sz="4000" b="1" dirty="0">
                <a:latin typeface="Calibri" panose="020F0502020204030204" pitchFamily="34" charset="0"/>
                <a:cs typeface="Calibri" panose="020F0502020204030204" pitchFamily="34" charset="0"/>
              </a:rPr>
              <a:t>CRITICAL EVALUATION</a:t>
            </a:r>
          </a:p>
        </p:txBody>
      </p:sp>
      <p:sp>
        <p:nvSpPr>
          <p:cNvPr id="10" name="TextBox 9">
            <a:extLst>
              <a:ext uri="{FF2B5EF4-FFF2-40B4-BE49-F238E27FC236}">
                <a16:creationId xmlns:a16="http://schemas.microsoft.com/office/drawing/2014/main" id="{FAAFC379-0EB4-4D08-BA22-FB48BEF27EF8}"/>
              </a:ext>
            </a:extLst>
          </p:cNvPr>
          <p:cNvSpPr txBox="1"/>
          <p:nvPr/>
        </p:nvSpPr>
        <p:spPr>
          <a:xfrm>
            <a:off x="0" y="876822"/>
            <a:ext cx="6095993" cy="646331"/>
          </a:xfrm>
          <a:prstGeom prst="rect">
            <a:avLst/>
          </a:prstGeom>
          <a:noFill/>
        </p:spPr>
        <p:txBody>
          <a:bodyPr wrap="square" rtlCol="0">
            <a:spAutoFit/>
          </a:bodyPr>
          <a:lstStyle/>
          <a:p>
            <a:pPr algn="ctr"/>
            <a:r>
              <a:rPr lang="en-US" sz="3600" dirty="0">
                <a:latin typeface="Calibri" panose="020F0502020204030204" pitchFamily="34" charset="0"/>
                <a:cs typeface="Calibri" panose="020F0502020204030204" pitchFamily="34" charset="0"/>
              </a:rPr>
              <a:t>BP</a:t>
            </a:r>
          </a:p>
        </p:txBody>
      </p:sp>
      <p:sp>
        <p:nvSpPr>
          <p:cNvPr id="11" name="TextBox 10">
            <a:extLst>
              <a:ext uri="{FF2B5EF4-FFF2-40B4-BE49-F238E27FC236}">
                <a16:creationId xmlns:a16="http://schemas.microsoft.com/office/drawing/2014/main" id="{D6BC86C2-2FEE-4D9A-9C76-8838EC9E5CB2}"/>
              </a:ext>
            </a:extLst>
          </p:cNvPr>
          <p:cNvSpPr txBox="1"/>
          <p:nvPr/>
        </p:nvSpPr>
        <p:spPr>
          <a:xfrm>
            <a:off x="6096000" y="876822"/>
            <a:ext cx="6095999" cy="646331"/>
          </a:xfrm>
          <a:prstGeom prst="rect">
            <a:avLst/>
          </a:prstGeom>
          <a:noFill/>
        </p:spPr>
        <p:txBody>
          <a:bodyPr wrap="square" rtlCol="0">
            <a:spAutoFit/>
          </a:bodyPr>
          <a:lstStyle/>
          <a:p>
            <a:pPr algn="ctr"/>
            <a:r>
              <a:rPr lang="en-US" sz="3600" dirty="0">
                <a:latin typeface="Calibri" panose="020F0502020204030204" pitchFamily="34" charset="0"/>
                <a:cs typeface="Calibri" panose="020F0502020204030204" pitchFamily="34" charset="0"/>
              </a:rPr>
              <a:t>NHS</a:t>
            </a:r>
          </a:p>
        </p:txBody>
      </p:sp>
      <p:sp>
        <p:nvSpPr>
          <p:cNvPr id="12" name="Rectangle 11">
            <a:extLst>
              <a:ext uri="{FF2B5EF4-FFF2-40B4-BE49-F238E27FC236}">
                <a16:creationId xmlns:a16="http://schemas.microsoft.com/office/drawing/2014/main" id="{C232A829-4D5F-4D97-AA1E-4BD7B9A0C074}"/>
              </a:ext>
            </a:extLst>
          </p:cNvPr>
          <p:cNvSpPr/>
          <p:nvPr/>
        </p:nvSpPr>
        <p:spPr>
          <a:xfrm>
            <a:off x="0" y="1692089"/>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No risk evaluation</a:t>
            </a:r>
          </a:p>
        </p:txBody>
      </p:sp>
      <p:sp>
        <p:nvSpPr>
          <p:cNvPr id="14" name="Rectangle 13">
            <a:extLst>
              <a:ext uri="{FF2B5EF4-FFF2-40B4-BE49-F238E27FC236}">
                <a16:creationId xmlns:a16="http://schemas.microsoft.com/office/drawing/2014/main" id="{1C561F7F-5884-49AB-AC26-8575683A6A49}"/>
              </a:ext>
            </a:extLst>
          </p:cNvPr>
          <p:cNvSpPr/>
          <p:nvPr/>
        </p:nvSpPr>
        <p:spPr>
          <a:xfrm>
            <a:off x="0" y="2224508"/>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Lack of employee’s voice</a:t>
            </a:r>
          </a:p>
        </p:txBody>
      </p:sp>
      <p:sp>
        <p:nvSpPr>
          <p:cNvPr id="15" name="Rectangle 14">
            <a:extLst>
              <a:ext uri="{FF2B5EF4-FFF2-40B4-BE49-F238E27FC236}">
                <a16:creationId xmlns:a16="http://schemas.microsoft.com/office/drawing/2014/main" id="{2A641864-9BE7-49DD-9B35-3EE7B328F621}"/>
              </a:ext>
            </a:extLst>
          </p:cNvPr>
          <p:cNvSpPr/>
          <p:nvPr/>
        </p:nvSpPr>
        <p:spPr>
          <a:xfrm>
            <a:off x="0" y="2730800"/>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Poor training on safety procedures</a:t>
            </a:r>
          </a:p>
        </p:txBody>
      </p:sp>
      <p:sp>
        <p:nvSpPr>
          <p:cNvPr id="16" name="Rectangle 15">
            <a:extLst>
              <a:ext uri="{FF2B5EF4-FFF2-40B4-BE49-F238E27FC236}">
                <a16:creationId xmlns:a16="http://schemas.microsoft.com/office/drawing/2014/main" id="{EE245F09-F714-46F5-9D8D-E50AB5157464}"/>
              </a:ext>
            </a:extLst>
          </p:cNvPr>
          <p:cNvSpPr/>
          <p:nvPr/>
        </p:nvSpPr>
        <p:spPr>
          <a:xfrm>
            <a:off x="-7" y="3290768"/>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Poor leadership</a:t>
            </a:r>
          </a:p>
        </p:txBody>
      </p:sp>
      <p:sp>
        <p:nvSpPr>
          <p:cNvPr id="17" name="Rectangle 16">
            <a:extLst>
              <a:ext uri="{FF2B5EF4-FFF2-40B4-BE49-F238E27FC236}">
                <a16:creationId xmlns:a16="http://schemas.microsoft.com/office/drawing/2014/main" id="{0CC4B7E2-E3BD-4031-9944-FB88C7FF247B}"/>
              </a:ext>
            </a:extLst>
          </p:cNvPr>
          <p:cNvSpPr/>
          <p:nvPr/>
        </p:nvSpPr>
        <p:spPr>
          <a:xfrm>
            <a:off x="-7" y="3845110"/>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Lack of corporate culture</a:t>
            </a:r>
          </a:p>
        </p:txBody>
      </p:sp>
      <p:sp>
        <p:nvSpPr>
          <p:cNvPr id="18" name="Rectangle 17">
            <a:extLst>
              <a:ext uri="{FF2B5EF4-FFF2-40B4-BE49-F238E27FC236}">
                <a16:creationId xmlns:a16="http://schemas.microsoft.com/office/drawing/2014/main" id="{9B224786-33D3-4CA4-BDC4-BE3C14BC2284}"/>
              </a:ext>
            </a:extLst>
          </p:cNvPr>
          <p:cNvSpPr/>
          <p:nvPr/>
        </p:nvSpPr>
        <p:spPr>
          <a:xfrm>
            <a:off x="-7" y="4351402"/>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Poor performance management system</a:t>
            </a:r>
          </a:p>
        </p:txBody>
      </p:sp>
      <p:sp>
        <p:nvSpPr>
          <p:cNvPr id="19" name="Rectangle 18">
            <a:extLst>
              <a:ext uri="{FF2B5EF4-FFF2-40B4-BE49-F238E27FC236}">
                <a16:creationId xmlns:a16="http://schemas.microsoft.com/office/drawing/2014/main" id="{F8B21AAB-1334-461E-AF2D-AE144363CE9A}"/>
              </a:ext>
            </a:extLst>
          </p:cNvPr>
          <p:cNvSpPr/>
          <p:nvPr/>
        </p:nvSpPr>
        <p:spPr>
          <a:xfrm>
            <a:off x="6095993" y="1663393"/>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Ineffective succession planning</a:t>
            </a:r>
          </a:p>
        </p:txBody>
      </p:sp>
      <p:sp>
        <p:nvSpPr>
          <p:cNvPr id="21" name="Rectangle 20">
            <a:extLst>
              <a:ext uri="{FF2B5EF4-FFF2-40B4-BE49-F238E27FC236}">
                <a16:creationId xmlns:a16="http://schemas.microsoft.com/office/drawing/2014/main" id="{E32903DE-2605-47A2-9C1F-B9618493085B}"/>
              </a:ext>
            </a:extLst>
          </p:cNvPr>
          <p:cNvSpPr/>
          <p:nvPr/>
        </p:nvSpPr>
        <p:spPr>
          <a:xfrm>
            <a:off x="6095993" y="2201795"/>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No established structured promotion channels</a:t>
            </a:r>
          </a:p>
        </p:txBody>
      </p:sp>
      <p:sp>
        <p:nvSpPr>
          <p:cNvPr id="22" name="Rectangle 21">
            <a:extLst>
              <a:ext uri="{FF2B5EF4-FFF2-40B4-BE49-F238E27FC236}">
                <a16:creationId xmlns:a16="http://schemas.microsoft.com/office/drawing/2014/main" id="{C7778D68-0297-4783-9A33-9D1BA7C6F7EA}"/>
              </a:ext>
            </a:extLst>
          </p:cNvPr>
          <p:cNvSpPr/>
          <p:nvPr/>
        </p:nvSpPr>
        <p:spPr>
          <a:xfrm>
            <a:off x="6096000" y="2729653"/>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Need for HRM education and training</a:t>
            </a:r>
          </a:p>
        </p:txBody>
      </p:sp>
      <p:sp>
        <p:nvSpPr>
          <p:cNvPr id="23" name="Rectangle 22">
            <a:extLst>
              <a:ext uri="{FF2B5EF4-FFF2-40B4-BE49-F238E27FC236}">
                <a16:creationId xmlns:a16="http://schemas.microsoft.com/office/drawing/2014/main" id="{DDDA680E-11AE-4667-8522-E0B3E6A8B957}"/>
              </a:ext>
            </a:extLst>
          </p:cNvPr>
          <p:cNvSpPr/>
          <p:nvPr/>
        </p:nvSpPr>
        <p:spPr>
          <a:xfrm>
            <a:off x="6096000" y="3211307"/>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Clear rules must be in place</a:t>
            </a:r>
          </a:p>
        </p:txBody>
      </p:sp>
      <p:sp>
        <p:nvSpPr>
          <p:cNvPr id="24" name="Rectangle 23">
            <a:extLst>
              <a:ext uri="{FF2B5EF4-FFF2-40B4-BE49-F238E27FC236}">
                <a16:creationId xmlns:a16="http://schemas.microsoft.com/office/drawing/2014/main" id="{B476803D-AFFC-45B3-A872-897DEF8ACF44}"/>
              </a:ext>
            </a:extLst>
          </p:cNvPr>
          <p:cNvSpPr/>
          <p:nvPr/>
        </p:nvSpPr>
        <p:spPr>
          <a:xfrm>
            <a:off x="6095993" y="3678929"/>
            <a:ext cx="6096000" cy="967957"/>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Paperwork trail is not fluent and procedures are followed in a haphazard way</a:t>
            </a:r>
          </a:p>
        </p:txBody>
      </p:sp>
      <p:sp>
        <p:nvSpPr>
          <p:cNvPr id="25" name="Rectangle 24">
            <a:extLst>
              <a:ext uri="{FF2B5EF4-FFF2-40B4-BE49-F238E27FC236}">
                <a16:creationId xmlns:a16="http://schemas.microsoft.com/office/drawing/2014/main" id="{FCCBFDC5-2DC0-4FCD-BB61-637DD9B14D1C}"/>
              </a:ext>
            </a:extLst>
          </p:cNvPr>
          <p:cNvSpPr/>
          <p:nvPr/>
        </p:nvSpPr>
        <p:spPr>
          <a:xfrm>
            <a:off x="6096000" y="4542210"/>
            <a:ext cx="6096000" cy="967957"/>
          </a:xfrm>
          <a:prstGeom prst="rect">
            <a:avLst/>
          </a:prstGeom>
        </p:spPr>
        <p:txBody>
          <a:bodyPr>
            <a:spAutoFit/>
          </a:bodyPr>
          <a:lstStyle/>
          <a:p>
            <a:pPr marL="342900" lvl="0" indent="-306000">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Pressure to maintain current rules and procedures up-to-date</a:t>
            </a:r>
          </a:p>
        </p:txBody>
      </p:sp>
    </p:spTree>
    <p:extLst>
      <p:ext uri="{BB962C8B-B14F-4D97-AF65-F5344CB8AC3E}">
        <p14:creationId xmlns:p14="http://schemas.microsoft.com/office/powerpoint/2010/main" val="2827222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1000"/>
                                        <p:tgtEl>
                                          <p:spTgt spid="12"/>
                                        </p:tgtEl>
                                      </p:cBhvr>
                                    </p:animEffect>
                                    <p:anim calcmode="lin" valueType="num">
                                      <p:cBhvr>
                                        <p:cTn id="16" dur="1000" fill="hold"/>
                                        <p:tgtEl>
                                          <p:spTgt spid="12"/>
                                        </p:tgtEl>
                                        <p:attrNameLst>
                                          <p:attrName>ppt_x</p:attrName>
                                        </p:attrNameLst>
                                      </p:cBhvr>
                                      <p:tavLst>
                                        <p:tav tm="0">
                                          <p:val>
                                            <p:strVal val="#ppt_x"/>
                                          </p:val>
                                        </p:tav>
                                        <p:tav tm="100000">
                                          <p:val>
                                            <p:strVal val="#ppt_x"/>
                                          </p:val>
                                        </p:tav>
                                      </p:tavLst>
                                    </p:anim>
                                    <p:anim calcmode="lin" valueType="num">
                                      <p:cBhvr>
                                        <p:cTn id="17"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1000"/>
                                        <p:tgtEl>
                                          <p:spTgt spid="14"/>
                                        </p:tgtEl>
                                      </p:cBhvr>
                                    </p:animEffect>
                                    <p:anim calcmode="lin" valueType="num">
                                      <p:cBhvr>
                                        <p:cTn id="23" dur="1000" fill="hold"/>
                                        <p:tgtEl>
                                          <p:spTgt spid="14"/>
                                        </p:tgtEl>
                                        <p:attrNameLst>
                                          <p:attrName>ppt_x</p:attrName>
                                        </p:attrNameLst>
                                      </p:cBhvr>
                                      <p:tavLst>
                                        <p:tav tm="0">
                                          <p:val>
                                            <p:strVal val="#ppt_x"/>
                                          </p:val>
                                        </p:tav>
                                        <p:tav tm="100000">
                                          <p:val>
                                            <p:strVal val="#ppt_x"/>
                                          </p:val>
                                        </p:tav>
                                      </p:tavLst>
                                    </p:anim>
                                    <p:anim calcmode="lin" valueType="num">
                                      <p:cBhvr>
                                        <p:cTn id="24"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1000"/>
                                        <p:tgtEl>
                                          <p:spTgt spid="15"/>
                                        </p:tgtEl>
                                      </p:cBhvr>
                                    </p:animEffect>
                                    <p:anim calcmode="lin" valueType="num">
                                      <p:cBhvr>
                                        <p:cTn id="30" dur="1000" fill="hold"/>
                                        <p:tgtEl>
                                          <p:spTgt spid="15"/>
                                        </p:tgtEl>
                                        <p:attrNameLst>
                                          <p:attrName>ppt_x</p:attrName>
                                        </p:attrNameLst>
                                      </p:cBhvr>
                                      <p:tavLst>
                                        <p:tav tm="0">
                                          <p:val>
                                            <p:strVal val="#ppt_x"/>
                                          </p:val>
                                        </p:tav>
                                        <p:tav tm="100000">
                                          <p:val>
                                            <p:strVal val="#ppt_x"/>
                                          </p:val>
                                        </p:tav>
                                      </p:tavLst>
                                    </p:anim>
                                    <p:anim calcmode="lin" valueType="num">
                                      <p:cBhvr>
                                        <p:cTn id="3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16"/>
                                        </p:tgtEl>
                                        <p:attrNameLst>
                                          <p:attrName>style.visibility</p:attrName>
                                        </p:attrNameLst>
                                      </p:cBhvr>
                                      <p:to>
                                        <p:strVal val="visible"/>
                                      </p:to>
                                    </p:set>
                                    <p:animEffect transition="in" filter="fade">
                                      <p:cBhvr>
                                        <p:cTn id="36" dur="1000"/>
                                        <p:tgtEl>
                                          <p:spTgt spid="16"/>
                                        </p:tgtEl>
                                      </p:cBhvr>
                                    </p:animEffect>
                                    <p:anim calcmode="lin" valueType="num">
                                      <p:cBhvr>
                                        <p:cTn id="37" dur="1000" fill="hold"/>
                                        <p:tgtEl>
                                          <p:spTgt spid="16"/>
                                        </p:tgtEl>
                                        <p:attrNameLst>
                                          <p:attrName>ppt_x</p:attrName>
                                        </p:attrNameLst>
                                      </p:cBhvr>
                                      <p:tavLst>
                                        <p:tav tm="0">
                                          <p:val>
                                            <p:strVal val="#ppt_x"/>
                                          </p:val>
                                        </p:tav>
                                        <p:tav tm="100000">
                                          <p:val>
                                            <p:strVal val="#ppt_x"/>
                                          </p:val>
                                        </p:tav>
                                      </p:tavLst>
                                    </p:anim>
                                    <p:anim calcmode="lin" valueType="num">
                                      <p:cBhvr>
                                        <p:cTn id="38"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Effect transition="in" filter="fade">
                                      <p:cBhvr>
                                        <p:cTn id="43" dur="1000"/>
                                        <p:tgtEl>
                                          <p:spTgt spid="17"/>
                                        </p:tgtEl>
                                      </p:cBhvr>
                                    </p:animEffect>
                                    <p:anim calcmode="lin" valueType="num">
                                      <p:cBhvr>
                                        <p:cTn id="44" dur="1000" fill="hold"/>
                                        <p:tgtEl>
                                          <p:spTgt spid="17"/>
                                        </p:tgtEl>
                                        <p:attrNameLst>
                                          <p:attrName>ppt_x</p:attrName>
                                        </p:attrNameLst>
                                      </p:cBhvr>
                                      <p:tavLst>
                                        <p:tav tm="0">
                                          <p:val>
                                            <p:strVal val="#ppt_x"/>
                                          </p:val>
                                        </p:tav>
                                        <p:tav tm="100000">
                                          <p:val>
                                            <p:strVal val="#ppt_x"/>
                                          </p:val>
                                        </p:tav>
                                      </p:tavLst>
                                    </p:anim>
                                    <p:anim calcmode="lin" valueType="num">
                                      <p:cBhvr>
                                        <p:cTn id="45"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18"/>
                                        </p:tgtEl>
                                        <p:attrNameLst>
                                          <p:attrName>style.visibility</p:attrName>
                                        </p:attrNameLst>
                                      </p:cBhvr>
                                      <p:to>
                                        <p:strVal val="visible"/>
                                      </p:to>
                                    </p:set>
                                    <p:animEffect transition="in" filter="fade">
                                      <p:cBhvr>
                                        <p:cTn id="50" dur="1000"/>
                                        <p:tgtEl>
                                          <p:spTgt spid="18"/>
                                        </p:tgtEl>
                                      </p:cBhvr>
                                    </p:animEffect>
                                    <p:anim calcmode="lin" valueType="num">
                                      <p:cBhvr>
                                        <p:cTn id="51" dur="1000" fill="hold"/>
                                        <p:tgtEl>
                                          <p:spTgt spid="18"/>
                                        </p:tgtEl>
                                        <p:attrNameLst>
                                          <p:attrName>ppt_x</p:attrName>
                                        </p:attrNameLst>
                                      </p:cBhvr>
                                      <p:tavLst>
                                        <p:tav tm="0">
                                          <p:val>
                                            <p:strVal val="#ppt_x"/>
                                          </p:val>
                                        </p:tav>
                                        <p:tav tm="100000">
                                          <p:val>
                                            <p:strVal val="#ppt_x"/>
                                          </p:val>
                                        </p:tav>
                                      </p:tavLst>
                                    </p:anim>
                                    <p:anim calcmode="lin" valueType="num">
                                      <p:cBhvr>
                                        <p:cTn id="52"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11"/>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19"/>
                                        </p:tgtEl>
                                        <p:attrNameLst>
                                          <p:attrName>style.visibility</p:attrName>
                                        </p:attrNameLst>
                                      </p:cBhvr>
                                      <p:to>
                                        <p:strVal val="visible"/>
                                      </p:to>
                                    </p:set>
                                    <p:animEffect transition="in" filter="fade">
                                      <p:cBhvr>
                                        <p:cTn id="61" dur="1000"/>
                                        <p:tgtEl>
                                          <p:spTgt spid="19"/>
                                        </p:tgtEl>
                                      </p:cBhvr>
                                    </p:animEffect>
                                    <p:anim calcmode="lin" valueType="num">
                                      <p:cBhvr>
                                        <p:cTn id="62" dur="1000" fill="hold"/>
                                        <p:tgtEl>
                                          <p:spTgt spid="19"/>
                                        </p:tgtEl>
                                        <p:attrNameLst>
                                          <p:attrName>ppt_x</p:attrName>
                                        </p:attrNameLst>
                                      </p:cBhvr>
                                      <p:tavLst>
                                        <p:tav tm="0">
                                          <p:val>
                                            <p:strVal val="#ppt_x"/>
                                          </p:val>
                                        </p:tav>
                                        <p:tav tm="100000">
                                          <p:val>
                                            <p:strVal val="#ppt_x"/>
                                          </p:val>
                                        </p:tav>
                                      </p:tavLst>
                                    </p:anim>
                                    <p:anim calcmode="lin" valueType="num">
                                      <p:cBhvr>
                                        <p:cTn id="63"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21"/>
                                        </p:tgtEl>
                                        <p:attrNameLst>
                                          <p:attrName>style.visibility</p:attrName>
                                        </p:attrNameLst>
                                      </p:cBhvr>
                                      <p:to>
                                        <p:strVal val="visible"/>
                                      </p:to>
                                    </p:set>
                                    <p:animEffect transition="in" filter="fade">
                                      <p:cBhvr>
                                        <p:cTn id="68" dur="1000"/>
                                        <p:tgtEl>
                                          <p:spTgt spid="21"/>
                                        </p:tgtEl>
                                      </p:cBhvr>
                                    </p:animEffect>
                                    <p:anim calcmode="lin" valueType="num">
                                      <p:cBhvr>
                                        <p:cTn id="69" dur="1000" fill="hold"/>
                                        <p:tgtEl>
                                          <p:spTgt spid="21"/>
                                        </p:tgtEl>
                                        <p:attrNameLst>
                                          <p:attrName>ppt_x</p:attrName>
                                        </p:attrNameLst>
                                      </p:cBhvr>
                                      <p:tavLst>
                                        <p:tav tm="0">
                                          <p:val>
                                            <p:strVal val="#ppt_x"/>
                                          </p:val>
                                        </p:tav>
                                        <p:tav tm="100000">
                                          <p:val>
                                            <p:strVal val="#ppt_x"/>
                                          </p:val>
                                        </p:tav>
                                      </p:tavLst>
                                    </p:anim>
                                    <p:anim calcmode="lin" valueType="num">
                                      <p:cBhvr>
                                        <p:cTn id="70"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22"/>
                                        </p:tgtEl>
                                        <p:attrNameLst>
                                          <p:attrName>style.visibility</p:attrName>
                                        </p:attrNameLst>
                                      </p:cBhvr>
                                      <p:to>
                                        <p:strVal val="visible"/>
                                      </p:to>
                                    </p:set>
                                    <p:animEffect transition="in" filter="fade">
                                      <p:cBhvr>
                                        <p:cTn id="75" dur="1000"/>
                                        <p:tgtEl>
                                          <p:spTgt spid="22"/>
                                        </p:tgtEl>
                                      </p:cBhvr>
                                    </p:animEffect>
                                    <p:anim calcmode="lin" valueType="num">
                                      <p:cBhvr>
                                        <p:cTn id="76" dur="1000" fill="hold"/>
                                        <p:tgtEl>
                                          <p:spTgt spid="22"/>
                                        </p:tgtEl>
                                        <p:attrNameLst>
                                          <p:attrName>ppt_x</p:attrName>
                                        </p:attrNameLst>
                                      </p:cBhvr>
                                      <p:tavLst>
                                        <p:tav tm="0">
                                          <p:val>
                                            <p:strVal val="#ppt_x"/>
                                          </p:val>
                                        </p:tav>
                                        <p:tav tm="100000">
                                          <p:val>
                                            <p:strVal val="#ppt_x"/>
                                          </p:val>
                                        </p:tav>
                                      </p:tavLst>
                                    </p:anim>
                                    <p:anim calcmode="lin" valueType="num">
                                      <p:cBhvr>
                                        <p:cTn id="77"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42" presetClass="entr" presetSubtype="0" fill="hold" grpId="0" nodeType="clickEffect">
                                  <p:stCondLst>
                                    <p:cond delay="0"/>
                                  </p:stCondLst>
                                  <p:childTnLst>
                                    <p:set>
                                      <p:cBhvr>
                                        <p:cTn id="81" dur="1" fill="hold">
                                          <p:stCondLst>
                                            <p:cond delay="0"/>
                                          </p:stCondLst>
                                        </p:cTn>
                                        <p:tgtEl>
                                          <p:spTgt spid="23"/>
                                        </p:tgtEl>
                                        <p:attrNameLst>
                                          <p:attrName>style.visibility</p:attrName>
                                        </p:attrNameLst>
                                      </p:cBhvr>
                                      <p:to>
                                        <p:strVal val="visible"/>
                                      </p:to>
                                    </p:set>
                                    <p:animEffect transition="in" filter="fade">
                                      <p:cBhvr>
                                        <p:cTn id="82" dur="1000"/>
                                        <p:tgtEl>
                                          <p:spTgt spid="23"/>
                                        </p:tgtEl>
                                      </p:cBhvr>
                                    </p:animEffect>
                                    <p:anim calcmode="lin" valueType="num">
                                      <p:cBhvr>
                                        <p:cTn id="83" dur="1000" fill="hold"/>
                                        <p:tgtEl>
                                          <p:spTgt spid="23"/>
                                        </p:tgtEl>
                                        <p:attrNameLst>
                                          <p:attrName>ppt_x</p:attrName>
                                        </p:attrNameLst>
                                      </p:cBhvr>
                                      <p:tavLst>
                                        <p:tav tm="0">
                                          <p:val>
                                            <p:strVal val="#ppt_x"/>
                                          </p:val>
                                        </p:tav>
                                        <p:tav tm="100000">
                                          <p:val>
                                            <p:strVal val="#ppt_x"/>
                                          </p:val>
                                        </p:tav>
                                      </p:tavLst>
                                    </p:anim>
                                    <p:anim calcmode="lin" valueType="num">
                                      <p:cBhvr>
                                        <p:cTn id="84"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42" presetClass="entr" presetSubtype="0" fill="hold" grpId="0" nodeType="clickEffect">
                                  <p:stCondLst>
                                    <p:cond delay="0"/>
                                  </p:stCondLst>
                                  <p:childTnLst>
                                    <p:set>
                                      <p:cBhvr>
                                        <p:cTn id="88" dur="1" fill="hold">
                                          <p:stCondLst>
                                            <p:cond delay="0"/>
                                          </p:stCondLst>
                                        </p:cTn>
                                        <p:tgtEl>
                                          <p:spTgt spid="24"/>
                                        </p:tgtEl>
                                        <p:attrNameLst>
                                          <p:attrName>style.visibility</p:attrName>
                                        </p:attrNameLst>
                                      </p:cBhvr>
                                      <p:to>
                                        <p:strVal val="visible"/>
                                      </p:to>
                                    </p:set>
                                    <p:animEffect transition="in" filter="fade">
                                      <p:cBhvr>
                                        <p:cTn id="89" dur="1000"/>
                                        <p:tgtEl>
                                          <p:spTgt spid="24"/>
                                        </p:tgtEl>
                                      </p:cBhvr>
                                    </p:animEffect>
                                    <p:anim calcmode="lin" valueType="num">
                                      <p:cBhvr>
                                        <p:cTn id="90" dur="1000" fill="hold"/>
                                        <p:tgtEl>
                                          <p:spTgt spid="24"/>
                                        </p:tgtEl>
                                        <p:attrNameLst>
                                          <p:attrName>ppt_x</p:attrName>
                                        </p:attrNameLst>
                                      </p:cBhvr>
                                      <p:tavLst>
                                        <p:tav tm="0">
                                          <p:val>
                                            <p:strVal val="#ppt_x"/>
                                          </p:val>
                                        </p:tav>
                                        <p:tav tm="100000">
                                          <p:val>
                                            <p:strVal val="#ppt_x"/>
                                          </p:val>
                                        </p:tav>
                                      </p:tavLst>
                                    </p:anim>
                                    <p:anim calcmode="lin" valueType="num">
                                      <p:cBhvr>
                                        <p:cTn id="91"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42" presetClass="entr" presetSubtype="0" fill="hold" grpId="0" nodeType="clickEffect">
                                  <p:stCondLst>
                                    <p:cond delay="0"/>
                                  </p:stCondLst>
                                  <p:childTnLst>
                                    <p:set>
                                      <p:cBhvr>
                                        <p:cTn id="95" dur="1" fill="hold">
                                          <p:stCondLst>
                                            <p:cond delay="0"/>
                                          </p:stCondLst>
                                        </p:cTn>
                                        <p:tgtEl>
                                          <p:spTgt spid="25"/>
                                        </p:tgtEl>
                                        <p:attrNameLst>
                                          <p:attrName>style.visibility</p:attrName>
                                        </p:attrNameLst>
                                      </p:cBhvr>
                                      <p:to>
                                        <p:strVal val="visible"/>
                                      </p:to>
                                    </p:set>
                                    <p:animEffect transition="in" filter="fade">
                                      <p:cBhvr>
                                        <p:cTn id="96" dur="1000"/>
                                        <p:tgtEl>
                                          <p:spTgt spid="25"/>
                                        </p:tgtEl>
                                      </p:cBhvr>
                                    </p:animEffect>
                                    <p:anim calcmode="lin" valueType="num">
                                      <p:cBhvr>
                                        <p:cTn id="97" dur="1000" fill="hold"/>
                                        <p:tgtEl>
                                          <p:spTgt spid="25"/>
                                        </p:tgtEl>
                                        <p:attrNameLst>
                                          <p:attrName>ppt_x</p:attrName>
                                        </p:attrNameLst>
                                      </p:cBhvr>
                                      <p:tavLst>
                                        <p:tav tm="0">
                                          <p:val>
                                            <p:strVal val="#ppt_x"/>
                                          </p:val>
                                        </p:tav>
                                        <p:tav tm="100000">
                                          <p:val>
                                            <p:strVal val="#ppt_x"/>
                                          </p:val>
                                        </p:tav>
                                      </p:tavLst>
                                    </p:anim>
                                    <p:anim calcmode="lin" valueType="num">
                                      <p:cBhvr>
                                        <p:cTn id="98"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2" grpId="0"/>
      <p:bldP spid="14" grpId="0"/>
      <p:bldP spid="15" grpId="0"/>
      <p:bldP spid="16" grpId="0"/>
      <p:bldP spid="17" grpId="0"/>
      <p:bldP spid="18" grpId="0"/>
      <p:bldP spid="19" grpId="0"/>
      <p:bldP spid="21" grpId="0"/>
      <p:bldP spid="22" grpId="0"/>
      <p:bldP spid="23" grpId="0"/>
      <p:bldP spid="24" grpId="0"/>
      <p:bldP spid="2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7D99A9"/>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58655BF-8FE5-44E2-BCE6-03A9E4B88247}"/>
              </a:ext>
            </a:extLst>
          </p:cNvPr>
          <p:cNvSpPr>
            <a:spLocks noGrp="1"/>
          </p:cNvSpPr>
          <p:nvPr>
            <p:ph type="title"/>
          </p:nvPr>
        </p:nvSpPr>
        <p:spPr>
          <a:xfrm>
            <a:off x="913795" y="171450"/>
            <a:ext cx="10353762" cy="970450"/>
          </a:xfrm>
        </p:spPr>
        <p:txBody>
          <a:bodyPr>
            <a:normAutofit/>
          </a:bodyPr>
          <a:lstStyle/>
          <a:p>
            <a:r>
              <a:rPr lang="en-US" sz="3600" b="1" dirty="0">
                <a:latin typeface="Calibri" panose="020F0502020204030204" pitchFamily="34" charset="0"/>
                <a:cs typeface="Calibri" panose="020F0502020204030204" pitchFamily="34" charset="0"/>
              </a:rPr>
              <a:t>REVIEW OF LITERATURE</a:t>
            </a:r>
          </a:p>
        </p:txBody>
      </p:sp>
      <p:sp>
        <p:nvSpPr>
          <p:cNvPr id="5" name="Content Placeholder 4">
            <a:extLst>
              <a:ext uri="{FF2B5EF4-FFF2-40B4-BE49-F238E27FC236}">
                <a16:creationId xmlns:a16="http://schemas.microsoft.com/office/drawing/2014/main" id="{22800219-3AAB-46B0-910B-AA56307F7614}"/>
              </a:ext>
            </a:extLst>
          </p:cNvPr>
          <p:cNvSpPr>
            <a:spLocks noGrp="1"/>
          </p:cNvSpPr>
          <p:nvPr>
            <p:ph idx="1"/>
          </p:nvPr>
        </p:nvSpPr>
        <p:spPr>
          <a:xfrm>
            <a:off x="513744" y="999024"/>
            <a:ext cx="11202005" cy="4058751"/>
          </a:xfrm>
        </p:spPr>
        <p:txBody>
          <a:bodyPr>
            <a:noAutofit/>
          </a:bodyPr>
          <a:lstStyle/>
          <a:p>
            <a:pPr algn="just">
              <a:lnSpc>
                <a:spcPct val="150000"/>
              </a:lnSpc>
              <a:buFont typeface="Wingdings" panose="05000000000000000000" pitchFamily="2" charset="2"/>
              <a:buChar char="v"/>
            </a:pPr>
            <a:r>
              <a:rPr lang="en-US" sz="2200" b="1" dirty="0">
                <a:solidFill>
                  <a:schemeClr val="tx1"/>
                </a:solidFill>
                <a:effectLst/>
                <a:latin typeface="Calibri" panose="020F0502020204030204" pitchFamily="34" charset="0"/>
                <a:cs typeface="Calibri" panose="020F0502020204030204" pitchFamily="34" charset="0"/>
              </a:rPr>
              <a:t>Schuler, R. S., &amp; MacMillan, I. C. (1984) </a:t>
            </a:r>
            <a:r>
              <a:rPr lang="en-US" sz="2200" dirty="0">
                <a:solidFill>
                  <a:schemeClr val="tx1"/>
                </a:solidFill>
                <a:effectLst/>
                <a:latin typeface="Calibri" panose="020F0502020204030204" pitchFamily="34" charset="0"/>
                <a:cs typeface="Calibri" panose="020F0502020204030204" pitchFamily="34" charset="0"/>
              </a:rPr>
              <a:t>Creating and maintaining a competitive edge is essential for a company's development and success. Although there are several strategies that organizations may use to achieve this goal, one that is sometimes overlooked is maximizing the use of excellent human resource management. Many businesses now understand the rising significance of their human resources, but few think about them strategically—in terms of how to obtain a competitive edge. As a result, many businesses pass up the chance to use initiatives in human resource practice to gain a competitive edge. There are a few businesses, though, who seize the chance. We use them as illustrations to demonstrate how to methodically create these benefits using a "target/thrust matrix." The final conclusions of this matrix have substantial effects on people and human resource management as well as company strategy.</a:t>
            </a:r>
            <a:endParaRPr lang="en-US" sz="22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57337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7D99A9"/>
        </a:solidFill>
        <a:effectLst/>
      </p:bgPr>
    </p:bg>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06EC9688-F57A-4311-B474-3A8DBD1AB159}"/>
              </a:ext>
            </a:extLst>
          </p:cNvPr>
          <p:cNvSpPr>
            <a:spLocks noGrp="1"/>
          </p:cNvSpPr>
          <p:nvPr>
            <p:ph type="body" sz="half" idx="2"/>
          </p:nvPr>
        </p:nvSpPr>
        <p:spPr>
          <a:xfrm>
            <a:off x="342900" y="247650"/>
            <a:ext cx="11515725" cy="6362700"/>
          </a:xfrm>
        </p:spPr>
        <p:txBody>
          <a:bodyPr anchor="t">
            <a:noAutofit/>
          </a:bodyPr>
          <a:lstStyle/>
          <a:p>
            <a:pPr marL="285750" indent="-285750" algn="just">
              <a:lnSpc>
                <a:spcPct val="150000"/>
              </a:lnSpc>
              <a:buFont typeface="Wingdings" panose="05000000000000000000" pitchFamily="2" charset="2"/>
              <a:buChar char="v"/>
            </a:pPr>
            <a:r>
              <a:rPr lang="en-US" sz="2200" b="1" dirty="0">
                <a:solidFill>
                  <a:schemeClr val="tx1"/>
                </a:solidFill>
                <a:effectLst/>
                <a:latin typeface="Calibri" panose="020F0502020204030204" pitchFamily="34" charset="0"/>
                <a:cs typeface="Calibri" panose="020F0502020204030204" pitchFamily="34" charset="0"/>
              </a:rPr>
              <a:t>Buller, P.F. and McEvoy, G.M. (2012) </a:t>
            </a:r>
            <a:r>
              <a:rPr lang="en-US" sz="2200" dirty="0">
                <a:solidFill>
                  <a:schemeClr val="tx1"/>
                </a:solidFill>
                <a:latin typeface="Calibri" panose="020F0502020204030204" pitchFamily="34" charset="0"/>
                <a:cs typeface="Calibri" panose="020F0502020204030204" pitchFamily="34" charset="0"/>
              </a:rPr>
              <a:t>In order to pinpoint significant connections between a firm's strategy, its human resources, and performance outcomes, this study expands on prior theory and research on strategy and human resource management. First, we examine the pertinent literature with an emphasis on the contribution of human resources to the development of competitive advantage. The next step is to develop a multi-level model that demonstrates how human resource management techniques may successfully coordinate organizational, group, and individual aspects with the organization's goal. Line of sight, in our definition, refers to the alignment of an organization's capabilities and culture, a group's norms and competences, and an individual's KSAs, opportunities, and motivation with one another and the organization's plan. Furthermore, we suggest that such alignment helps to build the social and human resources that are essential for achieving and maintaining outstanding performance. With some implications for next research and </a:t>
            </a:r>
            <a:r>
              <a:rPr lang="en-US" sz="2200" dirty="0" err="1">
                <a:solidFill>
                  <a:schemeClr val="tx1"/>
                </a:solidFill>
                <a:latin typeface="Calibri" panose="020F0502020204030204" pitchFamily="34" charset="0"/>
                <a:cs typeface="Calibri" panose="020F0502020204030204" pitchFamily="34" charset="0"/>
              </a:rPr>
              <a:t>practise</a:t>
            </a:r>
            <a:r>
              <a:rPr lang="en-US" sz="2200" dirty="0">
                <a:solidFill>
                  <a:schemeClr val="tx1"/>
                </a:solidFill>
                <a:latin typeface="Calibri" panose="020F0502020204030204" pitchFamily="34" charset="0"/>
                <a:cs typeface="Calibri" panose="020F0502020204030204" pitchFamily="34" charset="0"/>
              </a:rPr>
              <a:t>, we wrap up the study.</a:t>
            </a:r>
          </a:p>
        </p:txBody>
      </p:sp>
    </p:spTree>
    <p:extLst>
      <p:ext uri="{BB962C8B-B14F-4D97-AF65-F5344CB8AC3E}">
        <p14:creationId xmlns:p14="http://schemas.microsoft.com/office/powerpoint/2010/main" val="577574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7D99A9"/>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AB9C9C4-7965-44AB-BD4A-02E79AD19E60}"/>
              </a:ext>
            </a:extLst>
          </p:cNvPr>
          <p:cNvSpPr>
            <a:spLocks noGrp="1"/>
          </p:cNvSpPr>
          <p:nvPr>
            <p:ph type="body" sz="half" idx="2"/>
          </p:nvPr>
        </p:nvSpPr>
        <p:spPr>
          <a:xfrm>
            <a:off x="342900" y="152401"/>
            <a:ext cx="11430000" cy="6438900"/>
          </a:xfrm>
        </p:spPr>
        <p:txBody>
          <a:bodyPr anchor="t">
            <a:noAutofit/>
          </a:bodyPr>
          <a:lstStyle/>
          <a:p>
            <a:pPr marL="285750" indent="-285750" algn="just">
              <a:lnSpc>
                <a:spcPct val="150000"/>
              </a:lnSpc>
              <a:buFont typeface="Wingdings" panose="05000000000000000000" pitchFamily="2" charset="2"/>
              <a:buChar char="v"/>
            </a:pPr>
            <a:r>
              <a:rPr lang="en-US" sz="2200" b="1" dirty="0">
                <a:solidFill>
                  <a:schemeClr val="tx1"/>
                </a:solidFill>
                <a:effectLst/>
                <a:latin typeface="Calibri" panose="020F0502020204030204" pitchFamily="34" charset="0"/>
                <a:cs typeface="Calibri" panose="020F0502020204030204" pitchFamily="34" charset="0"/>
              </a:rPr>
              <a:t>Chapman, E. F., Sisk, F. A., Schatten, J., &amp; Miles, E. W. (2018) </a:t>
            </a:r>
            <a:r>
              <a:rPr lang="en-US" sz="2200" dirty="0">
                <a:solidFill>
                  <a:schemeClr val="tx1"/>
                </a:solidFill>
                <a:effectLst/>
                <a:latin typeface="Calibri" panose="020F0502020204030204" pitchFamily="34" charset="0"/>
                <a:cs typeface="Calibri" panose="020F0502020204030204" pitchFamily="34" charset="0"/>
              </a:rPr>
              <a:t>Numerous studies have examined human resources as a source of long-term competitive advantage, and they have found that specific human resource management and development practices promote high-performance work systems that improve company performance. Significant evidence suggests that organizations gain by implementing the human resource management and human resource development practices that result in high-performance work systems, even though the exact process by which this connection arises is still a "black box." We talk about the effects of two opposing viewpoints—institutional theory and the resource-based view—on high-performance work systems. In contrast to resource-based perspective qualities, we contend that organizations that adhere to the principles of institutional theory experience isomorphism in some human resource management and development practices. We contend that for enterprises to be successful, they must strike a balance between the pull of institutional pressure and the push of view differentiation based on resource availability.</a:t>
            </a:r>
            <a:endParaRPr lang="en-US" sz="22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45662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2A3FF08-594C-4117-84FB-5D5FDF388FFC}"/>
              </a:ext>
            </a:extLst>
          </p:cNvPr>
          <p:cNvSpPr/>
          <p:nvPr/>
        </p:nvSpPr>
        <p:spPr>
          <a:xfrm>
            <a:off x="0" y="876822"/>
            <a:ext cx="12192000" cy="707886"/>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9BC9A65E-E708-49E6-AE05-E467B1D47F80}"/>
              </a:ext>
            </a:extLst>
          </p:cNvPr>
          <p:cNvSpPr/>
          <p:nvPr/>
        </p:nvSpPr>
        <p:spPr>
          <a:xfrm>
            <a:off x="1" y="0"/>
            <a:ext cx="12192000" cy="876822"/>
          </a:xfrm>
          <a:prstGeom prst="rect">
            <a:avLst/>
          </a:prstGeom>
          <a:solidFill>
            <a:srgbClr val="7D99A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D8A45CE-21BC-4E5B-9CA6-F7D3A7272D3B}"/>
              </a:ext>
            </a:extLst>
          </p:cNvPr>
          <p:cNvSpPr txBox="1"/>
          <p:nvPr/>
        </p:nvSpPr>
        <p:spPr>
          <a:xfrm>
            <a:off x="0" y="0"/>
            <a:ext cx="12192000" cy="707886"/>
          </a:xfrm>
          <a:prstGeom prst="rect">
            <a:avLst/>
          </a:prstGeom>
          <a:noFill/>
        </p:spPr>
        <p:txBody>
          <a:bodyPr wrap="square" rtlCol="0">
            <a:spAutoFit/>
          </a:bodyPr>
          <a:lstStyle/>
          <a:p>
            <a:pPr algn="ctr"/>
            <a:r>
              <a:rPr lang="en-US" sz="4000" b="1" dirty="0">
                <a:latin typeface="Calibri" panose="020F0502020204030204" pitchFamily="34" charset="0"/>
                <a:cs typeface="Calibri" panose="020F0502020204030204" pitchFamily="34" charset="0"/>
              </a:rPr>
              <a:t>RESOURCE BASED VIEW(RBV)</a:t>
            </a:r>
          </a:p>
        </p:txBody>
      </p:sp>
      <p:sp>
        <p:nvSpPr>
          <p:cNvPr id="5" name="TextBox 4">
            <a:extLst>
              <a:ext uri="{FF2B5EF4-FFF2-40B4-BE49-F238E27FC236}">
                <a16:creationId xmlns:a16="http://schemas.microsoft.com/office/drawing/2014/main" id="{2A709FF8-A134-4F83-AB4B-C09AF928FCDA}"/>
              </a:ext>
            </a:extLst>
          </p:cNvPr>
          <p:cNvSpPr txBox="1"/>
          <p:nvPr/>
        </p:nvSpPr>
        <p:spPr>
          <a:xfrm>
            <a:off x="0" y="876822"/>
            <a:ext cx="6095993" cy="646331"/>
          </a:xfrm>
          <a:prstGeom prst="rect">
            <a:avLst/>
          </a:prstGeom>
          <a:noFill/>
        </p:spPr>
        <p:txBody>
          <a:bodyPr wrap="square" rtlCol="0">
            <a:spAutoFit/>
          </a:bodyPr>
          <a:lstStyle/>
          <a:p>
            <a:pPr algn="ctr"/>
            <a:r>
              <a:rPr lang="en-US" sz="3600" dirty="0">
                <a:latin typeface="Calibri" panose="020F0502020204030204" pitchFamily="34" charset="0"/>
                <a:cs typeface="Calibri" panose="020F0502020204030204" pitchFamily="34" charset="0"/>
              </a:rPr>
              <a:t>BP</a:t>
            </a:r>
          </a:p>
        </p:txBody>
      </p:sp>
      <p:sp>
        <p:nvSpPr>
          <p:cNvPr id="6" name="TextBox 5">
            <a:extLst>
              <a:ext uri="{FF2B5EF4-FFF2-40B4-BE49-F238E27FC236}">
                <a16:creationId xmlns:a16="http://schemas.microsoft.com/office/drawing/2014/main" id="{73A42FF2-4E2C-4DAC-ADF7-5CAA865FCD36}"/>
              </a:ext>
            </a:extLst>
          </p:cNvPr>
          <p:cNvSpPr txBox="1"/>
          <p:nvPr/>
        </p:nvSpPr>
        <p:spPr>
          <a:xfrm>
            <a:off x="6096000" y="876822"/>
            <a:ext cx="6095999" cy="646331"/>
          </a:xfrm>
          <a:prstGeom prst="rect">
            <a:avLst/>
          </a:prstGeom>
          <a:noFill/>
        </p:spPr>
        <p:txBody>
          <a:bodyPr wrap="square" rtlCol="0">
            <a:spAutoFit/>
          </a:bodyPr>
          <a:lstStyle/>
          <a:p>
            <a:pPr algn="ctr"/>
            <a:r>
              <a:rPr lang="en-US" sz="3600" dirty="0">
                <a:latin typeface="Calibri" panose="020F0502020204030204" pitchFamily="34" charset="0"/>
                <a:cs typeface="Calibri" panose="020F0502020204030204" pitchFamily="34" charset="0"/>
              </a:rPr>
              <a:t>NHS</a:t>
            </a:r>
          </a:p>
        </p:txBody>
      </p:sp>
      <p:cxnSp>
        <p:nvCxnSpPr>
          <p:cNvPr id="10" name="Straight Connector 9">
            <a:extLst>
              <a:ext uri="{FF2B5EF4-FFF2-40B4-BE49-F238E27FC236}">
                <a16:creationId xmlns:a16="http://schemas.microsoft.com/office/drawing/2014/main" id="{80E47439-89DB-4741-A8CF-5B392A0181C4}"/>
              </a:ext>
            </a:extLst>
          </p:cNvPr>
          <p:cNvCxnSpPr>
            <a:stCxn id="7" idx="2"/>
          </p:cNvCxnSpPr>
          <p:nvPr/>
        </p:nvCxnSpPr>
        <p:spPr>
          <a:xfrm flipH="1">
            <a:off x="6095993" y="876822"/>
            <a:ext cx="8" cy="5981178"/>
          </a:xfrm>
          <a:prstGeom prst="line">
            <a:avLst/>
          </a:prstGeom>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51558E27-6289-4F2A-9692-6C937119C367}"/>
              </a:ext>
            </a:extLst>
          </p:cNvPr>
          <p:cNvPicPr>
            <a:picLocks noChangeAspect="1"/>
          </p:cNvPicPr>
          <p:nvPr/>
        </p:nvPicPr>
        <p:blipFill>
          <a:blip r:embed="rId2"/>
          <a:stretch>
            <a:fillRect/>
          </a:stretch>
        </p:blipFill>
        <p:spPr>
          <a:xfrm>
            <a:off x="28930" y="1584708"/>
            <a:ext cx="6076714" cy="5273292"/>
          </a:xfrm>
          <a:prstGeom prst="rect">
            <a:avLst/>
          </a:prstGeom>
        </p:spPr>
      </p:pic>
      <p:sp>
        <p:nvSpPr>
          <p:cNvPr id="12" name="Rectangle 11">
            <a:extLst>
              <a:ext uri="{FF2B5EF4-FFF2-40B4-BE49-F238E27FC236}">
                <a16:creationId xmlns:a16="http://schemas.microsoft.com/office/drawing/2014/main" id="{CCE45DDD-C425-4796-8808-5C31CCD62F36}"/>
              </a:ext>
            </a:extLst>
          </p:cNvPr>
          <p:cNvSpPr/>
          <p:nvPr/>
        </p:nvSpPr>
        <p:spPr>
          <a:xfrm>
            <a:off x="6124923" y="1610835"/>
            <a:ext cx="6067070" cy="506292"/>
          </a:xfrm>
          <a:prstGeom prst="rect">
            <a:avLst/>
          </a:prstGeom>
        </p:spPr>
        <p:txBody>
          <a:bodyPr wrap="square">
            <a:spAutoFit/>
          </a:bodyPr>
          <a:lstStyle/>
          <a:p>
            <a:pPr marL="342900" lvl="0" indent="-306000">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Human resources</a:t>
            </a:r>
          </a:p>
        </p:txBody>
      </p:sp>
      <p:sp>
        <p:nvSpPr>
          <p:cNvPr id="13" name="Rectangle 12">
            <a:extLst>
              <a:ext uri="{FF2B5EF4-FFF2-40B4-BE49-F238E27FC236}">
                <a16:creationId xmlns:a16="http://schemas.microsoft.com/office/drawing/2014/main" id="{BC3E43CD-F67C-4174-A6FA-0BE9831D6B20}"/>
              </a:ext>
            </a:extLst>
          </p:cNvPr>
          <p:cNvSpPr/>
          <p:nvPr/>
        </p:nvSpPr>
        <p:spPr>
          <a:xfrm>
            <a:off x="6124930" y="2101833"/>
            <a:ext cx="6067070" cy="506292"/>
          </a:xfrm>
          <a:prstGeom prst="rect">
            <a:avLst/>
          </a:prstGeom>
        </p:spPr>
        <p:txBody>
          <a:bodyPr wrap="square">
            <a:spAutoFit/>
          </a:bodyPr>
          <a:lstStyle/>
          <a:p>
            <a:pPr marL="342900" lvl="0" indent="-306000">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Organizational culture</a:t>
            </a:r>
          </a:p>
        </p:txBody>
      </p:sp>
      <p:sp>
        <p:nvSpPr>
          <p:cNvPr id="14" name="Rectangle 13">
            <a:extLst>
              <a:ext uri="{FF2B5EF4-FFF2-40B4-BE49-F238E27FC236}">
                <a16:creationId xmlns:a16="http://schemas.microsoft.com/office/drawing/2014/main" id="{8968ADA3-8374-4BAE-BF4D-4FCB1431D239}"/>
              </a:ext>
            </a:extLst>
          </p:cNvPr>
          <p:cNvSpPr/>
          <p:nvPr/>
        </p:nvSpPr>
        <p:spPr>
          <a:xfrm>
            <a:off x="6105644" y="2594527"/>
            <a:ext cx="6067070" cy="506292"/>
          </a:xfrm>
          <a:prstGeom prst="rect">
            <a:avLst/>
          </a:prstGeom>
        </p:spPr>
        <p:txBody>
          <a:bodyPr wrap="square">
            <a:spAutoFit/>
          </a:bodyPr>
          <a:lstStyle/>
          <a:p>
            <a:pPr marL="342900" lvl="0" indent="-306000">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Knowledge and information system</a:t>
            </a:r>
          </a:p>
        </p:txBody>
      </p:sp>
      <p:sp>
        <p:nvSpPr>
          <p:cNvPr id="15" name="Rectangle 14">
            <a:extLst>
              <a:ext uri="{FF2B5EF4-FFF2-40B4-BE49-F238E27FC236}">
                <a16:creationId xmlns:a16="http://schemas.microsoft.com/office/drawing/2014/main" id="{7ED7A831-F495-440A-95F8-A91E7DE83096}"/>
              </a:ext>
            </a:extLst>
          </p:cNvPr>
          <p:cNvSpPr/>
          <p:nvPr/>
        </p:nvSpPr>
        <p:spPr>
          <a:xfrm>
            <a:off x="6124923" y="3059398"/>
            <a:ext cx="6067070" cy="506292"/>
          </a:xfrm>
          <a:prstGeom prst="rect">
            <a:avLst/>
          </a:prstGeom>
        </p:spPr>
        <p:txBody>
          <a:bodyPr wrap="square">
            <a:spAutoFit/>
          </a:bodyPr>
          <a:lstStyle/>
          <a:p>
            <a:pPr marL="342900" lvl="0" indent="-306000">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Reputation and brand</a:t>
            </a:r>
          </a:p>
        </p:txBody>
      </p:sp>
      <p:sp>
        <p:nvSpPr>
          <p:cNvPr id="16" name="Rectangle 15">
            <a:extLst>
              <a:ext uri="{FF2B5EF4-FFF2-40B4-BE49-F238E27FC236}">
                <a16:creationId xmlns:a16="http://schemas.microsoft.com/office/drawing/2014/main" id="{96CDAC06-ACE3-4BDE-B525-18CC736ED543}"/>
              </a:ext>
            </a:extLst>
          </p:cNvPr>
          <p:cNvSpPr/>
          <p:nvPr/>
        </p:nvSpPr>
        <p:spPr>
          <a:xfrm>
            <a:off x="6144210" y="3545968"/>
            <a:ext cx="6067070" cy="506292"/>
          </a:xfrm>
          <a:prstGeom prst="rect">
            <a:avLst/>
          </a:prstGeom>
        </p:spPr>
        <p:txBody>
          <a:bodyPr wrap="square">
            <a:spAutoFit/>
          </a:bodyPr>
          <a:lstStyle/>
          <a:p>
            <a:pPr marL="342900" lvl="0" indent="-306000">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Financial resources</a:t>
            </a:r>
          </a:p>
        </p:txBody>
      </p:sp>
    </p:spTree>
    <p:extLst>
      <p:ext uri="{BB962C8B-B14F-4D97-AF65-F5344CB8AC3E}">
        <p14:creationId xmlns:p14="http://schemas.microsoft.com/office/powerpoint/2010/main" val="3657650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1000"/>
                                        <p:tgtEl>
                                          <p:spTgt spid="11"/>
                                        </p:tgtEl>
                                      </p:cBhvr>
                                    </p:animEffect>
                                    <p:anim calcmode="lin" valueType="num">
                                      <p:cBhvr>
                                        <p:cTn id="16" dur="1000" fill="hold"/>
                                        <p:tgtEl>
                                          <p:spTgt spid="11"/>
                                        </p:tgtEl>
                                        <p:attrNameLst>
                                          <p:attrName>ppt_x</p:attrName>
                                        </p:attrNameLst>
                                      </p:cBhvr>
                                      <p:tavLst>
                                        <p:tav tm="0">
                                          <p:val>
                                            <p:strVal val="#ppt_x"/>
                                          </p:val>
                                        </p:tav>
                                        <p:tav tm="100000">
                                          <p:val>
                                            <p:strVal val="#ppt_x"/>
                                          </p:val>
                                        </p:tav>
                                      </p:tavLst>
                                    </p:anim>
                                    <p:anim calcmode="lin" valueType="num">
                                      <p:cBhvr>
                                        <p:cTn id="17"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1000"/>
                                        <p:tgtEl>
                                          <p:spTgt spid="12"/>
                                        </p:tgtEl>
                                      </p:cBhvr>
                                    </p:animEffect>
                                    <p:anim calcmode="lin" valueType="num">
                                      <p:cBhvr>
                                        <p:cTn id="27" dur="1000" fill="hold"/>
                                        <p:tgtEl>
                                          <p:spTgt spid="12"/>
                                        </p:tgtEl>
                                        <p:attrNameLst>
                                          <p:attrName>ppt_x</p:attrName>
                                        </p:attrNameLst>
                                      </p:cBhvr>
                                      <p:tavLst>
                                        <p:tav tm="0">
                                          <p:val>
                                            <p:strVal val="#ppt_x"/>
                                          </p:val>
                                        </p:tav>
                                        <p:tav tm="100000">
                                          <p:val>
                                            <p:strVal val="#ppt_x"/>
                                          </p:val>
                                        </p:tav>
                                      </p:tavLst>
                                    </p:anim>
                                    <p:anim calcmode="lin" valueType="num">
                                      <p:cBhvr>
                                        <p:cTn id="28"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3">
                                            <p:txEl>
                                              <p:pRg st="0" end="0"/>
                                            </p:txEl>
                                          </p:spTgt>
                                        </p:tgtEl>
                                        <p:attrNameLst>
                                          <p:attrName>style.visibility</p:attrName>
                                        </p:attrNameLst>
                                      </p:cBhvr>
                                      <p:to>
                                        <p:strVal val="visible"/>
                                      </p:to>
                                    </p:set>
                                    <p:animEffect transition="in" filter="fade">
                                      <p:cBhvr>
                                        <p:cTn id="33" dur="1000"/>
                                        <p:tgtEl>
                                          <p:spTgt spid="13">
                                            <p:txEl>
                                              <p:pRg st="0" end="0"/>
                                            </p:txEl>
                                          </p:spTgt>
                                        </p:tgtEl>
                                      </p:cBhvr>
                                    </p:animEffect>
                                    <p:anim calcmode="lin" valueType="num">
                                      <p:cBhvr>
                                        <p:cTn id="34" dur="1000" fill="hold"/>
                                        <p:tgtEl>
                                          <p:spTgt spid="13">
                                            <p:txEl>
                                              <p:pRg st="0" end="0"/>
                                            </p:txEl>
                                          </p:spTgt>
                                        </p:tgtEl>
                                        <p:attrNameLst>
                                          <p:attrName>ppt_x</p:attrName>
                                        </p:attrNameLst>
                                      </p:cBhvr>
                                      <p:tavLst>
                                        <p:tav tm="0">
                                          <p:val>
                                            <p:strVal val="#ppt_x"/>
                                          </p:val>
                                        </p:tav>
                                        <p:tav tm="100000">
                                          <p:val>
                                            <p:strVal val="#ppt_x"/>
                                          </p:val>
                                        </p:tav>
                                      </p:tavLst>
                                    </p:anim>
                                    <p:anim calcmode="lin" valueType="num">
                                      <p:cBhvr>
                                        <p:cTn id="35" dur="1000" fill="hold"/>
                                        <p:tgtEl>
                                          <p:spTgt spid="1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14">
                                            <p:txEl>
                                              <p:pRg st="0" end="0"/>
                                            </p:txEl>
                                          </p:spTgt>
                                        </p:tgtEl>
                                        <p:attrNameLst>
                                          <p:attrName>style.visibility</p:attrName>
                                        </p:attrNameLst>
                                      </p:cBhvr>
                                      <p:to>
                                        <p:strVal val="visible"/>
                                      </p:to>
                                    </p:set>
                                    <p:animEffect transition="in" filter="fade">
                                      <p:cBhvr>
                                        <p:cTn id="40" dur="1000"/>
                                        <p:tgtEl>
                                          <p:spTgt spid="14">
                                            <p:txEl>
                                              <p:pRg st="0" end="0"/>
                                            </p:txEl>
                                          </p:spTgt>
                                        </p:tgtEl>
                                      </p:cBhvr>
                                    </p:animEffect>
                                    <p:anim calcmode="lin" valueType="num">
                                      <p:cBhvr>
                                        <p:cTn id="41"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42" dur="1000" fill="hold"/>
                                        <p:tgtEl>
                                          <p:spTgt spid="1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15">
                                            <p:txEl>
                                              <p:pRg st="0" end="0"/>
                                            </p:txEl>
                                          </p:spTgt>
                                        </p:tgtEl>
                                        <p:attrNameLst>
                                          <p:attrName>style.visibility</p:attrName>
                                        </p:attrNameLst>
                                      </p:cBhvr>
                                      <p:to>
                                        <p:strVal val="visible"/>
                                      </p:to>
                                    </p:set>
                                    <p:animEffect transition="in" filter="fade">
                                      <p:cBhvr>
                                        <p:cTn id="47" dur="1000"/>
                                        <p:tgtEl>
                                          <p:spTgt spid="15">
                                            <p:txEl>
                                              <p:pRg st="0" end="0"/>
                                            </p:txEl>
                                          </p:spTgt>
                                        </p:tgtEl>
                                      </p:cBhvr>
                                    </p:animEffect>
                                    <p:anim calcmode="lin" valueType="num">
                                      <p:cBhvr>
                                        <p:cTn id="48" dur="1000" fill="hold"/>
                                        <p:tgtEl>
                                          <p:spTgt spid="15">
                                            <p:txEl>
                                              <p:pRg st="0" end="0"/>
                                            </p:txEl>
                                          </p:spTgt>
                                        </p:tgtEl>
                                        <p:attrNameLst>
                                          <p:attrName>ppt_x</p:attrName>
                                        </p:attrNameLst>
                                      </p:cBhvr>
                                      <p:tavLst>
                                        <p:tav tm="0">
                                          <p:val>
                                            <p:strVal val="#ppt_x"/>
                                          </p:val>
                                        </p:tav>
                                        <p:tav tm="100000">
                                          <p:val>
                                            <p:strVal val="#ppt_x"/>
                                          </p:val>
                                        </p:tav>
                                      </p:tavLst>
                                    </p:anim>
                                    <p:anim calcmode="lin" valueType="num">
                                      <p:cBhvr>
                                        <p:cTn id="49" dur="1000" fill="hold"/>
                                        <p:tgtEl>
                                          <p:spTgt spid="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16">
                                            <p:txEl>
                                              <p:pRg st="0" end="0"/>
                                            </p:txEl>
                                          </p:spTgt>
                                        </p:tgtEl>
                                        <p:attrNameLst>
                                          <p:attrName>style.visibility</p:attrName>
                                        </p:attrNameLst>
                                      </p:cBhvr>
                                      <p:to>
                                        <p:strVal val="visible"/>
                                      </p:to>
                                    </p:set>
                                    <p:animEffect transition="in" filter="fade">
                                      <p:cBhvr>
                                        <p:cTn id="54" dur="1000"/>
                                        <p:tgtEl>
                                          <p:spTgt spid="16">
                                            <p:txEl>
                                              <p:pRg st="0" end="0"/>
                                            </p:txEl>
                                          </p:spTgt>
                                        </p:tgtEl>
                                      </p:cBhvr>
                                    </p:animEffect>
                                    <p:anim calcmode="lin" valueType="num">
                                      <p:cBhvr>
                                        <p:cTn id="55" dur="1000" fill="hold"/>
                                        <p:tgtEl>
                                          <p:spTgt spid="16">
                                            <p:txEl>
                                              <p:pRg st="0" end="0"/>
                                            </p:txEl>
                                          </p:spTgt>
                                        </p:tgtEl>
                                        <p:attrNameLst>
                                          <p:attrName>ppt_x</p:attrName>
                                        </p:attrNameLst>
                                      </p:cBhvr>
                                      <p:tavLst>
                                        <p:tav tm="0">
                                          <p:val>
                                            <p:strVal val="#ppt_x"/>
                                          </p:val>
                                        </p:tav>
                                        <p:tav tm="100000">
                                          <p:val>
                                            <p:strVal val="#ppt_x"/>
                                          </p:val>
                                        </p:tav>
                                      </p:tavLst>
                                    </p:anim>
                                    <p:anim calcmode="lin" valueType="num">
                                      <p:cBhvr>
                                        <p:cTn id="56" dur="1000" fill="hold"/>
                                        <p:tgtEl>
                                          <p:spTgt spid="1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1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33FC111-7248-4538-8AAE-44CB266A9DCF}"/>
              </a:ext>
            </a:extLst>
          </p:cNvPr>
          <p:cNvSpPr/>
          <p:nvPr/>
        </p:nvSpPr>
        <p:spPr>
          <a:xfrm>
            <a:off x="0" y="0"/>
            <a:ext cx="12191999" cy="876822"/>
          </a:xfrm>
          <a:prstGeom prst="rect">
            <a:avLst/>
          </a:prstGeom>
          <a:solidFill>
            <a:srgbClr val="7D99A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924BC34-25E2-4746-B484-F457EE554D41}"/>
              </a:ext>
            </a:extLst>
          </p:cNvPr>
          <p:cNvSpPr txBox="1"/>
          <p:nvPr/>
        </p:nvSpPr>
        <p:spPr>
          <a:xfrm>
            <a:off x="0" y="0"/>
            <a:ext cx="12192000" cy="707886"/>
          </a:xfrm>
          <a:prstGeom prst="rect">
            <a:avLst/>
          </a:prstGeom>
          <a:noFill/>
        </p:spPr>
        <p:txBody>
          <a:bodyPr wrap="square" rtlCol="0">
            <a:spAutoFit/>
          </a:bodyPr>
          <a:lstStyle/>
          <a:p>
            <a:pPr algn="ctr"/>
            <a:r>
              <a:rPr lang="en-US" sz="4000" b="1" dirty="0">
                <a:latin typeface="Calibri" panose="020F0502020204030204" pitchFamily="34" charset="0"/>
                <a:cs typeface="Calibri" panose="020F0502020204030204" pitchFamily="34" charset="0"/>
              </a:rPr>
              <a:t>FUNCTIONAL CULTURE</a:t>
            </a:r>
          </a:p>
        </p:txBody>
      </p:sp>
      <p:sp>
        <p:nvSpPr>
          <p:cNvPr id="3" name="TextBox 2">
            <a:extLst>
              <a:ext uri="{FF2B5EF4-FFF2-40B4-BE49-F238E27FC236}">
                <a16:creationId xmlns:a16="http://schemas.microsoft.com/office/drawing/2014/main" id="{CBC23389-7CD2-44E8-B4AD-3F5ADEB8CFE4}"/>
              </a:ext>
            </a:extLst>
          </p:cNvPr>
          <p:cNvSpPr txBox="1"/>
          <p:nvPr/>
        </p:nvSpPr>
        <p:spPr>
          <a:xfrm>
            <a:off x="0" y="876822"/>
            <a:ext cx="6095993" cy="646331"/>
          </a:xfrm>
          <a:prstGeom prst="rect">
            <a:avLst/>
          </a:prstGeom>
          <a:noFill/>
        </p:spPr>
        <p:txBody>
          <a:bodyPr wrap="square" rtlCol="0">
            <a:spAutoFit/>
          </a:bodyPr>
          <a:lstStyle/>
          <a:p>
            <a:pPr algn="ctr"/>
            <a:r>
              <a:rPr lang="en-US" sz="3600" dirty="0">
                <a:latin typeface="Calibri" panose="020F0502020204030204" pitchFamily="34" charset="0"/>
                <a:cs typeface="Calibri" panose="020F0502020204030204" pitchFamily="34" charset="0"/>
              </a:rPr>
              <a:t>BP</a:t>
            </a:r>
          </a:p>
        </p:txBody>
      </p:sp>
      <p:sp>
        <p:nvSpPr>
          <p:cNvPr id="4" name="TextBox 3">
            <a:extLst>
              <a:ext uri="{FF2B5EF4-FFF2-40B4-BE49-F238E27FC236}">
                <a16:creationId xmlns:a16="http://schemas.microsoft.com/office/drawing/2014/main" id="{7E7A75E7-5E68-4B26-9FE5-6A891831B0D0}"/>
              </a:ext>
            </a:extLst>
          </p:cNvPr>
          <p:cNvSpPr txBox="1"/>
          <p:nvPr/>
        </p:nvSpPr>
        <p:spPr>
          <a:xfrm>
            <a:off x="6096000" y="876822"/>
            <a:ext cx="6095999" cy="646331"/>
          </a:xfrm>
          <a:prstGeom prst="rect">
            <a:avLst/>
          </a:prstGeom>
          <a:noFill/>
        </p:spPr>
        <p:txBody>
          <a:bodyPr wrap="square" rtlCol="0">
            <a:spAutoFit/>
          </a:bodyPr>
          <a:lstStyle/>
          <a:p>
            <a:pPr algn="ctr"/>
            <a:r>
              <a:rPr lang="en-US" sz="3600" dirty="0">
                <a:latin typeface="Calibri" panose="020F0502020204030204" pitchFamily="34" charset="0"/>
                <a:cs typeface="Calibri" panose="020F0502020204030204" pitchFamily="34" charset="0"/>
              </a:rPr>
              <a:t>NHS</a:t>
            </a:r>
          </a:p>
        </p:txBody>
      </p:sp>
      <p:sp>
        <p:nvSpPr>
          <p:cNvPr id="6" name="Rectangle 5">
            <a:extLst>
              <a:ext uri="{FF2B5EF4-FFF2-40B4-BE49-F238E27FC236}">
                <a16:creationId xmlns:a16="http://schemas.microsoft.com/office/drawing/2014/main" id="{F2831F66-0888-4637-912C-771DCF89DAC4}"/>
              </a:ext>
            </a:extLst>
          </p:cNvPr>
          <p:cNvSpPr/>
          <p:nvPr/>
        </p:nvSpPr>
        <p:spPr>
          <a:xfrm>
            <a:off x="0" y="876822"/>
            <a:ext cx="12191999" cy="707886"/>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4BB53AAE-2E53-43C7-92EB-0905DD0FE09E}"/>
              </a:ext>
            </a:extLst>
          </p:cNvPr>
          <p:cNvCxnSpPr>
            <a:stCxn id="6" idx="0"/>
          </p:cNvCxnSpPr>
          <p:nvPr/>
        </p:nvCxnSpPr>
        <p:spPr>
          <a:xfrm flipH="1">
            <a:off x="6095993" y="876822"/>
            <a:ext cx="7" cy="5981178"/>
          </a:xfrm>
          <a:prstGeom prst="line">
            <a:avLst/>
          </a:prstGeom>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F2A54A10-8FD4-4FFD-AAD4-992A4260E66E}"/>
              </a:ext>
            </a:extLst>
          </p:cNvPr>
          <p:cNvSpPr txBox="1"/>
          <p:nvPr/>
        </p:nvSpPr>
        <p:spPr>
          <a:xfrm>
            <a:off x="0" y="876822"/>
            <a:ext cx="6095964" cy="646331"/>
          </a:xfrm>
          <a:prstGeom prst="rect">
            <a:avLst/>
          </a:prstGeom>
          <a:noFill/>
        </p:spPr>
        <p:txBody>
          <a:bodyPr wrap="square" rtlCol="0">
            <a:spAutoFit/>
          </a:bodyPr>
          <a:lstStyle/>
          <a:p>
            <a:pPr algn="ctr"/>
            <a:r>
              <a:rPr lang="en-US" sz="3600" dirty="0">
                <a:latin typeface="Calibri" panose="020F0502020204030204" pitchFamily="34" charset="0"/>
                <a:cs typeface="Calibri" panose="020F0502020204030204" pitchFamily="34" charset="0"/>
              </a:rPr>
              <a:t>BP</a:t>
            </a:r>
          </a:p>
        </p:txBody>
      </p:sp>
      <p:sp>
        <p:nvSpPr>
          <p:cNvPr id="10" name="TextBox 9">
            <a:extLst>
              <a:ext uri="{FF2B5EF4-FFF2-40B4-BE49-F238E27FC236}">
                <a16:creationId xmlns:a16="http://schemas.microsoft.com/office/drawing/2014/main" id="{99B80381-F8BD-49A6-8E9A-3BE4308EDD67}"/>
              </a:ext>
            </a:extLst>
          </p:cNvPr>
          <p:cNvSpPr txBox="1"/>
          <p:nvPr/>
        </p:nvSpPr>
        <p:spPr>
          <a:xfrm>
            <a:off x="6095964" y="876822"/>
            <a:ext cx="6095929" cy="646331"/>
          </a:xfrm>
          <a:prstGeom prst="rect">
            <a:avLst/>
          </a:prstGeom>
          <a:noFill/>
        </p:spPr>
        <p:txBody>
          <a:bodyPr wrap="square" rtlCol="0">
            <a:spAutoFit/>
          </a:bodyPr>
          <a:lstStyle/>
          <a:p>
            <a:pPr algn="ctr"/>
            <a:r>
              <a:rPr lang="en-US" sz="3600" dirty="0">
                <a:latin typeface="Calibri" panose="020F0502020204030204" pitchFamily="34" charset="0"/>
                <a:cs typeface="Calibri" panose="020F0502020204030204" pitchFamily="34" charset="0"/>
              </a:rPr>
              <a:t>NHS</a:t>
            </a:r>
          </a:p>
        </p:txBody>
      </p:sp>
      <p:sp>
        <p:nvSpPr>
          <p:cNvPr id="12" name="Rectangle 11">
            <a:extLst>
              <a:ext uri="{FF2B5EF4-FFF2-40B4-BE49-F238E27FC236}">
                <a16:creationId xmlns:a16="http://schemas.microsoft.com/office/drawing/2014/main" id="{0B5B64A4-3D2B-42E3-9AB0-269EA86869B1}"/>
              </a:ext>
            </a:extLst>
          </p:cNvPr>
          <p:cNvSpPr/>
          <p:nvPr/>
        </p:nvSpPr>
        <p:spPr>
          <a:xfrm>
            <a:off x="0" y="1584708"/>
            <a:ext cx="4177554" cy="506292"/>
          </a:xfrm>
          <a:prstGeom prst="rect">
            <a:avLst/>
          </a:prstGeom>
        </p:spPr>
        <p:txBody>
          <a:bodyPr wrap="none">
            <a:spAutoFit/>
          </a:bodyPr>
          <a:lstStyle/>
          <a:p>
            <a:pPr marL="342900" lvl="0" indent="-306000">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Excellence in safety and operations</a:t>
            </a:r>
          </a:p>
        </p:txBody>
      </p:sp>
      <p:sp>
        <p:nvSpPr>
          <p:cNvPr id="14" name="Rectangle 13">
            <a:extLst>
              <a:ext uri="{FF2B5EF4-FFF2-40B4-BE49-F238E27FC236}">
                <a16:creationId xmlns:a16="http://schemas.microsoft.com/office/drawing/2014/main" id="{310518F6-AA4B-4042-A2A1-CB5949807857}"/>
              </a:ext>
            </a:extLst>
          </p:cNvPr>
          <p:cNvSpPr/>
          <p:nvPr/>
        </p:nvSpPr>
        <p:spPr>
          <a:xfrm>
            <a:off x="-36" y="2111134"/>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Technical proficiency</a:t>
            </a:r>
          </a:p>
        </p:txBody>
      </p:sp>
      <p:sp>
        <p:nvSpPr>
          <p:cNvPr id="15" name="Rectangle 14">
            <a:extLst>
              <a:ext uri="{FF2B5EF4-FFF2-40B4-BE49-F238E27FC236}">
                <a16:creationId xmlns:a16="http://schemas.microsoft.com/office/drawing/2014/main" id="{D7273F53-A455-42E7-95FA-A02B1640BDAF}"/>
              </a:ext>
            </a:extLst>
          </p:cNvPr>
          <p:cNvSpPr/>
          <p:nvPr/>
        </p:nvSpPr>
        <p:spPr>
          <a:xfrm>
            <a:off x="0" y="2613878"/>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Syncing up efforts across departments</a:t>
            </a:r>
          </a:p>
        </p:txBody>
      </p:sp>
      <p:sp>
        <p:nvSpPr>
          <p:cNvPr id="16" name="Rectangle 15">
            <a:extLst>
              <a:ext uri="{FF2B5EF4-FFF2-40B4-BE49-F238E27FC236}">
                <a16:creationId xmlns:a16="http://schemas.microsoft.com/office/drawing/2014/main" id="{C652ED5D-7FA9-4CD3-A59D-A4F47E5910BE}"/>
              </a:ext>
            </a:extLst>
          </p:cNvPr>
          <p:cNvSpPr/>
          <p:nvPr/>
        </p:nvSpPr>
        <p:spPr>
          <a:xfrm>
            <a:off x="-53" y="3133309"/>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Innovation and ongoing development</a:t>
            </a:r>
          </a:p>
        </p:txBody>
      </p:sp>
      <p:sp>
        <p:nvSpPr>
          <p:cNvPr id="17" name="Rectangle 16">
            <a:extLst>
              <a:ext uri="{FF2B5EF4-FFF2-40B4-BE49-F238E27FC236}">
                <a16:creationId xmlns:a16="http://schemas.microsoft.com/office/drawing/2014/main" id="{76C5920F-DA97-4A03-8149-6E59DFD6B0CB}"/>
              </a:ext>
            </a:extLst>
          </p:cNvPr>
          <p:cNvSpPr/>
          <p:nvPr/>
        </p:nvSpPr>
        <p:spPr>
          <a:xfrm>
            <a:off x="0" y="3605175"/>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Worldwide perspective </a:t>
            </a:r>
          </a:p>
        </p:txBody>
      </p:sp>
      <p:sp>
        <p:nvSpPr>
          <p:cNvPr id="18" name="Rectangle 17">
            <a:extLst>
              <a:ext uri="{FF2B5EF4-FFF2-40B4-BE49-F238E27FC236}">
                <a16:creationId xmlns:a16="http://schemas.microsoft.com/office/drawing/2014/main" id="{0BF8431A-5A7D-4906-AD90-990A4BF26631}"/>
              </a:ext>
            </a:extLst>
          </p:cNvPr>
          <p:cNvSpPr/>
          <p:nvPr/>
        </p:nvSpPr>
        <p:spPr>
          <a:xfrm>
            <a:off x="6095893" y="1581160"/>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Patient –centered care</a:t>
            </a:r>
          </a:p>
        </p:txBody>
      </p:sp>
      <p:sp>
        <p:nvSpPr>
          <p:cNvPr id="19" name="Rectangle 18">
            <a:extLst>
              <a:ext uri="{FF2B5EF4-FFF2-40B4-BE49-F238E27FC236}">
                <a16:creationId xmlns:a16="http://schemas.microsoft.com/office/drawing/2014/main" id="{36182FC2-E51D-4D27-8F7D-D9C7E5466711}"/>
              </a:ext>
            </a:extLst>
          </p:cNvPr>
          <p:cNvSpPr/>
          <p:nvPr/>
        </p:nvSpPr>
        <p:spPr>
          <a:xfrm>
            <a:off x="6095893" y="2053026"/>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Coordination and corporation</a:t>
            </a:r>
          </a:p>
        </p:txBody>
      </p:sp>
      <p:sp>
        <p:nvSpPr>
          <p:cNvPr id="20" name="Rectangle 19">
            <a:extLst>
              <a:ext uri="{FF2B5EF4-FFF2-40B4-BE49-F238E27FC236}">
                <a16:creationId xmlns:a16="http://schemas.microsoft.com/office/drawing/2014/main" id="{8F68C069-C6DE-44F9-831B-C45C29D091DE}"/>
              </a:ext>
            </a:extLst>
          </p:cNvPr>
          <p:cNvSpPr/>
          <p:nvPr/>
        </p:nvSpPr>
        <p:spPr>
          <a:xfrm>
            <a:off x="6095876" y="2555166"/>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Ethics and professionalism</a:t>
            </a:r>
          </a:p>
        </p:txBody>
      </p:sp>
      <p:sp>
        <p:nvSpPr>
          <p:cNvPr id="21" name="Rectangle 20">
            <a:extLst>
              <a:ext uri="{FF2B5EF4-FFF2-40B4-BE49-F238E27FC236}">
                <a16:creationId xmlns:a16="http://schemas.microsoft.com/office/drawing/2014/main" id="{4C48D165-83EE-404A-B984-DDBF46BB6A33}"/>
              </a:ext>
            </a:extLst>
          </p:cNvPr>
          <p:cNvSpPr/>
          <p:nvPr/>
        </p:nvSpPr>
        <p:spPr>
          <a:xfrm>
            <a:off x="6095876" y="3058297"/>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Constant advancement and learning</a:t>
            </a:r>
          </a:p>
        </p:txBody>
      </p:sp>
      <p:sp>
        <p:nvSpPr>
          <p:cNvPr id="22" name="Rectangle 21">
            <a:extLst>
              <a:ext uri="{FF2B5EF4-FFF2-40B4-BE49-F238E27FC236}">
                <a16:creationId xmlns:a16="http://schemas.microsoft.com/office/drawing/2014/main" id="{78404EED-3595-448E-B0F8-E32711BCDC00}"/>
              </a:ext>
            </a:extLst>
          </p:cNvPr>
          <p:cNvSpPr/>
          <p:nvPr/>
        </p:nvSpPr>
        <p:spPr>
          <a:xfrm>
            <a:off x="6095876" y="3538106"/>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Resilience and flexibility</a:t>
            </a:r>
          </a:p>
        </p:txBody>
      </p:sp>
      <p:sp>
        <p:nvSpPr>
          <p:cNvPr id="23" name="Rectangle 22">
            <a:extLst>
              <a:ext uri="{FF2B5EF4-FFF2-40B4-BE49-F238E27FC236}">
                <a16:creationId xmlns:a16="http://schemas.microsoft.com/office/drawing/2014/main" id="{85C4458B-CEC1-4ECA-B9BD-92A91FF689F2}"/>
              </a:ext>
            </a:extLst>
          </p:cNvPr>
          <p:cNvSpPr/>
          <p:nvPr/>
        </p:nvSpPr>
        <p:spPr>
          <a:xfrm>
            <a:off x="6096000" y="4050981"/>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Inclusion and equity</a:t>
            </a:r>
          </a:p>
        </p:txBody>
      </p:sp>
    </p:spTree>
    <p:extLst>
      <p:ext uri="{BB962C8B-B14F-4D97-AF65-F5344CB8AC3E}">
        <p14:creationId xmlns:p14="http://schemas.microsoft.com/office/powerpoint/2010/main" val="3566881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1000"/>
                                        <p:tgtEl>
                                          <p:spTgt spid="12"/>
                                        </p:tgtEl>
                                      </p:cBhvr>
                                    </p:animEffect>
                                    <p:anim calcmode="lin" valueType="num">
                                      <p:cBhvr>
                                        <p:cTn id="16" dur="1000" fill="hold"/>
                                        <p:tgtEl>
                                          <p:spTgt spid="12"/>
                                        </p:tgtEl>
                                        <p:attrNameLst>
                                          <p:attrName>ppt_x</p:attrName>
                                        </p:attrNameLst>
                                      </p:cBhvr>
                                      <p:tavLst>
                                        <p:tav tm="0">
                                          <p:val>
                                            <p:strVal val="#ppt_x"/>
                                          </p:val>
                                        </p:tav>
                                        <p:tav tm="100000">
                                          <p:val>
                                            <p:strVal val="#ppt_x"/>
                                          </p:val>
                                        </p:tav>
                                      </p:tavLst>
                                    </p:anim>
                                    <p:anim calcmode="lin" valueType="num">
                                      <p:cBhvr>
                                        <p:cTn id="17"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1000"/>
                                        <p:tgtEl>
                                          <p:spTgt spid="14"/>
                                        </p:tgtEl>
                                      </p:cBhvr>
                                    </p:animEffect>
                                    <p:anim calcmode="lin" valueType="num">
                                      <p:cBhvr>
                                        <p:cTn id="23" dur="1000" fill="hold"/>
                                        <p:tgtEl>
                                          <p:spTgt spid="14"/>
                                        </p:tgtEl>
                                        <p:attrNameLst>
                                          <p:attrName>ppt_x</p:attrName>
                                        </p:attrNameLst>
                                      </p:cBhvr>
                                      <p:tavLst>
                                        <p:tav tm="0">
                                          <p:val>
                                            <p:strVal val="#ppt_x"/>
                                          </p:val>
                                        </p:tav>
                                        <p:tav tm="100000">
                                          <p:val>
                                            <p:strVal val="#ppt_x"/>
                                          </p:val>
                                        </p:tav>
                                      </p:tavLst>
                                    </p:anim>
                                    <p:anim calcmode="lin" valueType="num">
                                      <p:cBhvr>
                                        <p:cTn id="24"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1000"/>
                                        <p:tgtEl>
                                          <p:spTgt spid="15"/>
                                        </p:tgtEl>
                                      </p:cBhvr>
                                    </p:animEffect>
                                    <p:anim calcmode="lin" valueType="num">
                                      <p:cBhvr>
                                        <p:cTn id="30" dur="1000" fill="hold"/>
                                        <p:tgtEl>
                                          <p:spTgt spid="15"/>
                                        </p:tgtEl>
                                        <p:attrNameLst>
                                          <p:attrName>ppt_x</p:attrName>
                                        </p:attrNameLst>
                                      </p:cBhvr>
                                      <p:tavLst>
                                        <p:tav tm="0">
                                          <p:val>
                                            <p:strVal val="#ppt_x"/>
                                          </p:val>
                                        </p:tav>
                                        <p:tav tm="100000">
                                          <p:val>
                                            <p:strVal val="#ppt_x"/>
                                          </p:val>
                                        </p:tav>
                                      </p:tavLst>
                                    </p:anim>
                                    <p:anim calcmode="lin" valueType="num">
                                      <p:cBhvr>
                                        <p:cTn id="3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16"/>
                                        </p:tgtEl>
                                        <p:attrNameLst>
                                          <p:attrName>style.visibility</p:attrName>
                                        </p:attrNameLst>
                                      </p:cBhvr>
                                      <p:to>
                                        <p:strVal val="visible"/>
                                      </p:to>
                                    </p:set>
                                    <p:animEffect transition="in" filter="fade">
                                      <p:cBhvr>
                                        <p:cTn id="36" dur="1000"/>
                                        <p:tgtEl>
                                          <p:spTgt spid="16"/>
                                        </p:tgtEl>
                                      </p:cBhvr>
                                    </p:animEffect>
                                    <p:anim calcmode="lin" valueType="num">
                                      <p:cBhvr>
                                        <p:cTn id="37" dur="1000" fill="hold"/>
                                        <p:tgtEl>
                                          <p:spTgt spid="16"/>
                                        </p:tgtEl>
                                        <p:attrNameLst>
                                          <p:attrName>ppt_x</p:attrName>
                                        </p:attrNameLst>
                                      </p:cBhvr>
                                      <p:tavLst>
                                        <p:tav tm="0">
                                          <p:val>
                                            <p:strVal val="#ppt_x"/>
                                          </p:val>
                                        </p:tav>
                                        <p:tav tm="100000">
                                          <p:val>
                                            <p:strVal val="#ppt_x"/>
                                          </p:val>
                                        </p:tav>
                                      </p:tavLst>
                                    </p:anim>
                                    <p:anim calcmode="lin" valueType="num">
                                      <p:cBhvr>
                                        <p:cTn id="38"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Effect transition="in" filter="fade">
                                      <p:cBhvr>
                                        <p:cTn id="43" dur="1000"/>
                                        <p:tgtEl>
                                          <p:spTgt spid="17"/>
                                        </p:tgtEl>
                                      </p:cBhvr>
                                    </p:animEffect>
                                    <p:anim calcmode="lin" valueType="num">
                                      <p:cBhvr>
                                        <p:cTn id="44" dur="1000" fill="hold"/>
                                        <p:tgtEl>
                                          <p:spTgt spid="17"/>
                                        </p:tgtEl>
                                        <p:attrNameLst>
                                          <p:attrName>ppt_x</p:attrName>
                                        </p:attrNameLst>
                                      </p:cBhvr>
                                      <p:tavLst>
                                        <p:tav tm="0">
                                          <p:val>
                                            <p:strVal val="#ppt_x"/>
                                          </p:val>
                                        </p:tav>
                                        <p:tav tm="100000">
                                          <p:val>
                                            <p:strVal val="#ppt_x"/>
                                          </p:val>
                                        </p:tav>
                                      </p:tavLst>
                                    </p:anim>
                                    <p:anim calcmode="lin" valueType="num">
                                      <p:cBhvr>
                                        <p:cTn id="45"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grpId="0" nodeType="clickEffect">
                                  <p:stCondLst>
                                    <p:cond delay="0"/>
                                  </p:stCondLst>
                                  <p:childTnLst>
                                    <p:set>
                                      <p:cBhvr>
                                        <p:cTn id="49" dur="1" fill="hold">
                                          <p:stCondLst>
                                            <p:cond delay="0"/>
                                          </p:stCondLst>
                                        </p:cTn>
                                        <p:tgtEl>
                                          <p:spTgt spid="10"/>
                                        </p:tgtEl>
                                        <p:attrNameLst>
                                          <p:attrName>style.visibility</p:attrName>
                                        </p:attrNameLst>
                                      </p:cBhvr>
                                      <p:to>
                                        <p:strVal val="visible"/>
                                      </p:to>
                                    </p:set>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8"/>
                                        </p:tgtEl>
                                        <p:attrNameLst>
                                          <p:attrName>style.visibility</p:attrName>
                                        </p:attrNameLst>
                                      </p:cBhvr>
                                      <p:to>
                                        <p:strVal val="visible"/>
                                      </p:to>
                                    </p:set>
                                    <p:animEffect transition="in" filter="fade">
                                      <p:cBhvr>
                                        <p:cTn id="54" dur="1000"/>
                                        <p:tgtEl>
                                          <p:spTgt spid="18"/>
                                        </p:tgtEl>
                                      </p:cBhvr>
                                    </p:animEffect>
                                    <p:anim calcmode="lin" valueType="num">
                                      <p:cBhvr>
                                        <p:cTn id="55" dur="1000" fill="hold"/>
                                        <p:tgtEl>
                                          <p:spTgt spid="18"/>
                                        </p:tgtEl>
                                        <p:attrNameLst>
                                          <p:attrName>ppt_x</p:attrName>
                                        </p:attrNameLst>
                                      </p:cBhvr>
                                      <p:tavLst>
                                        <p:tav tm="0">
                                          <p:val>
                                            <p:strVal val="#ppt_x"/>
                                          </p:val>
                                        </p:tav>
                                        <p:tav tm="100000">
                                          <p:val>
                                            <p:strVal val="#ppt_x"/>
                                          </p:val>
                                        </p:tav>
                                      </p:tavLst>
                                    </p:anim>
                                    <p:anim calcmode="lin" valueType="num">
                                      <p:cBhvr>
                                        <p:cTn id="56"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19"/>
                                        </p:tgtEl>
                                        <p:attrNameLst>
                                          <p:attrName>style.visibility</p:attrName>
                                        </p:attrNameLst>
                                      </p:cBhvr>
                                      <p:to>
                                        <p:strVal val="visible"/>
                                      </p:to>
                                    </p:set>
                                    <p:animEffect transition="in" filter="fade">
                                      <p:cBhvr>
                                        <p:cTn id="61" dur="1000"/>
                                        <p:tgtEl>
                                          <p:spTgt spid="19"/>
                                        </p:tgtEl>
                                      </p:cBhvr>
                                    </p:animEffect>
                                    <p:anim calcmode="lin" valueType="num">
                                      <p:cBhvr>
                                        <p:cTn id="62" dur="1000" fill="hold"/>
                                        <p:tgtEl>
                                          <p:spTgt spid="19"/>
                                        </p:tgtEl>
                                        <p:attrNameLst>
                                          <p:attrName>ppt_x</p:attrName>
                                        </p:attrNameLst>
                                      </p:cBhvr>
                                      <p:tavLst>
                                        <p:tav tm="0">
                                          <p:val>
                                            <p:strVal val="#ppt_x"/>
                                          </p:val>
                                        </p:tav>
                                        <p:tav tm="100000">
                                          <p:val>
                                            <p:strVal val="#ppt_x"/>
                                          </p:val>
                                        </p:tav>
                                      </p:tavLst>
                                    </p:anim>
                                    <p:anim calcmode="lin" valueType="num">
                                      <p:cBhvr>
                                        <p:cTn id="63"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20"/>
                                        </p:tgtEl>
                                        <p:attrNameLst>
                                          <p:attrName>style.visibility</p:attrName>
                                        </p:attrNameLst>
                                      </p:cBhvr>
                                      <p:to>
                                        <p:strVal val="visible"/>
                                      </p:to>
                                    </p:set>
                                    <p:animEffect transition="in" filter="fade">
                                      <p:cBhvr>
                                        <p:cTn id="68" dur="1000"/>
                                        <p:tgtEl>
                                          <p:spTgt spid="20"/>
                                        </p:tgtEl>
                                      </p:cBhvr>
                                    </p:animEffect>
                                    <p:anim calcmode="lin" valueType="num">
                                      <p:cBhvr>
                                        <p:cTn id="69" dur="1000" fill="hold"/>
                                        <p:tgtEl>
                                          <p:spTgt spid="20"/>
                                        </p:tgtEl>
                                        <p:attrNameLst>
                                          <p:attrName>ppt_x</p:attrName>
                                        </p:attrNameLst>
                                      </p:cBhvr>
                                      <p:tavLst>
                                        <p:tav tm="0">
                                          <p:val>
                                            <p:strVal val="#ppt_x"/>
                                          </p:val>
                                        </p:tav>
                                        <p:tav tm="100000">
                                          <p:val>
                                            <p:strVal val="#ppt_x"/>
                                          </p:val>
                                        </p:tav>
                                      </p:tavLst>
                                    </p:anim>
                                    <p:anim calcmode="lin" valueType="num">
                                      <p:cBhvr>
                                        <p:cTn id="70"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21"/>
                                        </p:tgtEl>
                                        <p:attrNameLst>
                                          <p:attrName>style.visibility</p:attrName>
                                        </p:attrNameLst>
                                      </p:cBhvr>
                                      <p:to>
                                        <p:strVal val="visible"/>
                                      </p:to>
                                    </p:set>
                                    <p:animEffect transition="in" filter="fade">
                                      <p:cBhvr>
                                        <p:cTn id="75" dur="1000"/>
                                        <p:tgtEl>
                                          <p:spTgt spid="21"/>
                                        </p:tgtEl>
                                      </p:cBhvr>
                                    </p:animEffect>
                                    <p:anim calcmode="lin" valueType="num">
                                      <p:cBhvr>
                                        <p:cTn id="76" dur="1000" fill="hold"/>
                                        <p:tgtEl>
                                          <p:spTgt spid="21"/>
                                        </p:tgtEl>
                                        <p:attrNameLst>
                                          <p:attrName>ppt_x</p:attrName>
                                        </p:attrNameLst>
                                      </p:cBhvr>
                                      <p:tavLst>
                                        <p:tav tm="0">
                                          <p:val>
                                            <p:strVal val="#ppt_x"/>
                                          </p:val>
                                        </p:tav>
                                        <p:tav tm="100000">
                                          <p:val>
                                            <p:strVal val="#ppt_x"/>
                                          </p:val>
                                        </p:tav>
                                      </p:tavLst>
                                    </p:anim>
                                    <p:anim calcmode="lin" valueType="num">
                                      <p:cBhvr>
                                        <p:cTn id="77"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42" presetClass="entr" presetSubtype="0" fill="hold" grpId="0" nodeType="clickEffect">
                                  <p:stCondLst>
                                    <p:cond delay="0"/>
                                  </p:stCondLst>
                                  <p:childTnLst>
                                    <p:set>
                                      <p:cBhvr>
                                        <p:cTn id="81" dur="1" fill="hold">
                                          <p:stCondLst>
                                            <p:cond delay="0"/>
                                          </p:stCondLst>
                                        </p:cTn>
                                        <p:tgtEl>
                                          <p:spTgt spid="22"/>
                                        </p:tgtEl>
                                        <p:attrNameLst>
                                          <p:attrName>style.visibility</p:attrName>
                                        </p:attrNameLst>
                                      </p:cBhvr>
                                      <p:to>
                                        <p:strVal val="visible"/>
                                      </p:to>
                                    </p:set>
                                    <p:animEffect transition="in" filter="fade">
                                      <p:cBhvr>
                                        <p:cTn id="82" dur="1000"/>
                                        <p:tgtEl>
                                          <p:spTgt spid="22"/>
                                        </p:tgtEl>
                                      </p:cBhvr>
                                    </p:animEffect>
                                    <p:anim calcmode="lin" valueType="num">
                                      <p:cBhvr>
                                        <p:cTn id="83" dur="1000" fill="hold"/>
                                        <p:tgtEl>
                                          <p:spTgt spid="22"/>
                                        </p:tgtEl>
                                        <p:attrNameLst>
                                          <p:attrName>ppt_x</p:attrName>
                                        </p:attrNameLst>
                                      </p:cBhvr>
                                      <p:tavLst>
                                        <p:tav tm="0">
                                          <p:val>
                                            <p:strVal val="#ppt_x"/>
                                          </p:val>
                                        </p:tav>
                                        <p:tav tm="100000">
                                          <p:val>
                                            <p:strVal val="#ppt_x"/>
                                          </p:val>
                                        </p:tav>
                                      </p:tavLst>
                                    </p:anim>
                                    <p:anim calcmode="lin" valueType="num">
                                      <p:cBhvr>
                                        <p:cTn id="84"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42" presetClass="entr" presetSubtype="0" fill="hold" grpId="0" nodeType="clickEffect">
                                  <p:stCondLst>
                                    <p:cond delay="0"/>
                                  </p:stCondLst>
                                  <p:childTnLst>
                                    <p:set>
                                      <p:cBhvr>
                                        <p:cTn id="88" dur="1" fill="hold">
                                          <p:stCondLst>
                                            <p:cond delay="0"/>
                                          </p:stCondLst>
                                        </p:cTn>
                                        <p:tgtEl>
                                          <p:spTgt spid="23"/>
                                        </p:tgtEl>
                                        <p:attrNameLst>
                                          <p:attrName>style.visibility</p:attrName>
                                        </p:attrNameLst>
                                      </p:cBhvr>
                                      <p:to>
                                        <p:strVal val="visible"/>
                                      </p:to>
                                    </p:set>
                                    <p:animEffect transition="in" filter="fade">
                                      <p:cBhvr>
                                        <p:cTn id="89" dur="1000"/>
                                        <p:tgtEl>
                                          <p:spTgt spid="23"/>
                                        </p:tgtEl>
                                      </p:cBhvr>
                                    </p:animEffect>
                                    <p:anim calcmode="lin" valueType="num">
                                      <p:cBhvr>
                                        <p:cTn id="90" dur="1000" fill="hold"/>
                                        <p:tgtEl>
                                          <p:spTgt spid="23"/>
                                        </p:tgtEl>
                                        <p:attrNameLst>
                                          <p:attrName>ppt_x</p:attrName>
                                        </p:attrNameLst>
                                      </p:cBhvr>
                                      <p:tavLst>
                                        <p:tav tm="0">
                                          <p:val>
                                            <p:strVal val="#ppt_x"/>
                                          </p:val>
                                        </p:tav>
                                        <p:tav tm="100000">
                                          <p:val>
                                            <p:strVal val="#ppt_x"/>
                                          </p:val>
                                        </p:tav>
                                      </p:tavLst>
                                    </p:anim>
                                    <p:anim calcmode="lin" valueType="num">
                                      <p:cBhvr>
                                        <p:cTn id="91"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P spid="10" grpId="0"/>
      <p:bldP spid="12" grpId="0"/>
      <p:bldP spid="14" grpId="0"/>
      <p:bldP spid="15" grpId="0"/>
      <p:bldP spid="16" grpId="0"/>
      <p:bldP spid="17" grpId="0"/>
      <p:bldP spid="18" grpId="0"/>
      <p:bldP spid="19" grpId="0"/>
      <p:bldP spid="20" grpId="0"/>
      <p:bldP spid="21" grpId="0"/>
      <p:bldP spid="22" grpId="0"/>
      <p:bldP spid="2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70CE075-4088-4FC6-9FE5-E21CF0D81258}"/>
              </a:ext>
            </a:extLst>
          </p:cNvPr>
          <p:cNvSpPr/>
          <p:nvPr/>
        </p:nvSpPr>
        <p:spPr>
          <a:xfrm>
            <a:off x="-177" y="876822"/>
            <a:ext cx="12192177" cy="780988"/>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6262F63-3AE0-4F5E-95D5-1F974ED752A9}"/>
              </a:ext>
            </a:extLst>
          </p:cNvPr>
          <p:cNvSpPr/>
          <p:nvPr/>
        </p:nvSpPr>
        <p:spPr>
          <a:xfrm>
            <a:off x="-53" y="0"/>
            <a:ext cx="12191929" cy="876822"/>
          </a:xfrm>
          <a:prstGeom prst="rect">
            <a:avLst/>
          </a:prstGeom>
          <a:solidFill>
            <a:srgbClr val="7D99A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667C307-C43E-4F2C-BF22-238206492834}"/>
              </a:ext>
            </a:extLst>
          </p:cNvPr>
          <p:cNvSpPr txBox="1"/>
          <p:nvPr/>
        </p:nvSpPr>
        <p:spPr>
          <a:xfrm>
            <a:off x="0" y="0"/>
            <a:ext cx="12192000" cy="707886"/>
          </a:xfrm>
          <a:prstGeom prst="rect">
            <a:avLst/>
          </a:prstGeom>
          <a:noFill/>
        </p:spPr>
        <p:txBody>
          <a:bodyPr wrap="square" rtlCol="0">
            <a:spAutoFit/>
          </a:bodyPr>
          <a:lstStyle/>
          <a:p>
            <a:pPr algn="ctr"/>
            <a:r>
              <a:rPr lang="en-US" sz="4000" b="1" dirty="0">
                <a:latin typeface="Calibri" panose="020F0502020204030204" pitchFamily="34" charset="0"/>
                <a:cs typeface="Calibri" panose="020F0502020204030204" pitchFamily="34" charset="0"/>
              </a:rPr>
              <a:t>POSITIONAL REGULATORY</a:t>
            </a:r>
          </a:p>
        </p:txBody>
      </p:sp>
      <p:sp>
        <p:nvSpPr>
          <p:cNvPr id="3" name="TextBox 2">
            <a:extLst>
              <a:ext uri="{FF2B5EF4-FFF2-40B4-BE49-F238E27FC236}">
                <a16:creationId xmlns:a16="http://schemas.microsoft.com/office/drawing/2014/main" id="{2F91F3C0-42D6-43A4-BD47-EA3BDF48C9DA}"/>
              </a:ext>
            </a:extLst>
          </p:cNvPr>
          <p:cNvSpPr txBox="1"/>
          <p:nvPr/>
        </p:nvSpPr>
        <p:spPr>
          <a:xfrm>
            <a:off x="0" y="876822"/>
            <a:ext cx="6095964" cy="646331"/>
          </a:xfrm>
          <a:prstGeom prst="rect">
            <a:avLst/>
          </a:prstGeom>
          <a:noFill/>
        </p:spPr>
        <p:txBody>
          <a:bodyPr wrap="square" rtlCol="0">
            <a:spAutoFit/>
          </a:bodyPr>
          <a:lstStyle/>
          <a:p>
            <a:pPr algn="ctr"/>
            <a:r>
              <a:rPr lang="en-US" sz="3600" dirty="0">
                <a:latin typeface="Calibri" panose="020F0502020204030204" pitchFamily="34" charset="0"/>
                <a:cs typeface="Calibri" panose="020F0502020204030204" pitchFamily="34" charset="0"/>
              </a:rPr>
              <a:t>BP</a:t>
            </a:r>
          </a:p>
        </p:txBody>
      </p:sp>
      <p:sp>
        <p:nvSpPr>
          <p:cNvPr id="4" name="TextBox 3">
            <a:extLst>
              <a:ext uri="{FF2B5EF4-FFF2-40B4-BE49-F238E27FC236}">
                <a16:creationId xmlns:a16="http://schemas.microsoft.com/office/drawing/2014/main" id="{F62E6C00-70F3-40AB-BD77-571661A123C5}"/>
              </a:ext>
            </a:extLst>
          </p:cNvPr>
          <p:cNvSpPr txBox="1"/>
          <p:nvPr/>
        </p:nvSpPr>
        <p:spPr>
          <a:xfrm>
            <a:off x="6095964" y="876822"/>
            <a:ext cx="6095929" cy="646331"/>
          </a:xfrm>
          <a:prstGeom prst="rect">
            <a:avLst/>
          </a:prstGeom>
          <a:noFill/>
        </p:spPr>
        <p:txBody>
          <a:bodyPr wrap="square" rtlCol="0">
            <a:spAutoFit/>
          </a:bodyPr>
          <a:lstStyle/>
          <a:p>
            <a:pPr algn="ctr"/>
            <a:r>
              <a:rPr lang="en-US" sz="3600" dirty="0">
                <a:latin typeface="Calibri" panose="020F0502020204030204" pitchFamily="34" charset="0"/>
                <a:cs typeface="Calibri" panose="020F0502020204030204" pitchFamily="34" charset="0"/>
              </a:rPr>
              <a:t>NHS</a:t>
            </a:r>
          </a:p>
        </p:txBody>
      </p:sp>
      <p:sp>
        <p:nvSpPr>
          <p:cNvPr id="5" name="Rectangle 4">
            <a:extLst>
              <a:ext uri="{FF2B5EF4-FFF2-40B4-BE49-F238E27FC236}">
                <a16:creationId xmlns:a16="http://schemas.microsoft.com/office/drawing/2014/main" id="{30F7959C-4B6E-43C1-84BD-AA5D66DFF2B5}"/>
              </a:ext>
            </a:extLst>
          </p:cNvPr>
          <p:cNvSpPr/>
          <p:nvPr/>
        </p:nvSpPr>
        <p:spPr>
          <a:xfrm>
            <a:off x="0" y="1584708"/>
            <a:ext cx="5568576" cy="506292"/>
          </a:xfrm>
          <a:prstGeom prst="rect">
            <a:avLst/>
          </a:prstGeom>
        </p:spPr>
        <p:txBody>
          <a:bodyPr wrap="none">
            <a:spAutoFit/>
          </a:bodyPr>
          <a:lstStyle/>
          <a:p>
            <a:pPr marL="342900" lvl="0" indent="-306000">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Ministry of Petroleum and Natural Gas (MoPNG)</a:t>
            </a:r>
          </a:p>
        </p:txBody>
      </p:sp>
      <p:sp>
        <p:nvSpPr>
          <p:cNvPr id="6" name="Rectangle 5">
            <a:extLst>
              <a:ext uri="{FF2B5EF4-FFF2-40B4-BE49-F238E27FC236}">
                <a16:creationId xmlns:a16="http://schemas.microsoft.com/office/drawing/2014/main" id="{F6976F24-3ADA-4A09-B688-9865BDE7537E}"/>
              </a:ext>
            </a:extLst>
          </p:cNvPr>
          <p:cNvSpPr/>
          <p:nvPr/>
        </p:nvSpPr>
        <p:spPr>
          <a:xfrm>
            <a:off x="-36" y="2111134"/>
            <a:ext cx="6096000" cy="967957"/>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Petroleum and Natural Gas Regulatory Board (PNGRB)</a:t>
            </a:r>
          </a:p>
        </p:txBody>
      </p:sp>
      <p:sp>
        <p:nvSpPr>
          <p:cNvPr id="7" name="Rectangle 6">
            <a:extLst>
              <a:ext uri="{FF2B5EF4-FFF2-40B4-BE49-F238E27FC236}">
                <a16:creationId xmlns:a16="http://schemas.microsoft.com/office/drawing/2014/main" id="{CF3328D4-6F8A-434E-8ADC-03AE552B5FF3}"/>
              </a:ext>
            </a:extLst>
          </p:cNvPr>
          <p:cNvSpPr/>
          <p:nvPr/>
        </p:nvSpPr>
        <p:spPr>
          <a:xfrm>
            <a:off x="0" y="3041156"/>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Oil Industry Safety Directorate (OISD) </a:t>
            </a:r>
          </a:p>
        </p:txBody>
      </p:sp>
      <p:sp>
        <p:nvSpPr>
          <p:cNvPr id="8" name="Rectangle 7">
            <a:extLst>
              <a:ext uri="{FF2B5EF4-FFF2-40B4-BE49-F238E27FC236}">
                <a16:creationId xmlns:a16="http://schemas.microsoft.com/office/drawing/2014/main" id="{F7CDC09E-1312-41DD-8EB1-B18021C34BA3}"/>
              </a:ext>
            </a:extLst>
          </p:cNvPr>
          <p:cNvSpPr/>
          <p:nvPr/>
        </p:nvSpPr>
        <p:spPr>
          <a:xfrm>
            <a:off x="-53" y="3535616"/>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Competition Commission of India (CCI)</a:t>
            </a:r>
          </a:p>
        </p:txBody>
      </p:sp>
      <p:sp>
        <p:nvSpPr>
          <p:cNvPr id="9" name="Rectangle 8">
            <a:extLst>
              <a:ext uri="{FF2B5EF4-FFF2-40B4-BE49-F238E27FC236}">
                <a16:creationId xmlns:a16="http://schemas.microsoft.com/office/drawing/2014/main" id="{52742D34-33E5-4F18-9642-50E658F19CB9}"/>
              </a:ext>
            </a:extLst>
          </p:cNvPr>
          <p:cNvSpPr/>
          <p:nvPr/>
        </p:nvSpPr>
        <p:spPr>
          <a:xfrm>
            <a:off x="0" y="4038679"/>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Directorate General of Hydrocarbons (DGH)</a:t>
            </a:r>
          </a:p>
        </p:txBody>
      </p:sp>
      <p:sp>
        <p:nvSpPr>
          <p:cNvPr id="10" name="Rectangle 9">
            <a:extLst>
              <a:ext uri="{FF2B5EF4-FFF2-40B4-BE49-F238E27FC236}">
                <a16:creationId xmlns:a16="http://schemas.microsoft.com/office/drawing/2014/main" id="{8E8A98AE-1ECF-4C12-8B79-DCA13959D785}"/>
              </a:ext>
            </a:extLst>
          </p:cNvPr>
          <p:cNvSpPr/>
          <p:nvPr/>
        </p:nvSpPr>
        <p:spPr>
          <a:xfrm>
            <a:off x="6095893" y="1581160"/>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Care Quality Commission (CQC)</a:t>
            </a:r>
          </a:p>
        </p:txBody>
      </p:sp>
      <p:sp>
        <p:nvSpPr>
          <p:cNvPr id="11" name="Rectangle 10">
            <a:extLst>
              <a:ext uri="{FF2B5EF4-FFF2-40B4-BE49-F238E27FC236}">
                <a16:creationId xmlns:a16="http://schemas.microsoft.com/office/drawing/2014/main" id="{9C6C5702-47C6-49B9-B267-1DBE6EC27C5A}"/>
              </a:ext>
            </a:extLst>
          </p:cNvPr>
          <p:cNvSpPr/>
          <p:nvPr/>
        </p:nvSpPr>
        <p:spPr>
          <a:xfrm>
            <a:off x="6095893" y="2053026"/>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Health Education England (HEE)</a:t>
            </a:r>
          </a:p>
        </p:txBody>
      </p:sp>
      <p:sp>
        <p:nvSpPr>
          <p:cNvPr id="12" name="Rectangle 11">
            <a:extLst>
              <a:ext uri="{FF2B5EF4-FFF2-40B4-BE49-F238E27FC236}">
                <a16:creationId xmlns:a16="http://schemas.microsoft.com/office/drawing/2014/main" id="{6E009032-9620-419F-9745-7378A669C8AC}"/>
              </a:ext>
            </a:extLst>
          </p:cNvPr>
          <p:cNvSpPr/>
          <p:nvPr/>
        </p:nvSpPr>
        <p:spPr>
          <a:xfrm>
            <a:off x="6095876" y="2509999"/>
            <a:ext cx="6096000" cy="967957"/>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Medicines and Healthcare products Regulatory Agency (MHRA)</a:t>
            </a:r>
          </a:p>
        </p:txBody>
      </p:sp>
      <p:sp>
        <p:nvSpPr>
          <p:cNvPr id="13" name="Rectangle 12">
            <a:extLst>
              <a:ext uri="{FF2B5EF4-FFF2-40B4-BE49-F238E27FC236}">
                <a16:creationId xmlns:a16="http://schemas.microsoft.com/office/drawing/2014/main" id="{A9CAD5A2-D031-468B-99E0-81F8D31BEF8A}"/>
              </a:ext>
            </a:extLst>
          </p:cNvPr>
          <p:cNvSpPr/>
          <p:nvPr/>
        </p:nvSpPr>
        <p:spPr>
          <a:xfrm>
            <a:off x="6095876" y="3447594"/>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NHS England</a:t>
            </a:r>
          </a:p>
        </p:txBody>
      </p:sp>
      <p:sp>
        <p:nvSpPr>
          <p:cNvPr id="14" name="Rectangle 13">
            <a:extLst>
              <a:ext uri="{FF2B5EF4-FFF2-40B4-BE49-F238E27FC236}">
                <a16:creationId xmlns:a16="http://schemas.microsoft.com/office/drawing/2014/main" id="{627E66D4-55E5-48EC-BB4E-91EC23F8A394}"/>
              </a:ext>
            </a:extLst>
          </p:cNvPr>
          <p:cNvSpPr/>
          <p:nvPr/>
        </p:nvSpPr>
        <p:spPr>
          <a:xfrm>
            <a:off x="6095876" y="3947354"/>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NHS Digital</a:t>
            </a:r>
          </a:p>
        </p:txBody>
      </p:sp>
      <p:sp>
        <p:nvSpPr>
          <p:cNvPr id="15" name="Rectangle 14">
            <a:extLst>
              <a:ext uri="{FF2B5EF4-FFF2-40B4-BE49-F238E27FC236}">
                <a16:creationId xmlns:a16="http://schemas.microsoft.com/office/drawing/2014/main" id="{E7E79393-BDA8-4B87-B6F8-1409184850BB}"/>
              </a:ext>
            </a:extLst>
          </p:cNvPr>
          <p:cNvSpPr/>
          <p:nvPr/>
        </p:nvSpPr>
        <p:spPr>
          <a:xfrm>
            <a:off x="6096000" y="4458317"/>
            <a:ext cx="6096000" cy="506292"/>
          </a:xfrm>
          <a:prstGeom prst="rect">
            <a:avLst/>
          </a:prstGeom>
        </p:spPr>
        <p:txBody>
          <a:bodyPr>
            <a:spAutoFit/>
          </a:bodyPr>
          <a:lstStyle/>
          <a:p>
            <a:pPr marL="342900" lvl="0" indent="-306000" algn="just">
              <a:lnSpc>
                <a:spcPct val="150000"/>
              </a:lnSpc>
              <a:spcBef>
                <a:spcPct val="20000"/>
              </a:spcBef>
              <a:spcAft>
                <a:spcPts val="600"/>
              </a:spcAft>
              <a:buClr>
                <a:schemeClr val="bg1"/>
              </a:buClr>
              <a:buSzPct val="70000"/>
              <a:buFont typeface="Wingdings 2" charset="2"/>
              <a:buChar char=""/>
              <a:defRPr/>
            </a:pPr>
            <a:r>
              <a:rPr lang="en-US" sz="2000" dirty="0">
                <a:ln>
                  <a:solidFill>
                    <a:prstClr val="black">
                      <a:lumMod val="75000"/>
                      <a:lumOff val="25000"/>
                      <a:alpha val="10000"/>
                    </a:prstClr>
                  </a:solidFill>
                </a:ln>
                <a:solidFill>
                  <a:schemeClr val="bg1"/>
                </a:solidFill>
                <a:latin typeface="Calibri" panose="020F0502020204030204" pitchFamily="34" charset="0"/>
                <a:cs typeface="Calibri" panose="020F0502020204030204" pitchFamily="34" charset="0"/>
              </a:rPr>
              <a:t>NHS Improvement</a:t>
            </a:r>
          </a:p>
        </p:txBody>
      </p:sp>
      <p:cxnSp>
        <p:nvCxnSpPr>
          <p:cNvPr id="19" name="Straight Connector 18">
            <a:extLst>
              <a:ext uri="{FF2B5EF4-FFF2-40B4-BE49-F238E27FC236}">
                <a16:creationId xmlns:a16="http://schemas.microsoft.com/office/drawing/2014/main" id="{9C9B0349-D431-4F50-B3C0-E462BCA337DE}"/>
              </a:ext>
            </a:extLst>
          </p:cNvPr>
          <p:cNvCxnSpPr/>
          <p:nvPr/>
        </p:nvCxnSpPr>
        <p:spPr>
          <a:xfrm>
            <a:off x="6095823" y="889961"/>
            <a:ext cx="0" cy="597484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419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1000"/>
                                        <p:tgtEl>
                                          <p:spTgt spid="5"/>
                                        </p:tgtEl>
                                      </p:cBhvr>
                                    </p:animEffect>
                                    <p:anim calcmode="lin" valueType="num">
                                      <p:cBhvr>
                                        <p:cTn id="16" dur="1000" fill="hold"/>
                                        <p:tgtEl>
                                          <p:spTgt spid="5"/>
                                        </p:tgtEl>
                                        <p:attrNameLst>
                                          <p:attrName>ppt_x</p:attrName>
                                        </p:attrNameLst>
                                      </p:cBhvr>
                                      <p:tavLst>
                                        <p:tav tm="0">
                                          <p:val>
                                            <p:strVal val="#ppt_x"/>
                                          </p:val>
                                        </p:tav>
                                        <p:tav tm="100000">
                                          <p:val>
                                            <p:strVal val="#ppt_x"/>
                                          </p:val>
                                        </p:tav>
                                      </p:tavLst>
                                    </p:anim>
                                    <p:anim calcmode="lin" valueType="num">
                                      <p:cBhvr>
                                        <p:cTn id="1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1000"/>
                                        <p:tgtEl>
                                          <p:spTgt spid="6"/>
                                        </p:tgtEl>
                                      </p:cBhvr>
                                    </p:animEffect>
                                    <p:anim calcmode="lin" valueType="num">
                                      <p:cBhvr>
                                        <p:cTn id="23" dur="1000" fill="hold"/>
                                        <p:tgtEl>
                                          <p:spTgt spid="6"/>
                                        </p:tgtEl>
                                        <p:attrNameLst>
                                          <p:attrName>ppt_x</p:attrName>
                                        </p:attrNameLst>
                                      </p:cBhvr>
                                      <p:tavLst>
                                        <p:tav tm="0">
                                          <p:val>
                                            <p:strVal val="#ppt_x"/>
                                          </p:val>
                                        </p:tav>
                                        <p:tav tm="100000">
                                          <p:val>
                                            <p:strVal val="#ppt_x"/>
                                          </p:val>
                                        </p:tav>
                                      </p:tavLst>
                                    </p:anim>
                                    <p:anim calcmode="lin" valueType="num">
                                      <p:cBhvr>
                                        <p:cTn id="2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1000"/>
                                        <p:tgtEl>
                                          <p:spTgt spid="7"/>
                                        </p:tgtEl>
                                      </p:cBhvr>
                                    </p:animEffect>
                                    <p:anim calcmode="lin" valueType="num">
                                      <p:cBhvr>
                                        <p:cTn id="30" dur="1000" fill="hold"/>
                                        <p:tgtEl>
                                          <p:spTgt spid="7"/>
                                        </p:tgtEl>
                                        <p:attrNameLst>
                                          <p:attrName>ppt_x</p:attrName>
                                        </p:attrNameLst>
                                      </p:cBhvr>
                                      <p:tavLst>
                                        <p:tav tm="0">
                                          <p:val>
                                            <p:strVal val="#ppt_x"/>
                                          </p:val>
                                        </p:tav>
                                        <p:tav tm="100000">
                                          <p:val>
                                            <p:strVal val="#ppt_x"/>
                                          </p:val>
                                        </p:tav>
                                      </p:tavLst>
                                    </p:anim>
                                    <p:anim calcmode="lin" valueType="num">
                                      <p:cBhvr>
                                        <p:cTn id="3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1000"/>
                                        <p:tgtEl>
                                          <p:spTgt spid="8"/>
                                        </p:tgtEl>
                                      </p:cBhvr>
                                    </p:animEffect>
                                    <p:anim calcmode="lin" valueType="num">
                                      <p:cBhvr>
                                        <p:cTn id="37" dur="1000" fill="hold"/>
                                        <p:tgtEl>
                                          <p:spTgt spid="8"/>
                                        </p:tgtEl>
                                        <p:attrNameLst>
                                          <p:attrName>ppt_x</p:attrName>
                                        </p:attrNameLst>
                                      </p:cBhvr>
                                      <p:tavLst>
                                        <p:tav tm="0">
                                          <p:val>
                                            <p:strVal val="#ppt_x"/>
                                          </p:val>
                                        </p:tav>
                                        <p:tav tm="100000">
                                          <p:val>
                                            <p:strVal val="#ppt_x"/>
                                          </p:val>
                                        </p:tav>
                                      </p:tavLst>
                                    </p:anim>
                                    <p:anim calcmode="lin" valueType="num">
                                      <p:cBhvr>
                                        <p:cTn id="38"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animEffect transition="in" filter="fade">
                                      <p:cBhvr>
                                        <p:cTn id="43" dur="1000"/>
                                        <p:tgtEl>
                                          <p:spTgt spid="9"/>
                                        </p:tgtEl>
                                      </p:cBhvr>
                                    </p:animEffect>
                                    <p:anim calcmode="lin" valueType="num">
                                      <p:cBhvr>
                                        <p:cTn id="44" dur="1000" fill="hold"/>
                                        <p:tgtEl>
                                          <p:spTgt spid="9"/>
                                        </p:tgtEl>
                                        <p:attrNameLst>
                                          <p:attrName>ppt_x</p:attrName>
                                        </p:attrNameLst>
                                      </p:cBhvr>
                                      <p:tavLst>
                                        <p:tav tm="0">
                                          <p:val>
                                            <p:strVal val="#ppt_x"/>
                                          </p:val>
                                        </p:tav>
                                        <p:tav tm="100000">
                                          <p:val>
                                            <p:strVal val="#ppt_x"/>
                                          </p:val>
                                        </p:tav>
                                      </p:tavLst>
                                    </p:anim>
                                    <p:anim calcmode="lin" valueType="num">
                                      <p:cBhvr>
                                        <p:cTn id="4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grpId="0" nodeType="clickEffect">
                                  <p:stCondLst>
                                    <p:cond delay="0"/>
                                  </p:stCondLst>
                                  <p:childTnLst>
                                    <p:set>
                                      <p:cBhvr>
                                        <p:cTn id="49" dur="1" fill="hold">
                                          <p:stCondLst>
                                            <p:cond delay="0"/>
                                          </p:stCondLst>
                                        </p:cTn>
                                        <p:tgtEl>
                                          <p:spTgt spid="4"/>
                                        </p:tgtEl>
                                        <p:attrNameLst>
                                          <p:attrName>style.visibility</p:attrName>
                                        </p:attrNameLst>
                                      </p:cBhvr>
                                      <p:to>
                                        <p:strVal val="visible"/>
                                      </p:to>
                                    </p:set>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0"/>
                                        </p:tgtEl>
                                        <p:attrNameLst>
                                          <p:attrName>style.visibility</p:attrName>
                                        </p:attrNameLst>
                                      </p:cBhvr>
                                      <p:to>
                                        <p:strVal val="visible"/>
                                      </p:to>
                                    </p:set>
                                    <p:animEffect transition="in" filter="fade">
                                      <p:cBhvr>
                                        <p:cTn id="54" dur="1000"/>
                                        <p:tgtEl>
                                          <p:spTgt spid="10"/>
                                        </p:tgtEl>
                                      </p:cBhvr>
                                    </p:animEffect>
                                    <p:anim calcmode="lin" valueType="num">
                                      <p:cBhvr>
                                        <p:cTn id="55" dur="1000" fill="hold"/>
                                        <p:tgtEl>
                                          <p:spTgt spid="10"/>
                                        </p:tgtEl>
                                        <p:attrNameLst>
                                          <p:attrName>ppt_x</p:attrName>
                                        </p:attrNameLst>
                                      </p:cBhvr>
                                      <p:tavLst>
                                        <p:tav tm="0">
                                          <p:val>
                                            <p:strVal val="#ppt_x"/>
                                          </p:val>
                                        </p:tav>
                                        <p:tav tm="100000">
                                          <p:val>
                                            <p:strVal val="#ppt_x"/>
                                          </p:val>
                                        </p:tav>
                                      </p:tavLst>
                                    </p:anim>
                                    <p:anim calcmode="lin" valueType="num">
                                      <p:cBhvr>
                                        <p:cTn id="56"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11"/>
                                        </p:tgtEl>
                                        <p:attrNameLst>
                                          <p:attrName>style.visibility</p:attrName>
                                        </p:attrNameLst>
                                      </p:cBhvr>
                                      <p:to>
                                        <p:strVal val="visible"/>
                                      </p:to>
                                    </p:set>
                                    <p:animEffect transition="in" filter="fade">
                                      <p:cBhvr>
                                        <p:cTn id="61" dur="1000"/>
                                        <p:tgtEl>
                                          <p:spTgt spid="11"/>
                                        </p:tgtEl>
                                      </p:cBhvr>
                                    </p:animEffect>
                                    <p:anim calcmode="lin" valueType="num">
                                      <p:cBhvr>
                                        <p:cTn id="62" dur="1000" fill="hold"/>
                                        <p:tgtEl>
                                          <p:spTgt spid="11"/>
                                        </p:tgtEl>
                                        <p:attrNameLst>
                                          <p:attrName>ppt_x</p:attrName>
                                        </p:attrNameLst>
                                      </p:cBhvr>
                                      <p:tavLst>
                                        <p:tav tm="0">
                                          <p:val>
                                            <p:strVal val="#ppt_x"/>
                                          </p:val>
                                        </p:tav>
                                        <p:tav tm="100000">
                                          <p:val>
                                            <p:strVal val="#ppt_x"/>
                                          </p:val>
                                        </p:tav>
                                      </p:tavLst>
                                    </p:anim>
                                    <p:anim calcmode="lin" valueType="num">
                                      <p:cBhvr>
                                        <p:cTn id="6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12"/>
                                        </p:tgtEl>
                                        <p:attrNameLst>
                                          <p:attrName>style.visibility</p:attrName>
                                        </p:attrNameLst>
                                      </p:cBhvr>
                                      <p:to>
                                        <p:strVal val="visible"/>
                                      </p:to>
                                    </p:set>
                                    <p:animEffect transition="in" filter="fade">
                                      <p:cBhvr>
                                        <p:cTn id="68" dur="1000"/>
                                        <p:tgtEl>
                                          <p:spTgt spid="12"/>
                                        </p:tgtEl>
                                      </p:cBhvr>
                                    </p:animEffect>
                                    <p:anim calcmode="lin" valueType="num">
                                      <p:cBhvr>
                                        <p:cTn id="69" dur="1000" fill="hold"/>
                                        <p:tgtEl>
                                          <p:spTgt spid="12"/>
                                        </p:tgtEl>
                                        <p:attrNameLst>
                                          <p:attrName>ppt_x</p:attrName>
                                        </p:attrNameLst>
                                      </p:cBhvr>
                                      <p:tavLst>
                                        <p:tav tm="0">
                                          <p:val>
                                            <p:strVal val="#ppt_x"/>
                                          </p:val>
                                        </p:tav>
                                        <p:tav tm="100000">
                                          <p:val>
                                            <p:strVal val="#ppt_x"/>
                                          </p:val>
                                        </p:tav>
                                      </p:tavLst>
                                    </p:anim>
                                    <p:anim calcmode="lin" valueType="num">
                                      <p:cBhvr>
                                        <p:cTn id="70"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13"/>
                                        </p:tgtEl>
                                        <p:attrNameLst>
                                          <p:attrName>style.visibility</p:attrName>
                                        </p:attrNameLst>
                                      </p:cBhvr>
                                      <p:to>
                                        <p:strVal val="visible"/>
                                      </p:to>
                                    </p:set>
                                    <p:animEffect transition="in" filter="fade">
                                      <p:cBhvr>
                                        <p:cTn id="75" dur="1000"/>
                                        <p:tgtEl>
                                          <p:spTgt spid="13"/>
                                        </p:tgtEl>
                                      </p:cBhvr>
                                    </p:animEffect>
                                    <p:anim calcmode="lin" valueType="num">
                                      <p:cBhvr>
                                        <p:cTn id="76" dur="1000" fill="hold"/>
                                        <p:tgtEl>
                                          <p:spTgt spid="13"/>
                                        </p:tgtEl>
                                        <p:attrNameLst>
                                          <p:attrName>ppt_x</p:attrName>
                                        </p:attrNameLst>
                                      </p:cBhvr>
                                      <p:tavLst>
                                        <p:tav tm="0">
                                          <p:val>
                                            <p:strVal val="#ppt_x"/>
                                          </p:val>
                                        </p:tav>
                                        <p:tav tm="100000">
                                          <p:val>
                                            <p:strVal val="#ppt_x"/>
                                          </p:val>
                                        </p:tav>
                                      </p:tavLst>
                                    </p:anim>
                                    <p:anim calcmode="lin" valueType="num">
                                      <p:cBhvr>
                                        <p:cTn id="77"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42" presetClass="entr" presetSubtype="0" fill="hold" grpId="0" nodeType="clickEffect">
                                  <p:stCondLst>
                                    <p:cond delay="0"/>
                                  </p:stCondLst>
                                  <p:childTnLst>
                                    <p:set>
                                      <p:cBhvr>
                                        <p:cTn id="81" dur="1" fill="hold">
                                          <p:stCondLst>
                                            <p:cond delay="0"/>
                                          </p:stCondLst>
                                        </p:cTn>
                                        <p:tgtEl>
                                          <p:spTgt spid="14"/>
                                        </p:tgtEl>
                                        <p:attrNameLst>
                                          <p:attrName>style.visibility</p:attrName>
                                        </p:attrNameLst>
                                      </p:cBhvr>
                                      <p:to>
                                        <p:strVal val="visible"/>
                                      </p:to>
                                    </p:set>
                                    <p:animEffect transition="in" filter="fade">
                                      <p:cBhvr>
                                        <p:cTn id="82" dur="1000"/>
                                        <p:tgtEl>
                                          <p:spTgt spid="14"/>
                                        </p:tgtEl>
                                      </p:cBhvr>
                                    </p:animEffect>
                                    <p:anim calcmode="lin" valueType="num">
                                      <p:cBhvr>
                                        <p:cTn id="83" dur="1000" fill="hold"/>
                                        <p:tgtEl>
                                          <p:spTgt spid="14"/>
                                        </p:tgtEl>
                                        <p:attrNameLst>
                                          <p:attrName>ppt_x</p:attrName>
                                        </p:attrNameLst>
                                      </p:cBhvr>
                                      <p:tavLst>
                                        <p:tav tm="0">
                                          <p:val>
                                            <p:strVal val="#ppt_x"/>
                                          </p:val>
                                        </p:tav>
                                        <p:tav tm="100000">
                                          <p:val>
                                            <p:strVal val="#ppt_x"/>
                                          </p:val>
                                        </p:tav>
                                      </p:tavLst>
                                    </p:anim>
                                    <p:anim calcmode="lin" valueType="num">
                                      <p:cBhvr>
                                        <p:cTn id="84"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42" presetClass="entr" presetSubtype="0" fill="hold" grpId="0" nodeType="clickEffect">
                                  <p:stCondLst>
                                    <p:cond delay="0"/>
                                  </p:stCondLst>
                                  <p:childTnLst>
                                    <p:set>
                                      <p:cBhvr>
                                        <p:cTn id="88" dur="1" fill="hold">
                                          <p:stCondLst>
                                            <p:cond delay="0"/>
                                          </p:stCondLst>
                                        </p:cTn>
                                        <p:tgtEl>
                                          <p:spTgt spid="15"/>
                                        </p:tgtEl>
                                        <p:attrNameLst>
                                          <p:attrName>style.visibility</p:attrName>
                                        </p:attrNameLst>
                                      </p:cBhvr>
                                      <p:to>
                                        <p:strVal val="visible"/>
                                      </p:to>
                                    </p:set>
                                    <p:animEffect transition="in" filter="fade">
                                      <p:cBhvr>
                                        <p:cTn id="89" dur="1000"/>
                                        <p:tgtEl>
                                          <p:spTgt spid="15"/>
                                        </p:tgtEl>
                                      </p:cBhvr>
                                    </p:animEffect>
                                    <p:anim calcmode="lin" valueType="num">
                                      <p:cBhvr>
                                        <p:cTn id="90" dur="1000" fill="hold"/>
                                        <p:tgtEl>
                                          <p:spTgt spid="15"/>
                                        </p:tgtEl>
                                        <p:attrNameLst>
                                          <p:attrName>ppt_x</p:attrName>
                                        </p:attrNameLst>
                                      </p:cBhvr>
                                      <p:tavLst>
                                        <p:tav tm="0">
                                          <p:val>
                                            <p:strVal val="#ppt_x"/>
                                          </p:val>
                                        </p:tav>
                                        <p:tav tm="100000">
                                          <p:val>
                                            <p:strVal val="#ppt_x"/>
                                          </p:val>
                                        </p:tav>
                                      </p:tavLst>
                                    </p:anim>
                                    <p:anim calcmode="lin" valueType="num">
                                      <p:cBhvr>
                                        <p:cTn id="9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7" grpId="0"/>
      <p:bldP spid="8" grpId="0"/>
      <p:bldP spid="9" grpId="0"/>
      <p:bldP spid="10" grpId="0"/>
      <p:bldP spid="11" grpId="0"/>
      <p:bldP spid="12" grpId="0"/>
      <p:bldP spid="13" grpId="0"/>
      <p:bldP spid="14" grpId="0"/>
      <p:bldP spid="15"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7D99A9"/>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B74B0-09E1-47D2-BCB0-29F909B29020}"/>
              </a:ext>
            </a:extLst>
          </p:cNvPr>
          <p:cNvSpPr>
            <a:spLocks noGrp="1"/>
          </p:cNvSpPr>
          <p:nvPr>
            <p:ph type="title"/>
          </p:nvPr>
        </p:nvSpPr>
        <p:spPr>
          <a:xfrm>
            <a:off x="913795" y="0"/>
            <a:ext cx="10353762" cy="970450"/>
          </a:xfrm>
        </p:spPr>
        <p:txBody>
          <a:bodyPr>
            <a:normAutofit/>
          </a:bodyPr>
          <a:lstStyle/>
          <a:p>
            <a:r>
              <a:rPr lang="en-US" sz="3600" b="1" dirty="0">
                <a:latin typeface="Calibri" panose="020F0502020204030204" pitchFamily="34" charset="0"/>
                <a:cs typeface="Calibri" panose="020F0502020204030204" pitchFamily="34" charset="0"/>
              </a:rPr>
              <a:t>CONCLUSION</a:t>
            </a:r>
          </a:p>
        </p:txBody>
      </p:sp>
      <p:sp>
        <p:nvSpPr>
          <p:cNvPr id="3" name="Content Placeholder 2">
            <a:extLst>
              <a:ext uri="{FF2B5EF4-FFF2-40B4-BE49-F238E27FC236}">
                <a16:creationId xmlns:a16="http://schemas.microsoft.com/office/drawing/2014/main" id="{E7A13E27-7B6E-4733-8D62-DE36155ACFF6}"/>
              </a:ext>
            </a:extLst>
          </p:cNvPr>
          <p:cNvSpPr>
            <a:spLocks noGrp="1"/>
          </p:cNvSpPr>
          <p:nvPr>
            <p:ph idx="1"/>
          </p:nvPr>
        </p:nvSpPr>
        <p:spPr>
          <a:xfrm>
            <a:off x="165364" y="743712"/>
            <a:ext cx="11850623" cy="6114287"/>
          </a:xfrm>
        </p:spPr>
        <p:txBody>
          <a:bodyPr>
            <a:normAutofit/>
          </a:bodyPr>
          <a:lstStyle/>
          <a:p>
            <a:pPr marL="36900" indent="0" algn="just">
              <a:lnSpc>
                <a:spcPct val="150000"/>
              </a:lnSpc>
              <a:buNone/>
            </a:pPr>
            <a:r>
              <a:rPr lang="en-US" sz="2300" dirty="0">
                <a:effectLst/>
                <a:latin typeface="Calibri" panose="020F0502020204030204" pitchFamily="34" charset="0"/>
                <a:cs typeface="Calibri" panose="020F0502020204030204" pitchFamily="34" charset="0"/>
              </a:rPr>
              <a:t>An HR strategy is a plan a firm develops to manage its human capital in a way that is consistent with the overall purpose, goals, and long-term objectives of the organization.  It deployed in each sector varies. This presentation comprise the critical evaluation of HR strategies deployed in private sector ( British petroleum ) as well as public sector (NHS). Some of the HR strategies used by the BP are reward system, recruitment, performance management etc. While critically examining it poor leadership, lack of employee voice, poor training on safety procedures are some of the problems in BP. On the other hand in NHS , employee resourcing, workforce/HR planning are few of the HR strategies used and ineffective succession planning, haphazard procedures are the criticisms of it. The possible recommendation for both organizations also suggested through this. Along with that the resource base view, functional culture and positional regulatory of the both organizations are alluded with the help of scholarly articles and other articles, journals etc.</a:t>
            </a:r>
          </a:p>
          <a:p>
            <a:pPr marL="36900" indent="0">
              <a:buNone/>
            </a:pPr>
            <a:endParaRPr lang="en-US" dirty="0"/>
          </a:p>
        </p:txBody>
      </p:sp>
    </p:spTree>
    <p:extLst>
      <p:ext uri="{BB962C8B-B14F-4D97-AF65-F5344CB8AC3E}">
        <p14:creationId xmlns:p14="http://schemas.microsoft.com/office/powerpoint/2010/main" val="847804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ssolve">
                                      <p:cBhvr>
                                        <p:cTn id="11"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7D99A9"/>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7675C3E-942D-44C4-969C-2BE6B2F9F7D9}"/>
              </a:ext>
            </a:extLst>
          </p:cNvPr>
          <p:cNvPicPr>
            <a:picLocks noChangeAspect="1"/>
          </p:cNvPicPr>
          <p:nvPr/>
        </p:nvPicPr>
        <p:blipFill>
          <a:blip r:embed="rId2">
            <a:extLst>
              <a:ext uri="{BEBA8EAE-BF5A-486C-A8C5-ECC9F3942E4B}">
                <a14:imgProps xmlns:a14="http://schemas.microsoft.com/office/drawing/2010/main">
                  <a14:imgLayer r:embed="rId3">
                    <a14:imgEffect>
                      <a14:saturation sat="105000"/>
                    </a14:imgEffect>
                  </a14:imgLayer>
                </a14:imgProps>
              </a:ext>
            </a:extLst>
          </a:blip>
          <a:stretch>
            <a:fillRect/>
          </a:stretch>
        </p:blipFill>
        <p:spPr>
          <a:xfrm>
            <a:off x="8780584" y="1"/>
            <a:ext cx="3411415" cy="6858000"/>
          </a:xfrm>
          <a:prstGeom prst="rect">
            <a:avLst/>
          </a:prstGeom>
          <a:ln>
            <a:noFill/>
          </a:ln>
          <a:effectLst>
            <a:softEdge rad="1270000"/>
          </a:effectLst>
        </p:spPr>
      </p:pic>
      <p:sp>
        <p:nvSpPr>
          <p:cNvPr id="2" name="Title 1">
            <a:extLst>
              <a:ext uri="{FF2B5EF4-FFF2-40B4-BE49-F238E27FC236}">
                <a16:creationId xmlns:a16="http://schemas.microsoft.com/office/drawing/2014/main" id="{27DE2DFF-6699-46D2-879F-404C9FAC8A79}"/>
              </a:ext>
            </a:extLst>
          </p:cNvPr>
          <p:cNvSpPr>
            <a:spLocks noGrp="1"/>
          </p:cNvSpPr>
          <p:nvPr>
            <p:ph type="title"/>
          </p:nvPr>
        </p:nvSpPr>
        <p:spPr>
          <a:xfrm>
            <a:off x="1294630" y="406573"/>
            <a:ext cx="9590550" cy="45719"/>
          </a:xfrm>
        </p:spPr>
        <p:txBody>
          <a:bodyPr>
            <a:normAutofit fontScale="90000"/>
          </a:bodyPr>
          <a:lstStyle/>
          <a:p>
            <a:r>
              <a:rPr lang="en-US" sz="3600" b="1" dirty="0">
                <a:solidFill>
                  <a:srgbClr val="EFF3F4"/>
                </a:solidFill>
                <a:latin typeface="Calibri" panose="020F0502020204030204" pitchFamily="34" charset="0"/>
                <a:cs typeface="Calibri" panose="020F0502020204030204" pitchFamily="34" charset="0"/>
              </a:rPr>
              <a:t>RECOMMENDATION</a:t>
            </a:r>
          </a:p>
        </p:txBody>
      </p:sp>
      <p:sp>
        <p:nvSpPr>
          <p:cNvPr id="9" name="Text Placeholder 8">
            <a:extLst>
              <a:ext uri="{FF2B5EF4-FFF2-40B4-BE49-F238E27FC236}">
                <a16:creationId xmlns:a16="http://schemas.microsoft.com/office/drawing/2014/main" id="{9C4E8C1E-3275-47F7-8360-A0D7B65D2AE2}"/>
              </a:ext>
            </a:extLst>
          </p:cNvPr>
          <p:cNvSpPr>
            <a:spLocks noGrp="1"/>
          </p:cNvSpPr>
          <p:nvPr>
            <p:ph type="body" idx="1"/>
          </p:nvPr>
        </p:nvSpPr>
        <p:spPr>
          <a:xfrm>
            <a:off x="524256" y="1146048"/>
            <a:ext cx="11314176" cy="5500451"/>
          </a:xfrm>
        </p:spPr>
        <p:txBody>
          <a:bodyPr>
            <a:noAutofit/>
          </a:bodyPr>
          <a:lstStyle/>
          <a:p>
            <a:pPr marL="342900" indent="-342900" algn="l">
              <a:buFont typeface="Wingdings" panose="05000000000000000000" pitchFamily="2" charset="2"/>
              <a:buChar char="ü"/>
            </a:pPr>
            <a:r>
              <a:rPr lang="en-US" sz="2800" dirty="0">
                <a:latin typeface="Calibri" panose="020F0502020204030204" pitchFamily="34" charset="0"/>
                <a:cs typeface="Calibri" panose="020F0502020204030204" pitchFamily="34" charset="0"/>
              </a:rPr>
              <a:t>The company ought to spend more on infrastructure upkeep and staff security.</a:t>
            </a:r>
          </a:p>
          <a:p>
            <a:pPr marL="342900" indent="-342900" algn="l">
              <a:buFont typeface="Wingdings" panose="05000000000000000000" pitchFamily="2" charset="2"/>
              <a:buChar char="ü"/>
            </a:pPr>
            <a:r>
              <a:rPr lang="en-US" sz="2800" dirty="0">
                <a:latin typeface="Calibri" panose="020F0502020204030204" pitchFamily="34" charset="0"/>
                <a:cs typeface="Calibri" panose="020F0502020204030204" pitchFamily="34" charset="0"/>
              </a:rPr>
              <a:t>They should provide staff education.</a:t>
            </a:r>
          </a:p>
          <a:p>
            <a:pPr marL="342900" indent="-342900" algn="l">
              <a:buFont typeface="Wingdings" panose="05000000000000000000" pitchFamily="2" charset="2"/>
              <a:buChar char="ü"/>
            </a:pPr>
            <a:r>
              <a:rPr lang="en-US" sz="2800" dirty="0">
                <a:latin typeface="Calibri" panose="020F0502020204030204" pitchFamily="34" charset="0"/>
                <a:cs typeface="Calibri" panose="020F0502020204030204" pitchFamily="34" charset="0"/>
              </a:rPr>
              <a:t>The diversification plan should be used by BP as a potential future strategic move. </a:t>
            </a:r>
          </a:p>
          <a:p>
            <a:pPr marL="342900" indent="-342900" algn="l">
              <a:buFont typeface="Wingdings" panose="05000000000000000000" pitchFamily="2" charset="2"/>
              <a:buChar char="ü"/>
            </a:pPr>
            <a:r>
              <a:rPr lang="en-US" sz="2800" dirty="0">
                <a:latin typeface="Calibri" panose="020F0502020204030204" pitchFamily="34" charset="0"/>
                <a:cs typeface="Calibri" panose="020F0502020204030204" pitchFamily="34" charset="0"/>
              </a:rPr>
              <a:t>The CEO should make sure that the centralized development organization is more transparent when implementing projects.</a:t>
            </a:r>
          </a:p>
          <a:p>
            <a:pPr marL="342900" indent="-342900" algn="l">
              <a:buFont typeface="Wingdings" panose="05000000000000000000" pitchFamily="2" charset="2"/>
              <a:buChar char="ü"/>
            </a:pPr>
            <a:r>
              <a:rPr lang="en-US" sz="2800" dirty="0">
                <a:latin typeface="Calibri" panose="020F0502020204030204" pitchFamily="34" charset="0"/>
                <a:cs typeface="Calibri" panose="020F0502020204030204" pitchFamily="34" charset="0"/>
              </a:rPr>
              <a:t>They ought to build up a corpus of knowledge on greenhouse gases.</a:t>
            </a:r>
          </a:p>
          <a:p>
            <a:pPr marL="342900" indent="-342900" algn="l">
              <a:buFont typeface="Wingdings" panose="05000000000000000000" pitchFamily="2" charset="2"/>
              <a:buChar char="ü"/>
            </a:pPr>
            <a:r>
              <a:rPr lang="en-US" sz="2800" dirty="0">
                <a:latin typeface="Calibri" panose="020F0502020204030204" pitchFamily="34" charset="0"/>
                <a:cs typeface="Calibri" panose="020F0502020204030204" pitchFamily="34" charset="0"/>
              </a:rPr>
              <a:t>BP has chosen to put more in renewable energy sources. </a:t>
            </a:r>
          </a:p>
          <a:p>
            <a:pPr marL="342900" indent="-342900" algn="l">
              <a:buFont typeface="Wingdings" panose="05000000000000000000" pitchFamily="2" charset="2"/>
              <a:buChar char="ü"/>
            </a:pPr>
            <a:r>
              <a:rPr lang="en-US" sz="2800" dirty="0">
                <a:latin typeface="Calibri" panose="020F0502020204030204" pitchFamily="34" charset="0"/>
                <a:cs typeface="Calibri" panose="020F0502020204030204" pitchFamily="34" charset="0"/>
              </a:rPr>
              <a:t>The business needs to expand its choice of products. </a:t>
            </a:r>
          </a:p>
        </p:txBody>
      </p:sp>
      <p:sp>
        <p:nvSpPr>
          <p:cNvPr id="7" name="Rectangle 6">
            <a:extLst>
              <a:ext uri="{FF2B5EF4-FFF2-40B4-BE49-F238E27FC236}">
                <a16:creationId xmlns:a16="http://schemas.microsoft.com/office/drawing/2014/main" id="{536F4EC9-E391-41B6-B842-0F38CD99A75D}"/>
              </a:ext>
            </a:extLst>
          </p:cNvPr>
          <p:cNvSpPr/>
          <p:nvPr/>
        </p:nvSpPr>
        <p:spPr>
          <a:xfrm>
            <a:off x="4035553" y="452292"/>
            <a:ext cx="4108704" cy="361527"/>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latin typeface="Calibri" panose="020F0502020204030204" pitchFamily="34" charset="0"/>
                <a:cs typeface="Calibri" panose="020F0502020204030204" pitchFamily="34" charset="0"/>
              </a:rPr>
              <a:t>BRITISH PETROLEUM</a:t>
            </a:r>
          </a:p>
        </p:txBody>
      </p:sp>
    </p:spTree>
    <p:extLst>
      <p:ext uri="{BB962C8B-B14F-4D97-AF65-F5344CB8AC3E}">
        <p14:creationId xmlns:p14="http://schemas.microsoft.com/office/powerpoint/2010/main" val="942780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animEffect transition="in" filter="dissolve">
                                      <p:cBhvr>
                                        <p:cTn id="15" dur="500"/>
                                        <p:tgtEl>
                                          <p:spTgt spid="9">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9">
                                            <p:txEl>
                                              <p:pRg st="1" end="1"/>
                                            </p:txEl>
                                          </p:spTgt>
                                        </p:tgtEl>
                                        <p:attrNameLst>
                                          <p:attrName>style.visibility</p:attrName>
                                        </p:attrNameLst>
                                      </p:cBhvr>
                                      <p:to>
                                        <p:strVal val="visible"/>
                                      </p:to>
                                    </p:set>
                                    <p:animEffect transition="in" filter="dissolve">
                                      <p:cBhvr>
                                        <p:cTn id="20" dur="500"/>
                                        <p:tgtEl>
                                          <p:spTgt spid="9">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grpId="0" nodeType="clickEffect">
                                  <p:stCondLst>
                                    <p:cond delay="0"/>
                                  </p:stCondLst>
                                  <p:childTnLst>
                                    <p:set>
                                      <p:cBhvr>
                                        <p:cTn id="24" dur="1" fill="hold">
                                          <p:stCondLst>
                                            <p:cond delay="0"/>
                                          </p:stCondLst>
                                        </p:cTn>
                                        <p:tgtEl>
                                          <p:spTgt spid="9">
                                            <p:txEl>
                                              <p:pRg st="2" end="2"/>
                                            </p:txEl>
                                          </p:spTgt>
                                        </p:tgtEl>
                                        <p:attrNameLst>
                                          <p:attrName>style.visibility</p:attrName>
                                        </p:attrNameLst>
                                      </p:cBhvr>
                                      <p:to>
                                        <p:strVal val="visible"/>
                                      </p:to>
                                    </p:set>
                                    <p:animEffect transition="in" filter="dissolve">
                                      <p:cBhvr>
                                        <p:cTn id="25" dur="500"/>
                                        <p:tgtEl>
                                          <p:spTgt spid="9">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9" presetClass="entr" presetSubtype="0" fill="hold" grpId="0" nodeType="clickEffect">
                                  <p:stCondLst>
                                    <p:cond delay="0"/>
                                  </p:stCondLst>
                                  <p:childTnLst>
                                    <p:set>
                                      <p:cBhvr>
                                        <p:cTn id="29" dur="1" fill="hold">
                                          <p:stCondLst>
                                            <p:cond delay="0"/>
                                          </p:stCondLst>
                                        </p:cTn>
                                        <p:tgtEl>
                                          <p:spTgt spid="9">
                                            <p:txEl>
                                              <p:pRg st="3" end="3"/>
                                            </p:txEl>
                                          </p:spTgt>
                                        </p:tgtEl>
                                        <p:attrNameLst>
                                          <p:attrName>style.visibility</p:attrName>
                                        </p:attrNameLst>
                                      </p:cBhvr>
                                      <p:to>
                                        <p:strVal val="visible"/>
                                      </p:to>
                                    </p:set>
                                    <p:animEffect transition="in" filter="dissolve">
                                      <p:cBhvr>
                                        <p:cTn id="30" dur="500"/>
                                        <p:tgtEl>
                                          <p:spTgt spid="9">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9" presetClass="entr" presetSubtype="0" fill="hold" grpId="0" nodeType="clickEffect">
                                  <p:stCondLst>
                                    <p:cond delay="0"/>
                                  </p:stCondLst>
                                  <p:childTnLst>
                                    <p:set>
                                      <p:cBhvr>
                                        <p:cTn id="34" dur="1" fill="hold">
                                          <p:stCondLst>
                                            <p:cond delay="0"/>
                                          </p:stCondLst>
                                        </p:cTn>
                                        <p:tgtEl>
                                          <p:spTgt spid="9">
                                            <p:txEl>
                                              <p:pRg st="4" end="4"/>
                                            </p:txEl>
                                          </p:spTgt>
                                        </p:tgtEl>
                                        <p:attrNameLst>
                                          <p:attrName>style.visibility</p:attrName>
                                        </p:attrNameLst>
                                      </p:cBhvr>
                                      <p:to>
                                        <p:strVal val="visible"/>
                                      </p:to>
                                    </p:set>
                                    <p:animEffect transition="in" filter="dissolve">
                                      <p:cBhvr>
                                        <p:cTn id="35" dur="500"/>
                                        <p:tgtEl>
                                          <p:spTgt spid="9">
                                            <p:txEl>
                                              <p:pRg st="4" end="4"/>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9" presetClass="entr" presetSubtype="0" fill="hold" grpId="0" nodeType="clickEffect">
                                  <p:stCondLst>
                                    <p:cond delay="0"/>
                                  </p:stCondLst>
                                  <p:childTnLst>
                                    <p:set>
                                      <p:cBhvr>
                                        <p:cTn id="39" dur="1" fill="hold">
                                          <p:stCondLst>
                                            <p:cond delay="0"/>
                                          </p:stCondLst>
                                        </p:cTn>
                                        <p:tgtEl>
                                          <p:spTgt spid="9">
                                            <p:txEl>
                                              <p:pRg st="5" end="5"/>
                                            </p:txEl>
                                          </p:spTgt>
                                        </p:tgtEl>
                                        <p:attrNameLst>
                                          <p:attrName>style.visibility</p:attrName>
                                        </p:attrNameLst>
                                      </p:cBhvr>
                                      <p:to>
                                        <p:strVal val="visible"/>
                                      </p:to>
                                    </p:set>
                                    <p:animEffect transition="in" filter="dissolve">
                                      <p:cBhvr>
                                        <p:cTn id="40" dur="500"/>
                                        <p:tgtEl>
                                          <p:spTgt spid="9">
                                            <p:txEl>
                                              <p:pRg st="5" end="5"/>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9" presetClass="entr" presetSubtype="0" fill="hold" grpId="0" nodeType="clickEffect">
                                  <p:stCondLst>
                                    <p:cond delay="0"/>
                                  </p:stCondLst>
                                  <p:childTnLst>
                                    <p:set>
                                      <p:cBhvr>
                                        <p:cTn id="44" dur="1" fill="hold">
                                          <p:stCondLst>
                                            <p:cond delay="0"/>
                                          </p:stCondLst>
                                        </p:cTn>
                                        <p:tgtEl>
                                          <p:spTgt spid="9">
                                            <p:txEl>
                                              <p:pRg st="6" end="6"/>
                                            </p:txEl>
                                          </p:spTgt>
                                        </p:tgtEl>
                                        <p:attrNameLst>
                                          <p:attrName>style.visibility</p:attrName>
                                        </p:attrNameLst>
                                      </p:cBhvr>
                                      <p:to>
                                        <p:strVal val="visible"/>
                                      </p:to>
                                    </p:set>
                                    <p:animEffect transition="in" filter="dissolve">
                                      <p:cBhvr>
                                        <p:cTn id="45" dur="500"/>
                                        <p:tgtEl>
                                          <p:spTgt spid="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7D99A9"/>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0B988D0-4457-4F11-AE1A-E9890D7537A4}"/>
              </a:ext>
            </a:extLst>
          </p:cNvPr>
          <p:cNvPicPr>
            <a:picLocks noChangeAspect="1"/>
          </p:cNvPicPr>
          <p:nvPr/>
        </p:nvPicPr>
        <p:blipFill>
          <a:blip r:embed="rId2"/>
          <a:stretch>
            <a:fillRect/>
          </a:stretch>
        </p:blipFill>
        <p:spPr>
          <a:xfrm>
            <a:off x="7385538" y="487990"/>
            <a:ext cx="5172808" cy="6353175"/>
          </a:xfrm>
          <a:prstGeom prst="rect">
            <a:avLst/>
          </a:prstGeom>
          <a:solidFill>
            <a:srgbClr val="6E80B8"/>
          </a:solidFill>
          <a:ln>
            <a:noFill/>
          </a:ln>
          <a:effectLst>
            <a:softEdge rad="1270000"/>
          </a:effectLst>
        </p:spPr>
      </p:pic>
      <p:sp>
        <p:nvSpPr>
          <p:cNvPr id="3" name="Rectangle 2">
            <a:extLst>
              <a:ext uri="{FF2B5EF4-FFF2-40B4-BE49-F238E27FC236}">
                <a16:creationId xmlns:a16="http://schemas.microsoft.com/office/drawing/2014/main" id="{C19E7EF5-CA2C-4B29-879D-BBFFD72ADA83}"/>
              </a:ext>
            </a:extLst>
          </p:cNvPr>
          <p:cNvSpPr/>
          <p:nvPr/>
        </p:nvSpPr>
        <p:spPr>
          <a:xfrm>
            <a:off x="3927320" y="-97536"/>
            <a:ext cx="4046942" cy="646331"/>
          </a:xfrm>
          <a:prstGeom prst="rect">
            <a:avLst/>
          </a:prstGeom>
        </p:spPr>
        <p:txBody>
          <a:bodyPr wrap="none">
            <a:spAutoFit/>
          </a:bodyPr>
          <a:lstStyle/>
          <a:p>
            <a:r>
              <a:rPr lang="en-US" sz="3600" b="1" dirty="0">
                <a:ln>
                  <a:solidFill>
                    <a:prstClr val="black">
                      <a:lumMod val="75000"/>
                      <a:lumOff val="25000"/>
                      <a:alpha val="10000"/>
                    </a:prstClr>
                  </a:solidFill>
                </a:ln>
                <a:solidFill>
                  <a:schemeClr val="accent5">
                    <a:lumMod val="20000"/>
                    <a:lumOff val="80000"/>
                  </a:schemeClr>
                </a:solidFill>
                <a:effectLst>
                  <a:outerShdw blurRad="9525" dist="25400" dir="14640000" algn="tl" rotWithShape="0">
                    <a:prstClr val="black">
                      <a:alpha val="30000"/>
                    </a:prstClr>
                  </a:outerShdw>
                </a:effectLst>
                <a:latin typeface="Calibri" panose="020F0502020204030204" pitchFamily="34" charset="0"/>
                <a:ea typeface="+mj-ea"/>
                <a:cs typeface="Calibri" panose="020F0502020204030204" pitchFamily="34" charset="0"/>
              </a:rPr>
              <a:t>RECOMMENDATION</a:t>
            </a:r>
            <a:endParaRPr lang="en-US" b="1" dirty="0">
              <a:solidFill>
                <a:schemeClr val="accent5">
                  <a:lumMod val="20000"/>
                  <a:lumOff val="80000"/>
                </a:schemeClr>
              </a:solidFill>
            </a:endParaRPr>
          </a:p>
        </p:txBody>
      </p:sp>
      <p:sp>
        <p:nvSpPr>
          <p:cNvPr id="4" name="Rectangle 3">
            <a:extLst>
              <a:ext uri="{FF2B5EF4-FFF2-40B4-BE49-F238E27FC236}">
                <a16:creationId xmlns:a16="http://schemas.microsoft.com/office/drawing/2014/main" id="{A3C65D5A-5850-4FB6-9805-6CF1F519760C}"/>
              </a:ext>
            </a:extLst>
          </p:cNvPr>
          <p:cNvSpPr/>
          <p:nvPr/>
        </p:nvSpPr>
        <p:spPr>
          <a:xfrm>
            <a:off x="4035552" y="487990"/>
            <a:ext cx="3718560" cy="438602"/>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latin typeface="Calibri" panose="020F0502020204030204" pitchFamily="34" charset="0"/>
                <a:cs typeface="Calibri" panose="020F0502020204030204" pitchFamily="34" charset="0"/>
              </a:rPr>
              <a:t>NHS</a:t>
            </a:r>
          </a:p>
        </p:txBody>
      </p:sp>
      <p:sp>
        <p:nvSpPr>
          <p:cNvPr id="10" name="Text Placeholder 9">
            <a:extLst>
              <a:ext uri="{FF2B5EF4-FFF2-40B4-BE49-F238E27FC236}">
                <a16:creationId xmlns:a16="http://schemas.microsoft.com/office/drawing/2014/main" id="{D373477B-6477-48D0-9A6D-6BF332D0D5B8}"/>
              </a:ext>
            </a:extLst>
          </p:cNvPr>
          <p:cNvSpPr>
            <a:spLocks noGrp="1"/>
          </p:cNvSpPr>
          <p:nvPr>
            <p:ph type="body" idx="1"/>
          </p:nvPr>
        </p:nvSpPr>
        <p:spPr>
          <a:xfrm>
            <a:off x="213360" y="1249680"/>
            <a:ext cx="11765279" cy="5608320"/>
          </a:xfrm>
        </p:spPr>
        <p:txBody>
          <a:bodyPr>
            <a:normAutofit/>
          </a:bodyPr>
          <a:lstStyle/>
          <a:p>
            <a:pPr marL="342900" indent="-342900" algn="l">
              <a:lnSpc>
                <a:spcPct val="150000"/>
              </a:lnSpc>
              <a:buFont typeface="Wingdings" panose="05000000000000000000" pitchFamily="2" charset="2"/>
              <a:buChar char="ü"/>
            </a:pPr>
            <a:r>
              <a:rPr lang="en-US" sz="2800" dirty="0">
                <a:latin typeface="Calibri" panose="020F0502020204030204" pitchFamily="34" charset="0"/>
                <a:cs typeface="Calibri" panose="020F0502020204030204" pitchFamily="34" charset="0"/>
              </a:rPr>
              <a:t>Need for a system-wide strategy, including feedback mechanisms, to address the issue.</a:t>
            </a:r>
          </a:p>
          <a:p>
            <a:pPr marL="342900" indent="-342900" algn="l">
              <a:lnSpc>
                <a:spcPct val="150000"/>
              </a:lnSpc>
              <a:buFont typeface="Wingdings" panose="05000000000000000000" pitchFamily="2" charset="2"/>
              <a:buChar char="ü"/>
            </a:pPr>
            <a:r>
              <a:rPr lang="en-US" sz="2800" dirty="0">
                <a:latin typeface="Calibri" panose="020F0502020204030204" pitchFamily="34" charset="0"/>
                <a:cs typeface="Calibri" panose="020F0502020204030204" pitchFamily="34" charset="0"/>
              </a:rPr>
              <a:t>To build a reflective ethos, organizations are encouraged and supported.</a:t>
            </a:r>
          </a:p>
          <a:p>
            <a:pPr marL="342900" indent="-342900" algn="l">
              <a:lnSpc>
                <a:spcPct val="150000"/>
              </a:lnSpc>
              <a:buFont typeface="Wingdings" panose="05000000000000000000" pitchFamily="2" charset="2"/>
              <a:buChar char="ü"/>
            </a:pPr>
            <a:r>
              <a:rPr lang="en-US" sz="2800" dirty="0">
                <a:latin typeface="Calibri" panose="020F0502020204030204" pitchFamily="34" charset="0"/>
                <a:cs typeface="Calibri" panose="020F0502020204030204" pitchFamily="34" charset="0"/>
              </a:rPr>
              <a:t>Training must provide the information and abilities managers and leaders need to thrive in today's networked, location-based, data-driven, and improvement-focused environment.</a:t>
            </a:r>
          </a:p>
          <a:p>
            <a:pPr marL="342900" indent="-342900" algn="l">
              <a:lnSpc>
                <a:spcPct val="150000"/>
              </a:lnSpc>
              <a:buFont typeface="Wingdings" panose="05000000000000000000" pitchFamily="2" charset="2"/>
              <a:buChar char="ü"/>
            </a:pPr>
            <a:r>
              <a:rPr lang="en-US" sz="2800" dirty="0">
                <a:latin typeface="Calibri" panose="020F0502020204030204" pitchFamily="34" charset="0"/>
                <a:cs typeface="Calibri" panose="020F0502020204030204" pitchFamily="34" charset="0"/>
              </a:rPr>
              <a:t>The emphasis of the training should be on collaborative leadership abilities.</a:t>
            </a:r>
          </a:p>
        </p:txBody>
      </p:sp>
    </p:spTree>
    <p:extLst>
      <p:ext uri="{BB962C8B-B14F-4D97-AF65-F5344CB8AC3E}">
        <p14:creationId xmlns:p14="http://schemas.microsoft.com/office/powerpoint/2010/main" val="1444931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10">
                                            <p:txEl>
                                              <p:pRg st="0" end="0"/>
                                            </p:txEl>
                                          </p:spTgt>
                                        </p:tgtEl>
                                        <p:attrNameLst>
                                          <p:attrName>style.visibility</p:attrName>
                                        </p:attrNameLst>
                                      </p:cBhvr>
                                      <p:to>
                                        <p:strVal val="visible"/>
                                      </p:to>
                                    </p:set>
                                    <p:animEffect transition="in" filter="dissolve">
                                      <p:cBhvr>
                                        <p:cTn id="15" dur="500"/>
                                        <p:tgtEl>
                                          <p:spTgt spid="10">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10">
                                            <p:txEl>
                                              <p:pRg st="1" end="1"/>
                                            </p:txEl>
                                          </p:spTgt>
                                        </p:tgtEl>
                                        <p:attrNameLst>
                                          <p:attrName>style.visibility</p:attrName>
                                        </p:attrNameLst>
                                      </p:cBhvr>
                                      <p:to>
                                        <p:strVal val="visible"/>
                                      </p:to>
                                    </p:set>
                                    <p:animEffect transition="in" filter="dissolve">
                                      <p:cBhvr>
                                        <p:cTn id="20" dur="500"/>
                                        <p:tgtEl>
                                          <p:spTgt spid="10">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grpId="0" nodeType="clickEffect">
                                  <p:stCondLst>
                                    <p:cond delay="0"/>
                                  </p:stCondLst>
                                  <p:childTnLst>
                                    <p:set>
                                      <p:cBhvr>
                                        <p:cTn id="24" dur="1" fill="hold">
                                          <p:stCondLst>
                                            <p:cond delay="0"/>
                                          </p:stCondLst>
                                        </p:cTn>
                                        <p:tgtEl>
                                          <p:spTgt spid="10">
                                            <p:txEl>
                                              <p:pRg st="2" end="2"/>
                                            </p:txEl>
                                          </p:spTgt>
                                        </p:tgtEl>
                                        <p:attrNameLst>
                                          <p:attrName>style.visibility</p:attrName>
                                        </p:attrNameLst>
                                      </p:cBhvr>
                                      <p:to>
                                        <p:strVal val="visible"/>
                                      </p:to>
                                    </p:set>
                                    <p:animEffect transition="in" filter="dissolve">
                                      <p:cBhvr>
                                        <p:cTn id="25" dur="500"/>
                                        <p:tgtEl>
                                          <p:spTgt spid="10">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9" presetClass="entr" presetSubtype="0" fill="hold" grpId="0" nodeType="clickEffect">
                                  <p:stCondLst>
                                    <p:cond delay="0"/>
                                  </p:stCondLst>
                                  <p:childTnLst>
                                    <p:set>
                                      <p:cBhvr>
                                        <p:cTn id="29" dur="1" fill="hold">
                                          <p:stCondLst>
                                            <p:cond delay="0"/>
                                          </p:stCondLst>
                                        </p:cTn>
                                        <p:tgtEl>
                                          <p:spTgt spid="10">
                                            <p:txEl>
                                              <p:pRg st="3" end="3"/>
                                            </p:txEl>
                                          </p:spTgt>
                                        </p:tgtEl>
                                        <p:attrNameLst>
                                          <p:attrName>style.visibility</p:attrName>
                                        </p:attrNameLst>
                                      </p:cBhvr>
                                      <p:to>
                                        <p:strVal val="visible"/>
                                      </p:to>
                                    </p:set>
                                    <p:animEffect transition="in" filter="dissolve">
                                      <p:cBhvr>
                                        <p:cTn id="30" dur="500"/>
                                        <p:tgtEl>
                                          <p:spTgt spid="1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7D99A9"/>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5B945B-7D43-4745-835F-52B98CAF9BEB}"/>
              </a:ext>
            </a:extLst>
          </p:cNvPr>
          <p:cNvSpPr>
            <a:spLocks noGrp="1"/>
          </p:cNvSpPr>
          <p:nvPr>
            <p:ph type="title"/>
          </p:nvPr>
        </p:nvSpPr>
        <p:spPr>
          <a:xfrm>
            <a:off x="519069" y="-201188"/>
            <a:ext cx="10353762" cy="1344188"/>
          </a:xfrm>
        </p:spPr>
        <p:txBody>
          <a:bodyPr/>
          <a:lstStyle/>
          <a:p>
            <a:r>
              <a:rPr lang="en-US" dirty="0">
                <a:latin typeface="Calibri" panose="020F0502020204030204" pitchFamily="34" charset="0"/>
                <a:cs typeface="Calibri" panose="020F0502020204030204" pitchFamily="34" charset="0"/>
              </a:rPr>
              <a:t>REFERENCES</a:t>
            </a:r>
          </a:p>
        </p:txBody>
      </p:sp>
      <p:sp>
        <p:nvSpPr>
          <p:cNvPr id="5" name="Text Placeholder 4">
            <a:extLst>
              <a:ext uri="{FF2B5EF4-FFF2-40B4-BE49-F238E27FC236}">
                <a16:creationId xmlns:a16="http://schemas.microsoft.com/office/drawing/2014/main" id="{6C11A9D9-8DF7-4955-95BA-E170B7E5B7F9}"/>
              </a:ext>
            </a:extLst>
          </p:cNvPr>
          <p:cNvSpPr>
            <a:spLocks noGrp="1"/>
          </p:cNvSpPr>
          <p:nvPr>
            <p:ph type="body" sz="half" idx="2"/>
          </p:nvPr>
        </p:nvSpPr>
        <p:spPr>
          <a:xfrm>
            <a:off x="304800" y="904874"/>
            <a:ext cx="11639550" cy="5857875"/>
          </a:xfrm>
        </p:spPr>
        <p:txBody>
          <a:bodyPr anchor="t">
            <a:normAutofit lnSpcReduction="10000"/>
          </a:bodyPr>
          <a:lstStyle/>
          <a:p>
            <a:pPr marL="285750" indent="-285750" algn="just">
              <a:buFont typeface="Wingdings" panose="05000000000000000000" pitchFamily="2" charset="2"/>
              <a:buChar char="q"/>
            </a:pPr>
            <a:r>
              <a:rPr lang="en-US" sz="2200" dirty="0">
                <a:solidFill>
                  <a:schemeClr val="tx1"/>
                </a:solidFill>
                <a:latin typeface="Calibri" panose="020F0502020204030204" pitchFamily="34" charset="0"/>
                <a:cs typeface="Calibri" panose="020F0502020204030204" pitchFamily="34" charset="0"/>
              </a:rPr>
              <a:t>Scholarly articles</a:t>
            </a:r>
          </a:p>
          <a:p>
            <a:pPr lvl="1" algn="just"/>
            <a:r>
              <a:rPr lang="en-US" sz="2000" dirty="0">
                <a:solidFill>
                  <a:schemeClr val="tx1"/>
                </a:solidFill>
                <a:latin typeface="Calibri" panose="020F0502020204030204" pitchFamily="34" charset="0"/>
                <a:cs typeface="Calibri" panose="020F0502020204030204" pitchFamily="34" charset="0"/>
              </a:rPr>
              <a:t>Schuler, R.S. and MacMillan, I.C., 1984. Gaining competitive advantage through human resource management        practices. Human resource management, 23(3), pp.241-255.</a:t>
            </a:r>
            <a:endParaRPr lang="en-US" sz="2000" dirty="0">
              <a:solidFill>
                <a:schemeClr val="tx1"/>
              </a:solidFill>
              <a:effectLst/>
              <a:latin typeface="Calibri" panose="020F0502020204030204" pitchFamily="34" charset="0"/>
              <a:cs typeface="Calibri" panose="020F0502020204030204" pitchFamily="34" charset="0"/>
            </a:endParaRPr>
          </a:p>
          <a:p>
            <a:pPr lvl="1" algn="just"/>
            <a:r>
              <a:rPr lang="en-US" sz="2000" dirty="0">
                <a:solidFill>
                  <a:schemeClr val="tx1"/>
                </a:solidFill>
                <a:effectLst/>
                <a:latin typeface="Calibri" panose="020F0502020204030204" pitchFamily="34" charset="0"/>
                <a:cs typeface="Calibri" panose="020F0502020204030204" pitchFamily="34" charset="0"/>
              </a:rPr>
              <a:t>Buller, P.F. and McEvoy, G.M., 2012. Strategy, human resource management and performance: Sharpening line of sight. </a:t>
            </a:r>
            <a:r>
              <a:rPr lang="en-US" sz="2000" i="1" dirty="0">
                <a:solidFill>
                  <a:schemeClr val="tx1"/>
                </a:solidFill>
                <a:effectLst/>
                <a:latin typeface="Calibri" panose="020F0502020204030204" pitchFamily="34" charset="0"/>
                <a:cs typeface="Calibri" panose="020F0502020204030204" pitchFamily="34" charset="0"/>
              </a:rPr>
              <a:t>Human resource management review</a:t>
            </a:r>
            <a:r>
              <a:rPr lang="en-US" sz="2000" dirty="0">
                <a:solidFill>
                  <a:schemeClr val="tx1"/>
                </a:solidFill>
                <a:effectLst/>
                <a:latin typeface="Calibri" panose="020F0502020204030204" pitchFamily="34" charset="0"/>
                <a:cs typeface="Calibri" panose="020F0502020204030204" pitchFamily="34" charset="0"/>
              </a:rPr>
              <a:t>, </a:t>
            </a:r>
            <a:r>
              <a:rPr lang="en-US" sz="2000" i="1" dirty="0">
                <a:solidFill>
                  <a:schemeClr val="tx1"/>
                </a:solidFill>
                <a:effectLst/>
                <a:latin typeface="Calibri" panose="020F0502020204030204" pitchFamily="34" charset="0"/>
                <a:cs typeface="Calibri" panose="020F0502020204030204" pitchFamily="34" charset="0"/>
              </a:rPr>
              <a:t>22</a:t>
            </a:r>
            <a:r>
              <a:rPr lang="en-US" sz="2000" dirty="0">
                <a:solidFill>
                  <a:schemeClr val="tx1"/>
                </a:solidFill>
                <a:effectLst/>
                <a:latin typeface="Calibri" panose="020F0502020204030204" pitchFamily="34" charset="0"/>
                <a:cs typeface="Calibri" panose="020F0502020204030204" pitchFamily="34" charset="0"/>
              </a:rPr>
              <a:t>(1), pp.43-56.</a:t>
            </a:r>
          </a:p>
          <a:p>
            <a:pPr lvl="1" algn="just"/>
            <a:r>
              <a:rPr lang="en-US" sz="2000" dirty="0">
                <a:solidFill>
                  <a:schemeClr val="tx1"/>
                </a:solidFill>
                <a:effectLst/>
                <a:latin typeface="Calibri" panose="020F0502020204030204" pitchFamily="34" charset="0"/>
                <a:cs typeface="Calibri" panose="020F0502020204030204" pitchFamily="34" charset="0"/>
              </a:rPr>
              <a:t>Chapman, E.F., Sisk, F.A., Schatten, J. and Miles, E.W., 2018. Human resource development and human resource management levers for sustained competitive advantage: Combining isomorphism and differentiation. </a:t>
            </a:r>
            <a:r>
              <a:rPr lang="en-US" sz="2000" i="1" dirty="0">
                <a:solidFill>
                  <a:schemeClr val="tx1"/>
                </a:solidFill>
                <a:effectLst/>
                <a:latin typeface="Calibri" panose="020F0502020204030204" pitchFamily="34" charset="0"/>
                <a:cs typeface="Calibri" panose="020F0502020204030204" pitchFamily="34" charset="0"/>
              </a:rPr>
              <a:t>Journal of Management &amp; Organization</a:t>
            </a:r>
            <a:r>
              <a:rPr lang="en-US" sz="2000" dirty="0">
                <a:solidFill>
                  <a:schemeClr val="tx1"/>
                </a:solidFill>
                <a:effectLst/>
                <a:latin typeface="Calibri" panose="020F0502020204030204" pitchFamily="34" charset="0"/>
                <a:cs typeface="Calibri" panose="020F0502020204030204" pitchFamily="34" charset="0"/>
              </a:rPr>
              <a:t>, </a:t>
            </a:r>
            <a:r>
              <a:rPr lang="en-US" sz="2000" i="1" dirty="0">
                <a:solidFill>
                  <a:schemeClr val="tx1"/>
                </a:solidFill>
                <a:effectLst/>
                <a:latin typeface="Calibri" panose="020F0502020204030204" pitchFamily="34" charset="0"/>
                <a:cs typeface="Calibri" panose="020F0502020204030204" pitchFamily="34" charset="0"/>
              </a:rPr>
              <a:t>24</a:t>
            </a:r>
            <a:r>
              <a:rPr lang="en-US" sz="2000" dirty="0">
                <a:solidFill>
                  <a:schemeClr val="tx1"/>
                </a:solidFill>
                <a:effectLst/>
                <a:latin typeface="Calibri" panose="020F0502020204030204" pitchFamily="34" charset="0"/>
                <a:cs typeface="Calibri" panose="020F0502020204030204" pitchFamily="34" charset="0"/>
              </a:rPr>
              <a:t>(4), pp.533-550.</a:t>
            </a:r>
          </a:p>
          <a:p>
            <a:pPr lvl="1" algn="just"/>
            <a:endParaRPr lang="en-US" sz="2000" dirty="0">
              <a:solidFill>
                <a:schemeClr val="tx1"/>
              </a:solidFill>
              <a:effectLst/>
              <a:latin typeface="Calibri" panose="020F0502020204030204" pitchFamily="34" charset="0"/>
              <a:cs typeface="Calibri" panose="020F0502020204030204" pitchFamily="34" charset="0"/>
            </a:endParaRPr>
          </a:p>
          <a:p>
            <a:pPr marL="285750" indent="-285750" algn="just">
              <a:buFont typeface="Wingdings" panose="05000000000000000000" pitchFamily="2" charset="2"/>
              <a:buChar char="q"/>
            </a:pPr>
            <a:r>
              <a:rPr lang="en-US" sz="2200" dirty="0">
                <a:solidFill>
                  <a:schemeClr val="tx1"/>
                </a:solidFill>
                <a:effectLst/>
                <a:latin typeface="Calibri" panose="020F0502020204030204" pitchFamily="34" charset="0"/>
                <a:cs typeface="Calibri" panose="020F0502020204030204" pitchFamily="34" charset="0"/>
              </a:rPr>
              <a:t>Other sources</a:t>
            </a:r>
          </a:p>
          <a:p>
            <a:pPr lvl="1" algn="just"/>
            <a:r>
              <a:rPr lang="en-US" sz="2000" dirty="0" err="1">
                <a:solidFill>
                  <a:schemeClr val="tx1"/>
                </a:solidFill>
                <a:effectLst/>
                <a:latin typeface="Calibri" panose="020F0502020204030204" pitchFamily="34" charset="0"/>
                <a:cs typeface="Calibri" panose="020F0502020204030204" pitchFamily="34" charset="0"/>
              </a:rPr>
              <a:t>UKEssays</a:t>
            </a:r>
            <a:r>
              <a:rPr lang="en-US" sz="2000" dirty="0">
                <a:solidFill>
                  <a:schemeClr val="tx1"/>
                </a:solidFill>
                <a:effectLst/>
                <a:latin typeface="Calibri" panose="020F0502020204030204" pitchFamily="34" charset="0"/>
                <a:cs typeface="Calibri" panose="020F0502020204030204" pitchFamily="34" charset="0"/>
              </a:rPr>
              <a:t>. (November 2018). Strategic Human Resource Management: British Petroleum. Retrieved from </a:t>
            </a:r>
            <a:r>
              <a:rPr lang="en-US" sz="2000" dirty="0">
                <a:solidFill>
                  <a:schemeClr val="accent5">
                    <a:lumMod val="20000"/>
                    <a:lumOff val="80000"/>
                  </a:schemeClr>
                </a:solidFill>
                <a:effectLst/>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https://www.ukessays.com/essays/business/strategic-human-resource-management-a-case-of-british-petroleum-business-essay.php?vref=1</a:t>
            </a:r>
            <a:endParaRPr lang="en-US" sz="2000" dirty="0">
              <a:solidFill>
                <a:schemeClr val="accent5">
                  <a:lumMod val="20000"/>
                  <a:lumOff val="80000"/>
                </a:schemeClr>
              </a:solidFill>
              <a:effectLst/>
              <a:latin typeface="Calibri" panose="020F0502020204030204" pitchFamily="34" charset="0"/>
              <a:cs typeface="Calibri" panose="020F0502020204030204" pitchFamily="34" charset="0"/>
            </a:endParaRPr>
          </a:p>
          <a:p>
            <a:pPr lvl="1" algn="just"/>
            <a:r>
              <a:rPr lang="en-US" sz="2000" dirty="0">
                <a:solidFill>
                  <a:schemeClr val="accent5">
                    <a:lumMod val="20000"/>
                    <a:lumOff val="80000"/>
                  </a:schemeClr>
                </a:solidFill>
                <a:effectLst/>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https://app.croneri.co.uk/topics/human-resources-policy-nhs/indepth</a:t>
            </a:r>
            <a:endParaRPr lang="en-US" sz="2000" dirty="0">
              <a:solidFill>
                <a:schemeClr val="accent5">
                  <a:lumMod val="20000"/>
                  <a:lumOff val="80000"/>
                </a:schemeClr>
              </a:solidFill>
              <a:effectLst/>
              <a:latin typeface="Calibri" panose="020F0502020204030204" pitchFamily="34" charset="0"/>
              <a:cs typeface="Calibri" panose="020F0502020204030204" pitchFamily="34" charset="0"/>
            </a:endParaRPr>
          </a:p>
          <a:p>
            <a:pPr lvl="1" algn="just"/>
            <a:r>
              <a:rPr lang="en-US" sz="2000" dirty="0">
                <a:solidFill>
                  <a:schemeClr val="accent5">
                    <a:lumMod val="20000"/>
                    <a:lumOff val="80000"/>
                  </a:schemeClr>
                </a:solidFill>
                <a:effectLst/>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https://www.gartner.com/en/human-resources/topics/hr-strategy</a:t>
            </a:r>
            <a:endParaRPr lang="en-US" sz="2000" dirty="0">
              <a:solidFill>
                <a:schemeClr val="accent5">
                  <a:lumMod val="20000"/>
                  <a:lumOff val="80000"/>
                </a:schemeClr>
              </a:solidFill>
              <a:effectLst/>
              <a:latin typeface="Calibri" panose="020F0502020204030204" pitchFamily="34" charset="0"/>
              <a:cs typeface="Calibri" panose="020F0502020204030204" pitchFamily="34" charset="0"/>
            </a:endParaRPr>
          </a:p>
          <a:p>
            <a:pPr lvl="1" algn="just"/>
            <a:r>
              <a:rPr lang="en-US" sz="2000" dirty="0">
                <a:solidFill>
                  <a:schemeClr val="accent5">
                    <a:lumMod val="20000"/>
                    <a:lumOff val="80000"/>
                  </a:schemeClr>
                </a:solidFill>
                <a:effectLst/>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https://chat.openai.com/share/da9bd655-b454-43e0-a070-94587e833eb9</a:t>
            </a:r>
            <a:endParaRPr lang="en-US" sz="2000" dirty="0">
              <a:solidFill>
                <a:schemeClr val="accent5">
                  <a:lumMod val="20000"/>
                  <a:lumOff val="80000"/>
                </a:schemeClr>
              </a:solidFill>
              <a:effectLst/>
              <a:latin typeface="Calibri" panose="020F0502020204030204" pitchFamily="34" charset="0"/>
              <a:cs typeface="Calibri" panose="020F0502020204030204" pitchFamily="34" charset="0"/>
            </a:endParaRPr>
          </a:p>
          <a:p>
            <a:pPr algn="l"/>
            <a:endParaRPr lang="en-US" dirty="0">
              <a:effectLst/>
            </a:endParaRPr>
          </a:p>
        </p:txBody>
      </p:sp>
    </p:spTree>
    <p:extLst>
      <p:ext uri="{BB962C8B-B14F-4D97-AF65-F5344CB8AC3E}">
        <p14:creationId xmlns:p14="http://schemas.microsoft.com/office/powerpoint/2010/main" val="1401754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Effect transition="in" filter="fade">
                                      <p:cBhvr>
                                        <p:cTn id="15" dur="500"/>
                                        <p:tgtEl>
                                          <p:spTgt spid="5">
                                            <p:txEl>
                                              <p:pRg st="1" end="1"/>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5">
                                            <p:txEl>
                                              <p:pRg st="2" end="2"/>
                                            </p:txEl>
                                          </p:spTgt>
                                        </p:tgtEl>
                                        <p:attrNameLst>
                                          <p:attrName>style.visibility</p:attrName>
                                        </p:attrNameLst>
                                      </p:cBhvr>
                                      <p:to>
                                        <p:strVal val="visible"/>
                                      </p:to>
                                    </p:set>
                                    <p:animEffect transition="in" filter="fade">
                                      <p:cBhvr>
                                        <p:cTn id="18" dur="500"/>
                                        <p:tgtEl>
                                          <p:spTgt spid="5">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fade">
                                      <p:cBhvr>
                                        <p:cTn id="21" dur="500"/>
                                        <p:tgtEl>
                                          <p:spTgt spid="5">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5">
                                            <p:txEl>
                                              <p:pRg st="5" end="5"/>
                                            </p:txEl>
                                          </p:spTgt>
                                        </p:tgtEl>
                                        <p:attrNameLst>
                                          <p:attrName>style.visibility</p:attrName>
                                        </p:attrNameLst>
                                      </p:cBhvr>
                                      <p:to>
                                        <p:strVal val="visible"/>
                                      </p:to>
                                    </p:set>
                                    <p:animEffect transition="in" filter="fade">
                                      <p:cBhvr>
                                        <p:cTn id="26" dur="500"/>
                                        <p:tgtEl>
                                          <p:spTgt spid="5">
                                            <p:txEl>
                                              <p:pRg st="5" end="5"/>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5">
                                            <p:txEl>
                                              <p:pRg st="6" end="6"/>
                                            </p:txEl>
                                          </p:spTgt>
                                        </p:tgtEl>
                                        <p:attrNameLst>
                                          <p:attrName>style.visibility</p:attrName>
                                        </p:attrNameLst>
                                      </p:cBhvr>
                                      <p:to>
                                        <p:strVal val="visible"/>
                                      </p:to>
                                    </p:set>
                                    <p:animEffect transition="in" filter="fade">
                                      <p:cBhvr>
                                        <p:cTn id="29" dur="500"/>
                                        <p:tgtEl>
                                          <p:spTgt spid="5">
                                            <p:txEl>
                                              <p:pRg st="6" end="6"/>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5">
                                            <p:txEl>
                                              <p:pRg st="7" end="7"/>
                                            </p:txEl>
                                          </p:spTgt>
                                        </p:tgtEl>
                                        <p:attrNameLst>
                                          <p:attrName>style.visibility</p:attrName>
                                        </p:attrNameLst>
                                      </p:cBhvr>
                                      <p:to>
                                        <p:strVal val="visible"/>
                                      </p:to>
                                    </p:set>
                                    <p:animEffect transition="in" filter="fade">
                                      <p:cBhvr>
                                        <p:cTn id="32" dur="500"/>
                                        <p:tgtEl>
                                          <p:spTgt spid="5">
                                            <p:txEl>
                                              <p:pRg st="7" end="7"/>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5">
                                            <p:txEl>
                                              <p:pRg st="8" end="8"/>
                                            </p:txEl>
                                          </p:spTgt>
                                        </p:tgtEl>
                                        <p:attrNameLst>
                                          <p:attrName>style.visibility</p:attrName>
                                        </p:attrNameLst>
                                      </p:cBhvr>
                                      <p:to>
                                        <p:strVal val="visible"/>
                                      </p:to>
                                    </p:set>
                                    <p:animEffect transition="in" filter="fade">
                                      <p:cBhvr>
                                        <p:cTn id="35" dur="500"/>
                                        <p:tgtEl>
                                          <p:spTgt spid="5">
                                            <p:txEl>
                                              <p:pRg st="8" end="8"/>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5">
                                            <p:txEl>
                                              <p:pRg st="9" end="9"/>
                                            </p:txEl>
                                          </p:spTgt>
                                        </p:tgtEl>
                                        <p:attrNameLst>
                                          <p:attrName>style.visibility</p:attrName>
                                        </p:attrNameLst>
                                      </p:cBhvr>
                                      <p:to>
                                        <p:strVal val="visible"/>
                                      </p:to>
                                    </p:set>
                                    <p:animEffect transition="in" filter="fade">
                                      <p:cBhvr>
                                        <p:cTn id="38" dur="500"/>
                                        <p:tgtEl>
                                          <p:spTgt spid="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DED063A-EB9C-44A5-9AF4-75F5897610F0}"/>
              </a:ext>
            </a:extLst>
          </p:cNvPr>
          <p:cNvPicPr>
            <a:picLocks noChangeAspect="1"/>
          </p:cNvPicPr>
          <p:nvPr/>
        </p:nvPicPr>
        <p:blipFill>
          <a:blip r:embed="rId2"/>
          <a:stretch>
            <a:fillRect/>
          </a:stretch>
        </p:blipFill>
        <p:spPr>
          <a:xfrm>
            <a:off x="2524126" y="1354355"/>
            <a:ext cx="7381874" cy="4149289"/>
          </a:xfrm>
          <a:prstGeom prst="rect">
            <a:avLst/>
          </a:prstGeom>
        </p:spPr>
      </p:pic>
    </p:spTree>
    <p:extLst>
      <p:ext uri="{BB962C8B-B14F-4D97-AF65-F5344CB8AC3E}">
        <p14:creationId xmlns:p14="http://schemas.microsoft.com/office/powerpoint/2010/main" val="1211251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826F61"/>
      </a:accent1>
      <a:accent2>
        <a:srgbClr val="A19C7F"/>
      </a:accent2>
      <a:accent3>
        <a:srgbClr val="9AA489"/>
      </a:accent3>
      <a:accent4>
        <a:srgbClr val="7C938B"/>
      </a:accent4>
      <a:accent5>
        <a:srgbClr val="7C7D92"/>
      </a:accent5>
      <a:accent6>
        <a:srgbClr val="897376"/>
      </a:accent6>
      <a:hlink>
        <a:srgbClr val="D29B73"/>
      </a:hlink>
      <a:folHlink>
        <a:srgbClr val="F4C5A4"/>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FF747C5C-A8E8-4833-9E55-3D08FE4E48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7801</TotalTime>
  <Words>1505</Words>
  <Application>Microsoft Office PowerPoint</Application>
  <PresentationFormat>Widescreen</PresentationFormat>
  <Paragraphs>113</Paragraphs>
  <Slides>15</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Calibri</vt:lpstr>
      <vt:lpstr>Calisto MT</vt:lpstr>
      <vt:lpstr>Trebuchet MS</vt:lpstr>
      <vt:lpstr>Wingdings</vt:lpstr>
      <vt:lpstr>Wingdings 2</vt:lpstr>
      <vt:lpstr>Slate</vt:lpstr>
      <vt:lpstr>HR STRATEGIES IN PUBLIC AND PRIVATE SECTOR ORGANIZATIONS: A COMPARATIVE ANALYSIS OF BP AND NHS</vt:lpstr>
      <vt:lpstr>PowerPoint Presentation</vt:lpstr>
      <vt:lpstr>PowerPoint Presentation</vt:lpstr>
      <vt:lpstr>PowerPoint Presentation</vt:lpstr>
      <vt:lpstr>REVIEW OF LITERATURE</vt:lpstr>
      <vt:lpstr>PowerPoint Presentation</vt:lpstr>
      <vt:lpstr>PowerPoint Presentation</vt:lpstr>
      <vt:lpstr>PowerPoint Presentation</vt:lpstr>
      <vt:lpstr>PowerPoint Presentation</vt:lpstr>
      <vt:lpstr>PowerPoint Presentation</vt:lpstr>
      <vt:lpstr>CONCLUSION</vt:lpstr>
      <vt:lpstr>RECOMMENDATION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EVALUATION OF THE IMPACT OF HR STRATEGIES IN PRIVATE AND PUBLIC SECTOR ON ORGANIZATION’S OVERALL STRATEGY</dc:title>
  <dc:creator>YOGA 7Series</dc:creator>
  <cp:lastModifiedBy>YOGA 7Series</cp:lastModifiedBy>
  <cp:revision>114</cp:revision>
  <dcterms:created xsi:type="dcterms:W3CDTF">2023-06-15T10:09:08Z</dcterms:created>
  <dcterms:modified xsi:type="dcterms:W3CDTF">2023-07-08T21:26:20Z</dcterms:modified>
</cp:coreProperties>
</file>