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handoutMasterIdLst>
    <p:handoutMasterId r:id="rId35"/>
  </p:handoutMasterIdLst>
  <p:sldIdLst>
    <p:sldId id="256" r:id="rId2"/>
    <p:sldId id="268" r:id="rId3"/>
    <p:sldId id="269" r:id="rId4"/>
    <p:sldId id="270" r:id="rId5"/>
    <p:sldId id="271" r:id="rId6"/>
    <p:sldId id="273" r:id="rId7"/>
    <p:sldId id="274" r:id="rId8"/>
    <p:sldId id="277" r:id="rId9"/>
    <p:sldId id="275" r:id="rId10"/>
    <p:sldId id="291" r:id="rId11"/>
    <p:sldId id="296" r:id="rId12"/>
    <p:sldId id="297" r:id="rId13"/>
    <p:sldId id="298" r:id="rId14"/>
    <p:sldId id="299" r:id="rId15"/>
    <p:sldId id="295" r:id="rId16"/>
    <p:sldId id="292" r:id="rId17"/>
    <p:sldId id="276" r:id="rId18"/>
    <p:sldId id="278" r:id="rId19"/>
    <p:sldId id="279" r:id="rId20"/>
    <p:sldId id="280" r:id="rId21"/>
    <p:sldId id="281" r:id="rId22"/>
    <p:sldId id="282" r:id="rId23"/>
    <p:sldId id="284" r:id="rId24"/>
    <p:sldId id="283" r:id="rId25"/>
    <p:sldId id="289" r:id="rId26"/>
    <p:sldId id="285" r:id="rId27"/>
    <p:sldId id="286" r:id="rId28"/>
    <p:sldId id="287" r:id="rId29"/>
    <p:sldId id="293" r:id="rId30"/>
    <p:sldId id="294" r:id="rId31"/>
    <p:sldId id="288" r:id="rId32"/>
    <p:sldId id="290" r:id="rId33"/>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3888">
          <p15:clr>
            <a:srgbClr val="A4A3A4"/>
          </p15:clr>
        </p15:guide>
        <p15:guide id="3" orient="horz" pos="432">
          <p15:clr>
            <a:srgbClr val="A4A3A4"/>
          </p15:clr>
        </p15:guide>
        <p15:guide id="4" orient="horz" pos="3072">
          <p15:clr>
            <a:srgbClr val="A4A3A4"/>
          </p15:clr>
        </p15:guide>
        <p15:guide id="5" orient="horz" pos="3408">
          <p15:clr>
            <a:srgbClr val="A4A3A4"/>
          </p15:clr>
        </p15:guide>
        <p15:guide id="6" pos="3839">
          <p15:clr>
            <a:srgbClr val="A4A3A4"/>
          </p15:clr>
        </p15:guide>
        <p15:guide id="7" pos="383">
          <p15:clr>
            <a:srgbClr val="A4A3A4"/>
          </p15:clr>
        </p15:guide>
        <p15:guide id="8" pos="7295">
          <p15:clr>
            <a:srgbClr val="A4A3A4"/>
          </p15:clr>
        </p15:guide>
        <p15:guide id="9" pos="815">
          <p15:clr>
            <a:srgbClr val="A4A3A4"/>
          </p15:clr>
        </p15:guide>
        <p15:guide id="10" pos="2879">
          <p15:clr>
            <a:srgbClr val="A4A3A4"/>
          </p15:clr>
        </p15:guide>
        <p15:guide id="11" pos="307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08" autoAdjust="0"/>
    <p:restoredTop sz="95974" autoAdjust="0"/>
  </p:normalViewPr>
  <p:slideViewPr>
    <p:cSldViewPr>
      <p:cViewPr varScale="1">
        <p:scale>
          <a:sx n="76" d="100"/>
          <a:sy n="76" d="100"/>
        </p:scale>
        <p:origin x="132" y="690"/>
      </p:cViewPr>
      <p:guideLst>
        <p:guide orient="horz" pos="2160"/>
        <p:guide orient="horz" pos="3888"/>
        <p:guide orient="horz" pos="432"/>
        <p:guide orient="horz" pos="3072"/>
        <p:guide orient="horz" pos="3408"/>
        <p:guide pos="3839"/>
        <p:guide pos="383"/>
        <p:guide pos="7295"/>
        <p:guide pos="815"/>
        <p:guide pos="2879"/>
        <p:guide pos="3071"/>
      </p:guideLst>
    </p:cSldViewPr>
  </p:slideViewPr>
  <p:notesTextViewPr>
    <p:cViewPr>
      <p:scale>
        <a:sx n="1" d="1"/>
        <a:sy n="1" d="1"/>
      </p:scale>
      <p:origin x="0" y="0"/>
    </p:cViewPr>
  </p:notesTextViewPr>
  <p:notesViewPr>
    <p:cSldViewPr showGuides="1">
      <p:cViewPr varScale="1">
        <p:scale>
          <a:sx n="87" d="100"/>
          <a:sy n="87" d="100"/>
        </p:scale>
        <p:origin x="384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2D4510-3ED5-4152-977D-6D1E1B993AE1}" type="doc">
      <dgm:prSet loTypeId="urn:microsoft.com/office/officeart/2005/8/layout/process1" loCatId="process" qsTypeId="urn:microsoft.com/office/officeart/2005/8/quickstyle/simple1" qsCatId="simple" csTypeId="urn:microsoft.com/office/officeart/2005/8/colors/colorful1" csCatId="colorful" phldr="1"/>
      <dgm:spPr/>
    </dgm:pt>
    <dgm:pt modelId="{36D63378-854E-41B3-803F-DF1D0A4DDB80}">
      <dgm:prSet phldrT="[Text]"/>
      <dgm:spPr/>
      <dgm:t>
        <a:bodyPr anchor="ctr"/>
        <a:lstStyle/>
        <a:p>
          <a:pPr algn="ctr"/>
          <a:r>
            <a:rPr lang="en-GB" dirty="0"/>
            <a:t>Qualifications</a:t>
          </a:r>
        </a:p>
        <a:p>
          <a:pPr algn="ctr"/>
          <a:r>
            <a:rPr lang="en-GB" dirty="0"/>
            <a:t>Experience</a:t>
          </a:r>
        </a:p>
        <a:p>
          <a:pPr algn="ctr"/>
          <a:r>
            <a:rPr lang="en-GB" dirty="0"/>
            <a:t>              Personal Qualities		</a:t>
          </a:r>
        </a:p>
      </dgm:t>
    </dgm:pt>
    <dgm:pt modelId="{4390A400-CAD4-473E-8115-F24D6B7BAC17}" type="parTrans" cxnId="{30B98C7F-8ED3-437E-A524-E2F2C64B6FCC}">
      <dgm:prSet/>
      <dgm:spPr/>
      <dgm:t>
        <a:bodyPr/>
        <a:lstStyle/>
        <a:p>
          <a:endParaRPr lang="en-GB"/>
        </a:p>
      </dgm:t>
    </dgm:pt>
    <dgm:pt modelId="{81D85357-C13A-4C68-8BE9-980308C2F852}" type="sibTrans" cxnId="{30B98C7F-8ED3-437E-A524-E2F2C64B6FCC}">
      <dgm:prSet/>
      <dgm:spPr/>
      <dgm:t>
        <a:bodyPr/>
        <a:lstStyle/>
        <a:p>
          <a:endParaRPr lang="en-GB"/>
        </a:p>
      </dgm:t>
    </dgm:pt>
    <dgm:pt modelId="{F8CE3400-68A0-4FAD-9AE5-E5E028DE6D3C}">
      <dgm:prSet phldrT="[Text]"/>
      <dgm:spPr/>
      <dgm:t>
        <a:bodyPr anchor="t"/>
        <a:lstStyle/>
        <a:p>
          <a:r>
            <a:rPr lang="en-GB" dirty="0"/>
            <a:t>Employment</a:t>
          </a:r>
        </a:p>
        <a:p>
          <a:r>
            <a:rPr lang="en-GB" dirty="0"/>
            <a:t>Career Development</a:t>
          </a:r>
        </a:p>
      </dgm:t>
    </dgm:pt>
    <dgm:pt modelId="{F4FC5850-D02D-4D9C-8CC1-D7DDFAD8EA3A}" type="parTrans" cxnId="{DBEA7314-9C0C-4602-8FA1-DA346A980751}">
      <dgm:prSet/>
      <dgm:spPr/>
      <dgm:t>
        <a:bodyPr/>
        <a:lstStyle/>
        <a:p>
          <a:endParaRPr lang="en-GB"/>
        </a:p>
      </dgm:t>
    </dgm:pt>
    <dgm:pt modelId="{09D81D76-2ED0-48AE-8A15-246AAA69299D}" type="sibTrans" cxnId="{DBEA7314-9C0C-4602-8FA1-DA346A980751}">
      <dgm:prSet/>
      <dgm:spPr/>
      <dgm:t>
        <a:bodyPr/>
        <a:lstStyle/>
        <a:p>
          <a:endParaRPr lang="en-GB"/>
        </a:p>
      </dgm:t>
    </dgm:pt>
    <dgm:pt modelId="{55E8D474-1518-46A1-8327-DEE36F22D4BD}" type="pres">
      <dgm:prSet presAssocID="{142D4510-3ED5-4152-977D-6D1E1B993AE1}" presName="Name0" presStyleCnt="0">
        <dgm:presLayoutVars>
          <dgm:dir/>
          <dgm:resizeHandles val="exact"/>
        </dgm:presLayoutVars>
      </dgm:prSet>
      <dgm:spPr/>
    </dgm:pt>
    <dgm:pt modelId="{2DD06C3B-88E3-475A-9FBF-50CDC1DA1BF8}" type="pres">
      <dgm:prSet presAssocID="{36D63378-854E-41B3-803F-DF1D0A4DDB80}" presName="node" presStyleLbl="node1" presStyleIdx="0" presStyleCnt="2" custScaleY="61594">
        <dgm:presLayoutVars>
          <dgm:bulletEnabled val="1"/>
        </dgm:presLayoutVars>
      </dgm:prSet>
      <dgm:spPr/>
    </dgm:pt>
    <dgm:pt modelId="{DC32171D-83A5-4F33-893D-F758B6883A8B}" type="pres">
      <dgm:prSet presAssocID="{81D85357-C13A-4C68-8BE9-980308C2F852}" presName="sibTrans" presStyleLbl="sibTrans2D1" presStyleIdx="0" presStyleCnt="1"/>
      <dgm:spPr/>
    </dgm:pt>
    <dgm:pt modelId="{CC9ED6BA-41AC-455A-A8CF-296B2233EF53}" type="pres">
      <dgm:prSet presAssocID="{81D85357-C13A-4C68-8BE9-980308C2F852}" presName="connectorText" presStyleLbl="sibTrans2D1" presStyleIdx="0" presStyleCnt="1"/>
      <dgm:spPr/>
    </dgm:pt>
    <dgm:pt modelId="{58F6F8C6-51F1-4B1F-B4AD-E25AAD34FB41}" type="pres">
      <dgm:prSet presAssocID="{F8CE3400-68A0-4FAD-9AE5-E5E028DE6D3C}" presName="node" presStyleLbl="node1" presStyleIdx="1" presStyleCnt="2" custScaleY="50390">
        <dgm:presLayoutVars>
          <dgm:bulletEnabled val="1"/>
        </dgm:presLayoutVars>
      </dgm:prSet>
      <dgm:spPr/>
    </dgm:pt>
  </dgm:ptLst>
  <dgm:cxnLst>
    <dgm:cxn modelId="{E27C810E-3C5D-4A7E-AE0A-5A447E9B4526}" type="presOf" srcId="{F8CE3400-68A0-4FAD-9AE5-E5E028DE6D3C}" destId="{58F6F8C6-51F1-4B1F-B4AD-E25AAD34FB41}" srcOrd="0" destOrd="0" presId="urn:microsoft.com/office/officeart/2005/8/layout/process1"/>
    <dgm:cxn modelId="{DBEA7314-9C0C-4602-8FA1-DA346A980751}" srcId="{142D4510-3ED5-4152-977D-6D1E1B993AE1}" destId="{F8CE3400-68A0-4FAD-9AE5-E5E028DE6D3C}" srcOrd="1" destOrd="0" parTransId="{F4FC5850-D02D-4D9C-8CC1-D7DDFAD8EA3A}" sibTransId="{09D81D76-2ED0-48AE-8A15-246AAA69299D}"/>
    <dgm:cxn modelId="{CCCBC318-582C-4CDF-AC70-CAF8C92186D2}" type="presOf" srcId="{81D85357-C13A-4C68-8BE9-980308C2F852}" destId="{CC9ED6BA-41AC-455A-A8CF-296B2233EF53}" srcOrd="1" destOrd="0" presId="urn:microsoft.com/office/officeart/2005/8/layout/process1"/>
    <dgm:cxn modelId="{B71B752A-535B-4AA6-A514-FBA2CE70EAC6}" type="presOf" srcId="{142D4510-3ED5-4152-977D-6D1E1B993AE1}" destId="{55E8D474-1518-46A1-8327-DEE36F22D4BD}" srcOrd="0" destOrd="0" presId="urn:microsoft.com/office/officeart/2005/8/layout/process1"/>
    <dgm:cxn modelId="{0382B242-14C9-4476-881C-5B617028C71A}" type="presOf" srcId="{81D85357-C13A-4C68-8BE9-980308C2F852}" destId="{DC32171D-83A5-4F33-893D-F758B6883A8B}" srcOrd="0" destOrd="0" presId="urn:microsoft.com/office/officeart/2005/8/layout/process1"/>
    <dgm:cxn modelId="{89A7F670-F143-436E-AD03-4B96D7F1D341}" type="presOf" srcId="{36D63378-854E-41B3-803F-DF1D0A4DDB80}" destId="{2DD06C3B-88E3-475A-9FBF-50CDC1DA1BF8}" srcOrd="0" destOrd="0" presId="urn:microsoft.com/office/officeart/2005/8/layout/process1"/>
    <dgm:cxn modelId="{30B98C7F-8ED3-437E-A524-E2F2C64B6FCC}" srcId="{142D4510-3ED5-4152-977D-6D1E1B993AE1}" destId="{36D63378-854E-41B3-803F-DF1D0A4DDB80}" srcOrd="0" destOrd="0" parTransId="{4390A400-CAD4-473E-8115-F24D6B7BAC17}" sibTransId="{81D85357-C13A-4C68-8BE9-980308C2F852}"/>
    <dgm:cxn modelId="{96F8AB77-0D83-4631-A934-593BA4EF5DB0}" type="presParOf" srcId="{55E8D474-1518-46A1-8327-DEE36F22D4BD}" destId="{2DD06C3B-88E3-475A-9FBF-50CDC1DA1BF8}" srcOrd="0" destOrd="0" presId="urn:microsoft.com/office/officeart/2005/8/layout/process1"/>
    <dgm:cxn modelId="{FA54CC9F-CBAB-43AD-9CDF-C3C7F4E7F199}" type="presParOf" srcId="{55E8D474-1518-46A1-8327-DEE36F22D4BD}" destId="{DC32171D-83A5-4F33-893D-F758B6883A8B}" srcOrd="1" destOrd="0" presId="urn:microsoft.com/office/officeart/2005/8/layout/process1"/>
    <dgm:cxn modelId="{0B02BD3F-BD7C-4034-BDC4-7B782C341F0D}" type="presParOf" srcId="{DC32171D-83A5-4F33-893D-F758B6883A8B}" destId="{CC9ED6BA-41AC-455A-A8CF-296B2233EF53}" srcOrd="0" destOrd="0" presId="urn:microsoft.com/office/officeart/2005/8/layout/process1"/>
    <dgm:cxn modelId="{C86ECF08-B038-4EAB-BF25-A5FB8C6E4500}" type="presParOf" srcId="{55E8D474-1518-46A1-8327-DEE36F22D4BD}" destId="{58F6F8C6-51F1-4B1F-B4AD-E25AAD34FB41}"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06C3B-88E3-475A-9FBF-50CDC1DA1BF8}">
      <dsp:nvSpPr>
        <dsp:cNvPr id="0" name=""/>
        <dsp:cNvSpPr/>
      </dsp:nvSpPr>
      <dsp:spPr>
        <a:xfrm>
          <a:off x="2009" y="1303787"/>
          <a:ext cx="4284575" cy="15834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Qualifications</a:t>
          </a:r>
        </a:p>
        <a:p>
          <a:pPr marL="0" lvl="0" indent="0" algn="ctr" defTabSz="977900">
            <a:lnSpc>
              <a:spcPct val="90000"/>
            </a:lnSpc>
            <a:spcBef>
              <a:spcPct val="0"/>
            </a:spcBef>
            <a:spcAft>
              <a:spcPct val="35000"/>
            </a:spcAft>
            <a:buNone/>
          </a:pPr>
          <a:r>
            <a:rPr lang="en-GB" sz="2200" kern="1200" dirty="0"/>
            <a:t>Experience</a:t>
          </a:r>
        </a:p>
        <a:p>
          <a:pPr marL="0" lvl="0" indent="0" algn="ctr" defTabSz="977900">
            <a:lnSpc>
              <a:spcPct val="90000"/>
            </a:lnSpc>
            <a:spcBef>
              <a:spcPct val="0"/>
            </a:spcBef>
            <a:spcAft>
              <a:spcPct val="35000"/>
            </a:spcAft>
            <a:buNone/>
          </a:pPr>
          <a:r>
            <a:rPr lang="en-GB" sz="2200" kern="1200" dirty="0"/>
            <a:t>              Personal Qualities		</a:t>
          </a:r>
        </a:p>
      </dsp:txBody>
      <dsp:txXfrm>
        <a:off x="48386" y="1350164"/>
        <a:ext cx="4191821" cy="1490670"/>
      </dsp:txXfrm>
    </dsp:sp>
    <dsp:sp modelId="{DC32171D-83A5-4F33-893D-F758B6883A8B}">
      <dsp:nvSpPr>
        <dsp:cNvPr id="0" name=""/>
        <dsp:cNvSpPr/>
      </dsp:nvSpPr>
      <dsp:spPr>
        <a:xfrm>
          <a:off x="4715042" y="1564212"/>
          <a:ext cx="908330" cy="10625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4715042" y="1776727"/>
        <a:ext cx="635831" cy="637544"/>
      </dsp:txXfrm>
    </dsp:sp>
    <dsp:sp modelId="{58F6F8C6-51F1-4B1F-B4AD-E25AAD34FB41}">
      <dsp:nvSpPr>
        <dsp:cNvPr id="0" name=""/>
        <dsp:cNvSpPr/>
      </dsp:nvSpPr>
      <dsp:spPr>
        <a:xfrm>
          <a:off x="6000415" y="1447800"/>
          <a:ext cx="4284575" cy="129539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ctr" defTabSz="977900">
            <a:lnSpc>
              <a:spcPct val="90000"/>
            </a:lnSpc>
            <a:spcBef>
              <a:spcPct val="0"/>
            </a:spcBef>
            <a:spcAft>
              <a:spcPct val="35000"/>
            </a:spcAft>
            <a:buNone/>
          </a:pPr>
          <a:r>
            <a:rPr lang="en-GB" sz="2200" kern="1200" dirty="0"/>
            <a:t>Employment</a:t>
          </a:r>
        </a:p>
        <a:p>
          <a:pPr marL="0" lvl="0" indent="0" algn="ctr" defTabSz="977900">
            <a:lnSpc>
              <a:spcPct val="90000"/>
            </a:lnSpc>
            <a:spcBef>
              <a:spcPct val="0"/>
            </a:spcBef>
            <a:spcAft>
              <a:spcPct val="35000"/>
            </a:spcAft>
            <a:buNone/>
          </a:pPr>
          <a:r>
            <a:rPr lang="en-GB" sz="2200" kern="1200" dirty="0"/>
            <a:t>Career Development</a:t>
          </a:r>
        </a:p>
      </dsp:txBody>
      <dsp:txXfrm>
        <a:off x="6038356" y="1485741"/>
        <a:ext cx="4208693" cy="12195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C8CEC3D-96F7-401F-9673-3EE7F75C9C5B}" type="datetimeFigureOut">
              <a:rPr lang="en-US"/>
              <a:t>2/8/2024</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98ED8CD-4E4C-49AC-BDC6-2963BA49E54F}" type="slidenum">
              <a:rPr/>
              <a:t>‹#›</a:t>
            </a:fld>
            <a:endParaRPr dirty="0"/>
          </a:p>
        </p:txBody>
      </p:sp>
    </p:spTree>
    <p:extLst>
      <p:ext uri="{BB962C8B-B14F-4D97-AF65-F5344CB8AC3E}">
        <p14:creationId xmlns:p14="http://schemas.microsoft.com/office/powerpoint/2010/main" val="343417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32BCF4-D26D-4DAF-9F57-FE1E61FE7935}" type="datetimeFigureOut">
              <a:rPr lang="en-US"/>
              <a:t>2/8/2024</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B91549-43BF-425A-AF25-75262019208C}" type="slidenum">
              <a:rPr/>
              <a:t>‹#›</a:t>
            </a:fld>
            <a:endParaRPr dirty="0"/>
          </a:p>
        </p:txBody>
      </p:sp>
    </p:spTree>
    <p:extLst>
      <p:ext uri="{BB962C8B-B14F-4D97-AF65-F5344CB8AC3E}">
        <p14:creationId xmlns:p14="http://schemas.microsoft.com/office/powerpoint/2010/main" val="423928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FB91549-43BF-425A-AF25-75262019208C}" type="slidenum">
              <a:rPr lang="en-US" smtClean="0"/>
              <a:t>1</a:t>
            </a:fld>
            <a:endParaRPr lang="en-US" dirty="0"/>
          </a:p>
        </p:txBody>
      </p:sp>
    </p:spTree>
    <p:extLst>
      <p:ext uri="{BB962C8B-B14F-4D97-AF65-F5344CB8AC3E}">
        <p14:creationId xmlns:p14="http://schemas.microsoft.com/office/powerpoint/2010/main" val="353178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https://www.youtube.com/watch?v=ysO9XzgSJ_w&amp;feature=emb_title</a:t>
            </a:r>
          </a:p>
          <a:p>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8</a:t>
            </a:fld>
            <a:endParaRPr lang="en-GB" dirty="0"/>
          </a:p>
        </p:txBody>
      </p:sp>
    </p:spTree>
    <p:extLst>
      <p:ext uri="{BB962C8B-B14F-4D97-AF65-F5344CB8AC3E}">
        <p14:creationId xmlns:p14="http://schemas.microsoft.com/office/powerpoint/2010/main" val="12236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27</a:t>
            </a:fld>
            <a:endParaRPr lang="en-GB" dirty="0"/>
          </a:p>
        </p:txBody>
      </p:sp>
    </p:spTree>
    <p:extLst>
      <p:ext uri="{BB962C8B-B14F-4D97-AF65-F5344CB8AC3E}">
        <p14:creationId xmlns:p14="http://schemas.microsoft.com/office/powerpoint/2010/main" val="838896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“place themselves in the future, looking back, and report on all the insights they acquired and the milestones they attained during the year, as if those accomplishments were already in the past. Everything must be written in the past tense.</a:t>
            </a:r>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28</a:t>
            </a:fld>
            <a:endParaRPr lang="en-GB" dirty="0"/>
          </a:p>
        </p:txBody>
      </p:sp>
    </p:spTree>
    <p:extLst>
      <p:ext uri="{BB962C8B-B14F-4D97-AF65-F5344CB8AC3E}">
        <p14:creationId xmlns:p14="http://schemas.microsoft.com/office/powerpoint/2010/main" val="2456748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31</a:t>
            </a:fld>
            <a:endParaRPr lang="en-GB" dirty="0"/>
          </a:p>
        </p:txBody>
      </p:sp>
    </p:spTree>
    <p:extLst>
      <p:ext uri="{BB962C8B-B14F-4D97-AF65-F5344CB8AC3E}">
        <p14:creationId xmlns:p14="http://schemas.microsoft.com/office/powerpoint/2010/main" val="35072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3"/>
          <p:cNvGrpSpPr/>
          <p:nvPr/>
        </p:nvGrpSpPr>
        <p:grpSpPr>
          <a:xfrm>
            <a:off x="31542" y="-1"/>
            <a:ext cx="12190413" cy="6858001"/>
            <a:chOff x="-1588" y="0"/>
            <a:chExt cx="12190413" cy="6858001"/>
          </a:xfrm>
        </p:grpSpPr>
        <p:sp>
          <p:nvSpPr>
            <p:cNvPr id="11" name="Rectangle 10"/>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873625" y="0"/>
              <a:ext cx="7315200" cy="6858001"/>
            </a:xfrm>
            <a:prstGeom prst="rect">
              <a:avLst/>
            </a:prstGeom>
          </p:spPr>
        </p:pic>
      </p:grpSp>
      <p:sp>
        <p:nvSpPr>
          <p:cNvPr id="2" name="Title 1"/>
          <p:cNvSpPr>
            <a:spLocks noGrp="1"/>
          </p:cNvSpPr>
          <p:nvPr>
            <p:ph type="ctrTitle"/>
          </p:nvPr>
        </p:nvSpPr>
        <p:spPr>
          <a:xfrm>
            <a:off x="608013" y="609600"/>
            <a:ext cx="3962400" cy="4724399"/>
          </a:xfrm>
        </p:spPr>
        <p:txBody>
          <a:bodyPr>
            <a:normAutofit/>
          </a:bodyPr>
          <a:lstStyle>
            <a:lvl1pPr>
              <a:defRPr sz="4800"/>
            </a:lvl1pPr>
          </a:lstStyle>
          <a:p>
            <a:r>
              <a:rPr lang="en-US"/>
              <a:t>Click to edit Master title style</a:t>
            </a:r>
            <a:endParaRPr dirty="0"/>
          </a:p>
        </p:txBody>
      </p:sp>
      <p:sp>
        <p:nvSpPr>
          <p:cNvPr id="3" name="Subtitle 2"/>
          <p:cNvSpPr>
            <a:spLocks noGrp="1"/>
          </p:cNvSpPr>
          <p:nvPr>
            <p:ph type="subTitle" idx="1"/>
          </p:nvPr>
        </p:nvSpPr>
        <p:spPr>
          <a:xfrm>
            <a:off x="608013" y="5410200"/>
            <a:ext cx="3962400" cy="7620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8" name="Date Placeholder 7"/>
          <p:cNvSpPr>
            <a:spLocks noGrp="1"/>
          </p:cNvSpPr>
          <p:nvPr>
            <p:ph type="dt" sz="half" idx="10"/>
          </p:nvPr>
        </p:nvSpPr>
        <p:spPr/>
        <p:txBody>
          <a:bodyPr/>
          <a:lstStyle>
            <a:lvl1pPr>
              <a:defRPr>
                <a:solidFill>
                  <a:schemeClr val="tx1"/>
                </a:solidFill>
              </a:defRPr>
            </a:lvl1pPr>
          </a:lstStyle>
          <a:p>
            <a:fld id="{DAD2365B-5397-4552-89D2-3C31D6B894C4}" type="datetime1">
              <a:rPr lang="en-US" smtClean="0"/>
              <a:t>2/8/2024</a:t>
            </a:fld>
            <a:endParaRPr lang="en-US" dirty="0"/>
          </a:p>
        </p:txBody>
      </p:sp>
      <p:sp>
        <p:nvSpPr>
          <p:cNvPr id="9" name="Footer Placeholder 8"/>
          <p:cNvSpPr>
            <a:spLocks noGrp="1"/>
          </p:cNvSpPr>
          <p:nvPr>
            <p:ph type="ftr" sz="quarter" idx="11"/>
          </p:nvPr>
        </p:nvSpPr>
        <p:spPr bwMode="ltGray"/>
        <p:txBody>
          <a:bodyPr/>
          <a:lstStyle>
            <a:lvl1pPr>
              <a:defRPr>
                <a:solidFill>
                  <a:schemeClr val="bg1"/>
                </a:solidFill>
              </a:defRPr>
            </a:lvl1pPr>
          </a:lstStyle>
          <a:p>
            <a:r>
              <a:rPr lang="en-US" dirty="0"/>
              <a:t>Add a footer</a:t>
            </a:r>
          </a:p>
        </p:txBody>
      </p:sp>
      <p:sp>
        <p:nvSpPr>
          <p:cNvPr id="10" name="Slide Number Placeholder 9"/>
          <p:cNvSpPr>
            <a:spLocks noGrp="1"/>
          </p:cNvSpPr>
          <p:nvPr>
            <p:ph type="sldNum" sz="quarter" idx="12"/>
          </p:nvPr>
        </p:nvSpPr>
        <p:spPr bwMode="ltGray"/>
        <p:txBody>
          <a:bodyPr/>
          <a:lstStyle>
            <a:lvl1pPr>
              <a:defRPr>
                <a:solidFill>
                  <a:schemeClr val="bg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789429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7" name="Content Placeholder 2"/>
          <p:cNvSpPr>
            <a:spLocks noGrp="1"/>
          </p:cNvSpPr>
          <p:nvPr>
            <p:ph idx="13" hasCustomPrompt="1"/>
          </p:nvPr>
        </p:nvSpPr>
        <p:spPr>
          <a:xfrm>
            <a:off x="1293812" y="685801"/>
            <a:ext cx="10287000" cy="4190999"/>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1E4A86-2703-4937-ABF7-D8FBDB5C3D3E}" type="datetime1">
              <a:rPr lang="en-US" smtClean="0"/>
              <a:t>2/8/2024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42424106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8013" y="2514600"/>
            <a:ext cx="8229599" cy="2819400"/>
          </a:xfrm>
        </p:spPr>
        <p:txBody>
          <a:bodyPr anchor="b">
            <a:norm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606425" y="5410200"/>
            <a:ext cx="8231187" cy="762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2E02F23-BD92-4B7B-9DFF-42EEC8F21ED4}" type="datetime1">
              <a:rPr lang="en-US" smtClean="0"/>
              <a:t>2/8/2024</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25047068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sz="half" idx="1" hasCustomPrompt="1"/>
          </p:nvPr>
        </p:nvSpPr>
        <p:spPr>
          <a:xfrm>
            <a:off x="1293813" y="685800"/>
            <a:ext cx="50292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6551614" y="685800"/>
            <a:ext cx="5029199"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814B7EA-8738-442B-ADC7-3A7E6F5C49CD}" type="datetime1">
              <a:rPr lang="en-US" smtClean="0"/>
              <a:t>2/8/2024</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1220764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441" y="5105400"/>
            <a:ext cx="10971372" cy="10668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664"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293664"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51613"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550025"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FE5692D-78A6-499F-901A-E660774CC8EE}" type="datetime1">
              <a:rPr lang="en-US" smtClean="0"/>
              <a:t>2/8/2024</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648093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6776F355-F21B-43C0-ABBD-B5AEBBE279A6}" type="datetime1">
              <a:rPr lang="en-US" smtClean="0"/>
              <a:t>2/8/2024</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0823653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AB95E7-F437-40FB-91EE-0B08B57CB523}" type="datetime1">
              <a:rPr lang="en-US" smtClean="0"/>
              <a:t>2/8/2024</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448483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Autofit/>
          </a:bodyPr>
          <a:lstStyle>
            <a:lvl1pPr algn="l">
              <a:defRPr sz="3600" b="0"/>
            </a:lvl1pPr>
          </a:lstStyle>
          <a:p>
            <a:r>
              <a:rPr lang="en-US"/>
              <a:t>Click to edit Master title style</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hasCustomPrompt="1"/>
          </p:nvPr>
        </p:nvSpPr>
        <p:spPr>
          <a:xfrm>
            <a:off x="4875212" y="685800"/>
            <a:ext cx="6704171" cy="5486400"/>
          </a:xfrm>
        </p:spPr>
        <p:txBody>
          <a:bodyPr>
            <a:normAutofit/>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67709EEF-87D9-4049-9A5D-A2B5E4C83A85}" type="datetime1">
              <a:rPr lang="en-US" smtClean="0"/>
              <a:t>2/8/2024</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06913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rmAutofit/>
          </a:bodyPr>
          <a:lstStyle>
            <a:lvl1pPr algn="l">
              <a:defRPr sz="3600" b="0"/>
            </a:lvl1pPr>
          </a:lstStyle>
          <a:p>
            <a:r>
              <a:rPr lang="en-US"/>
              <a:t>Click to edit Master title style</a:t>
            </a:r>
            <a:endParaRPr dirty="0"/>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875213" y="685800"/>
            <a:ext cx="6705600" cy="5486400"/>
          </a:xfrm>
          <a:ln w="63500">
            <a:solidFill>
              <a:schemeClr val="bg1"/>
            </a:solidFill>
            <a:miter lim="800000"/>
          </a:ln>
        </p:spPr>
        <p:txBody>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5" name="Date Placeholder 4"/>
          <p:cNvSpPr>
            <a:spLocks noGrp="1"/>
          </p:cNvSpPr>
          <p:nvPr>
            <p:ph type="dt" sz="half" idx="10"/>
          </p:nvPr>
        </p:nvSpPr>
        <p:spPr/>
        <p:txBody>
          <a:bodyPr/>
          <a:lstStyle/>
          <a:p>
            <a:fld id="{CAEBD992-82F2-4752-BCD7-4BDCCFA26099}" type="datetime1">
              <a:rPr lang="en-US" smtClean="0"/>
              <a:t>2/8/2024</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6274257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hasCustomPrompt="1"/>
          </p:nvPr>
        </p:nvSpPr>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718D474-84CF-40A5-B032-DFFDE135438A}" type="datetime1">
              <a:rPr lang="en-US" smtClean="0"/>
              <a:t>2/8/2024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8934342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85412" y="685800"/>
            <a:ext cx="1295401" cy="5486400"/>
          </a:xfrm>
        </p:spPr>
        <p:txBody>
          <a:bodyPr vert="eaVert"/>
          <a:lstStyle/>
          <a:p>
            <a:r>
              <a:rPr lang="en-US"/>
              <a:t>Click to edit Master title style</a:t>
            </a:r>
            <a:endParaRPr/>
          </a:p>
        </p:txBody>
      </p:sp>
      <p:sp>
        <p:nvSpPr>
          <p:cNvPr id="3" name="Vertical Text Placeholder 2"/>
          <p:cNvSpPr>
            <a:spLocks noGrp="1"/>
          </p:cNvSpPr>
          <p:nvPr>
            <p:ph type="body" orient="vert" idx="1" hasCustomPrompt="1"/>
          </p:nvPr>
        </p:nvSpPr>
        <p:spPr>
          <a:xfrm>
            <a:off x="608012" y="685800"/>
            <a:ext cx="9474253" cy="5486400"/>
          </a:xfrm>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067C6EF-6B90-465F-AC36-47BDECADBD65}" type="datetime1">
              <a:rPr lang="en-US" smtClean="0"/>
              <a:t>2/8/2024</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8705634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3">
        <a:schemeClr val="bg2"/>
      </p:bgRef>
    </p:bg>
    <p:spTree>
      <p:nvGrpSpPr>
        <p:cNvPr id="1" name=""/>
        <p:cNvGrpSpPr/>
        <p:nvPr/>
      </p:nvGrpSpPr>
      <p:grpSpPr>
        <a:xfrm>
          <a:off x="0" y="0"/>
          <a:ext cx="0" cy="0"/>
          <a:chOff x="0" y="0"/>
          <a:chExt cx="0" cy="0"/>
        </a:xfrm>
      </p:grpSpPr>
      <p:sp>
        <p:nvSpPr>
          <p:cNvPr id="7" name="Rectangle 6"/>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1293813" y="685800"/>
            <a:ext cx="10287000" cy="4190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609441" y="5105400"/>
            <a:ext cx="10971372" cy="1066800"/>
          </a:xfrm>
          <a:prstGeom prst="rect">
            <a:avLst/>
          </a:prstGeom>
        </p:spPr>
        <p:txBody>
          <a:bodyPr vert="horz" lIns="91440" tIns="45720" rIns="91440" bIns="45720" rtlCol="0" anchor="b">
            <a:normAutofit/>
          </a:bodyPr>
          <a:lstStyle/>
          <a:p>
            <a:r>
              <a:rPr lang="en-US"/>
              <a:t>Click to edit Master title style</a:t>
            </a:r>
            <a:endParaRPr/>
          </a:p>
        </p:txBody>
      </p:sp>
      <p:sp>
        <p:nvSpPr>
          <p:cNvPr id="4" name="Date Placeholder 3"/>
          <p:cNvSpPr>
            <a:spLocks noGrp="1"/>
          </p:cNvSpPr>
          <p:nvPr>
            <p:ph type="dt" sz="half" idx="2"/>
          </p:nvPr>
        </p:nvSpPr>
        <p:spPr>
          <a:xfrm>
            <a:off x="609441" y="6356351"/>
            <a:ext cx="2844059" cy="365125"/>
          </a:xfrm>
          <a:prstGeom prst="rect">
            <a:avLst/>
          </a:prstGeom>
        </p:spPr>
        <p:txBody>
          <a:bodyPr vert="horz" lIns="91440" tIns="45720" rIns="91440" bIns="45720" rtlCol="0" anchor="ctr"/>
          <a:lstStyle>
            <a:lvl1pPr algn="l">
              <a:defRPr sz="1200">
                <a:solidFill>
                  <a:schemeClr val="tx1"/>
                </a:solidFill>
              </a:defRPr>
            </a:lvl1pPr>
          </a:lstStyle>
          <a:p>
            <a:fld id="{7590C4DA-EDE6-465C-B91D-0B6D7078AFBA}" type="datetime1">
              <a:rPr lang="en-US" smtClean="0"/>
              <a:pPr/>
              <a:t>2/8/2024</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91440" tIns="45720" rIns="91440" bIns="45720" rtlCol="0" anchor="ctr"/>
          <a:lstStyle>
            <a:lvl1pPr algn="r">
              <a:defRPr sz="1200">
                <a:solidFill>
                  <a:schemeClr val="tx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84353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hf sldNum="0" hdr="0" ftr="0" dt="0"/>
  <p:txStyles>
    <p:titleStyle>
      <a:lvl1pPr algn="l" defTabSz="914400" rtl="0" eaLnBrk="1" latinLnBrk="0" hangingPunct="1">
        <a:lnSpc>
          <a:spcPct val="8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tx1"/>
        </a:buClr>
        <a:buSzPct val="80000"/>
        <a:buFont typeface="Arial" pitchFamily="34" charset="0"/>
        <a:buChar char="•"/>
        <a:defRPr sz="2800" kern="1200">
          <a:solidFill>
            <a:schemeClr val="tx1"/>
          </a:solidFill>
          <a:latin typeface="+mn-lt"/>
          <a:ea typeface="+mn-ea"/>
          <a:cs typeface="+mn-cs"/>
        </a:defRPr>
      </a:lvl1pPr>
      <a:lvl2pPr marL="615950" indent="-285750" algn="l" defTabSz="914400" rtl="0" eaLnBrk="1" latinLnBrk="0" hangingPunct="1">
        <a:lnSpc>
          <a:spcPct val="90000"/>
        </a:lnSpc>
        <a:spcBef>
          <a:spcPts val="600"/>
        </a:spcBef>
        <a:buSzPct val="80000"/>
        <a:buFont typeface="Corbel" pitchFamily="34" charset="0"/>
        <a:buChar char="–"/>
        <a:defRPr sz="2400" kern="1200">
          <a:solidFill>
            <a:schemeClr val="tx1"/>
          </a:solidFill>
          <a:latin typeface="+mn-lt"/>
          <a:ea typeface="+mn-ea"/>
          <a:cs typeface="+mn-cs"/>
        </a:defRPr>
      </a:lvl2pPr>
      <a:lvl3pPr marL="996696"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3pPr>
      <a:lvl4pPr marL="1380744" indent="-283464" algn="l" defTabSz="914400" rtl="0" eaLnBrk="1" latinLnBrk="0" hangingPunct="1">
        <a:lnSpc>
          <a:spcPct val="90000"/>
        </a:lnSpc>
        <a:spcBef>
          <a:spcPts val="600"/>
        </a:spcBef>
        <a:buFont typeface="Corbel" pitchFamily="34" charset="0"/>
        <a:buChar char="–"/>
        <a:defRPr sz="1800" kern="1200">
          <a:solidFill>
            <a:schemeClr val="tx1"/>
          </a:solidFill>
          <a:latin typeface="+mn-lt"/>
          <a:ea typeface="+mn-ea"/>
          <a:cs typeface="+mn-cs"/>
        </a:defRPr>
      </a:lvl4pPr>
      <a:lvl5pPr marL="1764792"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5pPr>
      <a:lvl6pPr marL="2148840"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6pPr>
      <a:lvl7pPr marL="2532888" indent="-228600" algn="l" defTabSz="914400" rtl="0" eaLnBrk="1" latinLnBrk="0" hangingPunct="1">
        <a:lnSpc>
          <a:spcPct val="90000"/>
        </a:lnSpc>
        <a:spcBef>
          <a:spcPts val="600"/>
        </a:spcBef>
        <a:buSzPct val="80000"/>
        <a:buFont typeface="Arial" pitchFamily="34" charset="0"/>
        <a:buChar char="•"/>
        <a:defRPr sz="1800" kern="1200" baseline="0">
          <a:solidFill>
            <a:schemeClr val="tx1"/>
          </a:solidFill>
          <a:latin typeface="+mn-lt"/>
          <a:ea typeface="+mn-ea"/>
          <a:cs typeface="+mn-cs"/>
        </a:defRPr>
      </a:lvl7pPr>
      <a:lvl8pPr marL="2916936"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8pPr>
      <a:lvl9pPr marL="3358134" indent="-285750" algn="l" defTabSz="914400" rtl="0" eaLnBrk="1" latinLnBrk="0" hangingPunct="1">
        <a:lnSpc>
          <a:spcPct val="90000"/>
        </a:lnSpc>
        <a:spcBef>
          <a:spcPts val="600"/>
        </a:spcBef>
        <a:buSzPct val="80000"/>
        <a:buFont typeface="Arial" panose="020B0604020202020204"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Gwyneth.jone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ysO9XzgSJ_w?feature=oembed"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hyperlink" Target="https://www.prospects.ac.uk/jobs-and-work-experience/job-sectors" TargetMode="Externa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1764" y="609600"/>
            <a:ext cx="4308649" cy="4724399"/>
          </a:xfrm>
        </p:spPr>
        <p:txBody>
          <a:bodyPr anchor="ctr"/>
          <a:lstStyle/>
          <a:p>
            <a:pPr algn="ctr"/>
            <a:r>
              <a:rPr lang="en-GB" sz="4000" b="1" dirty="0">
                <a:effectLst/>
                <a:latin typeface="Arial" panose="020B0604020202020204" pitchFamily="34" charset="0"/>
                <a:ea typeface="Times New Roman" panose="02020603050405020304" pitchFamily="18" charset="0"/>
                <a:cs typeface="Arial" panose="020B0604020202020204" pitchFamily="34" charset="0"/>
              </a:rPr>
              <a:t>Changemakers: Building your Personal Brand for Sustainable Employment </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sp>
        <p:nvSpPr>
          <p:cNvPr id="3" name="Subtitle 2"/>
          <p:cNvSpPr>
            <a:spLocks noGrp="1"/>
          </p:cNvSpPr>
          <p:nvPr>
            <p:ph type="subTitle" idx="1"/>
          </p:nvPr>
        </p:nvSpPr>
        <p:spPr>
          <a:xfrm>
            <a:off x="261764" y="5013176"/>
            <a:ext cx="4536504" cy="1159024"/>
          </a:xfrm>
        </p:spPr>
        <p:txBody>
          <a:bodyPr>
            <a:normAutofit/>
          </a:bodyPr>
          <a:lstStyle/>
          <a:p>
            <a:r>
              <a:rPr lang="en-US" dirty="0"/>
              <a:t>Gwyneth Jones</a:t>
            </a:r>
          </a:p>
          <a:p>
            <a:r>
              <a:rPr lang="en-US" dirty="0">
                <a:hlinkClick r:id="rId3"/>
              </a:rPr>
              <a:t>Gwyneth.jones@uwtsd.ac.uk</a:t>
            </a:r>
            <a:endParaRPr lang="en-US" dirty="0"/>
          </a:p>
          <a:p>
            <a:endParaRPr lang="en-US" dirty="0"/>
          </a:p>
        </p:txBody>
      </p:sp>
    </p:spTree>
    <p:extLst>
      <p:ext uri="{BB962C8B-B14F-4D97-AF65-F5344CB8AC3E}">
        <p14:creationId xmlns:p14="http://schemas.microsoft.com/office/powerpoint/2010/main" val="3440801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486EF3C-C809-4D54-B481-53E4E11EBD0B}"/>
              </a:ext>
            </a:extLst>
          </p:cNvPr>
          <p:cNvGraphicFramePr>
            <a:graphicFrameLocks noGrp="1"/>
          </p:cNvGraphicFramePr>
          <p:nvPr>
            <p:ph idx="13"/>
            <p:extLst>
              <p:ext uri="{D42A27DB-BD31-4B8C-83A1-F6EECF244321}">
                <p14:modId xmlns:p14="http://schemas.microsoft.com/office/powerpoint/2010/main" val="975079822"/>
              </p:ext>
            </p:extLst>
          </p:nvPr>
        </p:nvGraphicFramePr>
        <p:xfrm>
          <a:off x="1053852" y="-762000"/>
          <a:ext cx="102870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022BAF4-E244-4A11-9994-9F831C2E315E}"/>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2212974" y="1484784"/>
            <a:ext cx="7762875" cy="5591175"/>
          </a:xfrm>
          <a:prstGeom prst="rect">
            <a:avLst/>
          </a:prstGeom>
        </p:spPr>
      </p:pic>
    </p:spTree>
    <p:extLst>
      <p:ext uri="{BB962C8B-B14F-4D97-AF65-F5344CB8AC3E}">
        <p14:creationId xmlns:p14="http://schemas.microsoft.com/office/powerpoint/2010/main" val="22432847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33854-9B86-424B-A240-7E3B85FD5A6E}"/>
              </a:ext>
            </a:extLst>
          </p:cNvPr>
          <p:cNvSpPr>
            <a:spLocks noGrp="1"/>
          </p:cNvSpPr>
          <p:nvPr>
            <p:ph type="title"/>
          </p:nvPr>
        </p:nvSpPr>
        <p:spPr>
          <a:xfrm>
            <a:off x="608014" y="1333500"/>
            <a:ext cx="3962400" cy="4000500"/>
          </a:xfrm>
        </p:spPr>
        <p:txBody>
          <a:bodyPr anchor="t">
            <a:normAutofit/>
          </a:bodyPr>
          <a:lstStyle/>
          <a:p>
            <a:pPr algn="ctr"/>
            <a:r>
              <a:rPr lang="en-GB" b="1" dirty="0">
                <a:latin typeface="+mn-lt"/>
              </a:rPr>
              <a:t>Welcome To The Module: </a:t>
            </a:r>
          </a:p>
        </p:txBody>
      </p:sp>
      <p:sp>
        <p:nvSpPr>
          <p:cNvPr id="3" name="Content Placeholder 2">
            <a:extLst>
              <a:ext uri="{FF2B5EF4-FFF2-40B4-BE49-F238E27FC236}">
                <a16:creationId xmlns:a16="http://schemas.microsoft.com/office/drawing/2014/main" id="{69CFB865-6BC9-4336-8B4F-93193500EDCB}"/>
              </a:ext>
            </a:extLst>
          </p:cNvPr>
          <p:cNvSpPr>
            <a:spLocks noGrp="1"/>
          </p:cNvSpPr>
          <p:nvPr>
            <p:ph type="body" sz="half" idx="2"/>
          </p:nvPr>
        </p:nvSpPr>
        <p:spPr>
          <a:xfrm>
            <a:off x="600363" y="3933056"/>
            <a:ext cx="3962400" cy="1750105"/>
          </a:xfrm>
        </p:spPr>
        <p:txBody>
          <a:bodyPr>
            <a:noAutofit/>
          </a:bodyPr>
          <a:lstStyle/>
          <a:p>
            <a:pPr marL="0" indent="0" algn="ctr">
              <a:spcAft>
                <a:spcPts val="600"/>
              </a:spcAft>
              <a:buNone/>
            </a:pPr>
            <a:r>
              <a:rPr lang="en-GB" sz="2200" b="1" dirty="0"/>
              <a:t>We are all </a:t>
            </a:r>
            <a:r>
              <a:rPr lang="en-GB" sz="2200" b="1" dirty="0">
                <a:solidFill>
                  <a:srgbClr val="FFFF00"/>
                </a:solidFill>
              </a:rPr>
              <a:t>BRANDS</a:t>
            </a:r>
            <a:r>
              <a:rPr lang="en-GB" sz="2200" b="1" dirty="0"/>
              <a:t>. </a:t>
            </a:r>
          </a:p>
          <a:p>
            <a:pPr marL="0" indent="0" algn="ctr">
              <a:spcAft>
                <a:spcPts val="600"/>
              </a:spcAft>
              <a:buNone/>
            </a:pPr>
            <a:r>
              <a:rPr lang="en-GB" sz="2200" b="1" dirty="0"/>
              <a:t>We have our own intellectual balance sheets and brand names, we have to invest in ourselves and market ourselves.</a:t>
            </a:r>
          </a:p>
        </p:txBody>
      </p:sp>
      <p:pic>
        <p:nvPicPr>
          <p:cNvPr id="5" name="Content Placeholder 4" descr="Text, letter&#10;&#10;Description automatically generated">
            <a:extLst>
              <a:ext uri="{FF2B5EF4-FFF2-40B4-BE49-F238E27FC236}">
                <a16:creationId xmlns:a16="http://schemas.microsoft.com/office/drawing/2014/main" id="{4E168994-55F6-4BC8-9A0C-B8EB6B109D9C}"/>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tretch/>
        </p:blipFill>
        <p:spPr>
          <a:xfrm>
            <a:off x="4875213" y="1333500"/>
            <a:ext cx="6705600" cy="4191000"/>
          </a:xfrm>
          <a:noFill/>
        </p:spPr>
      </p:pic>
    </p:spTree>
    <p:extLst>
      <p:ext uri="{BB962C8B-B14F-4D97-AF65-F5344CB8AC3E}">
        <p14:creationId xmlns:p14="http://schemas.microsoft.com/office/powerpoint/2010/main" val="8043954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60548-D7B9-40EB-B752-3669FEF6A1AE}"/>
              </a:ext>
            </a:extLst>
          </p:cNvPr>
          <p:cNvSpPr>
            <a:spLocks noGrp="1"/>
          </p:cNvSpPr>
          <p:nvPr>
            <p:ph idx="13"/>
          </p:nvPr>
        </p:nvSpPr>
        <p:spPr>
          <a:xfrm>
            <a:off x="7941060" y="1885293"/>
            <a:ext cx="3758208" cy="3607113"/>
          </a:xfrm>
          <a:ln w="57150"/>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dirty="0"/>
              <a:t>The primary </a:t>
            </a:r>
            <a:r>
              <a:rPr lang="en-GB" b="1" dirty="0">
                <a:solidFill>
                  <a:srgbClr val="FFFF00"/>
                </a:solidFill>
              </a:rPr>
              <a:t>AIM</a:t>
            </a:r>
            <a:r>
              <a:rPr lang="en-GB" dirty="0"/>
              <a:t> of this module is to support the development of the skills and competencies necessary for career resilience and professional development for the future work context.</a:t>
            </a:r>
          </a:p>
        </p:txBody>
      </p:sp>
      <p:pic>
        <p:nvPicPr>
          <p:cNvPr id="5" name="Picture 4">
            <a:extLst>
              <a:ext uri="{FF2B5EF4-FFF2-40B4-BE49-F238E27FC236}">
                <a16:creationId xmlns:a16="http://schemas.microsoft.com/office/drawing/2014/main" id="{34550F06-B6BB-4609-B5B7-80AE2BA90B06}"/>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2782044" y="404664"/>
            <a:ext cx="4585798" cy="367930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3074" name="Picture 2" descr="Jeff Bezos (@JeffBezos) | Twitter">
            <a:extLst>
              <a:ext uri="{FF2B5EF4-FFF2-40B4-BE49-F238E27FC236}">
                <a16:creationId xmlns:a16="http://schemas.microsoft.com/office/drawing/2014/main" id="{67721B27-36DC-4C8E-B210-F45DA5A283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788" y="4292914"/>
            <a:ext cx="2438400" cy="24384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090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hy You Must Google Yourself Regularly and Protect Your Online Professional  Brand">
            <a:extLst>
              <a:ext uri="{FF2B5EF4-FFF2-40B4-BE49-F238E27FC236}">
                <a16:creationId xmlns:a16="http://schemas.microsoft.com/office/drawing/2014/main" id="{4396AAE1-D88C-453A-927B-E245E1BAAD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317478">
            <a:off x="944352" y="1059302"/>
            <a:ext cx="9478789" cy="473939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9741488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0C5A-DF9B-46B5-A36E-C91B92EB053A}"/>
              </a:ext>
            </a:extLst>
          </p:cNvPr>
          <p:cNvSpPr>
            <a:spLocks noGrp="1"/>
          </p:cNvSpPr>
          <p:nvPr>
            <p:ph type="title"/>
          </p:nvPr>
        </p:nvSpPr>
        <p:spPr>
          <a:xfrm>
            <a:off x="608726" y="558924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Personal Brand </a:t>
            </a:r>
          </a:p>
        </p:txBody>
      </p:sp>
      <p:sp>
        <p:nvSpPr>
          <p:cNvPr id="3" name="Content Placeholder 2">
            <a:extLst>
              <a:ext uri="{FF2B5EF4-FFF2-40B4-BE49-F238E27FC236}">
                <a16:creationId xmlns:a16="http://schemas.microsoft.com/office/drawing/2014/main" id="{E29FB972-743A-4C74-A750-E37AB6402EC9}"/>
              </a:ext>
            </a:extLst>
          </p:cNvPr>
          <p:cNvSpPr>
            <a:spLocks noGrp="1"/>
          </p:cNvSpPr>
          <p:nvPr>
            <p:ph sz="half" idx="1"/>
          </p:nvPr>
        </p:nvSpPr>
        <p:spPr>
          <a:xfrm>
            <a:off x="261764" y="260648"/>
            <a:ext cx="6061249" cy="4191000"/>
          </a:xfrm>
        </p:spPr>
        <p:txBody>
          <a:bodyPr>
            <a:noAutofit/>
          </a:bodyPr>
          <a:lstStyle/>
          <a:p>
            <a:r>
              <a:rPr lang="en-GB" sz="2500" dirty="0"/>
              <a:t>Whether you know it or not, you have a personal brand.</a:t>
            </a:r>
          </a:p>
          <a:p>
            <a:r>
              <a:rPr lang="en-GB" sz="2500" dirty="0"/>
              <a:t>Whether you have a date or a job interview, chances are someone is going to Google you to learn more about who you are and these results are the first impression they will have of you.</a:t>
            </a:r>
          </a:p>
          <a:p>
            <a:pPr lvl="1"/>
            <a:r>
              <a:rPr lang="en-GB" sz="2500" dirty="0"/>
              <a:t>Is it a good one? </a:t>
            </a:r>
          </a:p>
          <a:p>
            <a:pPr lvl="1"/>
            <a:r>
              <a:rPr lang="en-GB" sz="2500" dirty="0"/>
              <a:t>Is the information you are sharing across social media sites consistent? </a:t>
            </a:r>
          </a:p>
          <a:p>
            <a:pPr lvl="1"/>
            <a:r>
              <a:rPr lang="en-GB" sz="2500" dirty="0"/>
              <a:t>Do you want to allow your online reputation to take on a life of its own or control the narrative? </a:t>
            </a:r>
          </a:p>
          <a:p>
            <a:endParaRPr lang="en-GB" sz="2500" dirty="0"/>
          </a:p>
        </p:txBody>
      </p:sp>
      <p:pic>
        <p:nvPicPr>
          <p:cNvPr id="5" name="Content Placeholder 4" descr="Graphical user interface, application&#10;&#10;Description automatically generated">
            <a:extLst>
              <a:ext uri="{FF2B5EF4-FFF2-40B4-BE49-F238E27FC236}">
                <a16:creationId xmlns:a16="http://schemas.microsoft.com/office/drawing/2014/main" id="{2ECCB994-A6AC-4778-8F3F-52DD077212D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0476" y="933724"/>
            <a:ext cx="4814001" cy="3517924"/>
          </a:xfrm>
          <a:prstGeom prst="rect">
            <a:avLst/>
          </a:prstGeom>
          <a:ln>
            <a:noFill/>
          </a:ln>
          <a:effectLst>
            <a:softEdge rad="112500"/>
          </a:effectLst>
        </p:spPr>
      </p:pic>
    </p:spTree>
    <p:extLst>
      <p:ext uri="{BB962C8B-B14F-4D97-AF65-F5344CB8AC3E}">
        <p14:creationId xmlns:p14="http://schemas.microsoft.com/office/powerpoint/2010/main" val="20182810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56E7-2348-4C61-982C-30A2A419B27B}"/>
              </a:ext>
            </a:extLst>
          </p:cNvPr>
          <p:cNvSpPr>
            <a:spLocks noGrp="1"/>
          </p:cNvSpPr>
          <p:nvPr>
            <p:ph type="title"/>
          </p:nvPr>
        </p:nvSpPr>
        <p:spPr>
          <a:xfrm>
            <a:off x="609441" y="510540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Why Is This Important? </a:t>
            </a:r>
          </a:p>
        </p:txBody>
      </p:sp>
      <p:pic>
        <p:nvPicPr>
          <p:cNvPr id="5" name="Content Placeholder 4" descr="A picture containing text&#10;&#10;Description automatically generated">
            <a:extLst>
              <a:ext uri="{FF2B5EF4-FFF2-40B4-BE49-F238E27FC236}">
                <a16:creationId xmlns:a16="http://schemas.microsoft.com/office/drawing/2014/main" id="{A37761A0-A00F-4861-8273-7E9D80FA533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8011" y="836712"/>
            <a:ext cx="5702449" cy="3478494"/>
          </a:xfrm>
          <a:prstGeom prst="rect">
            <a:avLst/>
          </a:prstGeom>
          <a:ln>
            <a:noFill/>
          </a:ln>
          <a:effectLst>
            <a:softEdge rad="112500"/>
          </a:effectLst>
        </p:spPr>
      </p:pic>
      <p:sp>
        <p:nvSpPr>
          <p:cNvPr id="3" name="Content Placeholder 2">
            <a:extLst>
              <a:ext uri="{FF2B5EF4-FFF2-40B4-BE49-F238E27FC236}">
                <a16:creationId xmlns:a16="http://schemas.microsoft.com/office/drawing/2014/main" id="{BE83FDC1-77D9-4571-BA28-8A32029CE0A0}"/>
              </a:ext>
            </a:extLst>
          </p:cNvPr>
          <p:cNvSpPr>
            <a:spLocks noGrp="1"/>
          </p:cNvSpPr>
          <p:nvPr>
            <p:ph sz="half" idx="2"/>
          </p:nvPr>
        </p:nvSpPr>
        <p:spPr>
          <a:xfrm>
            <a:off x="6551614" y="685800"/>
            <a:ext cx="5029199" cy="4191000"/>
          </a:xfrm>
        </p:spPr>
        <p:txBody>
          <a:bodyPr>
            <a:normAutofit/>
          </a:bodyPr>
          <a:lstStyle/>
          <a:p>
            <a:r>
              <a:rPr lang="en-GB" sz="2200" dirty="0"/>
              <a:t>According to a recent CareerBuilder survey, 70% of employers use social media to screen candidates during the hiring process, and 43% of employers use social media to check on current employees.</a:t>
            </a:r>
          </a:p>
          <a:p>
            <a:r>
              <a:rPr lang="en-GB" sz="2200" dirty="0"/>
              <a:t>Another reason personal branding is valuable is that the gig economy is not going away anytime soon. </a:t>
            </a:r>
          </a:p>
          <a:p>
            <a:r>
              <a:rPr lang="en-GB" sz="2200" dirty="0"/>
              <a:t>The average person switches jobs every 2 to 3 years and freelance and contract work continues to grow in popularity.</a:t>
            </a:r>
          </a:p>
        </p:txBody>
      </p:sp>
    </p:spTree>
    <p:extLst>
      <p:ext uri="{BB962C8B-B14F-4D97-AF65-F5344CB8AC3E}">
        <p14:creationId xmlns:p14="http://schemas.microsoft.com/office/powerpoint/2010/main" val="27781492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37F-2986-4B24-8111-8EEF41C8349A}"/>
              </a:ext>
            </a:extLst>
          </p:cNvPr>
          <p:cNvSpPr>
            <a:spLocks noGrp="1"/>
          </p:cNvSpPr>
          <p:nvPr>
            <p:ph type="title"/>
          </p:nvPr>
        </p:nvSpPr>
        <p:spPr>
          <a:xfrm>
            <a:off x="608726" y="5373216"/>
            <a:ext cx="10971372" cy="1066800"/>
          </a:xfrm>
          <a:ln w="57150"/>
        </p:spPr>
        <p:style>
          <a:lnRef idx="2">
            <a:schemeClr val="accent1"/>
          </a:lnRef>
          <a:fillRef idx="1">
            <a:schemeClr val="lt1"/>
          </a:fillRef>
          <a:effectRef idx="0">
            <a:schemeClr val="accent1"/>
          </a:effectRef>
          <a:fontRef idx="minor">
            <a:schemeClr val="dk1"/>
          </a:fontRef>
        </p:style>
        <p:txBody>
          <a:bodyPr anchor="ctr"/>
          <a:lstStyle/>
          <a:p>
            <a:pPr algn="ctr"/>
            <a:r>
              <a:rPr lang="en-GB" b="1" dirty="0">
                <a:latin typeface="+mn-lt"/>
              </a:rPr>
              <a:t>An Employers Perspective – The Future of Work  </a:t>
            </a:r>
          </a:p>
        </p:txBody>
      </p:sp>
      <p:pic>
        <p:nvPicPr>
          <p:cNvPr id="4" name="Online Media 3" title="The Future of Work: An Employers View  of Graduate Attributes">
            <a:hlinkClick r:id="" action="ppaction://media"/>
            <a:extLst>
              <a:ext uri="{FF2B5EF4-FFF2-40B4-BE49-F238E27FC236}">
                <a16:creationId xmlns:a16="http://schemas.microsoft.com/office/drawing/2014/main" id="{79C5A64B-6AD0-4197-9F21-668C239308EC}"/>
              </a:ext>
            </a:extLst>
          </p:cNvPr>
          <p:cNvPicPr>
            <a:picLocks noGrp="1" noRot="1" noChangeAspect="1"/>
          </p:cNvPicPr>
          <p:nvPr>
            <p:ph idx="13"/>
            <a:videoFile r:link="rId1"/>
          </p:nvPr>
        </p:nvPicPr>
        <p:blipFill>
          <a:blip r:embed="rId4"/>
          <a:stretch>
            <a:fillRect/>
          </a:stretch>
        </p:blipFill>
        <p:spPr>
          <a:xfrm>
            <a:off x="2189843" y="353834"/>
            <a:ext cx="8374847" cy="473135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612401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56E7-2348-4C61-982C-30A2A419B27B}"/>
              </a:ext>
            </a:extLst>
          </p:cNvPr>
          <p:cNvSpPr>
            <a:spLocks noGrp="1"/>
          </p:cNvSpPr>
          <p:nvPr>
            <p:ph type="title"/>
          </p:nvPr>
        </p:nvSpPr>
        <p:spPr>
          <a:xfrm>
            <a:off x="640663" y="476672"/>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5P’s to Personal Branding </a:t>
            </a:r>
          </a:p>
        </p:txBody>
      </p:sp>
      <p:sp>
        <p:nvSpPr>
          <p:cNvPr id="6" name="Content Placeholder 5">
            <a:extLst>
              <a:ext uri="{FF2B5EF4-FFF2-40B4-BE49-F238E27FC236}">
                <a16:creationId xmlns:a16="http://schemas.microsoft.com/office/drawing/2014/main" id="{31884053-8BEC-49D2-BA0C-426D8913453A}"/>
              </a:ext>
            </a:extLst>
          </p:cNvPr>
          <p:cNvSpPr>
            <a:spLocks noGrp="1"/>
          </p:cNvSpPr>
          <p:nvPr>
            <p:ph sz="half" idx="1"/>
          </p:nvPr>
        </p:nvSpPr>
        <p:spPr>
          <a:xfrm>
            <a:off x="6518962" y="2111507"/>
            <a:ext cx="5029200" cy="4191000"/>
          </a:xfrm>
        </p:spPr>
        <p:txBody>
          <a:bodyPr/>
          <a:lstStyle/>
          <a:p>
            <a:pPr marL="0" indent="0" algn="ctr">
              <a:buNone/>
            </a:pPr>
            <a:r>
              <a:rPr lang="en-GB" dirty="0"/>
              <a:t>As a result, </a:t>
            </a:r>
            <a:r>
              <a:rPr lang="en-GB" dirty="0">
                <a:solidFill>
                  <a:srgbClr val="FFFF00"/>
                </a:solidFill>
              </a:rPr>
              <a:t>YOU</a:t>
            </a:r>
            <a:r>
              <a:rPr lang="en-GB" dirty="0"/>
              <a:t> need to be able to clearly communicate who you are and what you do to stand out to prospective clients and employers. </a:t>
            </a:r>
          </a:p>
          <a:p>
            <a:pPr marL="0" indent="0" algn="ctr">
              <a:buNone/>
            </a:pPr>
            <a:r>
              <a:rPr lang="en-GB" dirty="0"/>
              <a:t>If you aren’t effectively managing your personal brand, then you run the risk of losing out.</a:t>
            </a:r>
          </a:p>
        </p:txBody>
      </p:sp>
      <p:pic>
        <p:nvPicPr>
          <p:cNvPr id="8" name="Picture 7">
            <a:extLst>
              <a:ext uri="{FF2B5EF4-FFF2-40B4-BE49-F238E27FC236}">
                <a16:creationId xmlns:a16="http://schemas.microsoft.com/office/drawing/2014/main" id="{CD040B2F-2A8A-433C-9D4E-9798815F5709}"/>
              </a:ext>
            </a:extLst>
          </p:cNvPr>
          <p:cNvPicPr>
            <a:picLocks noChangeAspect="1"/>
          </p:cNvPicPr>
          <p:nvPr/>
        </p:nvPicPr>
        <p:blipFill>
          <a:blip r:embed="rId2"/>
          <a:stretch>
            <a:fillRect/>
          </a:stretch>
        </p:blipFill>
        <p:spPr>
          <a:xfrm>
            <a:off x="640663" y="1818583"/>
            <a:ext cx="5354737" cy="4483924"/>
          </a:xfrm>
          <a:prstGeom prst="rect">
            <a:avLst/>
          </a:prstGeom>
          <a:ln>
            <a:noFill/>
          </a:ln>
          <a:effectLst>
            <a:softEdge rad="112500"/>
          </a:effectLst>
        </p:spPr>
      </p:pic>
    </p:spTree>
    <p:extLst>
      <p:ext uri="{BB962C8B-B14F-4D97-AF65-F5344CB8AC3E}">
        <p14:creationId xmlns:p14="http://schemas.microsoft.com/office/powerpoint/2010/main" val="5109198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C66795-B610-5EAB-811E-F001A32175CB}"/>
              </a:ext>
            </a:extLst>
          </p:cNvPr>
          <p:cNvSpPr>
            <a:spLocks noGrp="1"/>
          </p:cNvSpPr>
          <p:nvPr>
            <p:ph type="title"/>
          </p:nvPr>
        </p:nvSpPr>
        <p:spPr>
          <a:xfrm>
            <a:off x="333772" y="404664"/>
            <a:ext cx="11247041" cy="720080"/>
          </a:xfrm>
        </p:spPr>
        <p:txBody>
          <a:bodyPr>
            <a:normAutofit/>
          </a:bodyPr>
          <a:lstStyle/>
          <a:p>
            <a:pPr algn="l" fontAlgn="auto"/>
            <a:r>
              <a:rPr lang="en-GB" sz="4000" b="1" i="0" u="sng" dirty="0">
                <a:effectLst/>
                <a:latin typeface="+mn-lt"/>
              </a:rPr>
              <a:t>How to build a strong personal brand</a:t>
            </a:r>
          </a:p>
        </p:txBody>
      </p:sp>
      <p:sp>
        <p:nvSpPr>
          <p:cNvPr id="7" name="TextBox 6">
            <a:extLst>
              <a:ext uri="{FF2B5EF4-FFF2-40B4-BE49-F238E27FC236}">
                <a16:creationId xmlns:a16="http://schemas.microsoft.com/office/drawing/2014/main" id="{138A0539-B7BF-5F14-BEBA-45A4A01F8328}"/>
              </a:ext>
            </a:extLst>
          </p:cNvPr>
          <p:cNvSpPr txBox="1"/>
          <p:nvPr/>
        </p:nvSpPr>
        <p:spPr>
          <a:xfrm>
            <a:off x="333773" y="1340769"/>
            <a:ext cx="11161239" cy="5262979"/>
          </a:xfrm>
          <a:prstGeom prst="rect">
            <a:avLst/>
          </a:prstGeom>
          <a:noFill/>
          <a:ln>
            <a:solidFill>
              <a:schemeClr val="bg2"/>
            </a:solidFill>
          </a:ln>
        </p:spPr>
        <p:txBody>
          <a:bodyPr wrap="square">
            <a:spAutoFit/>
          </a:bodyPr>
          <a:lstStyle/>
          <a:p>
            <a:pPr algn="l" fontAlgn="auto"/>
            <a:r>
              <a:rPr lang="en-GB" sz="2800" b="0" i="0" dirty="0">
                <a:effectLst/>
              </a:rPr>
              <a:t>There are a few things you can do to build a strong personal brand:</a:t>
            </a:r>
          </a:p>
          <a:p>
            <a:pPr algn="l" fontAlgn="auto"/>
            <a:endParaRPr lang="en-GB" sz="2800" b="0" i="0" dirty="0">
              <a:effectLst/>
            </a:endParaRPr>
          </a:p>
          <a:p>
            <a:pPr marL="514350" indent="-514350" algn="l" fontAlgn="auto">
              <a:buFont typeface="+mj-lt"/>
              <a:buAutoNum type="arabicPeriod"/>
            </a:pPr>
            <a:r>
              <a:rPr lang="en-GB" sz="2800" b="1" i="0" dirty="0">
                <a:effectLst/>
              </a:rPr>
              <a:t>Define your personal brand:</a:t>
            </a:r>
            <a:r>
              <a:rPr lang="en-GB" sz="2800" b="0" i="0" dirty="0">
                <a:effectLst/>
              </a:rPr>
              <a:t> The first step is to define your personal brand. This means thinking about what you want to be known for, what you want to achieve, and why you're building a personal brand. Once you have a clear understanding of your personal brand, you can start to develop a strategy for building it.</a:t>
            </a:r>
          </a:p>
          <a:p>
            <a:pPr algn="l" fontAlgn="auto">
              <a:buFont typeface="+mj-lt"/>
              <a:buAutoNum type="arabicPeriod"/>
            </a:pPr>
            <a:endParaRPr lang="en-GB" sz="2800" b="0" i="0" dirty="0">
              <a:effectLst/>
            </a:endParaRPr>
          </a:p>
          <a:p>
            <a:pPr marL="514350" indent="-514350" algn="l" fontAlgn="auto">
              <a:buFont typeface="+mj-lt"/>
              <a:buAutoNum type="arabicPeriod"/>
            </a:pPr>
            <a:r>
              <a:rPr lang="en-GB" sz="2800" b="1" i="0" dirty="0">
                <a:effectLst/>
              </a:rPr>
              <a:t>Create a personal brand statement:</a:t>
            </a:r>
            <a:r>
              <a:rPr lang="en-GB" sz="2800" b="0" i="0" dirty="0">
                <a:effectLst/>
              </a:rPr>
              <a:t> A personal brand statement is a short, concise statement that sums up your personal brand. It should be easy to remember and communicate what you stand for and what you have to offer.</a:t>
            </a:r>
          </a:p>
        </p:txBody>
      </p:sp>
    </p:spTree>
    <p:extLst>
      <p:ext uri="{BB962C8B-B14F-4D97-AF65-F5344CB8AC3E}">
        <p14:creationId xmlns:p14="http://schemas.microsoft.com/office/powerpoint/2010/main" val="12320016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C66795-B610-5EAB-811E-F001A32175CB}"/>
              </a:ext>
            </a:extLst>
          </p:cNvPr>
          <p:cNvSpPr>
            <a:spLocks noGrp="1"/>
          </p:cNvSpPr>
          <p:nvPr>
            <p:ph type="title"/>
          </p:nvPr>
        </p:nvSpPr>
        <p:spPr>
          <a:xfrm>
            <a:off x="333772" y="404664"/>
            <a:ext cx="11247041" cy="792088"/>
          </a:xfrm>
        </p:spPr>
        <p:txBody>
          <a:bodyPr>
            <a:normAutofit/>
          </a:bodyPr>
          <a:lstStyle/>
          <a:p>
            <a:pPr algn="l" fontAlgn="auto"/>
            <a:r>
              <a:rPr lang="en-GB" sz="4000" b="1" i="0" u="sng" dirty="0">
                <a:effectLst/>
                <a:latin typeface="+mn-lt"/>
              </a:rPr>
              <a:t>How to build a strong personal brand</a:t>
            </a:r>
          </a:p>
        </p:txBody>
      </p:sp>
      <p:sp>
        <p:nvSpPr>
          <p:cNvPr id="7" name="TextBox 6">
            <a:extLst>
              <a:ext uri="{FF2B5EF4-FFF2-40B4-BE49-F238E27FC236}">
                <a16:creationId xmlns:a16="http://schemas.microsoft.com/office/drawing/2014/main" id="{138A0539-B7BF-5F14-BEBA-45A4A01F8328}"/>
              </a:ext>
            </a:extLst>
          </p:cNvPr>
          <p:cNvSpPr txBox="1"/>
          <p:nvPr/>
        </p:nvSpPr>
        <p:spPr>
          <a:xfrm>
            <a:off x="333772" y="1556792"/>
            <a:ext cx="11247041" cy="3970318"/>
          </a:xfrm>
          <a:prstGeom prst="rect">
            <a:avLst/>
          </a:prstGeom>
          <a:noFill/>
          <a:ln>
            <a:solidFill>
              <a:schemeClr val="bg2"/>
            </a:solidFill>
          </a:ln>
        </p:spPr>
        <p:txBody>
          <a:bodyPr wrap="square">
            <a:spAutoFit/>
          </a:bodyPr>
          <a:lstStyle/>
          <a:p>
            <a:pPr marL="514350" indent="-514350" algn="l" fontAlgn="auto">
              <a:buFont typeface="+mj-lt"/>
              <a:buAutoNum type="arabicPeriod" startAt="3"/>
            </a:pPr>
            <a:r>
              <a:rPr lang="en-GB" sz="2800" b="1" i="0" dirty="0">
                <a:effectLst/>
                <a:latin typeface="-apple-system"/>
              </a:rPr>
              <a:t>Create a personal website:</a:t>
            </a:r>
            <a:r>
              <a:rPr lang="en-GB" sz="2800" b="0" i="0" dirty="0">
                <a:effectLst/>
                <a:latin typeface="-apple-system"/>
              </a:rPr>
              <a:t> Your personal website is your home base online. It's where people can go to learn more about you, your work, and your personal brand. Make sure your website is well-designed and informative, and that it reflects your personal brand.</a:t>
            </a:r>
          </a:p>
          <a:p>
            <a:pPr marL="514350" indent="-514350" algn="l" fontAlgn="auto">
              <a:buFont typeface="+mj-lt"/>
              <a:buAutoNum type="arabicPeriod" startAt="3"/>
            </a:pPr>
            <a:endParaRPr lang="en-GB" sz="2800" b="0" i="0" dirty="0">
              <a:effectLst/>
              <a:latin typeface="-apple-system"/>
            </a:endParaRPr>
          </a:p>
          <a:p>
            <a:pPr marL="514350" indent="-514350" algn="l" fontAlgn="auto">
              <a:buFont typeface="+mj-lt"/>
              <a:buAutoNum type="arabicPeriod" startAt="3"/>
            </a:pPr>
            <a:r>
              <a:rPr lang="en-GB" sz="2800" b="1" i="0" dirty="0">
                <a:effectLst/>
                <a:latin typeface="-apple-system"/>
              </a:rPr>
              <a:t>Be active on social media:</a:t>
            </a:r>
            <a:r>
              <a:rPr lang="en-GB" sz="2800" b="0" i="0" dirty="0">
                <a:effectLst/>
                <a:latin typeface="-apple-system"/>
              </a:rPr>
              <a:t> Social media is a great way to connect with people and build relationships. Be active on social media platforms like LinkedIn, Twitter, and Instagram, and share content that is relevant to your personal brand.</a:t>
            </a:r>
          </a:p>
        </p:txBody>
      </p:sp>
    </p:spTree>
    <p:extLst>
      <p:ext uri="{BB962C8B-B14F-4D97-AF65-F5344CB8AC3E}">
        <p14:creationId xmlns:p14="http://schemas.microsoft.com/office/powerpoint/2010/main" val="19861755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C66795-B610-5EAB-811E-F001A32175CB}"/>
              </a:ext>
            </a:extLst>
          </p:cNvPr>
          <p:cNvSpPr>
            <a:spLocks noGrp="1"/>
          </p:cNvSpPr>
          <p:nvPr>
            <p:ph type="title"/>
          </p:nvPr>
        </p:nvSpPr>
        <p:spPr>
          <a:xfrm>
            <a:off x="333772" y="404664"/>
            <a:ext cx="11247041" cy="576064"/>
          </a:xfrm>
        </p:spPr>
        <p:txBody>
          <a:bodyPr>
            <a:normAutofit fontScale="90000"/>
          </a:bodyPr>
          <a:lstStyle/>
          <a:p>
            <a:pPr algn="l" fontAlgn="auto"/>
            <a:r>
              <a:rPr lang="en-GB" sz="4000" b="1" i="0" u="sng" dirty="0">
                <a:effectLst/>
                <a:latin typeface="+mn-lt"/>
              </a:rPr>
              <a:t>How to build a strong personal brand</a:t>
            </a:r>
          </a:p>
        </p:txBody>
      </p:sp>
      <p:sp>
        <p:nvSpPr>
          <p:cNvPr id="7" name="TextBox 6">
            <a:extLst>
              <a:ext uri="{FF2B5EF4-FFF2-40B4-BE49-F238E27FC236}">
                <a16:creationId xmlns:a16="http://schemas.microsoft.com/office/drawing/2014/main" id="{138A0539-B7BF-5F14-BEBA-45A4A01F8328}"/>
              </a:ext>
            </a:extLst>
          </p:cNvPr>
          <p:cNvSpPr txBox="1"/>
          <p:nvPr/>
        </p:nvSpPr>
        <p:spPr>
          <a:xfrm>
            <a:off x="333772" y="1196752"/>
            <a:ext cx="11521280" cy="5693866"/>
          </a:xfrm>
          <a:prstGeom prst="rect">
            <a:avLst/>
          </a:prstGeom>
          <a:noFill/>
          <a:ln>
            <a:solidFill>
              <a:schemeClr val="bg2"/>
            </a:solidFill>
          </a:ln>
        </p:spPr>
        <p:txBody>
          <a:bodyPr wrap="square">
            <a:spAutoFit/>
          </a:bodyPr>
          <a:lstStyle/>
          <a:p>
            <a:pPr marL="514350" indent="-514350" algn="l" fontAlgn="auto">
              <a:buFont typeface="+mj-lt"/>
              <a:buAutoNum type="arabicPeriod" startAt="5"/>
            </a:pPr>
            <a:r>
              <a:rPr lang="en-GB" sz="2800" b="1" i="0" dirty="0">
                <a:effectLst/>
              </a:rPr>
              <a:t>Network with people:</a:t>
            </a:r>
            <a:r>
              <a:rPr lang="en-GB" sz="2800" b="0" i="0" dirty="0">
                <a:effectLst/>
              </a:rPr>
              <a:t> Networking is another great way to build relationships and build your personal brand. Attend industry events, connect with people on LinkedIn, and reach out to people you admire.</a:t>
            </a:r>
          </a:p>
          <a:p>
            <a:pPr marL="514350" indent="-514350" algn="l" fontAlgn="auto">
              <a:buFont typeface="+mj-lt"/>
              <a:buAutoNum type="arabicPeriod" startAt="5"/>
            </a:pPr>
            <a:endParaRPr lang="en-GB" sz="1400" b="0" i="0" dirty="0">
              <a:effectLst/>
            </a:endParaRPr>
          </a:p>
          <a:p>
            <a:pPr marL="514350" indent="-514350" algn="l" fontAlgn="auto">
              <a:buFont typeface="+mj-lt"/>
              <a:buAutoNum type="arabicPeriod" startAt="5"/>
            </a:pPr>
            <a:r>
              <a:rPr lang="en-GB" sz="2800" b="1" i="0" dirty="0">
                <a:effectLst/>
              </a:rPr>
              <a:t>Create content:</a:t>
            </a:r>
            <a:r>
              <a:rPr lang="en-GB" sz="2800" b="0" i="0" dirty="0">
                <a:effectLst/>
              </a:rPr>
              <a:t> Creating content is a great way to share your expertise and build your personal brand. You can create blog posts, articles, infographics, videos, and other types of content. Make sure your content is high-quality and informative, and that it reflects your personal brand.</a:t>
            </a:r>
          </a:p>
          <a:p>
            <a:pPr marL="514350" indent="-514350" algn="l" fontAlgn="auto">
              <a:buFont typeface="+mj-lt"/>
              <a:buAutoNum type="arabicPeriod" startAt="5"/>
            </a:pPr>
            <a:endParaRPr lang="en-GB" sz="1400" b="0" i="0" dirty="0">
              <a:effectLst/>
            </a:endParaRPr>
          </a:p>
          <a:p>
            <a:pPr marL="514350" indent="-514350">
              <a:buFont typeface="+mj-lt"/>
              <a:buAutoNum type="arabicPeriod" startAt="5"/>
            </a:pPr>
            <a:r>
              <a:rPr lang="en-GB" sz="2800" b="1" i="0" dirty="0">
                <a:effectLst/>
              </a:rPr>
              <a:t>Be consistent:</a:t>
            </a:r>
            <a:r>
              <a:rPr lang="en-GB" sz="2800" b="0" i="0" dirty="0">
                <a:effectLst/>
              </a:rPr>
              <a:t> Building a strong personal brand takes time and effort. You need to be consistent with your efforts in order to see results. Keep creating content, networking with people, and being active on social media.</a:t>
            </a:r>
          </a:p>
          <a:p>
            <a:pPr marL="514350" indent="-514350" algn="l" fontAlgn="auto">
              <a:buFont typeface="+mj-lt"/>
              <a:buAutoNum type="arabicPeriod" startAt="5"/>
            </a:pPr>
            <a:endParaRPr lang="en-GB" sz="2800" b="0" i="0" dirty="0">
              <a:effectLst/>
              <a:latin typeface="-apple-system"/>
            </a:endParaRPr>
          </a:p>
        </p:txBody>
      </p:sp>
    </p:spTree>
    <p:extLst>
      <p:ext uri="{BB962C8B-B14F-4D97-AF65-F5344CB8AC3E}">
        <p14:creationId xmlns:p14="http://schemas.microsoft.com/office/powerpoint/2010/main" val="37187633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C66795-B610-5EAB-811E-F001A32175CB}"/>
              </a:ext>
            </a:extLst>
          </p:cNvPr>
          <p:cNvSpPr>
            <a:spLocks noGrp="1"/>
          </p:cNvSpPr>
          <p:nvPr>
            <p:ph type="title"/>
          </p:nvPr>
        </p:nvSpPr>
        <p:spPr>
          <a:xfrm>
            <a:off x="333772" y="404664"/>
            <a:ext cx="11247041" cy="576064"/>
          </a:xfrm>
        </p:spPr>
        <p:txBody>
          <a:bodyPr>
            <a:normAutofit fontScale="90000"/>
          </a:bodyPr>
          <a:lstStyle/>
          <a:p>
            <a:pPr algn="l" fontAlgn="auto"/>
            <a:r>
              <a:rPr lang="en-GB" sz="4000" b="1" dirty="0">
                <a:solidFill>
                  <a:schemeClr val="tx1"/>
                </a:solidFill>
              </a:rPr>
              <a:t>E</a:t>
            </a:r>
            <a:r>
              <a:rPr lang="en-GB" sz="4000" b="1" i="0" dirty="0">
                <a:solidFill>
                  <a:schemeClr val="tx1"/>
                </a:solidFill>
                <a:effectLst/>
              </a:rPr>
              <a:t>xamples of people with strong personal brands</a:t>
            </a:r>
            <a:r>
              <a:rPr lang="en-GB" sz="4000" b="0" i="0" dirty="0">
                <a:effectLst/>
              </a:rPr>
              <a:t>:</a:t>
            </a:r>
          </a:p>
        </p:txBody>
      </p:sp>
      <p:sp>
        <p:nvSpPr>
          <p:cNvPr id="7" name="TextBox 6">
            <a:extLst>
              <a:ext uri="{FF2B5EF4-FFF2-40B4-BE49-F238E27FC236}">
                <a16:creationId xmlns:a16="http://schemas.microsoft.com/office/drawing/2014/main" id="{138A0539-B7BF-5F14-BEBA-45A4A01F8328}"/>
              </a:ext>
            </a:extLst>
          </p:cNvPr>
          <p:cNvSpPr txBox="1"/>
          <p:nvPr/>
        </p:nvSpPr>
        <p:spPr>
          <a:xfrm>
            <a:off x="333772" y="1196752"/>
            <a:ext cx="11521280" cy="5262979"/>
          </a:xfrm>
          <a:prstGeom prst="rect">
            <a:avLst/>
          </a:prstGeom>
          <a:noFill/>
          <a:ln>
            <a:solidFill>
              <a:schemeClr val="bg2"/>
            </a:solidFill>
          </a:ln>
        </p:spPr>
        <p:txBody>
          <a:bodyPr wrap="square">
            <a:spAutoFit/>
          </a:bodyPr>
          <a:lstStyle/>
          <a:p>
            <a:pPr algn="l" fontAlgn="auto"/>
            <a:endParaRPr lang="en-GB" sz="2800" b="0" i="0" dirty="0">
              <a:effectLst/>
            </a:endParaRPr>
          </a:p>
          <a:p>
            <a:pPr algn="l" fontAlgn="auto">
              <a:buFont typeface="Arial" panose="020B0604020202020204" pitchFamily="34" charset="0"/>
              <a:buChar char="•"/>
            </a:pPr>
            <a:r>
              <a:rPr lang="en-GB" sz="2800" b="0" i="0" dirty="0">
                <a:effectLst/>
              </a:rPr>
              <a:t>Gary </a:t>
            </a:r>
            <a:r>
              <a:rPr lang="en-GB" sz="2800" b="0" i="0" dirty="0" err="1">
                <a:effectLst/>
              </a:rPr>
              <a:t>Vaynerchuk</a:t>
            </a:r>
            <a:r>
              <a:rPr lang="en-GB" sz="2800" b="0" i="0" dirty="0">
                <a:effectLst/>
              </a:rPr>
              <a:t>: Gary </a:t>
            </a:r>
            <a:r>
              <a:rPr lang="en-GB" sz="2800" b="0" i="0" dirty="0" err="1">
                <a:effectLst/>
              </a:rPr>
              <a:t>Vaynerchuk</a:t>
            </a:r>
            <a:r>
              <a:rPr lang="en-GB" sz="2800" b="0" i="0" dirty="0">
                <a:effectLst/>
              </a:rPr>
              <a:t> is an entrepreneur, author, and speaker. He is known for his energetic personality and his expertise in social media and marketing.</a:t>
            </a:r>
          </a:p>
          <a:p>
            <a:pPr algn="l" fontAlgn="auto">
              <a:buFont typeface="Arial" panose="020B0604020202020204" pitchFamily="34" charset="0"/>
              <a:buChar char="•"/>
            </a:pPr>
            <a:endParaRPr lang="en-GB" sz="2800" b="0" i="0" dirty="0">
              <a:effectLst/>
            </a:endParaRPr>
          </a:p>
          <a:p>
            <a:pPr algn="l" fontAlgn="auto">
              <a:buFont typeface="Arial" panose="020B0604020202020204" pitchFamily="34" charset="0"/>
              <a:buChar char="•"/>
            </a:pPr>
            <a:r>
              <a:rPr lang="en-GB" sz="2800" b="0" i="0" dirty="0">
                <a:effectLst/>
              </a:rPr>
              <a:t>Neil Patel: Neil Patel is a digital marketing expert and co-founder of NP Digital. He is known for his informative blog posts and videos on digital marketing.</a:t>
            </a:r>
          </a:p>
          <a:p>
            <a:pPr algn="l" fontAlgn="auto">
              <a:buFont typeface="Arial" panose="020B0604020202020204" pitchFamily="34" charset="0"/>
              <a:buChar char="•"/>
            </a:pPr>
            <a:endParaRPr lang="en-GB" sz="2800" b="0" i="0" dirty="0">
              <a:effectLst/>
            </a:endParaRPr>
          </a:p>
          <a:p>
            <a:pPr algn="l" fontAlgn="auto">
              <a:buFont typeface="Arial" panose="020B0604020202020204" pitchFamily="34" charset="0"/>
              <a:buChar char="•"/>
            </a:pPr>
            <a:r>
              <a:rPr lang="en-GB" sz="2800" b="0" i="0" dirty="0">
                <a:effectLst/>
              </a:rPr>
              <a:t>Elon Musk: Elon Musk is the CEO of Tesla and SpaceX. He is known for his vision for the future and his ambition to change the world.</a:t>
            </a:r>
          </a:p>
          <a:p>
            <a:pPr marL="514350" indent="-514350" algn="l" fontAlgn="auto">
              <a:buFont typeface="+mj-lt"/>
              <a:buAutoNum type="arabicPeriod" startAt="5"/>
            </a:pPr>
            <a:endParaRPr lang="en-GB" sz="2800" b="0" i="0" dirty="0">
              <a:effectLst/>
              <a:latin typeface="-apple-system"/>
            </a:endParaRPr>
          </a:p>
        </p:txBody>
      </p:sp>
    </p:spTree>
    <p:extLst>
      <p:ext uri="{BB962C8B-B14F-4D97-AF65-F5344CB8AC3E}">
        <p14:creationId xmlns:p14="http://schemas.microsoft.com/office/powerpoint/2010/main" val="6504028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C66795-B610-5EAB-811E-F001A32175CB}"/>
              </a:ext>
            </a:extLst>
          </p:cNvPr>
          <p:cNvSpPr>
            <a:spLocks noGrp="1"/>
          </p:cNvSpPr>
          <p:nvPr>
            <p:ph type="title"/>
          </p:nvPr>
        </p:nvSpPr>
        <p:spPr>
          <a:xfrm>
            <a:off x="333772" y="404664"/>
            <a:ext cx="11247041" cy="576064"/>
          </a:xfrm>
        </p:spPr>
        <p:txBody>
          <a:bodyPr>
            <a:normAutofit fontScale="90000"/>
          </a:bodyPr>
          <a:lstStyle/>
          <a:p>
            <a:pPr algn="l" fontAlgn="auto"/>
            <a:r>
              <a:rPr lang="en-GB" sz="4000" b="1" dirty="0">
                <a:solidFill>
                  <a:schemeClr val="tx1"/>
                </a:solidFill>
              </a:rPr>
              <a:t>Task:</a:t>
            </a:r>
            <a:endParaRPr lang="en-GB" sz="4000" b="0" i="0" dirty="0">
              <a:effectLst/>
            </a:endParaRPr>
          </a:p>
        </p:txBody>
      </p:sp>
      <p:sp>
        <p:nvSpPr>
          <p:cNvPr id="7" name="TextBox 6">
            <a:extLst>
              <a:ext uri="{FF2B5EF4-FFF2-40B4-BE49-F238E27FC236}">
                <a16:creationId xmlns:a16="http://schemas.microsoft.com/office/drawing/2014/main" id="{138A0539-B7BF-5F14-BEBA-45A4A01F8328}"/>
              </a:ext>
            </a:extLst>
          </p:cNvPr>
          <p:cNvSpPr txBox="1"/>
          <p:nvPr/>
        </p:nvSpPr>
        <p:spPr>
          <a:xfrm>
            <a:off x="333772" y="1196752"/>
            <a:ext cx="11521280" cy="3539430"/>
          </a:xfrm>
          <a:prstGeom prst="rect">
            <a:avLst/>
          </a:prstGeom>
          <a:noFill/>
          <a:ln>
            <a:solidFill>
              <a:schemeClr val="bg2"/>
            </a:solidFill>
          </a:ln>
        </p:spPr>
        <p:txBody>
          <a:bodyPr wrap="square">
            <a:spAutoFit/>
          </a:bodyPr>
          <a:lstStyle/>
          <a:p>
            <a:pPr algn="l" fontAlgn="auto"/>
            <a:endParaRPr lang="en-GB" sz="2800" b="0" i="0" dirty="0">
              <a:effectLst/>
            </a:endParaRPr>
          </a:p>
          <a:p>
            <a:pPr algn="l" fontAlgn="auto">
              <a:buFont typeface="Arial" panose="020B0604020202020204" pitchFamily="34" charset="0"/>
              <a:buChar char="•"/>
            </a:pPr>
            <a:r>
              <a:rPr lang="en-GB" sz="2800" dirty="0"/>
              <a:t>Google the people on the previous slide</a:t>
            </a:r>
          </a:p>
          <a:p>
            <a:pPr algn="l" fontAlgn="auto">
              <a:buFont typeface="Arial" panose="020B0604020202020204" pitchFamily="34" charset="0"/>
              <a:buChar char="•"/>
            </a:pPr>
            <a:endParaRPr lang="en-GB" sz="2800" dirty="0"/>
          </a:p>
          <a:p>
            <a:pPr algn="l" fontAlgn="auto">
              <a:buFont typeface="Arial" panose="020B0604020202020204" pitchFamily="34" charset="0"/>
              <a:buChar char="•"/>
            </a:pPr>
            <a:r>
              <a:rPr lang="en-GB" sz="2800" b="0" i="0" dirty="0">
                <a:effectLst/>
              </a:rPr>
              <a:t>Is the</a:t>
            </a:r>
            <a:r>
              <a:rPr lang="en-GB" sz="2800" dirty="0"/>
              <a:t>ir online presence consistent with their brand?</a:t>
            </a:r>
          </a:p>
          <a:p>
            <a:pPr algn="l" fontAlgn="auto">
              <a:buFont typeface="Arial" panose="020B0604020202020204" pitchFamily="34" charset="0"/>
              <a:buChar char="•"/>
            </a:pPr>
            <a:endParaRPr lang="en-GB" sz="2800" b="0" i="0" dirty="0">
              <a:effectLst/>
            </a:endParaRPr>
          </a:p>
          <a:p>
            <a:pPr algn="l" fontAlgn="auto">
              <a:buFont typeface="Arial" panose="020B0604020202020204" pitchFamily="34" charset="0"/>
              <a:buChar char="•"/>
            </a:pPr>
            <a:r>
              <a:rPr lang="en-GB" sz="2800" b="0" i="0" dirty="0">
                <a:effectLst/>
              </a:rPr>
              <a:t>Write down some </a:t>
            </a:r>
            <a:r>
              <a:rPr lang="en-GB" sz="2800" dirty="0"/>
              <a:t>of your qualities that you feel represent your personal brand. </a:t>
            </a:r>
            <a:endParaRPr lang="en-GB" sz="2800" b="0" i="0" dirty="0">
              <a:effectLst/>
            </a:endParaRPr>
          </a:p>
          <a:p>
            <a:pPr marL="514350" indent="-514350" algn="l" fontAlgn="auto">
              <a:buFont typeface="+mj-lt"/>
              <a:buAutoNum type="arabicPeriod" startAt="5"/>
            </a:pPr>
            <a:endParaRPr lang="en-GB" sz="2800" b="0" i="0" dirty="0">
              <a:effectLst/>
              <a:latin typeface="-apple-system"/>
            </a:endParaRPr>
          </a:p>
        </p:txBody>
      </p:sp>
    </p:spTree>
    <p:extLst>
      <p:ext uri="{BB962C8B-B14F-4D97-AF65-F5344CB8AC3E}">
        <p14:creationId xmlns:p14="http://schemas.microsoft.com/office/powerpoint/2010/main" val="319067127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C66795-B610-5EAB-811E-F001A32175CB}"/>
              </a:ext>
            </a:extLst>
          </p:cNvPr>
          <p:cNvSpPr>
            <a:spLocks noGrp="1"/>
          </p:cNvSpPr>
          <p:nvPr>
            <p:ph type="title"/>
          </p:nvPr>
        </p:nvSpPr>
        <p:spPr>
          <a:xfrm>
            <a:off x="609441" y="404664"/>
            <a:ext cx="10971372" cy="936104"/>
          </a:xfrm>
        </p:spPr>
        <p:txBody>
          <a:bodyPr>
            <a:normAutofit/>
          </a:bodyPr>
          <a:lstStyle/>
          <a:p>
            <a:r>
              <a:rPr lang="en-GB" sz="4000" b="1" u="sng" dirty="0">
                <a:latin typeface="+mn-lt"/>
              </a:rPr>
              <a:t>Maintaining Your Personal Brand</a:t>
            </a:r>
          </a:p>
        </p:txBody>
      </p:sp>
      <p:sp>
        <p:nvSpPr>
          <p:cNvPr id="7" name="TextBox 6">
            <a:extLst>
              <a:ext uri="{FF2B5EF4-FFF2-40B4-BE49-F238E27FC236}">
                <a16:creationId xmlns:a16="http://schemas.microsoft.com/office/drawing/2014/main" id="{138A0539-B7BF-5F14-BEBA-45A4A01F8328}"/>
              </a:ext>
            </a:extLst>
          </p:cNvPr>
          <p:cNvSpPr txBox="1"/>
          <p:nvPr/>
        </p:nvSpPr>
        <p:spPr>
          <a:xfrm>
            <a:off x="609441" y="1988840"/>
            <a:ext cx="10597539" cy="4524315"/>
          </a:xfrm>
          <a:prstGeom prst="rect">
            <a:avLst/>
          </a:prstGeom>
          <a:noFill/>
          <a:ln>
            <a:solidFill>
              <a:schemeClr val="bg2"/>
            </a:solidFill>
          </a:ln>
        </p:spPr>
        <p:txBody>
          <a:bodyPr wrap="square">
            <a:spAutoFit/>
          </a:bodyPr>
          <a:lstStyle/>
          <a:p>
            <a:pPr algn="l" fontAlgn="auto">
              <a:buFont typeface="Arial" panose="020B0604020202020204" pitchFamily="34" charset="0"/>
              <a:buChar char="•"/>
            </a:pPr>
            <a:r>
              <a:rPr lang="en-GB" sz="3200" b="1" i="0" dirty="0">
                <a:effectLst/>
                <a:latin typeface="-apple-system"/>
              </a:rPr>
              <a:t>Be consistent</a:t>
            </a:r>
            <a:r>
              <a:rPr lang="en-GB" sz="3200" b="0" i="0" dirty="0">
                <a:effectLst/>
                <a:latin typeface="-apple-system"/>
              </a:rPr>
              <a:t>: Continue to create content, network with people, and be active on social media.</a:t>
            </a:r>
          </a:p>
          <a:p>
            <a:pPr algn="l" fontAlgn="auto">
              <a:buFont typeface="Arial" panose="020B0604020202020204" pitchFamily="34" charset="0"/>
              <a:buChar char="•"/>
            </a:pPr>
            <a:endParaRPr lang="en-GB" sz="3200" b="0" i="0" dirty="0">
              <a:effectLst/>
              <a:latin typeface="-apple-system"/>
            </a:endParaRPr>
          </a:p>
          <a:p>
            <a:pPr algn="l" fontAlgn="auto">
              <a:buFont typeface="Arial" panose="020B0604020202020204" pitchFamily="34" charset="0"/>
              <a:buChar char="•"/>
            </a:pPr>
            <a:r>
              <a:rPr lang="en-GB" sz="3200" b="1" i="0" dirty="0">
                <a:effectLst/>
                <a:latin typeface="-apple-system"/>
              </a:rPr>
              <a:t>Be authentic</a:t>
            </a:r>
            <a:r>
              <a:rPr lang="en-GB" sz="3200" b="0" i="0" dirty="0">
                <a:effectLst/>
                <a:latin typeface="-apple-system"/>
              </a:rPr>
              <a:t>: Be yourself and let your personality shine through in your personal brand.</a:t>
            </a:r>
          </a:p>
          <a:p>
            <a:pPr algn="l" fontAlgn="auto">
              <a:buFont typeface="Arial" panose="020B0604020202020204" pitchFamily="34" charset="0"/>
              <a:buChar char="•"/>
            </a:pPr>
            <a:endParaRPr lang="en-GB" sz="3200" b="0" i="0" dirty="0">
              <a:effectLst/>
              <a:latin typeface="-apple-system"/>
            </a:endParaRPr>
          </a:p>
          <a:p>
            <a:pPr algn="l" fontAlgn="auto">
              <a:buFont typeface="Arial" panose="020B0604020202020204" pitchFamily="34" charset="0"/>
              <a:buChar char="•"/>
            </a:pPr>
            <a:r>
              <a:rPr lang="en-GB" sz="3200" b="1" i="0" dirty="0">
                <a:effectLst/>
                <a:latin typeface="-apple-system"/>
              </a:rPr>
              <a:t>Be adaptable</a:t>
            </a:r>
            <a:r>
              <a:rPr lang="en-GB" sz="3200" b="0" i="0" dirty="0">
                <a:effectLst/>
                <a:latin typeface="-apple-system"/>
              </a:rPr>
              <a:t>: The world is constantly changing, so your personal brand should be too. Be willing to adapt your personal brand as your career and interests evolve.</a:t>
            </a:r>
          </a:p>
        </p:txBody>
      </p:sp>
    </p:spTree>
    <p:extLst>
      <p:ext uri="{BB962C8B-B14F-4D97-AF65-F5344CB8AC3E}">
        <p14:creationId xmlns:p14="http://schemas.microsoft.com/office/powerpoint/2010/main" val="35835777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C66795-B610-5EAB-811E-F001A32175CB}"/>
              </a:ext>
            </a:extLst>
          </p:cNvPr>
          <p:cNvSpPr>
            <a:spLocks noGrp="1"/>
          </p:cNvSpPr>
          <p:nvPr>
            <p:ph type="title"/>
          </p:nvPr>
        </p:nvSpPr>
        <p:spPr>
          <a:xfrm>
            <a:off x="609441" y="404664"/>
            <a:ext cx="10971372" cy="936104"/>
          </a:xfrm>
        </p:spPr>
        <p:txBody>
          <a:bodyPr>
            <a:normAutofit/>
          </a:bodyPr>
          <a:lstStyle/>
          <a:p>
            <a:r>
              <a:rPr lang="en-GB" sz="4000" b="1" u="sng" dirty="0">
                <a:latin typeface="+mn-lt"/>
              </a:rPr>
              <a:t>Maintaining Your Personal Brand</a:t>
            </a:r>
          </a:p>
        </p:txBody>
      </p:sp>
      <p:sp>
        <p:nvSpPr>
          <p:cNvPr id="7" name="TextBox 6">
            <a:extLst>
              <a:ext uri="{FF2B5EF4-FFF2-40B4-BE49-F238E27FC236}">
                <a16:creationId xmlns:a16="http://schemas.microsoft.com/office/drawing/2014/main" id="{138A0539-B7BF-5F14-BEBA-45A4A01F8328}"/>
              </a:ext>
            </a:extLst>
          </p:cNvPr>
          <p:cNvSpPr txBox="1"/>
          <p:nvPr/>
        </p:nvSpPr>
        <p:spPr>
          <a:xfrm>
            <a:off x="477789" y="1844825"/>
            <a:ext cx="10971372" cy="4893647"/>
          </a:xfrm>
          <a:prstGeom prst="rect">
            <a:avLst/>
          </a:prstGeom>
          <a:noFill/>
          <a:ln>
            <a:solidFill>
              <a:schemeClr val="bg2"/>
            </a:solidFill>
          </a:ln>
        </p:spPr>
        <p:txBody>
          <a:bodyPr wrap="square">
            <a:spAutoFit/>
          </a:bodyPr>
          <a:lstStyle/>
          <a:p>
            <a:pPr algn="l" fontAlgn="auto">
              <a:buFont typeface="Arial" panose="020B0604020202020204" pitchFamily="34" charset="0"/>
              <a:buChar char="•"/>
            </a:pPr>
            <a:r>
              <a:rPr lang="en-GB" sz="2800" b="1" i="0" dirty="0">
                <a:effectLst/>
              </a:rPr>
              <a:t>Be visible:</a:t>
            </a:r>
            <a:r>
              <a:rPr lang="en-GB" sz="2800" b="0" i="0" dirty="0">
                <a:effectLst/>
              </a:rPr>
              <a:t> Get involved in your industry and community. Attend events, join online forums, and participate in discussions.</a:t>
            </a:r>
          </a:p>
          <a:p>
            <a:pPr algn="l" fontAlgn="auto">
              <a:buFont typeface="Arial" panose="020B0604020202020204" pitchFamily="34" charset="0"/>
              <a:buChar char="•"/>
            </a:pPr>
            <a:endParaRPr lang="en-GB" sz="2000" b="0" i="0" dirty="0">
              <a:effectLst/>
            </a:endParaRPr>
          </a:p>
          <a:p>
            <a:pPr algn="l" fontAlgn="auto">
              <a:buFont typeface="Arial" panose="020B0604020202020204" pitchFamily="34" charset="0"/>
              <a:buChar char="•"/>
            </a:pPr>
            <a:r>
              <a:rPr lang="en-GB" sz="2800" b="1" i="0" dirty="0">
                <a:effectLst/>
              </a:rPr>
              <a:t>Be helpful:</a:t>
            </a:r>
            <a:r>
              <a:rPr lang="en-GB" sz="2800" b="0" i="0" dirty="0">
                <a:effectLst/>
              </a:rPr>
              <a:t> Offer your expertise and help others whenever you can. This will help you build a reputation as a valuable resource.</a:t>
            </a:r>
          </a:p>
          <a:p>
            <a:pPr algn="l" fontAlgn="auto">
              <a:buFont typeface="Arial" panose="020B0604020202020204" pitchFamily="34" charset="0"/>
              <a:buChar char="•"/>
            </a:pPr>
            <a:endParaRPr lang="en-GB" sz="2000" b="0" i="0" dirty="0">
              <a:effectLst/>
            </a:endParaRPr>
          </a:p>
          <a:p>
            <a:pPr algn="l" fontAlgn="auto">
              <a:buFont typeface="Arial" panose="020B0604020202020204" pitchFamily="34" charset="0"/>
              <a:buChar char="•"/>
            </a:pPr>
            <a:r>
              <a:rPr lang="en-GB" sz="2800" b="1" i="0" dirty="0">
                <a:effectLst/>
              </a:rPr>
              <a:t>Be positive:</a:t>
            </a:r>
            <a:r>
              <a:rPr lang="en-GB" sz="2800" b="0" i="0" dirty="0">
                <a:effectLst/>
              </a:rPr>
              <a:t> People are drawn to positive people. Be upbeat and enthusiastic, and show that you're passionate about what you do.</a:t>
            </a:r>
          </a:p>
          <a:p>
            <a:pPr algn="l" fontAlgn="auto">
              <a:buFont typeface="Arial" panose="020B0604020202020204" pitchFamily="34" charset="0"/>
              <a:buChar char="•"/>
            </a:pPr>
            <a:endParaRPr lang="en-GB" sz="2000" b="0" i="0" dirty="0">
              <a:effectLst/>
            </a:endParaRPr>
          </a:p>
          <a:p>
            <a:pPr algn="l" fontAlgn="auto">
              <a:buFont typeface="Arial" panose="020B0604020202020204" pitchFamily="34" charset="0"/>
              <a:buChar char="•"/>
            </a:pPr>
            <a:r>
              <a:rPr lang="en-GB" sz="2800" b="1" i="0" dirty="0">
                <a:effectLst/>
              </a:rPr>
              <a:t>Be yourself:</a:t>
            </a:r>
            <a:r>
              <a:rPr lang="en-GB" sz="2800" b="0" i="0" dirty="0">
                <a:effectLst/>
              </a:rPr>
              <a:t> The most important thing is to be yourself and let your true personality shine through. People can spot a fake from a mile away, so it's important to be authentic.</a:t>
            </a:r>
          </a:p>
        </p:txBody>
      </p:sp>
    </p:spTree>
    <p:extLst>
      <p:ext uri="{BB962C8B-B14F-4D97-AF65-F5344CB8AC3E}">
        <p14:creationId xmlns:p14="http://schemas.microsoft.com/office/powerpoint/2010/main" val="1687535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56E7-2348-4C61-982C-30A2A419B27B}"/>
              </a:ext>
            </a:extLst>
          </p:cNvPr>
          <p:cNvSpPr>
            <a:spLocks noGrp="1"/>
          </p:cNvSpPr>
          <p:nvPr>
            <p:ph type="title"/>
          </p:nvPr>
        </p:nvSpPr>
        <p:spPr>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Module Structure  </a:t>
            </a:r>
          </a:p>
        </p:txBody>
      </p:sp>
      <p:sp>
        <p:nvSpPr>
          <p:cNvPr id="3" name="Content Placeholder 2">
            <a:extLst>
              <a:ext uri="{FF2B5EF4-FFF2-40B4-BE49-F238E27FC236}">
                <a16:creationId xmlns:a16="http://schemas.microsoft.com/office/drawing/2014/main" id="{BE83FDC1-77D9-4571-BA28-8A32029CE0A0}"/>
              </a:ext>
            </a:extLst>
          </p:cNvPr>
          <p:cNvSpPr>
            <a:spLocks noGrp="1"/>
          </p:cNvSpPr>
          <p:nvPr>
            <p:ph sz="half" idx="2"/>
          </p:nvPr>
        </p:nvSpPr>
        <p:spPr>
          <a:ln w="57150"/>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2000" b="1" dirty="0">
                <a:solidFill>
                  <a:schemeClr val="accent1"/>
                </a:solidFill>
              </a:rPr>
              <a:t>Unit 1</a:t>
            </a:r>
          </a:p>
          <a:p>
            <a:r>
              <a:rPr lang="en-GB" sz="2000" dirty="0"/>
              <a:t>Brand You (Purpose and Proposition) </a:t>
            </a:r>
          </a:p>
          <a:p>
            <a:pPr marL="0" indent="0">
              <a:buNone/>
            </a:pPr>
            <a:r>
              <a:rPr lang="en-GB" sz="2000" b="1" dirty="0">
                <a:solidFill>
                  <a:schemeClr val="accent1"/>
                </a:solidFill>
              </a:rPr>
              <a:t>Unit 2</a:t>
            </a:r>
          </a:p>
          <a:p>
            <a:r>
              <a:rPr lang="en-GB" sz="2000" dirty="0"/>
              <a:t>It’s a Small World (People) </a:t>
            </a:r>
          </a:p>
          <a:p>
            <a:pPr marL="0" indent="0">
              <a:buNone/>
            </a:pPr>
            <a:r>
              <a:rPr lang="en-GB" sz="2000" b="1" dirty="0">
                <a:solidFill>
                  <a:schemeClr val="accent1"/>
                </a:solidFill>
              </a:rPr>
              <a:t>Unit 3</a:t>
            </a:r>
          </a:p>
          <a:p>
            <a:r>
              <a:rPr lang="en-GB" sz="2000" dirty="0"/>
              <a:t>Opportunity Knocks (Packaging) </a:t>
            </a:r>
          </a:p>
          <a:p>
            <a:pPr marL="0" indent="0">
              <a:buNone/>
            </a:pPr>
            <a:r>
              <a:rPr lang="en-GB" sz="2000" b="1" dirty="0">
                <a:solidFill>
                  <a:schemeClr val="accent1"/>
                </a:solidFill>
              </a:rPr>
              <a:t>Unit 4</a:t>
            </a:r>
          </a:p>
          <a:p>
            <a:r>
              <a:rPr lang="en-GB" sz="2000" dirty="0"/>
              <a:t>The Pursuit of Happiness (Perseverance)</a:t>
            </a:r>
          </a:p>
        </p:txBody>
      </p:sp>
      <p:sp>
        <p:nvSpPr>
          <p:cNvPr id="6" name="Content Placeholder 5">
            <a:extLst>
              <a:ext uri="{FF2B5EF4-FFF2-40B4-BE49-F238E27FC236}">
                <a16:creationId xmlns:a16="http://schemas.microsoft.com/office/drawing/2014/main" id="{F2C5D2A2-94D0-43A6-AD47-A875F83267BD}"/>
              </a:ext>
            </a:extLst>
          </p:cNvPr>
          <p:cNvSpPr>
            <a:spLocks noGrp="1"/>
          </p:cNvSpPr>
          <p:nvPr>
            <p:ph sz="half" idx="1"/>
          </p:nvPr>
        </p:nvSpPr>
        <p:spPr>
          <a:xfrm>
            <a:off x="621804" y="685800"/>
            <a:ext cx="5029200" cy="4191000"/>
          </a:xfrm>
          <a:ln w="57150"/>
        </p:spPr>
        <p:style>
          <a:lnRef idx="2">
            <a:schemeClr val="accent1"/>
          </a:lnRef>
          <a:fillRef idx="1">
            <a:schemeClr val="lt1"/>
          </a:fillRef>
          <a:effectRef idx="0">
            <a:schemeClr val="accent1"/>
          </a:effectRef>
          <a:fontRef idx="minor">
            <a:schemeClr val="dk1"/>
          </a:fontRef>
        </p:style>
        <p:txBody>
          <a:bodyPr anchor="ctr"/>
          <a:lstStyle/>
          <a:p>
            <a:pPr marL="0" indent="0" algn="ctr">
              <a:buNone/>
            </a:pPr>
            <a:r>
              <a:rPr lang="en-GB" dirty="0"/>
              <a:t>The module consist of </a:t>
            </a:r>
            <a:r>
              <a:rPr lang="en-GB" b="1" dirty="0">
                <a:solidFill>
                  <a:schemeClr val="accent1"/>
                </a:solidFill>
              </a:rPr>
              <a:t>4 Units</a:t>
            </a:r>
            <a:r>
              <a:rPr lang="en-GB" dirty="0"/>
              <a:t> and is designed to support the development of your personal brand using the 5P’s as a framework. </a:t>
            </a:r>
          </a:p>
        </p:txBody>
      </p:sp>
    </p:spTree>
    <p:extLst>
      <p:ext uri="{BB962C8B-B14F-4D97-AF65-F5344CB8AC3E}">
        <p14:creationId xmlns:p14="http://schemas.microsoft.com/office/powerpoint/2010/main" val="31354532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 calcmode="lin" valueType="num">
                                      <p:cBhvr additive="base">
                                        <p:cTn id="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8" dur="500" fill="hold"/>
                                        <p:tgtEl>
                                          <p:spTgt spid="6">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bg/>
                                          </p:spTgt>
                                        </p:tgtEl>
                                        <p:attrNameLst>
                                          <p:attrName>style.visibility</p:attrName>
                                        </p:attrNameLst>
                                      </p:cBhvr>
                                      <p:to>
                                        <p:strVal val="visible"/>
                                      </p:to>
                                    </p:set>
                                    <p:anim calcmode="lin" valueType="num">
                                      <p:cBhvr additive="base">
                                        <p:cTn id="1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additive="base">
                                        <p:cTn id="4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additive="base">
                                        <p:cTn id="4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additive="base">
                                        <p:cTn id="5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6" end="6"/>
                                            </p:txEl>
                                          </p:spTgt>
                                        </p:tgtEl>
                                        <p:attrNameLst>
                                          <p:attrName>style.visibility</p:attrName>
                                        </p:attrNameLst>
                                      </p:cBhvr>
                                      <p:to>
                                        <p:strVal val="visible"/>
                                      </p:to>
                                    </p:set>
                                    <p:anim calcmode="lin" valueType="num">
                                      <p:cBhvr additive="base">
                                        <p:cTn id="5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anim calcmode="lin" valueType="num">
                                      <p:cBhvr additive="base">
                                        <p:cTn id="6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uiExpand="1"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42AF-BF20-4B91-9F2C-7166CB120408}"/>
              </a:ext>
            </a:extLst>
          </p:cNvPr>
          <p:cNvSpPr>
            <a:spLocks noGrp="1"/>
          </p:cNvSpPr>
          <p:nvPr>
            <p:ph type="title"/>
          </p:nvPr>
        </p:nvSpPr>
        <p:spPr>
          <a:xfrm>
            <a:off x="477788" y="260648"/>
            <a:ext cx="7632848" cy="1066800"/>
          </a:xfrm>
          <a:ln w="57150"/>
        </p:spPr>
        <p:style>
          <a:lnRef idx="2">
            <a:schemeClr val="accent1"/>
          </a:lnRef>
          <a:fillRef idx="1">
            <a:schemeClr val="lt1"/>
          </a:fillRef>
          <a:effectRef idx="0">
            <a:schemeClr val="accent1"/>
          </a:effectRef>
          <a:fontRef idx="minor">
            <a:schemeClr val="dk1"/>
          </a:fontRef>
        </p:style>
        <p:txBody>
          <a:bodyPr anchor="ctr">
            <a:normAutofit fontScale="90000"/>
          </a:bodyPr>
          <a:lstStyle/>
          <a:p>
            <a:br>
              <a:rPr lang="en-GB" dirty="0"/>
            </a:br>
            <a:r>
              <a:rPr lang="en-GB" dirty="0"/>
              <a:t>Unit 1 - </a:t>
            </a:r>
            <a:r>
              <a:rPr lang="en-GB" sz="3600" dirty="0"/>
              <a:t>Brand You (Purpose and Proposition) </a:t>
            </a:r>
            <a:br>
              <a:rPr lang="en-GB" sz="3600" dirty="0"/>
            </a:br>
            <a:endParaRPr lang="en-GB" dirty="0"/>
          </a:p>
        </p:txBody>
      </p:sp>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82040" y="1558062"/>
            <a:ext cx="4212172" cy="5040560"/>
          </a:xfrm>
          <a:ln w="57150"/>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t>Ambition is Critical </a:t>
            </a:r>
          </a:p>
          <a:p>
            <a:pPr marL="0" indent="0" algn="ctr">
              <a:buNone/>
            </a:pPr>
            <a:r>
              <a:rPr lang="en-GB" b="1" dirty="0">
                <a:solidFill>
                  <a:schemeClr val="accent1"/>
                </a:solidFill>
              </a:rPr>
              <a:t>Topic 2: </a:t>
            </a:r>
          </a:p>
          <a:p>
            <a:pPr marL="0" indent="0" algn="ctr">
              <a:buNone/>
            </a:pPr>
            <a:r>
              <a:rPr lang="en-GB" dirty="0"/>
              <a:t>What Drives You? </a:t>
            </a:r>
          </a:p>
          <a:p>
            <a:pPr marL="0" indent="0" algn="ctr">
              <a:buNone/>
            </a:pPr>
            <a:r>
              <a:rPr lang="en-GB" b="1" dirty="0">
                <a:solidFill>
                  <a:schemeClr val="accent1"/>
                </a:solidFill>
              </a:rPr>
              <a:t>Topic 3: </a:t>
            </a:r>
          </a:p>
          <a:p>
            <a:pPr marL="0" indent="0" algn="ctr">
              <a:buNone/>
            </a:pPr>
            <a:r>
              <a:rPr lang="en-GB" dirty="0"/>
              <a:t>Boundaryless Careers </a:t>
            </a:r>
          </a:p>
          <a:p>
            <a:pPr marL="0" indent="0" algn="ctr">
              <a:buNone/>
            </a:pPr>
            <a:r>
              <a:rPr lang="en-GB" b="1" dirty="0">
                <a:solidFill>
                  <a:schemeClr val="accent1"/>
                </a:solidFill>
              </a:rPr>
              <a:t>Topic 4: </a:t>
            </a:r>
          </a:p>
          <a:p>
            <a:pPr marL="0" indent="0" algn="ctr">
              <a:buNone/>
            </a:pPr>
            <a:r>
              <a:rPr lang="en-GB" dirty="0"/>
              <a:t>Boundaryless Skills</a:t>
            </a:r>
          </a:p>
        </p:txBody>
      </p:sp>
      <p:pic>
        <p:nvPicPr>
          <p:cNvPr id="5" name="Picture 4">
            <a:extLst>
              <a:ext uri="{FF2B5EF4-FFF2-40B4-BE49-F238E27FC236}">
                <a16:creationId xmlns:a16="http://schemas.microsoft.com/office/drawing/2014/main" id="{92410D17-E5B6-4661-9ABF-42F1C84A07B5}"/>
              </a:ext>
            </a:extLst>
          </p:cNvPr>
          <p:cNvPicPr>
            <a:picLocks noChangeAspect="1"/>
          </p:cNvPicPr>
          <p:nvPr/>
        </p:nvPicPr>
        <p:blipFill>
          <a:blip r:embed="rId2"/>
          <a:stretch>
            <a:fillRect/>
          </a:stretch>
        </p:blipFill>
        <p:spPr>
          <a:xfrm>
            <a:off x="8971817" y="1452"/>
            <a:ext cx="3104635" cy="6858000"/>
          </a:xfrm>
          <a:prstGeom prst="rect">
            <a:avLst/>
          </a:prstGeom>
          <a:ln>
            <a:noFill/>
          </a:ln>
          <a:effectLst>
            <a:outerShdw blurRad="190500" algn="tl" rotWithShape="0">
              <a:srgbClr val="000000">
                <a:alpha val="70000"/>
              </a:srgbClr>
            </a:outerShdw>
          </a:effectLst>
        </p:spPr>
      </p:pic>
      <p:pic>
        <p:nvPicPr>
          <p:cNvPr id="6146" name="Picture 2" descr="California Intercontinental University | Building A Personal Brand In 2020">
            <a:extLst>
              <a:ext uri="{FF2B5EF4-FFF2-40B4-BE49-F238E27FC236}">
                <a16:creationId xmlns:a16="http://schemas.microsoft.com/office/drawing/2014/main" id="{B4EB0063-F4B7-412F-8B2C-91AE4B708E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6928" y="2348880"/>
            <a:ext cx="4212172" cy="2682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112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gtEl>
                                        <p:attrNameLst>
                                          <p:attrName>style.visibility</p:attrName>
                                        </p:attrNameLst>
                                      </p:cBhvr>
                                      <p:to>
                                        <p:strVal val="visible"/>
                                      </p:to>
                                    </p:set>
                                    <p:anim calcmode="lin" valueType="num">
                                      <p:cBhvr additive="base">
                                        <p:cTn id="61" dur="500" fill="hold"/>
                                        <p:tgtEl>
                                          <p:spTgt spid="5"/>
                                        </p:tgtEl>
                                        <p:attrNameLst>
                                          <p:attrName>ppt_x</p:attrName>
                                        </p:attrNameLst>
                                      </p:cBhvr>
                                      <p:tavLst>
                                        <p:tav tm="0">
                                          <p:val>
                                            <p:strVal val="#ppt_x"/>
                                          </p:val>
                                        </p:tav>
                                        <p:tav tm="100000">
                                          <p:val>
                                            <p:strVal val="#ppt_x"/>
                                          </p:val>
                                        </p:tav>
                                      </p:tavLst>
                                    </p:anim>
                                    <p:anim calcmode="lin" valueType="num">
                                      <p:cBhvr additive="base">
                                        <p:cTn id="6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42AF-BF20-4B91-9F2C-7166CB120408}"/>
              </a:ext>
            </a:extLst>
          </p:cNvPr>
          <p:cNvSpPr>
            <a:spLocks noGrp="1"/>
          </p:cNvSpPr>
          <p:nvPr>
            <p:ph type="title"/>
          </p:nvPr>
        </p:nvSpPr>
        <p:spPr>
          <a:xfrm>
            <a:off x="6238428" y="277942"/>
            <a:ext cx="5760640" cy="1066800"/>
          </a:xfrm>
          <a:ln w="57150"/>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r"/>
            <a:br>
              <a:rPr lang="en-GB" dirty="0"/>
            </a:br>
            <a:r>
              <a:rPr lang="en-GB" dirty="0"/>
              <a:t>Unit 2-It’s a Small World (People)</a:t>
            </a:r>
            <a:br>
              <a:rPr lang="en-GB" sz="3600" dirty="0"/>
            </a:br>
            <a:endParaRPr lang="en-GB" dirty="0"/>
          </a:p>
        </p:txBody>
      </p:sp>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7894612" y="1628800"/>
            <a:ext cx="4212172" cy="5040560"/>
          </a:xfrm>
          <a:ln w="57150"/>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solidFill>
                  <a:schemeClr val="tx1"/>
                </a:solidFill>
              </a:rPr>
              <a:t>No one is an island</a:t>
            </a:r>
          </a:p>
          <a:p>
            <a:pPr marL="0" indent="0" algn="ctr">
              <a:buNone/>
            </a:pPr>
            <a:r>
              <a:rPr lang="en-GB" b="1" dirty="0">
                <a:solidFill>
                  <a:schemeClr val="accent1"/>
                </a:solidFill>
              </a:rPr>
              <a:t>Topic 2: </a:t>
            </a:r>
          </a:p>
          <a:p>
            <a:pPr marL="0" indent="0" algn="ctr">
              <a:buNone/>
            </a:pPr>
            <a:r>
              <a:rPr lang="en-GB" dirty="0"/>
              <a:t>Variety is the spice of life </a:t>
            </a:r>
          </a:p>
          <a:p>
            <a:pPr marL="0" indent="0" algn="ctr">
              <a:buNone/>
            </a:pPr>
            <a:r>
              <a:rPr lang="en-GB" b="1" dirty="0">
                <a:solidFill>
                  <a:schemeClr val="accent1"/>
                </a:solidFill>
              </a:rPr>
              <a:t>Topic 3: </a:t>
            </a:r>
          </a:p>
          <a:p>
            <a:pPr marL="0" indent="0" algn="ctr">
              <a:buNone/>
            </a:pPr>
            <a:r>
              <a:rPr lang="en-GB" dirty="0"/>
              <a:t> Network Society </a:t>
            </a:r>
          </a:p>
          <a:p>
            <a:pPr marL="0" indent="0" algn="ctr">
              <a:buNone/>
            </a:pPr>
            <a:r>
              <a:rPr lang="en-GB" b="1" dirty="0">
                <a:solidFill>
                  <a:schemeClr val="accent1"/>
                </a:solidFill>
              </a:rPr>
              <a:t>Topic 4: </a:t>
            </a:r>
          </a:p>
          <a:p>
            <a:pPr marL="0" indent="0" algn="ctr">
              <a:buNone/>
            </a:pPr>
            <a:r>
              <a:rPr lang="en-GB" dirty="0"/>
              <a:t>Making Connections </a:t>
            </a:r>
          </a:p>
        </p:txBody>
      </p:sp>
      <p:pic>
        <p:nvPicPr>
          <p:cNvPr id="6" name="Picture 5">
            <a:extLst>
              <a:ext uri="{FF2B5EF4-FFF2-40B4-BE49-F238E27FC236}">
                <a16:creationId xmlns:a16="http://schemas.microsoft.com/office/drawing/2014/main" id="{B90F5651-1C37-4E63-9C66-6F61B2C5F5E4}"/>
              </a:ext>
            </a:extLst>
          </p:cNvPr>
          <p:cNvPicPr>
            <a:picLocks noChangeAspect="1"/>
          </p:cNvPicPr>
          <p:nvPr/>
        </p:nvPicPr>
        <p:blipFill>
          <a:blip r:embed="rId2"/>
          <a:stretch>
            <a:fillRect/>
          </a:stretch>
        </p:blipFill>
        <p:spPr>
          <a:xfrm>
            <a:off x="159315" y="583029"/>
            <a:ext cx="4089110" cy="5691941"/>
          </a:xfrm>
          <a:prstGeom prst="rect">
            <a:avLst/>
          </a:prstGeom>
          <a:ln>
            <a:noFill/>
          </a:ln>
          <a:effectLst>
            <a:outerShdw blurRad="292100" dist="139700" dir="2700000" algn="tl" rotWithShape="0">
              <a:srgbClr val="333333">
                <a:alpha val="65000"/>
              </a:srgbClr>
            </a:outerShdw>
          </a:effectLst>
        </p:spPr>
      </p:pic>
      <p:pic>
        <p:nvPicPr>
          <p:cNvPr id="7170" name="Picture 2" descr="Relational Networking: Not Just Collecting Contacts | Drexel LeBow">
            <a:extLst>
              <a:ext uri="{FF2B5EF4-FFF2-40B4-BE49-F238E27FC236}">
                <a16:creationId xmlns:a16="http://schemas.microsoft.com/office/drawing/2014/main" id="{D025574C-3B93-45FE-8AB3-672520F2216F}"/>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659855" y="2197156"/>
            <a:ext cx="4882829" cy="2744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07511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gtEl>
                                        <p:attrNameLst>
                                          <p:attrName>style.visibility</p:attrName>
                                        </p:attrNameLst>
                                      </p:cBhvr>
                                      <p:to>
                                        <p:strVal val="visible"/>
                                      </p:to>
                                    </p:set>
                                    <p:anim calcmode="lin" valueType="num">
                                      <p:cBhvr additive="base">
                                        <p:cTn id="61" dur="500" fill="hold"/>
                                        <p:tgtEl>
                                          <p:spTgt spid="6"/>
                                        </p:tgtEl>
                                        <p:attrNameLst>
                                          <p:attrName>ppt_x</p:attrName>
                                        </p:attrNameLst>
                                      </p:cBhvr>
                                      <p:tavLst>
                                        <p:tav tm="0">
                                          <p:val>
                                            <p:strVal val="#ppt_x"/>
                                          </p:val>
                                        </p:tav>
                                        <p:tav tm="100000">
                                          <p:val>
                                            <p:strVal val="#ppt_x"/>
                                          </p:val>
                                        </p:tav>
                                      </p:tavLst>
                                    </p:anim>
                                    <p:anim calcmode="lin" valueType="num">
                                      <p:cBhvr additive="base">
                                        <p:cTn id="6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42AF-BF20-4B91-9F2C-7166CB120408}"/>
              </a:ext>
            </a:extLst>
          </p:cNvPr>
          <p:cNvSpPr>
            <a:spLocks noGrp="1"/>
          </p:cNvSpPr>
          <p:nvPr>
            <p:ph type="title"/>
          </p:nvPr>
        </p:nvSpPr>
        <p:spPr>
          <a:xfrm>
            <a:off x="189756" y="270066"/>
            <a:ext cx="78488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r"/>
            <a:br>
              <a:rPr lang="en-GB" dirty="0"/>
            </a:br>
            <a:r>
              <a:rPr lang="en-GB" dirty="0"/>
              <a:t>Unit 3 - Opportunity Knocks (Packaging)</a:t>
            </a:r>
          </a:p>
        </p:txBody>
      </p:sp>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208529" y="1700808"/>
            <a:ext cx="4212172" cy="5040560"/>
          </a:xfrm>
          <a:ln w="57150"/>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solidFill>
                  <a:schemeClr val="tx1"/>
                </a:solidFill>
              </a:rPr>
              <a:t>Creating Your Own Luck </a:t>
            </a:r>
          </a:p>
          <a:p>
            <a:pPr marL="0" indent="0" algn="ctr">
              <a:buNone/>
            </a:pPr>
            <a:r>
              <a:rPr lang="en-GB" b="1" dirty="0">
                <a:solidFill>
                  <a:schemeClr val="accent1"/>
                </a:solidFill>
              </a:rPr>
              <a:t>Topic 2: </a:t>
            </a:r>
          </a:p>
          <a:p>
            <a:pPr marL="0" indent="0" algn="ctr">
              <a:buNone/>
            </a:pPr>
            <a:r>
              <a:rPr lang="en-GB" dirty="0"/>
              <a:t>Identifying Opportunities </a:t>
            </a:r>
          </a:p>
          <a:p>
            <a:pPr marL="0" indent="0" algn="ctr">
              <a:buNone/>
            </a:pPr>
            <a:r>
              <a:rPr lang="en-GB" b="1" dirty="0">
                <a:solidFill>
                  <a:schemeClr val="accent1"/>
                </a:solidFill>
              </a:rPr>
              <a:t>Topic 3: </a:t>
            </a:r>
          </a:p>
          <a:p>
            <a:pPr marL="0" indent="0" algn="ctr">
              <a:buNone/>
            </a:pPr>
            <a:r>
              <a:rPr lang="en-GB" dirty="0"/>
              <a:t>Open Doors </a:t>
            </a:r>
          </a:p>
          <a:p>
            <a:pPr marL="0" indent="0" algn="ctr">
              <a:buNone/>
            </a:pPr>
            <a:r>
              <a:rPr lang="en-GB" b="1" dirty="0">
                <a:solidFill>
                  <a:schemeClr val="accent1"/>
                </a:solidFill>
              </a:rPr>
              <a:t>Topic 4: </a:t>
            </a:r>
          </a:p>
          <a:p>
            <a:pPr marL="0" indent="0" algn="ctr">
              <a:buNone/>
            </a:pPr>
            <a:r>
              <a:rPr lang="en-GB" dirty="0"/>
              <a:t>Me.com </a:t>
            </a:r>
          </a:p>
        </p:txBody>
      </p:sp>
      <p:pic>
        <p:nvPicPr>
          <p:cNvPr id="8" name="Picture 7">
            <a:extLst>
              <a:ext uri="{FF2B5EF4-FFF2-40B4-BE49-F238E27FC236}">
                <a16:creationId xmlns:a16="http://schemas.microsoft.com/office/drawing/2014/main" id="{3DF50195-FDB6-40C7-9C3B-CF94DBE5C896}"/>
              </a:ext>
            </a:extLst>
          </p:cNvPr>
          <p:cNvPicPr>
            <a:picLocks noChangeAspect="1"/>
          </p:cNvPicPr>
          <p:nvPr/>
        </p:nvPicPr>
        <p:blipFill>
          <a:blip r:embed="rId2"/>
          <a:stretch>
            <a:fillRect/>
          </a:stretch>
        </p:blipFill>
        <p:spPr>
          <a:xfrm>
            <a:off x="8785763" y="270066"/>
            <a:ext cx="3162300" cy="1981200"/>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1ED1A286-8EA5-4BDE-8815-02EB8F27B692}"/>
              </a:ext>
            </a:extLst>
          </p:cNvPr>
          <p:cNvPicPr>
            <a:picLocks noChangeAspect="1"/>
          </p:cNvPicPr>
          <p:nvPr/>
        </p:nvPicPr>
        <p:blipFill>
          <a:blip r:embed="rId3"/>
          <a:stretch>
            <a:fillRect/>
          </a:stretch>
        </p:blipFill>
        <p:spPr>
          <a:xfrm>
            <a:off x="4676491" y="2309409"/>
            <a:ext cx="3853481" cy="4153453"/>
          </a:xfrm>
          <a:prstGeom prst="rect">
            <a:avLst/>
          </a:prstGeom>
          <a:ln>
            <a:noFill/>
          </a:ln>
          <a:effectLst>
            <a:outerShdw blurRad="292100" dist="139700" dir="2700000" algn="tl" rotWithShape="0">
              <a:srgbClr val="333333">
                <a:alpha val="65000"/>
              </a:srgbClr>
            </a:outerShdw>
          </a:effectLst>
        </p:spPr>
      </p:pic>
      <p:pic>
        <p:nvPicPr>
          <p:cNvPr id="8194" name="Picture 2" descr="Opportunity knocks - AvS – International Trusted Advisors">
            <a:extLst>
              <a:ext uri="{FF2B5EF4-FFF2-40B4-BE49-F238E27FC236}">
                <a16:creationId xmlns:a16="http://schemas.microsoft.com/office/drawing/2014/main" id="{D89CDFDD-8341-4F63-A9DF-C702BC03C1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7769" y="3140968"/>
            <a:ext cx="3119559" cy="311955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4741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272188" y="2617266"/>
            <a:ext cx="3157927" cy="3692054"/>
          </a:xfrm>
          <a:ln w="57150"/>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solidFill>
                  <a:schemeClr val="tx1"/>
                </a:solidFill>
              </a:rPr>
              <a:t>Creating Your Own Luck </a:t>
            </a:r>
          </a:p>
          <a:p>
            <a:pPr marL="0" indent="0" algn="ctr">
              <a:buNone/>
            </a:pPr>
            <a:r>
              <a:rPr lang="en-GB" b="1" dirty="0">
                <a:solidFill>
                  <a:schemeClr val="accent1"/>
                </a:solidFill>
              </a:rPr>
              <a:t>Topic 2: </a:t>
            </a:r>
          </a:p>
          <a:p>
            <a:pPr marL="0" indent="0" algn="ctr">
              <a:buNone/>
            </a:pPr>
            <a:r>
              <a:rPr lang="en-GB" dirty="0"/>
              <a:t>Identifying Opportunities </a:t>
            </a:r>
          </a:p>
          <a:p>
            <a:pPr marL="0" indent="0" algn="ctr">
              <a:buNone/>
            </a:pPr>
            <a:r>
              <a:rPr lang="en-GB" b="1" dirty="0">
                <a:solidFill>
                  <a:schemeClr val="accent1"/>
                </a:solidFill>
              </a:rPr>
              <a:t>Topic 3: </a:t>
            </a:r>
          </a:p>
          <a:p>
            <a:pPr marL="0" indent="0" algn="ctr">
              <a:buNone/>
            </a:pPr>
            <a:r>
              <a:rPr lang="en-GB" dirty="0"/>
              <a:t>Open Doors </a:t>
            </a:r>
          </a:p>
          <a:p>
            <a:pPr marL="0" indent="0" algn="ctr">
              <a:buNone/>
            </a:pPr>
            <a:r>
              <a:rPr lang="en-GB" b="1" dirty="0">
                <a:solidFill>
                  <a:schemeClr val="accent1"/>
                </a:solidFill>
              </a:rPr>
              <a:t>Topic 4: </a:t>
            </a:r>
          </a:p>
          <a:p>
            <a:pPr marL="0" indent="0" algn="ctr">
              <a:buNone/>
            </a:pPr>
            <a:r>
              <a:rPr lang="en-GB" dirty="0"/>
              <a:t>Me.com </a:t>
            </a:r>
          </a:p>
        </p:txBody>
      </p:sp>
      <p:pic>
        <p:nvPicPr>
          <p:cNvPr id="7" name="Picture 6">
            <a:extLst>
              <a:ext uri="{FF2B5EF4-FFF2-40B4-BE49-F238E27FC236}">
                <a16:creationId xmlns:a16="http://schemas.microsoft.com/office/drawing/2014/main" id="{8487BFD6-76ED-4D15-9A69-4A814791245B}"/>
              </a:ext>
            </a:extLst>
          </p:cNvPr>
          <p:cNvPicPr>
            <a:picLocks noChangeAspect="1"/>
          </p:cNvPicPr>
          <p:nvPr/>
        </p:nvPicPr>
        <p:blipFill>
          <a:blip r:embed="rId2"/>
          <a:stretch>
            <a:fillRect/>
          </a:stretch>
        </p:blipFill>
        <p:spPr>
          <a:xfrm>
            <a:off x="261764" y="188640"/>
            <a:ext cx="7872586" cy="20978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C15C4C1D-AB25-41D3-8CA1-F11BE7F6DB3B}"/>
              </a:ext>
            </a:extLst>
          </p:cNvPr>
          <p:cNvPicPr>
            <a:picLocks noChangeAspect="1"/>
          </p:cNvPicPr>
          <p:nvPr/>
        </p:nvPicPr>
        <p:blipFill>
          <a:blip r:embed="rId3"/>
          <a:stretch>
            <a:fillRect/>
          </a:stretch>
        </p:blipFill>
        <p:spPr>
          <a:xfrm>
            <a:off x="8398668" y="617426"/>
            <a:ext cx="3656626" cy="56231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CDB0DE39-01AA-4BC9-8D56-AB7BA6D64195}"/>
              </a:ext>
            </a:extLst>
          </p:cNvPr>
          <p:cNvPicPr>
            <a:picLocks noChangeAspect="1"/>
          </p:cNvPicPr>
          <p:nvPr/>
        </p:nvPicPr>
        <p:blipFill>
          <a:blip r:embed="rId4"/>
          <a:stretch>
            <a:fillRect/>
          </a:stretch>
        </p:blipFill>
        <p:spPr>
          <a:xfrm>
            <a:off x="4477725" y="2617266"/>
            <a:ext cx="3656625" cy="40789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802106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bg/>
                                          </p:spTgt>
                                        </p:tgtEl>
                                        <p:attrNameLst>
                                          <p:attrName>style.visibility</p:attrName>
                                        </p:attrNameLst>
                                      </p:cBhvr>
                                      <p:to>
                                        <p:strVal val="visible"/>
                                      </p:to>
                                    </p:set>
                                    <p:anim calcmode="lin" valueType="num">
                                      <p:cBhvr additive="base">
                                        <p:cTn id="19" dur="500" fill="hold"/>
                                        <p:tgtEl>
                                          <p:spTgt spid="3">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additive="base">
                                        <p:cTn id="5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additive="base">
                                        <p:cTn id="6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 calcmode="lin" valueType="num">
                                      <p:cBhvr additive="base">
                                        <p:cTn id="6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3"/>
                                        </p:tgtEl>
                                        <p:attrNameLst>
                                          <p:attrName>style.visibility</p:attrName>
                                        </p:attrNameLst>
                                      </p:cBhvr>
                                      <p:to>
                                        <p:strVal val="visible"/>
                                      </p:to>
                                    </p:set>
                                    <p:anim calcmode="lin" valueType="num">
                                      <p:cBhvr additive="base">
                                        <p:cTn id="73" dur="500" fill="hold"/>
                                        <p:tgtEl>
                                          <p:spTgt spid="13"/>
                                        </p:tgtEl>
                                        <p:attrNameLst>
                                          <p:attrName>ppt_x</p:attrName>
                                        </p:attrNameLst>
                                      </p:cBhvr>
                                      <p:tavLst>
                                        <p:tav tm="0">
                                          <p:val>
                                            <p:strVal val="#ppt_x"/>
                                          </p:val>
                                        </p:tav>
                                        <p:tav tm="100000">
                                          <p:val>
                                            <p:strVal val="#ppt_x"/>
                                          </p:val>
                                        </p:tav>
                                      </p:tavLst>
                                    </p:anim>
                                    <p:anim calcmode="lin" valueType="num">
                                      <p:cBhvr additive="base">
                                        <p:cTn id="7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t's not all about you - Chris Skinner's blog">
            <a:extLst>
              <a:ext uri="{FF2B5EF4-FFF2-40B4-BE49-F238E27FC236}">
                <a16:creationId xmlns:a16="http://schemas.microsoft.com/office/drawing/2014/main" id="{C4106107-7301-4969-8537-FD7537A1EC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9956" y="702897"/>
            <a:ext cx="8496944" cy="545220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0961083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765820" y="5398568"/>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a:solidFill>
                  <a:schemeClr val="tx2"/>
                </a:solidFill>
              </a:rPr>
              <a:t>Delivery Structure </a:t>
            </a:r>
          </a:p>
        </p:txBody>
      </p:sp>
      <p:pic>
        <p:nvPicPr>
          <p:cNvPr id="4" name="Picture 3">
            <a:extLst>
              <a:ext uri="{FF2B5EF4-FFF2-40B4-BE49-F238E27FC236}">
                <a16:creationId xmlns:a16="http://schemas.microsoft.com/office/drawing/2014/main" id="{343660D0-3A26-4D34-9021-422A28C88D5F}"/>
              </a:ext>
            </a:extLst>
          </p:cNvPr>
          <p:cNvPicPr>
            <a:picLocks noChangeAspect="1"/>
          </p:cNvPicPr>
          <p:nvPr/>
        </p:nvPicPr>
        <p:blipFill>
          <a:blip r:embed="rId2"/>
          <a:stretch>
            <a:fillRect/>
          </a:stretch>
        </p:blipFill>
        <p:spPr>
          <a:xfrm>
            <a:off x="-32863" y="404664"/>
            <a:ext cx="12237937" cy="40997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3447768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261764" y="260648"/>
            <a:ext cx="4764891" cy="1066800"/>
          </a:xfrm>
          <a:ln w="57150"/>
        </p:spPr>
        <p:style>
          <a:lnRef idx="2">
            <a:schemeClr val="accent1"/>
          </a:lnRef>
          <a:fillRef idx="1">
            <a:schemeClr val="lt1"/>
          </a:fillRef>
          <a:effectRef idx="0">
            <a:schemeClr val="accent1"/>
          </a:effectRef>
          <a:fontRef idx="minor">
            <a:schemeClr val="dk1"/>
          </a:fontRef>
        </p:style>
        <p:txBody>
          <a:bodyPr anchor="ctr"/>
          <a:lstStyle/>
          <a:p>
            <a:r>
              <a:rPr lang="en-GB" b="1" dirty="0"/>
              <a:t>Navigating The Module </a:t>
            </a:r>
          </a:p>
        </p:txBody>
      </p:sp>
      <p:pic>
        <p:nvPicPr>
          <p:cNvPr id="5" name="Picture 4">
            <a:extLst>
              <a:ext uri="{FF2B5EF4-FFF2-40B4-BE49-F238E27FC236}">
                <a16:creationId xmlns:a16="http://schemas.microsoft.com/office/drawing/2014/main" id="{2C277E74-269A-4F8C-A50E-7245B10BFD1D}"/>
              </a:ext>
            </a:extLst>
          </p:cNvPr>
          <p:cNvPicPr>
            <a:picLocks noChangeAspect="1"/>
          </p:cNvPicPr>
          <p:nvPr/>
        </p:nvPicPr>
        <p:blipFill>
          <a:blip r:embed="rId2"/>
          <a:stretch>
            <a:fillRect/>
          </a:stretch>
        </p:blipFill>
        <p:spPr>
          <a:xfrm>
            <a:off x="5684846" y="181130"/>
            <a:ext cx="5828065" cy="4976062"/>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C9FF8FDD-9E5E-4FE2-82AE-DD495270962D}"/>
              </a:ext>
            </a:extLst>
          </p:cNvPr>
          <p:cNvPicPr>
            <a:picLocks noChangeAspect="1"/>
          </p:cNvPicPr>
          <p:nvPr/>
        </p:nvPicPr>
        <p:blipFill>
          <a:blip r:embed="rId3"/>
          <a:stretch>
            <a:fillRect/>
          </a:stretch>
        </p:blipFill>
        <p:spPr>
          <a:xfrm>
            <a:off x="385705" y="1484784"/>
            <a:ext cx="4517007" cy="3456384"/>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44A1A765-E468-4BE9-A6C9-B7D227F19CAB}"/>
              </a:ext>
            </a:extLst>
          </p:cNvPr>
          <p:cNvPicPr>
            <a:picLocks noChangeAspect="1"/>
          </p:cNvPicPr>
          <p:nvPr/>
        </p:nvPicPr>
        <p:blipFill>
          <a:blip r:embed="rId4"/>
          <a:stretch>
            <a:fillRect/>
          </a:stretch>
        </p:blipFill>
        <p:spPr>
          <a:xfrm>
            <a:off x="549796" y="5578518"/>
            <a:ext cx="2494534" cy="683985"/>
          </a:xfrm>
          <a:prstGeom prst="rect">
            <a:avLst/>
          </a:prstGeom>
          <a:ln>
            <a:noFill/>
          </a:ln>
          <a:effectLst>
            <a:outerShdw blurRad="292100" dist="139700" dir="2700000" algn="tl" rotWithShape="0">
              <a:srgbClr val="333333">
                <a:alpha val="65000"/>
              </a:srgbClr>
            </a:outerShdw>
          </a:effectLst>
        </p:spPr>
      </p:pic>
      <p:pic>
        <p:nvPicPr>
          <p:cNvPr id="17" name="Picture 16">
            <a:extLst>
              <a:ext uri="{FF2B5EF4-FFF2-40B4-BE49-F238E27FC236}">
                <a16:creationId xmlns:a16="http://schemas.microsoft.com/office/drawing/2014/main" id="{D5F45E1B-39E5-4316-82FA-16B5B27FA694}"/>
              </a:ext>
            </a:extLst>
          </p:cNvPr>
          <p:cNvPicPr>
            <a:picLocks noChangeAspect="1"/>
          </p:cNvPicPr>
          <p:nvPr/>
        </p:nvPicPr>
        <p:blipFill>
          <a:blip r:embed="rId5"/>
          <a:stretch>
            <a:fillRect/>
          </a:stretch>
        </p:blipFill>
        <p:spPr>
          <a:xfrm>
            <a:off x="4366220" y="5499030"/>
            <a:ext cx="2444590" cy="842962"/>
          </a:xfrm>
          <a:prstGeom prst="rect">
            <a:avLst/>
          </a:prstGeom>
          <a:ln>
            <a:noFill/>
          </a:ln>
          <a:effectLst>
            <a:outerShdw blurRad="292100" dist="139700" dir="2700000" algn="tl" rotWithShape="0">
              <a:srgbClr val="333333">
                <a:alpha val="65000"/>
              </a:srgbClr>
            </a:outerShdw>
          </a:effectLst>
        </p:spPr>
      </p:pic>
      <p:pic>
        <p:nvPicPr>
          <p:cNvPr id="19" name="Picture 18">
            <a:extLst>
              <a:ext uri="{FF2B5EF4-FFF2-40B4-BE49-F238E27FC236}">
                <a16:creationId xmlns:a16="http://schemas.microsoft.com/office/drawing/2014/main" id="{58D28130-DF07-4067-8191-E179FC6FD637}"/>
              </a:ext>
            </a:extLst>
          </p:cNvPr>
          <p:cNvPicPr>
            <a:picLocks noChangeAspect="1"/>
          </p:cNvPicPr>
          <p:nvPr/>
        </p:nvPicPr>
        <p:blipFill>
          <a:blip r:embed="rId6"/>
          <a:stretch>
            <a:fillRect/>
          </a:stretch>
        </p:blipFill>
        <p:spPr>
          <a:xfrm>
            <a:off x="9215924" y="5499030"/>
            <a:ext cx="2282496" cy="73504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08358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18864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Aim &amp; Learning Outcomes </a:t>
            </a:r>
          </a:p>
        </p:txBody>
      </p:sp>
      <p:pic>
        <p:nvPicPr>
          <p:cNvPr id="4" name="Picture 3">
            <a:extLst>
              <a:ext uri="{FF2B5EF4-FFF2-40B4-BE49-F238E27FC236}">
                <a16:creationId xmlns:a16="http://schemas.microsoft.com/office/drawing/2014/main" id="{77FF6E53-0111-4BB7-ABE0-D21AAA383F47}"/>
              </a:ext>
            </a:extLst>
          </p:cNvPr>
          <p:cNvPicPr>
            <a:picLocks noChangeAspect="1"/>
          </p:cNvPicPr>
          <p:nvPr/>
        </p:nvPicPr>
        <p:blipFill>
          <a:blip r:embed="rId2"/>
          <a:stretch>
            <a:fillRect/>
          </a:stretch>
        </p:blipFill>
        <p:spPr>
          <a:xfrm>
            <a:off x="626283" y="1727076"/>
            <a:ext cx="7858125" cy="148590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15AED2B9-2B9A-4C32-BF83-33FB1610B68B}"/>
              </a:ext>
            </a:extLst>
          </p:cNvPr>
          <p:cNvPicPr>
            <a:picLocks noChangeAspect="1"/>
          </p:cNvPicPr>
          <p:nvPr/>
        </p:nvPicPr>
        <p:blipFill>
          <a:blip r:embed="rId3"/>
          <a:stretch>
            <a:fillRect/>
          </a:stretch>
        </p:blipFill>
        <p:spPr>
          <a:xfrm>
            <a:off x="3038418" y="4005064"/>
            <a:ext cx="8755790" cy="235381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867892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18864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Assessments  </a:t>
            </a:r>
          </a:p>
        </p:txBody>
      </p:sp>
      <p:pic>
        <p:nvPicPr>
          <p:cNvPr id="5" name="Picture 4">
            <a:extLst>
              <a:ext uri="{FF2B5EF4-FFF2-40B4-BE49-F238E27FC236}">
                <a16:creationId xmlns:a16="http://schemas.microsoft.com/office/drawing/2014/main" id="{D7C5CEB5-4A56-45F9-9E61-800D26DD0206}"/>
              </a:ext>
            </a:extLst>
          </p:cNvPr>
          <p:cNvPicPr>
            <a:picLocks noChangeAspect="1"/>
          </p:cNvPicPr>
          <p:nvPr/>
        </p:nvPicPr>
        <p:blipFill>
          <a:blip r:embed="rId2"/>
          <a:stretch>
            <a:fillRect/>
          </a:stretch>
        </p:blipFill>
        <p:spPr>
          <a:xfrm>
            <a:off x="620240" y="1412776"/>
            <a:ext cx="6962775" cy="2266950"/>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F77892B0-0F3F-4E80-AA0C-3680D21CA150}"/>
              </a:ext>
            </a:extLst>
          </p:cNvPr>
          <p:cNvPicPr>
            <a:picLocks noChangeAspect="1"/>
          </p:cNvPicPr>
          <p:nvPr/>
        </p:nvPicPr>
        <p:blipFill>
          <a:blip r:embed="rId3"/>
          <a:stretch>
            <a:fillRect/>
          </a:stretch>
        </p:blipFill>
        <p:spPr>
          <a:xfrm>
            <a:off x="4941044" y="4365104"/>
            <a:ext cx="7058025" cy="2181225"/>
          </a:xfrm>
          <a:prstGeom prst="rect">
            <a:avLst/>
          </a:prstGeom>
          <a:ln>
            <a:noFill/>
          </a:ln>
          <a:effectLst>
            <a:outerShdw blurRad="292100" dist="139700" dir="2700000" algn="tl" rotWithShape="0">
              <a:srgbClr val="333333">
                <a:alpha val="65000"/>
              </a:srgbClr>
            </a:outerShdw>
          </a:effectLst>
        </p:spPr>
      </p:pic>
      <p:sp>
        <p:nvSpPr>
          <p:cNvPr id="8" name="Arrow: Left 7">
            <a:extLst>
              <a:ext uri="{FF2B5EF4-FFF2-40B4-BE49-F238E27FC236}">
                <a16:creationId xmlns:a16="http://schemas.microsoft.com/office/drawing/2014/main" id="{A0DCCEA2-D7EE-4E75-892E-94D3E4B5D520}"/>
              </a:ext>
            </a:extLst>
          </p:cNvPr>
          <p:cNvSpPr/>
          <p:nvPr/>
        </p:nvSpPr>
        <p:spPr>
          <a:xfrm>
            <a:off x="7966620" y="1580473"/>
            <a:ext cx="3384376" cy="1824846"/>
          </a:xfrm>
          <a:prstGeom prst="leftArrow">
            <a:avLst/>
          </a:prstGeom>
          <a:solidFill>
            <a:schemeClr val="bg2"/>
          </a:solidFill>
          <a:ln w="57150">
            <a:solidFill>
              <a:schemeClr val="accent2"/>
            </a:solidFill>
            <a:prstDash val="sysDot"/>
          </a:ln>
        </p:spPr>
        <p:style>
          <a:lnRef idx="3">
            <a:schemeClr val="lt1"/>
          </a:lnRef>
          <a:fillRef idx="1">
            <a:schemeClr val="accent2"/>
          </a:fillRef>
          <a:effectRef idx="1">
            <a:schemeClr val="accent2"/>
          </a:effectRef>
          <a:fontRef idx="minor">
            <a:schemeClr val="lt1"/>
          </a:fontRef>
        </p:style>
        <p:txBody>
          <a:bodyPr rtlCol="0" anchor="ctr"/>
          <a:lstStyle/>
          <a:p>
            <a:pPr algn="ctr"/>
            <a:r>
              <a:rPr lang="en-GB" sz="3000" b="1" dirty="0">
                <a:solidFill>
                  <a:schemeClr val="tx1"/>
                </a:solidFill>
              </a:rPr>
              <a:t>All Students </a:t>
            </a:r>
          </a:p>
        </p:txBody>
      </p:sp>
      <p:sp>
        <p:nvSpPr>
          <p:cNvPr id="10" name="Arrow: Right 9">
            <a:extLst>
              <a:ext uri="{FF2B5EF4-FFF2-40B4-BE49-F238E27FC236}">
                <a16:creationId xmlns:a16="http://schemas.microsoft.com/office/drawing/2014/main" id="{68A7077B-54F8-4D35-AD11-AF37AE7FEC9C}"/>
              </a:ext>
            </a:extLst>
          </p:cNvPr>
          <p:cNvSpPr/>
          <p:nvPr/>
        </p:nvSpPr>
        <p:spPr>
          <a:xfrm>
            <a:off x="189756" y="3872374"/>
            <a:ext cx="4680520" cy="2868994"/>
          </a:xfrm>
          <a:prstGeom prst="rightArrow">
            <a:avLst/>
          </a:prstGeom>
          <a:solidFill>
            <a:schemeClr val="bg2"/>
          </a:solidFill>
          <a:ln w="57150">
            <a:solidFill>
              <a:schemeClr val="accent2"/>
            </a:solidFill>
            <a:prstDash val="sysDot"/>
          </a:ln>
        </p:spPr>
        <p:style>
          <a:lnRef idx="3">
            <a:schemeClr val="lt1"/>
          </a:lnRef>
          <a:fillRef idx="1">
            <a:schemeClr val="accent2"/>
          </a:fillRef>
          <a:effectRef idx="1">
            <a:schemeClr val="accent2"/>
          </a:effectRef>
          <a:fontRef idx="minor">
            <a:schemeClr val="lt1"/>
          </a:fontRef>
        </p:style>
        <p:txBody>
          <a:bodyPr rtlCol="0" anchor="ctr"/>
          <a:lstStyle/>
          <a:p>
            <a:pPr algn="ctr"/>
            <a:r>
              <a:rPr lang="en-GB" b="1" dirty="0">
                <a:solidFill>
                  <a:schemeClr val="tx1"/>
                </a:solidFill>
              </a:rPr>
              <a:t>1 - Assessment for Business / Marketing / HR</a:t>
            </a:r>
          </a:p>
          <a:p>
            <a:pPr algn="ctr"/>
            <a:endParaRPr lang="en-GB" b="1" dirty="0">
              <a:solidFill>
                <a:schemeClr val="tx1"/>
              </a:solidFill>
            </a:endParaRPr>
          </a:p>
          <a:p>
            <a:pPr algn="ctr"/>
            <a:r>
              <a:rPr lang="en-GB" b="1" dirty="0">
                <a:solidFill>
                  <a:schemeClr val="tx1"/>
                </a:solidFill>
              </a:rPr>
              <a:t>1 - Assessment for the Accounting Students </a:t>
            </a:r>
          </a:p>
        </p:txBody>
      </p:sp>
    </p:spTree>
    <p:extLst>
      <p:ext uri="{BB962C8B-B14F-4D97-AF65-F5344CB8AC3E}">
        <p14:creationId xmlns:p14="http://schemas.microsoft.com/office/powerpoint/2010/main" val="25017619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188640"/>
            <a:ext cx="10971372" cy="72008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 1 – Part A </a:t>
            </a:r>
          </a:p>
        </p:txBody>
      </p:sp>
      <p:pic>
        <p:nvPicPr>
          <p:cNvPr id="4" name="Picture 3">
            <a:extLst>
              <a:ext uri="{FF2B5EF4-FFF2-40B4-BE49-F238E27FC236}">
                <a16:creationId xmlns:a16="http://schemas.microsoft.com/office/drawing/2014/main" id="{CF68E218-D7E3-4C54-B6A8-B1003CF2434D}"/>
              </a:ext>
            </a:extLst>
          </p:cNvPr>
          <p:cNvPicPr>
            <a:picLocks noChangeAspect="1"/>
          </p:cNvPicPr>
          <p:nvPr/>
        </p:nvPicPr>
        <p:blipFill>
          <a:blip r:embed="rId3"/>
          <a:stretch>
            <a:fillRect/>
          </a:stretch>
        </p:blipFill>
        <p:spPr>
          <a:xfrm>
            <a:off x="2638028" y="1232052"/>
            <a:ext cx="7133943" cy="543730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162432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207567"/>
            <a:ext cx="10971372" cy="72008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 1 – Part B </a:t>
            </a:r>
          </a:p>
        </p:txBody>
      </p:sp>
      <p:pic>
        <p:nvPicPr>
          <p:cNvPr id="9" name="Picture 8">
            <a:extLst>
              <a:ext uri="{FF2B5EF4-FFF2-40B4-BE49-F238E27FC236}">
                <a16:creationId xmlns:a16="http://schemas.microsoft.com/office/drawing/2014/main" id="{33D29B1A-F880-4865-9550-70C66191D829}"/>
              </a:ext>
            </a:extLst>
          </p:cNvPr>
          <p:cNvPicPr>
            <a:picLocks noChangeAspect="1"/>
          </p:cNvPicPr>
          <p:nvPr/>
        </p:nvPicPr>
        <p:blipFill>
          <a:blip r:embed="rId3"/>
          <a:stretch>
            <a:fillRect/>
          </a:stretch>
        </p:blipFill>
        <p:spPr>
          <a:xfrm>
            <a:off x="2133972" y="1506735"/>
            <a:ext cx="7687580" cy="401049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963828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4786A01-3ABA-9E89-1B81-C57B3A1084C6}"/>
              </a:ext>
            </a:extLst>
          </p:cNvPr>
          <p:cNvPicPr>
            <a:picLocks noChangeAspect="1"/>
          </p:cNvPicPr>
          <p:nvPr/>
        </p:nvPicPr>
        <p:blipFill rotWithShape="1">
          <a:blip r:embed="rId2"/>
          <a:srcRect l="2401" t="10101" r="4500" b="11150"/>
          <a:stretch/>
        </p:blipFill>
        <p:spPr>
          <a:xfrm>
            <a:off x="1125860" y="1196752"/>
            <a:ext cx="9577064" cy="5400600"/>
          </a:xfrm>
          <a:prstGeom prst="rect">
            <a:avLst/>
          </a:prstGeom>
        </p:spPr>
      </p:pic>
      <p:sp>
        <p:nvSpPr>
          <p:cNvPr id="6" name="Title 5">
            <a:extLst>
              <a:ext uri="{FF2B5EF4-FFF2-40B4-BE49-F238E27FC236}">
                <a16:creationId xmlns:a16="http://schemas.microsoft.com/office/drawing/2014/main" id="{72950121-46A3-0845-EAA9-F54FF3A81173}"/>
              </a:ext>
            </a:extLst>
          </p:cNvPr>
          <p:cNvSpPr>
            <a:spLocks noGrp="1"/>
          </p:cNvSpPr>
          <p:nvPr>
            <p:ph type="title"/>
          </p:nvPr>
        </p:nvSpPr>
        <p:spPr>
          <a:xfrm>
            <a:off x="609441" y="116632"/>
            <a:ext cx="10971372" cy="648072"/>
          </a:xfrm>
        </p:spPr>
        <p:txBody>
          <a:bodyPr/>
          <a:lstStyle/>
          <a:p>
            <a:r>
              <a:rPr lang="en-GB" b="1" dirty="0"/>
              <a:t>Swansea Careers Fair – 7</a:t>
            </a:r>
            <a:r>
              <a:rPr lang="en-GB" b="1" baseline="30000" dirty="0"/>
              <a:t>th</a:t>
            </a:r>
            <a:r>
              <a:rPr lang="en-GB" b="1" dirty="0"/>
              <a:t> March 2024 10am – 2pm</a:t>
            </a:r>
          </a:p>
        </p:txBody>
      </p:sp>
    </p:spTree>
    <p:extLst>
      <p:ext uri="{BB962C8B-B14F-4D97-AF65-F5344CB8AC3E}">
        <p14:creationId xmlns:p14="http://schemas.microsoft.com/office/powerpoint/2010/main" val="2961752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D059E-EC37-C0D7-15B5-6DEE4B50FD84}"/>
              </a:ext>
            </a:extLst>
          </p:cNvPr>
          <p:cNvSpPr>
            <a:spLocks noGrp="1"/>
          </p:cNvSpPr>
          <p:nvPr>
            <p:ph type="title"/>
          </p:nvPr>
        </p:nvSpPr>
        <p:spPr>
          <a:xfrm>
            <a:off x="609441" y="404664"/>
            <a:ext cx="10971372" cy="1152128"/>
          </a:xfrm>
        </p:spPr>
        <p:txBody>
          <a:bodyPr>
            <a:normAutofit/>
          </a:bodyPr>
          <a:lstStyle/>
          <a:p>
            <a:r>
              <a:rPr lang="en-GB" b="1" dirty="0"/>
              <a:t>Identifying your chosen job sector</a:t>
            </a:r>
            <a:br>
              <a:rPr lang="en-GB" b="1" dirty="0"/>
            </a:br>
            <a:endParaRPr lang="en-GB" b="1" dirty="0"/>
          </a:p>
        </p:txBody>
      </p:sp>
      <p:sp>
        <p:nvSpPr>
          <p:cNvPr id="4" name="TextBox 3">
            <a:extLst>
              <a:ext uri="{FF2B5EF4-FFF2-40B4-BE49-F238E27FC236}">
                <a16:creationId xmlns:a16="http://schemas.microsoft.com/office/drawing/2014/main" id="{010AE41C-0DB5-F431-021C-5ABF3D6BE052}"/>
              </a:ext>
            </a:extLst>
          </p:cNvPr>
          <p:cNvSpPr txBox="1"/>
          <p:nvPr/>
        </p:nvSpPr>
        <p:spPr>
          <a:xfrm>
            <a:off x="608012" y="1412776"/>
            <a:ext cx="10742984" cy="5539978"/>
          </a:xfrm>
          <a:prstGeom prst="rect">
            <a:avLst/>
          </a:prstGeom>
          <a:noFill/>
          <a:ln>
            <a:solidFill>
              <a:schemeClr val="bg2"/>
            </a:solidFill>
          </a:ln>
        </p:spPr>
        <p:txBody>
          <a:bodyPr wrap="square">
            <a:spAutoFit/>
          </a:bodyPr>
          <a:lstStyle/>
          <a:p>
            <a:r>
              <a:rPr lang="en-GB" sz="2800" dirty="0"/>
              <a:t>Task:</a:t>
            </a:r>
          </a:p>
          <a:p>
            <a:endParaRPr lang="en-GB" sz="1000" dirty="0">
              <a:hlinkClick r:id="rId2"/>
            </a:endParaRPr>
          </a:p>
          <a:p>
            <a:r>
              <a:rPr lang="en-GB" sz="2800" dirty="0">
                <a:hlinkClick r:id="rId2"/>
              </a:rPr>
              <a:t>Job sectors | Prospects.ac.uk</a:t>
            </a:r>
            <a:endParaRPr lang="en-GB" sz="2800" dirty="0"/>
          </a:p>
          <a:p>
            <a:endParaRPr lang="en-GB" sz="2800" dirty="0"/>
          </a:p>
          <a:p>
            <a:pPr marL="457200" indent="-457200">
              <a:buFont typeface="Arial" panose="020B0604020202020204" pitchFamily="34" charset="0"/>
              <a:buChar char="•"/>
            </a:pPr>
            <a:r>
              <a:rPr lang="en-GB" sz="2800" dirty="0"/>
              <a:t>Click on the link above to view key job sectors you may decide to work in.</a:t>
            </a:r>
          </a:p>
          <a:p>
            <a:pPr marL="171450" indent="-171450">
              <a:buFont typeface="Arial" panose="020B0604020202020204" pitchFamily="34" charset="0"/>
              <a:buChar char="•"/>
            </a:pPr>
            <a:endParaRPr lang="en-GB" sz="1200" dirty="0"/>
          </a:p>
          <a:p>
            <a:pPr marL="457200" indent="-457200">
              <a:buFont typeface="Arial" panose="020B0604020202020204" pitchFamily="34" charset="0"/>
              <a:buChar char="•"/>
            </a:pPr>
            <a:r>
              <a:rPr lang="en-GB" sz="2800" dirty="0"/>
              <a:t>Review the options and identify one or more industry sectors that interest you</a:t>
            </a:r>
          </a:p>
          <a:p>
            <a:pPr marL="171450" indent="-171450">
              <a:buFont typeface="Arial" panose="020B0604020202020204" pitchFamily="34" charset="0"/>
              <a:buChar char="•"/>
            </a:pPr>
            <a:endParaRPr lang="en-GB" sz="1200" dirty="0"/>
          </a:p>
          <a:p>
            <a:pPr marL="457200" indent="-457200">
              <a:buFont typeface="Arial" panose="020B0604020202020204" pitchFamily="34" charset="0"/>
              <a:buChar char="•"/>
            </a:pPr>
            <a:r>
              <a:rPr lang="en-GB" sz="2800" dirty="0"/>
              <a:t>Review specific job roles within that sector and select any that interest you.</a:t>
            </a:r>
          </a:p>
          <a:p>
            <a:pPr marL="171450" indent="-171450">
              <a:buFont typeface="Arial" panose="020B0604020202020204" pitchFamily="34" charset="0"/>
              <a:buChar char="•"/>
            </a:pPr>
            <a:endParaRPr lang="en-GB" sz="1200" dirty="0"/>
          </a:p>
          <a:p>
            <a:pPr marL="457200" indent="-457200">
              <a:buFont typeface="Arial" panose="020B0604020202020204" pitchFamily="34" charset="0"/>
              <a:buChar char="•"/>
            </a:pPr>
            <a:r>
              <a:rPr lang="en-GB" sz="2800" dirty="0"/>
              <a:t>Research employment trends in your chosen industry sector – are there any skills gaps?</a:t>
            </a:r>
          </a:p>
        </p:txBody>
      </p:sp>
    </p:spTree>
    <p:extLst>
      <p:ext uri="{BB962C8B-B14F-4D97-AF65-F5344CB8AC3E}">
        <p14:creationId xmlns:p14="http://schemas.microsoft.com/office/powerpoint/2010/main" val="3087312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207567"/>
            <a:ext cx="10971372" cy="72008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 2 </a:t>
            </a:r>
          </a:p>
        </p:txBody>
      </p:sp>
      <p:pic>
        <p:nvPicPr>
          <p:cNvPr id="10242" name="Picture 2" descr="Sage Business Cloud Accounting Pricing, Features, Reviews &amp; Comparison of  Alternatives | GetApp®">
            <a:extLst>
              <a:ext uri="{FF2B5EF4-FFF2-40B4-BE49-F238E27FC236}">
                <a16:creationId xmlns:a16="http://schemas.microsoft.com/office/drawing/2014/main" id="{E596EAF6-3547-4E40-BA1D-056ECF19F2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429" y="1484784"/>
            <a:ext cx="4572508" cy="2736304"/>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Employability Week">
            <a:extLst>
              <a:ext uri="{FF2B5EF4-FFF2-40B4-BE49-F238E27FC236}">
                <a16:creationId xmlns:a16="http://schemas.microsoft.com/office/drawing/2014/main" id="{04A7F7DA-D291-416D-AD9A-C3D5BB5210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7507" y="1351194"/>
            <a:ext cx="4624890" cy="273630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9485AEAF-F7A6-49B8-9620-99FA89BB64D6}"/>
              </a:ext>
            </a:extLst>
          </p:cNvPr>
          <p:cNvSpPr/>
          <p:nvPr/>
        </p:nvSpPr>
        <p:spPr>
          <a:xfrm>
            <a:off x="3070076" y="5157192"/>
            <a:ext cx="6048672" cy="1080120"/>
          </a:xfrm>
          <a:prstGeom prst="roundRect">
            <a:avLst/>
          </a:prstGeom>
          <a:ln w="38100">
            <a:solidFill>
              <a:schemeClr val="tx1"/>
            </a:solid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GB" sz="4000" b="1" dirty="0"/>
          </a:p>
        </p:txBody>
      </p:sp>
    </p:spTree>
    <p:extLst>
      <p:ext uri="{BB962C8B-B14F-4D97-AF65-F5344CB8AC3E}">
        <p14:creationId xmlns:p14="http://schemas.microsoft.com/office/powerpoint/2010/main" val="20849242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additive="base">
                                        <p:cTn id="7" dur="500" fill="hold"/>
                                        <p:tgtEl>
                                          <p:spTgt spid="10242"/>
                                        </p:tgtEl>
                                        <p:attrNameLst>
                                          <p:attrName>ppt_x</p:attrName>
                                        </p:attrNameLst>
                                      </p:cBhvr>
                                      <p:tavLst>
                                        <p:tav tm="0">
                                          <p:val>
                                            <p:strVal val="#ppt_x"/>
                                          </p:val>
                                        </p:tav>
                                        <p:tav tm="100000">
                                          <p:val>
                                            <p:strVal val="#ppt_x"/>
                                          </p:val>
                                        </p:tav>
                                      </p:tavLst>
                                    </p:anim>
                                    <p:anim calcmode="lin" valueType="num">
                                      <p:cBhvr additive="base">
                                        <p:cTn id="8" dur="500" fill="hold"/>
                                        <p:tgtEl>
                                          <p:spTgt spid="1024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4"/>
                                        </p:tgtEl>
                                        <p:attrNameLst>
                                          <p:attrName>style.visibility</p:attrName>
                                        </p:attrNameLst>
                                      </p:cBhvr>
                                      <p:to>
                                        <p:strVal val="visible"/>
                                      </p:to>
                                    </p:set>
                                    <p:anim calcmode="lin" valueType="num">
                                      <p:cBhvr additive="base">
                                        <p:cTn id="19" dur="500" fill="hold"/>
                                        <p:tgtEl>
                                          <p:spTgt spid="10244"/>
                                        </p:tgtEl>
                                        <p:attrNameLst>
                                          <p:attrName>ppt_x</p:attrName>
                                        </p:attrNameLst>
                                      </p:cBhvr>
                                      <p:tavLst>
                                        <p:tav tm="0">
                                          <p:val>
                                            <p:strVal val="#ppt_x"/>
                                          </p:val>
                                        </p:tav>
                                        <p:tav tm="100000">
                                          <p:val>
                                            <p:strVal val="#ppt_x"/>
                                          </p:val>
                                        </p:tav>
                                      </p:tavLst>
                                    </p:anim>
                                    <p:anim calcmode="lin" valueType="num">
                                      <p:cBhvr additive="base">
                                        <p:cTn id="20" dur="500" fill="hold"/>
                                        <p:tgtEl>
                                          <p:spTgt spid="102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Do You Have Any Questions About Crypto Currencies? List them here! — Steemit">
            <a:extLst>
              <a:ext uri="{FF2B5EF4-FFF2-40B4-BE49-F238E27FC236}">
                <a16:creationId xmlns:a16="http://schemas.microsoft.com/office/drawing/2014/main" id="{875291B6-13DA-4FC6-82DF-07E98461BE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7004" y="1016732"/>
            <a:ext cx="8294815" cy="48245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6216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Sales presentation on product or servic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spDef>
      <a:spPr>
        <a:ln>
          <a:noFill/>
        </a:ln>
      </a:spPr>
      <a:bodyPr rtlCol="0" anchor="ctr"/>
      <a:lstStyle>
        <a:defPPr algn="ctr">
          <a:defRPr dirty="0"/>
        </a:defPPr>
      </a:lstStyle>
      <a:style>
        <a:lnRef idx="3">
          <a:schemeClr val="lt1"/>
        </a:lnRef>
        <a:fillRef idx="1">
          <a:schemeClr val="accent2"/>
        </a:fillRef>
        <a:effectRef idx="1">
          <a:schemeClr val="accent2"/>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Business sales presentation on product or service.potx" id="{BB6578FA-E30D-45EC-B849-CACB373ADC90}" vid="{5A523E24-2D1D-4F75-BD91-64E0BBADB4AA}"/>
    </a:ext>
  </a:extLst>
</a:theme>
</file>

<file path=ppt/theme/theme2.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1387</Words>
  <Application>Microsoft Office PowerPoint</Application>
  <PresentationFormat>Custom</PresentationFormat>
  <Paragraphs>150</Paragraphs>
  <Slides>32</Slides>
  <Notes>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-apple-system</vt:lpstr>
      <vt:lpstr>Arial</vt:lpstr>
      <vt:lpstr>Arial</vt:lpstr>
      <vt:lpstr>Calibri</vt:lpstr>
      <vt:lpstr>Cambria</vt:lpstr>
      <vt:lpstr>Corbel</vt:lpstr>
      <vt:lpstr>Sales presentation on product or service</vt:lpstr>
      <vt:lpstr>Changemakers: Building your Personal Brand for Sustainable Employment  </vt:lpstr>
      <vt:lpstr>PowerPoint Presentation</vt:lpstr>
      <vt:lpstr>Welcome To The Module: </vt:lpstr>
      <vt:lpstr>PowerPoint Presentation</vt:lpstr>
      <vt:lpstr>PowerPoint Presentation</vt:lpstr>
      <vt:lpstr>Personal Brand </vt:lpstr>
      <vt:lpstr>Why Is This Important? </vt:lpstr>
      <vt:lpstr>An Employers Perspective – The Future of Work  </vt:lpstr>
      <vt:lpstr>5P’s to Personal Branding </vt:lpstr>
      <vt:lpstr>How to build a strong personal brand</vt:lpstr>
      <vt:lpstr>How to build a strong personal brand</vt:lpstr>
      <vt:lpstr>How to build a strong personal brand</vt:lpstr>
      <vt:lpstr>Examples of people with strong personal brands:</vt:lpstr>
      <vt:lpstr>Task:</vt:lpstr>
      <vt:lpstr>Maintaining Your Personal Brand</vt:lpstr>
      <vt:lpstr>Maintaining Your Personal Brand</vt:lpstr>
      <vt:lpstr>Module Structure  </vt:lpstr>
      <vt:lpstr> Unit 1 - Brand You (Purpose and Proposition)  </vt:lpstr>
      <vt:lpstr> Unit 2-It’s a Small World (People) </vt:lpstr>
      <vt:lpstr> Unit 3 - Opportunity Knocks (Packaging)</vt:lpstr>
      <vt:lpstr>PowerPoint Presentation</vt:lpstr>
      <vt:lpstr>PowerPoint Presentation</vt:lpstr>
      <vt:lpstr>Delivery Structure </vt:lpstr>
      <vt:lpstr>Navigating The Module </vt:lpstr>
      <vt:lpstr>Aim &amp; Learning Outcomes </vt:lpstr>
      <vt:lpstr>Assessments  </vt:lpstr>
      <vt:lpstr>Assessment 1 – Part A </vt:lpstr>
      <vt:lpstr>Assessment 1 – Part B </vt:lpstr>
      <vt:lpstr>Swansea Careers Fair – 7th March 2024 10am – 2pm</vt:lpstr>
      <vt:lpstr>Identifying your chosen job sector </vt:lpstr>
      <vt:lpstr>Assessment 2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Gwyneth Jones</cp:lastModifiedBy>
  <cp:revision>17</cp:revision>
  <dcterms:created xsi:type="dcterms:W3CDTF">2021-01-24T12:36:36Z</dcterms:created>
  <dcterms:modified xsi:type="dcterms:W3CDTF">2024-02-09T08:58:20Z</dcterms:modified>
</cp:coreProperties>
</file>