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47" d="100"/>
          <a:sy n="47" d="100"/>
        </p:scale>
        <p:origin x="58" y="2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Petre" userId="21234ed63b2c60fb" providerId="LiveId" clId="{EFB3BE65-D21A-4AD4-BF19-1B72C4F5626D}"/>
    <pc:docChg chg="modSld sldOrd">
      <pc:chgData name="Madalina Petre" userId="21234ed63b2c60fb" providerId="LiveId" clId="{EFB3BE65-D21A-4AD4-BF19-1B72C4F5626D}" dt="2021-05-10T09:22:21.292" v="1"/>
      <pc:docMkLst>
        <pc:docMk/>
      </pc:docMkLst>
      <pc:sldChg chg="ord">
        <pc:chgData name="Madalina Petre" userId="21234ed63b2c60fb" providerId="LiveId" clId="{EFB3BE65-D21A-4AD4-BF19-1B72C4F5626D}" dt="2021-05-10T09:22:21.292" v="1"/>
        <pc:sldMkLst>
          <pc:docMk/>
          <pc:sldMk cId="1081555978"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283" y="2130227"/>
            <a:ext cx="10363435" cy="1470422"/>
          </a:xfrm>
          <a:prstGeom prst="rect">
            <a:avLst/>
          </a:prstGeom>
        </p:spPr>
        <p:txBody>
          <a:bodyPr/>
          <a:lstStyle/>
          <a:p>
            <a:r>
              <a:rPr lang="en-US"/>
              <a:t>Click to edit Master title style</a:t>
            </a:r>
            <a:endParaRPr lang="en-IN"/>
          </a:p>
        </p:txBody>
      </p:sp>
      <p:sp>
        <p:nvSpPr>
          <p:cNvPr id="3" name="Subtitle 2"/>
          <p:cNvSpPr>
            <a:spLocks noGrp="1"/>
          </p:cNvSpPr>
          <p:nvPr>
            <p:ph type="subTitle" idx="1"/>
          </p:nvPr>
        </p:nvSpPr>
        <p:spPr>
          <a:xfrm>
            <a:off x="1828565" y="3886399"/>
            <a:ext cx="8534870" cy="1752203"/>
          </a:xfrm>
          <a:prstGeom prst="rect">
            <a:avLst/>
          </a:prstGeom>
        </p:spPr>
        <p:txBody>
          <a:bodyPr/>
          <a:lstStyle>
            <a:lvl1pPr marL="0" indent="0" algn="ctr">
              <a:buNone/>
              <a:defRPr/>
            </a:lvl1pPr>
            <a:lvl2pPr marL="142875" indent="0" algn="ctr">
              <a:buNone/>
              <a:defRPr/>
            </a:lvl2pPr>
            <a:lvl3pPr marL="285750" indent="0" algn="ctr">
              <a:buNone/>
              <a:defRPr/>
            </a:lvl3pPr>
            <a:lvl4pPr marL="428625" indent="0" algn="ctr">
              <a:buNone/>
              <a:defRPr/>
            </a:lvl4pPr>
            <a:lvl5pPr marL="571500" indent="0" algn="ctr">
              <a:buNone/>
              <a:defRPr/>
            </a:lvl5pPr>
            <a:lvl6pPr marL="714375" indent="0" algn="ctr">
              <a:buNone/>
              <a:defRPr/>
            </a:lvl6pPr>
            <a:lvl7pPr marL="857250" indent="0" algn="ctr">
              <a:buNone/>
              <a:defRPr/>
            </a:lvl7pPr>
            <a:lvl8pPr marL="1000125" indent="0" algn="ctr">
              <a:buNone/>
              <a:defRPr/>
            </a:lvl8pPr>
            <a:lvl9pPr marL="1143000" indent="0" algn="ctr">
              <a:buNone/>
              <a:defRPr/>
            </a:lvl9pPr>
          </a:lstStyle>
          <a:p>
            <a:r>
              <a:rPr lang="en-US"/>
              <a:t>Click to edit Master subtitle style</a:t>
            </a:r>
            <a:endParaRPr lang="en-IN"/>
          </a:p>
        </p:txBody>
      </p:sp>
    </p:spTree>
    <p:extLst>
      <p:ext uri="{BB962C8B-B14F-4D97-AF65-F5344CB8AC3E}">
        <p14:creationId xmlns:p14="http://schemas.microsoft.com/office/powerpoint/2010/main" val="35676436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00000"/>
        </a:solid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97BCE212-54F3-4E75-BB61-83B91448EB2A}"/>
              </a:ext>
            </a:extLst>
          </p:cNvPr>
          <p:cNvSpPr>
            <a:spLocks noChangeArrowheads="1"/>
          </p:cNvSpPr>
          <p:nvPr userDrawn="1"/>
        </p:nvSpPr>
        <p:spPr bwMode="auto">
          <a:xfrm>
            <a:off x="0" y="1142504"/>
            <a:ext cx="2031412" cy="5713016"/>
          </a:xfrm>
          <a:prstGeom prst="rect">
            <a:avLst/>
          </a:prstGeom>
          <a:gradFill rotWithShape="1">
            <a:gsLst>
              <a:gs pos="0">
                <a:srgbClr val="800000"/>
              </a:gs>
              <a:gs pos="100000">
                <a:srgbClr val="990000"/>
              </a:gs>
            </a:gsLst>
            <a:lin ang="0" scaled="1"/>
          </a:gradFill>
          <a:ln>
            <a:noFill/>
          </a:ln>
          <a:effectLst/>
        </p:spPr>
        <p:txBody>
          <a:bodyPr wrap="none" lIns="142875" tIns="71438" rIns="142875" bIns="142875"/>
          <a:lstStyle>
            <a:lvl1pPr defTabSz="4389438" eaLnBrk="0" hangingPunct="0">
              <a:defRPr sz="2200">
                <a:solidFill>
                  <a:schemeClr val="tx1"/>
                </a:solidFill>
                <a:latin typeface="Arial" panose="020B0604020202020204" pitchFamily="34" charset="0"/>
              </a:defRPr>
            </a:lvl1pPr>
            <a:lvl2pPr marL="742950" indent="-285750" defTabSz="4389438" eaLnBrk="0" hangingPunct="0">
              <a:defRPr sz="2200">
                <a:solidFill>
                  <a:schemeClr val="tx1"/>
                </a:solidFill>
                <a:latin typeface="Arial" panose="020B0604020202020204" pitchFamily="34" charset="0"/>
              </a:defRPr>
            </a:lvl2pPr>
            <a:lvl3pPr marL="1143000" indent="-228600" defTabSz="4389438" eaLnBrk="0" hangingPunct="0">
              <a:defRPr sz="2200">
                <a:solidFill>
                  <a:schemeClr val="tx1"/>
                </a:solidFill>
                <a:latin typeface="Arial" panose="020B0604020202020204" pitchFamily="34" charset="0"/>
              </a:defRPr>
            </a:lvl3pPr>
            <a:lvl4pPr marL="1600200" indent="-228600" defTabSz="4389438" eaLnBrk="0" hangingPunct="0">
              <a:defRPr sz="2200">
                <a:solidFill>
                  <a:schemeClr val="tx1"/>
                </a:solidFill>
                <a:latin typeface="Arial" panose="020B0604020202020204" pitchFamily="34" charset="0"/>
              </a:defRPr>
            </a:lvl4pPr>
            <a:lvl5pPr marL="2057400" indent="-228600" defTabSz="4389438" eaLnBrk="0" hangingPunct="0">
              <a:defRPr sz="2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200">
                <a:solidFill>
                  <a:schemeClr val="tx1"/>
                </a:solidFill>
                <a:latin typeface="Arial" panose="020B0604020202020204" pitchFamily="34" charset="0"/>
              </a:defRPr>
            </a:lvl9pPr>
          </a:lstStyle>
          <a:p>
            <a:pPr algn="ctr" eaLnBrk="1" hangingPunct="1">
              <a:defRPr/>
            </a:pPr>
            <a:endParaRPr lang="en-US" altLang="en-US" sz="1500">
              <a:latin typeface="Impact" panose="020B0806030902050204" pitchFamily="34" charset="0"/>
            </a:endParaRPr>
          </a:p>
        </p:txBody>
      </p:sp>
      <p:sp>
        <p:nvSpPr>
          <p:cNvPr id="1027" name="Rectangle 8">
            <a:extLst>
              <a:ext uri="{FF2B5EF4-FFF2-40B4-BE49-F238E27FC236}">
                <a16:creationId xmlns:a16="http://schemas.microsoft.com/office/drawing/2014/main" id="{B6B59629-168F-4AF7-A24E-99568644CB66}"/>
              </a:ext>
            </a:extLst>
          </p:cNvPr>
          <p:cNvSpPr>
            <a:spLocks noChangeArrowheads="1"/>
          </p:cNvSpPr>
          <p:nvPr userDrawn="1"/>
        </p:nvSpPr>
        <p:spPr bwMode="auto">
          <a:xfrm>
            <a:off x="2031413" y="0"/>
            <a:ext cx="10156472" cy="1142504"/>
          </a:xfrm>
          <a:prstGeom prst="rect">
            <a:avLst/>
          </a:prstGeom>
          <a:gradFill rotWithShape="1">
            <a:gsLst>
              <a:gs pos="0">
                <a:srgbClr val="800000"/>
              </a:gs>
              <a:gs pos="100000">
                <a:srgbClr val="990000"/>
              </a:gs>
            </a:gsLst>
            <a:lin ang="5400000" scaled="1"/>
          </a:gradFill>
          <a:ln>
            <a:noFill/>
          </a:ln>
          <a:effectLst/>
        </p:spPr>
        <p:txBody>
          <a:bodyPr wrap="none" lIns="142875" tIns="142875" rIns="142875" bIns="142875"/>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defRPr/>
            </a:pPr>
            <a:endParaRPr lang="en-IN" altLang="en-US" sz="688"/>
          </a:p>
        </p:txBody>
      </p:sp>
      <p:sp>
        <p:nvSpPr>
          <p:cNvPr id="1028" name="Rectangle 9">
            <a:extLst>
              <a:ext uri="{FF2B5EF4-FFF2-40B4-BE49-F238E27FC236}">
                <a16:creationId xmlns:a16="http://schemas.microsoft.com/office/drawing/2014/main" id="{EC9D3EAE-3317-4C6A-A0A5-D2A3064C47C7}"/>
              </a:ext>
            </a:extLst>
          </p:cNvPr>
          <p:cNvSpPr>
            <a:spLocks noChangeArrowheads="1"/>
          </p:cNvSpPr>
          <p:nvPr userDrawn="1"/>
        </p:nvSpPr>
        <p:spPr bwMode="auto">
          <a:xfrm>
            <a:off x="2031413" y="1142504"/>
            <a:ext cx="10156472" cy="5713016"/>
          </a:xfrm>
          <a:prstGeom prst="rect">
            <a:avLst/>
          </a:prstGeom>
          <a:solidFill>
            <a:srgbClr val="FFFFCC"/>
          </a:solidFill>
          <a:ln>
            <a:noFill/>
          </a:ln>
          <a:effectLst/>
        </p:spPr>
        <p:txBody>
          <a:bodyPr wrap="none" lIns="142875" tIns="142875" rIns="142875" bIns="142875"/>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defRPr/>
            </a:pPr>
            <a:endParaRPr lang="en-IN" altLang="en-US" sz="688"/>
          </a:p>
        </p:txBody>
      </p:sp>
      <p:sp>
        <p:nvSpPr>
          <p:cNvPr id="1029" name="Line 11">
            <a:extLst>
              <a:ext uri="{FF2B5EF4-FFF2-40B4-BE49-F238E27FC236}">
                <a16:creationId xmlns:a16="http://schemas.microsoft.com/office/drawing/2014/main" id="{2C5DEA51-7E0A-4CE7-9CB9-D82C215A7726}"/>
              </a:ext>
            </a:extLst>
          </p:cNvPr>
          <p:cNvSpPr>
            <a:spLocks noChangeShapeType="1"/>
          </p:cNvSpPr>
          <p:nvPr userDrawn="1"/>
        </p:nvSpPr>
        <p:spPr bwMode="auto">
          <a:xfrm>
            <a:off x="2031412" y="0"/>
            <a:ext cx="0" cy="6856016"/>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688"/>
          </a:p>
        </p:txBody>
      </p:sp>
      <p:sp>
        <p:nvSpPr>
          <p:cNvPr id="1030" name="Line 12">
            <a:extLst>
              <a:ext uri="{FF2B5EF4-FFF2-40B4-BE49-F238E27FC236}">
                <a16:creationId xmlns:a16="http://schemas.microsoft.com/office/drawing/2014/main" id="{B8188A8A-4424-4247-BA25-6C63BDAABA55}"/>
              </a:ext>
            </a:extLst>
          </p:cNvPr>
          <p:cNvSpPr>
            <a:spLocks noChangeShapeType="1"/>
          </p:cNvSpPr>
          <p:nvPr userDrawn="1"/>
        </p:nvSpPr>
        <p:spPr bwMode="auto">
          <a:xfrm>
            <a:off x="0" y="1143000"/>
            <a:ext cx="12187884"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688"/>
          </a:p>
        </p:txBody>
      </p:sp>
      <p:pic>
        <p:nvPicPr>
          <p:cNvPr id="1031" name="Picture 16" descr="PosterTemplateCopyright">
            <a:extLst>
              <a:ext uri="{FF2B5EF4-FFF2-40B4-BE49-F238E27FC236}">
                <a16:creationId xmlns:a16="http://schemas.microsoft.com/office/drawing/2014/main" id="{12A0473E-E1D8-4EDA-A832-DFFDC41F95A2}"/>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72181" y="6715125"/>
            <a:ext cx="1297046" cy="92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ctr" defTabSz="4389438" rtl="0" eaLnBrk="0" fontAlgn="base" hangingPunct="0">
        <a:spcBef>
          <a:spcPct val="0"/>
        </a:spcBef>
        <a:spcAft>
          <a:spcPct val="0"/>
        </a:spcAft>
        <a:defRPr sz="21100">
          <a:solidFill>
            <a:schemeClr val="tx2"/>
          </a:solidFill>
          <a:latin typeface="+mj-lt"/>
          <a:ea typeface="+mj-ea"/>
          <a:cs typeface="+mj-cs"/>
        </a:defRPr>
      </a:lvl1pPr>
      <a:lvl2pPr algn="ctr" defTabSz="4389438" rtl="0" eaLnBrk="0" fontAlgn="base" hangingPunct="0">
        <a:spcBef>
          <a:spcPct val="0"/>
        </a:spcBef>
        <a:spcAft>
          <a:spcPct val="0"/>
        </a:spcAft>
        <a:defRPr sz="21100">
          <a:solidFill>
            <a:schemeClr val="tx2"/>
          </a:solidFill>
          <a:latin typeface="Arial" charset="0"/>
        </a:defRPr>
      </a:lvl2pPr>
      <a:lvl3pPr algn="ctr" defTabSz="4389438" rtl="0" eaLnBrk="0" fontAlgn="base" hangingPunct="0">
        <a:spcBef>
          <a:spcPct val="0"/>
        </a:spcBef>
        <a:spcAft>
          <a:spcPct val="0"/>
        </a:spcAft>
        <a:defRPr sz="21100">
          <a:solidFill>
            <a:schemeClr val="tx2"/>
          </a:solidFill>
          <a:latin typeface="Arial" charset="0"/>
        </a:defRPr>
      </a:lvl3pPr>
      <a:lvl4pPr algn="ctr" defTabSz="4389438" rtl="0" eaLnBrk="0" fontAlgn="base" hangingPunct="0">
        <a:spcBef>
          <a:spcPct val="0"/>
        </a:spcBef>
        <a:spcAft>
          <a:spcPct val="0"/>
        </a:spcAft>
        <a:defRPr sz="21100">
          <a:solidFill>
            <a:schemeClr val="tx2"/>
          </a:solidFill>
          <a:latin typeface="Arial" charset="0"/>
        </a:defRPr>
      </a:lvl4pPr>
      <a:lvl5pPr algn="ctr" defTabSz="4389438" rtl="0" eaLnBrk="0" fontAlgn="base" hangingPunct="0">
        <a:spcBef>
          <a:spcPct val="0"/>
        </a:spcBef>
        <a:spcAft>
          <a:spcPct val="0"/>
        </a:spcAft>
        <a:defRPr sz="21100">
          <a:solidFill>
            <a:schemeClr val="tx2"/>
          </a:solidFill>
          <a:latin typeface="Arial" charset="0"/>
        </a:defRPr>
      </a:lvl5pPr>
      <a:lvl6pPr marL="457200" algn="ctr" defTabSz="4389438" rtl="0" fontAlgn="base">
        <a:spcBef>
          <a:spcPct val="0"/>
        </a:spcBef>
        <a:spcAft>
          <a:spcPct val="0"/>
        </a:spcAft>
        <a:defRPr sz="21100">
          <a:solidFill>
            <a:schemeClr val="tx2"/>
          </a:solidFill>
          <a:latin typeface="Arial" charset="0"/>
        </a:defRPr>
      </a:lvl6pPr>
      <a:lvl7pPr marL="914400" algn="ctr" defTabSz="4389438" rtl="0" fontAlgn="base">
        <a:spcBef>
          <a:spcPct val="0"/>
        </a:spcBef>
        <a:spcAft>
          <a:spcPct val="0"/>
        </a:spcAft>
        <a:defRPr sz="21100">
          <a:solidFill>
            <a:schemeClr val="tx2"/>
          </a:solidFill>
          <a:latin typeface="Arial" charset="0"/>
        </a:defRPr>
      </a:lvl7pPr>
      <a:lvl8pPr marL="1371600" algn="ctr" defTabSz="4389438" rtl="0" fontAlgn="base">
        <a:spcBef>
          <a:spcPct val="0"/>
        </a:spcBef>
        <a:spcAft>
          <a:spcPct val="0"/>
        </a:spcAft>
        <a:defRPr sz="21100">
          <a:solidFill>
            <a:schemeClr val="tx2"/>
          </a:solidFill>
          <a:latin typeface="Arial" charset="0"/>
        </a:defRPr>
      </a:lvl8pPr>
      <a:lvl9pPr marL="1828800" algn="ctr" defTabSz="4389438" rtl="0" fontAlgn="base">
        <a:spcBef>
          <a:spcPct val="0"/>
        </a:spcBef>
        <a:spcAft>
          <a:spcPct val="0"/>
        </a:spcAft>
        <a:defRPr sz="21100">
          <a:solidFill>
            <a:schemeClr val="tx2"/>
          </a:solidFill>
          <a:latin typeface="Arial" charset="0"/>
        </a:defRPr>
      </a:lvl9pPr>
    </p:titleStyle>
    <p:bodyStyle>
      <a:lvl1pPr marL="1646238" indent="-1646238" algn="l" defTabSz="4389438" rtl="0" eaLnBrk="0" fontAlgn="base" hangingPunct="0">
        <a:spcBef>
          <a:spcPct val="20000"/>
        </a:spcBef>
        <a:spcAft>
          <a:spcPct val="0"/>
        </a:spcAft>
        <a:buChar char="•"/>
        <a:defRPr sz="15400">
          <a:solidFill>
            <a:schemeClr val="tx1"/>
          </a:solidFill>
          <a:latin typeface="+mn-lt"/>
          <a:ea typeface="+mn-ea"/>
          <a:cs typeface="+mn-cs"/>
        </a:defRPr>
      </a:lvl1pPr>
      <a:lvl2pPr marL="3565525" indent="-1371600" algn="l" defTabSz="4389438" rtl="0" eaLnBrk="0" fontAlgn="base" hangingPunct="0">
        <a:spcBef>
          <a:spcPct val="20000"/>
        </a:spcBef>
        <a:spcAft>
          <a:spcPct val="0"/>
        </a:spcAft>
        <a:buChar char="–"/>
        <a:defRPr sz="13400">
          <a:solidFill>
            <a:schemeClr val="tx1"/>
          </a:solidFill>
          <a:latin typeface="+mn-lt"/>
        </a:defRPr>
      </a:lvl2pPr>
      <a:lvl3pPr marL="5486400" indent="-1096963" algn="l" defTabSz="4389438" rtl="0" eaLnBrk="0" fontAlgn="base" hangingPunct="0">
        <a:spcBef>
          <a:spcPct val="20000"/>
        </a:spcBef>
        <a:spcAft>
          <a:spcPct val="0"/>
        </a:spcAft>
        <a:buChar char="•"/>
        <a:defRPr sz="11500">
          <a:solidFill>
            <a:schemeClr val="tx1"/>
          </a:solidFill>
          <a:latin typeface="+mn-lt"/>
        </a:defRPr>
      </a:lvl3pPr>
      <a:lvl4pPr marL="7680325" indent="-1096963" algn="l" defTabSz="4389438" rtl="0" eaLnBrk="0" fontAlgn="base" hangingPunct="0">
        <a:spcBef>
          <a:spcPct val="20000"/>
        </a:spcBef>
        <a:spcAft>
          <a:spcPct val="0"/>
        </a:spcAft>
        <a:buChar char="–"/>
        <a:defRPr sz="9600">
          <a:solidFill>
            <a:schemeClr val="tx1"/>
          </a:solidFill>
          <a:latin typeface="+mn-lt"/>
        </a:defRPr>
      </a:lvl4pPr>
      <a:lvl5pPr marL="9875838" indent="-1096963" algn="l" defTabSz="4389438" rtl="0" eaLnBrk="0" fontAlgn="base" hangingPunct="0">
        <a:spcBef>
          <a:spcPct val="20000"/>
        </a:spcBef>
        <a:spcAft>
          <a:spcPct val="0"/>
        </a:spcAft>
        <a:buChar char="»"/>
        <a:defRPr sz="9600">
          <a:solidFill>
            <a:schemeClr val="tx1"/>
          </a:solidFill>
          <a:latin typeface="+mn-lt"/>
        </a:defRPr>
      </a:lvl5pPr>
      <a:lvl6pPr marL="10333038" indent="-1096963" algn="l" defTabSz="4389438" rtl="0" fontAlgn="base">
        <a:spcBef>
          <a:spcPct val="20000"/>
        </a:spcBef>
        <a:spcAft>
          <a:spcPct val="0"/>
        </a:spcAft>
        <a:buChar char="»"/>
        <a:defRPr sz="9600">
          <a:solidFill>
            <a:schemeClr val="tx1"/>
          </a:solidFill>
          <a:latin typeface="+mn-lt"/>
        </a:defRPr>
      </a:lvl6pPr>
      <a:lvl7pPr marL="10790238" indent="-1096963" algn="l" defTabSz="4389438" rtl="0" fontAlgn="base">
        <a:spcBef>
          <a:spcPct val="20000"/>
        </a:spcBef>
        <a:spcAft>
          <a:spcPct val="0"/>
        </a:spcAft>
        <a:buChar char="»"/>
        <a:defRPr sz="9600">
          <a:solidFill>
            <a:schemeClr val="tx1"/>
          </a:solidFill>
          <a:latin typeface="+mn-lt"/>
        </a:defRPr>
      </a:lvl7pPr>
      <a:lvl8pPr marL="11247438" indent="-1096963" algn="l" defTabSz="4389438" rtl="0" fontAlgn="base">
        <a:spcBef>
          <a:spcPct val="20000"/>
        </a:spcBef>
        <a:spcAft>
          <a:spcPct val="0"/>
        </a:spcAft>
        <a:buChar char="»"/>
        <a:defRPr sz="9600">
          <a:solidFill>
            <a:schemeClr val="tx1"/>
          </a:solidFill>
          <a:latin typeface="+mn-lt"/>
        </a:defRPr>
      </a:lvl8pPr>
      <a:lvl9pPr marL="11704638" indent="-1096963" algn="l" defTabSz="4389438" rtl="0" fontAlgn="base">
        <a:spcBef>
          <a:spcPct val="20000"/>
        </a:spcBef>
        <a:spcAft>
          <a:spcPct val="0"/>
        </a:spcAft>
        <a:buChar char="»"/>
        <a:defRPr sz="9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ncbi.nlm.nih.gov/books/NBK535456/" TargetMode="External"/><Relationship Id="rId13" Type="http://schemas.openxmlformats.org/officeDocument/2006/relationships/hyperlink" Target="https://www.sciencedirect.com/science/article/pii/S0033350617300410" TargetMode="External"/><Relationship Id="rId18" Type="http://schemas.openxmlformats.org/officeDocument/2006/relationships/image" Target="../media/image6.jpeg"/><Relationship Id="rId3" Type="http://schemas.openxmlformats.org/officeDocument/2006/relationships/hyperlink" Target="https://www.sciencedirect.com/science/article/pii/S002604951830194X" TargetMode="External"/><Relationship Id="rId7" Type="http://schemas.openxmlformats.org/officeDocument/2006/relationships/hyperlink" Target="http://www.ijrdt.org/upload/44869143-Mechanised%20Body%20Mass%20Index%20(BMI)%20Calculator%20using.pdf" TargetMode="External"/><Relationship Id="rId12" Type="http://schemas.openxmlformats.org/officeDocument/2006/relationships/hyperlink" Target="https://www.ncbi.nlm.nih.gov/pmc/articles/PMC4338356/" TargetMode="External"/><Relationship Id="rId17" Type="http://schemas.openxmlformats.org/officeDocument/2006/relationships/image" Target="../media/image5.png"/><Relationship Id="rId2" Type="http://schemas.openxmlformats.org/officeDocument/2006/relationships/image" Target="../media/image3.jpeg"/><Relationship Id="rId16"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hyperlink" Target="https://link.springer.com/chapter/10.1007/978-3-319-95655-8_7" TargetMode="External"/><Relationship Id="rId11" Type="http://schemas.openxmlformats.org/officeDocument/2006/relationships/hyperlink" Target="https://bmcpublichealth.biomedcentral.com/articles/10.1186/s12889-018-5392-y" TargetMode="External"/><Relationship Id="rId5" Type="http://schemas.openxmlformats.org/officeDocument/2006/relationships/hyperlink" Target="https://ijbnpa.biomedcentral.com/articles/10.1186/s12966-018-0699-8" TargetMode="External"/><Relationship Id="rId15" Type="http://schemas.openxmlformats.org/officeDocument/2006/relationships/hyperlink" Target="https://www.annualreviews.org/doi/abs/10.1146/annurev-psych-010418-102936" TargetMode="External"/><Relationship Id="rId10" Type="http://schemas.openxmlformats.org/officeDocument/2006/relationships/hyperlink" Target="https://ejmcm.com/article_2241.html" TargetMode="External"/><Relationship Id="rId19" Type="http://schemas.openxmlformats.org/officeDocument/2006/relationships/image" Target="../media/image7.png"/><Relationship Id="rId4" Type="http://schemas.openxmlformats.org/officeDocument/2006/relationships/hyperlink" Target="https://www.nejm.org/doi/full/10.1056/NEJMoa1614362" TargetMode="External"/><Relationship Id="rId9" Type="http://schemas.openxmlformats.org/officeDocument/2006/relationships/hyperlink" Target="http://manu.edu.mk/prilozi/38_3/13.pdf" TargetMode="External"/><Relationship Id="rId14" Type="http://schemas.openxmlformats.org/officeDocument/2006/relationships/hyperlink" Target="https://www.cochranelibrary.com/cdsr/doi/10.1002/14651858.CD012439.pub2/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3E8F0BD-CB16-465F-B112-83D3D0FDF8FE}"/>
              </a:ext>
            </a:extLst>
          </p:cNvPr>
          <p:cNvSpPr>
            <a:spLocks noGrp="1"/>
          </p:cNvSpPr>
          <p:nvPr>
            <p:ph type="subTitle" idx="1"/>
          </p:nvPr>
        </p:nvSpPr>
        <p:spPr>
          <a:xfrm>
            <a:off x="3036880" y="3673930"/>
            <a:ext cx="8534870" cy="2775856"/>
          </a:xfrm>
        </p:spPr>
        <p:txBody>
          <a:bodyPr/>
          <a:lstStyle/>
          <a:p>
            <a:r>
              <a:rPr lang="en-US" sz="1800" cap="all" dirty="0">
                <a:solidFill>
                  <a:srgbClr val="4472C4"/>
                </a:solidFill>
                <a:effectLst/>
                <a:latin typeface="Arial" panose="020B0604020202020204" pitchFamily="34" charset="0"/>
                <a:ea typeface="Times New Roman" panose="02020603050405020304" pitchFamily="18" charset="0"/>
              </a:rPr>
              <a:t>introduction TO PHYSIOLOGY</a:t>
            </a:r>
          </a:p>
          <a:p>
            <a:r>
              <a:rPr lang="en-US" sz="1800" cap="all" dirty="0">
                <a:solidFill>
                  <a:srgbClr val="4472C4"/>
                </a:solidFill>
                <a:effectLst/>
                <a:latin typeface="Arial" panose="020B0604020202020204" pitchFamily="34" charset="0"/>
                <a:ea typeface="Times New Roman" panose="02020603050405020304" pitchFamily="18" charset="0"/>
              </a:rPr>
              <a:t>BMHP 5003 -OBESITY </a:t>
            </a:r>
          </a:p>
          <a:p>
            <a:r>
              <a:rPr lang="en-US" sz="1800" cap="all" dirty="0">
                <a:solidFill>
                  <a:srgbClr val="4472C4"/>
                </a:solidFill>
                <a:effectLst/>
                <a:latin typeface="Arial" panose="020B0604020202020204" pitchFamily="34" charset="0"/>
                <a:ea typeface="Times New Roman" panose="02020603050405020304" pitchFamily="18" charset="0"/>
              </a:rPr>
              <a:t>MADALINA SORINA PETRE 1808352 </a:t>
            </a:r>
          </a:p>
          <a:p>
            <a:r>
              <a:rPr lang="en-US" sz="1800" cap="all" dirty="0">
                <a:solidFill>
                  <a:srgbClr val="4472C4"/>
                </a:solidFill>
                <a:effectLst/>
                <a:latin typeface="Arial" panose="020B0604020202020204" pitchFamily="34" charset="0"/>
                <a:ea typeface="Times New Roman" panose="02020603050405020304" pitchFamily="18" charset="0"/>
              </a:rPr>
              <a:t>LECTURER NAME: ADESEWA AJAYI </a:t>
            </a:r>
          </a:p>
          <a:p>
            <a:r>
              <a:rPr lang="en-US" sz="1800" cap="all" dirty="0">
                <a:solidFill>
                  <a:srgbClr val="4472C4"/>
                </a:solidFill>
                <a:effectLst/>
                <a:latin typeface="Arial" panose="020B0604020202020204" pitchFamily="34" charset="0"/>
                <a:ea typeface="Times New Roman" panose="02020603050405020304" pitchFamily="18" charset="0"/>
              </a:rPr>
              <a:t>ASSIGNMENT 1: Poster presentation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E9B1333-7970-4015-995A-9E13B72F890F}"/>
              </a:ext>
            </a:extLst>
          </p:cNvPr>
          <p:cNvPicPr/>
          <p:nvPr/>
        </p:nvPicPr>
        <p:blipFill rotWithShape="1">
          <a:blip r:embed="rId2">
            <a:extLst>
              <a:ext uri="{28A0092B-C50C-407E-A947-70E740481C1C}">
                <a14:useLocalDpi xmlns:a14="http://schemas.microsoft.com/office/drawing/2010/main" val="0"/>
              </a:ext>
            </a:extLst>
          </a:blip>
          <a:srcRect r="36433" b="2376"/>
          <a:stretch/>
        </p:blipFill>
        <p:spPr bwMode="auto">
          <a:xfrm>
            <a:off x="2512423" y="2130227"/>
            <a:ext cx="2516777" cy="105384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55529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133">
            <a:extLst>
              <a:ext uri="{FF2B5EF4-FFF2-40B4-BE49-F238E27FC236}">
                <a16:creationId xmlns:a16="http://schemas.microsoft.com/office/drawing/2014/main" id="{E124B4D0-B97E-4D2B-B23E-5875CBA34F2D}"/>
              </a:ext>
            </a:extLst>
          </p:cNvPr>
          <p:cNvSpPr txBox="1">
            <a:spLocks noChangeArrowheads="1"/>
          </p:cNvSpPr>
          <p:nvPr/>
        </p:nvSpPr>
        <p:spPr bwMode="auto">
          <a:xfrm>
            <a:off x="8668742" y="3714750"/>
            <a:ext cx="1771055" cy="285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1438" tIns="71438" rIns="71438" bIns="71438" anchor="ctr" anchorCtr="1"/>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endParaRPr lang="en-US" altLang="en-US" sz="625">
              <a:solidFill>
                <a:srgbClr val="800000"/>
              </a:solidFill>
              <a:latin typeface="Impact" panose="020B0806030902050204" pitchFamily="34" charset="0"/>
            </a:endParaRPr>
          </a:p>
        </p:txBody>
      </p:sp>
      <p:sp>
        <p:nvSpPr>
          <p:cNvPr id="2057" name="Text Box 191">
            <a:extLst>
              <a:ext uri="{FF2B5EF4-FFF2-40B4-BE49-F238E27FC236}">
                <a16:creationId xmlns:a16="http://schemas.microsoft.com/office/drawing/2014/main" id="{A672F2D3-0F4A-4F6D-8E74-B14CFEA19012}"/>
              </a:ext>
            </a:extLst>
          </p:cNvPr>
          <p:cNvSpPr txBox="1">
            <a:spLocks noChangeArrowheads="1"/>
          </p:cNvSpPr>
          <p:nvPr/>
        </p:nvSpPr>
        <p:spPr bwMode="auto">
          <a:xfrm>
            <a:off x="4746129" y="1234777"/>
            <a:ext cx="1673324" cy="3196332"/>
          </a:xfrm>
          <a:prstGeom prst="rect">
            <a:avLst/>
          </a:prstGeom>
          <a:solidFill>
            <a:srgbClr val="FFFF6D"/>
          </a:solidFill>
          <a:ln>
            <a:noFill/>
          </a:ln>
          <a:effectLst/>
        </p:spPr>
        <p:txBody>
          <a:bodyPr lIns="71438" tIns="71438" rIns="71438" bIns="71438"/>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marL="0" indent="0" eaLnBrk="1" hangingPunct="1">
              <a:defRPr/>
            </a:pPr>
            <a:r>
              <a:rPr lang="en-US" altLang="en-US" sz="625" dirty="0">
                <a:solidFill>
                  <a:srgbClr val="800000"/>
                </a:solidFill>
                <a:latin typeface="Impact" panose="020B0806030902050204" pitchFamily="34" charset="0"/>
              </a:rPr>
              <a:t>Lifestyle of the person</a:t>
            </a:r>
            <a:endParaRPr lang="en-IN" altLang="en-US" sz="625" dirty="0">
              <a:latin typeface="Times New Roman" panose="02020603050405020304" pitchFamily="18" charset="0"/>
              <a:cs typeface="Times New Roman" panose="02020603050405020304" pitchFamily="18" charset="0"/>
            </a:endParaRPr>
          </a:p>
          <a:p>
            <a:pPr eaLnBrk="1" hangingPunct="1">
              <a:buFont typeface="Arial" panose="020B0604020202020204" pitchFamily="34" charset="0"/>
              <a:buChar char="•"/>
              <a:defRPr/>
            </a:pPr>
            <a:r>
              <a:rPr lang="en-IN" altLang="en-US" sz="625" dirty="0">
                <a:latin typeface="Times New Roman" panose="02020603050405020304" pitchFamily="18" charset="0"/>
                <a:cs typeface="Times New Roman" panose="02020603050405020304" pitchFamily="18" charset="0"/>
              </a:rPr>
              <a:t>The chosen person is staying in Manchester. She is at the age of 50 and suffering from first degree of obesity. She is a working lady and she does not get enough time for cooking and exercises. She used to exercise very rarely, once in a month. In the hectic schedule she consumes only the purchased food which are characteristically junk and carbonated.</a:t>
            </a:r>
          </a:p>
          <a:p>
            <a:pPr eaLnBrk="1" hangingPunct="1">
              <a:buFont typeface="Arial" panose="020B0604020202020204" pitchFamily="34" charset="0"/>
              <a:buChar char="•"/>
              <a:defRPr/>
            </a:pPr>
            <a:r>
              <a:rPr lang="en-IN" altLang="en-US" sz="625" dirty="0">
                <a:latin typeface="Times New Roman" panose="02020603050405020304" pitchFamily="18" charset="0"/>
                <a:cs typeface="Times New Roman" panose="02020603050405020304" pitchFamily="18" charset="0"/>
              </a:rPr>
              <a:t> Her parents have died due to </a:t>
            </a:r>
            <a:r>
              <a:rPr lang="en-IN" altLang="en-US" sz="625" dirty="0" err="1">
                <a:latin typeface="Times New Roman" panose="02020603050405020304" pitchFamily="18" charset="0"/>
                <a:cs typeface="Times New Roman" panose="02020603050405020304" pitchFamily="18" charset="0"/>
              </a:rPr>
              <a:t>hyperlipidemia</a:t>
            </a:r>
            <a:r>
              <a:rPr lang="en-IN" altLang="en-US" sz="625" dirty="0">
                <a:latin typeface="Times New Roman" panose="02020603050405020304" pitchFamily="18" charset="0"/>
                <a:cs typeface="Times New Roman" panose="02020603050405020304" pitchFamily="18" charset="0"/>
              </a:rPr>
              <a:t> and cardiac failure at an early age. She is genetically prone to obesity. </a:t>
            </a:r>
          </a:p>
          <a:p>
            <a:pPr eaLnBrk="1" hangingPunct="1">
              <a:buFont typeface="Arial" panose="020B0604020202020204" pitchFamily="34" charset="0"/>
              <a:buChar char="•"/>
              <a:defRPr/>
            </a:pPr>
            <a:r>
              <a:rPr lang="en-IN" altLang="en-US" sz="625" dirty="0">
                <a:latin typeface="Times New Roman" panose="02020603050405020304" pitchFamily="18" charset="0"/>
                <a:cs typeface="Times New Roman" panose="02020603050405020304" pitchFamily="18" charset="0"/>
              </a:rPr>
              <a:t>On the other hand, she does not consume alcohol but she is in a regular habit of smoking. She is suffering from high blood pressure and hypertension. </a:t>
            </a:r>
          </a:p>
          <a:p>
            <a:pPr eaLnBrk="1" hangingPunct="1">
              <a:buFont typeface="Arial" panose="020B0604020202020204" pitchFamily="34" charset="0"/>
              <a:buChar char="•"/>
              <a:defRPr/>
            </a:pPr>
            <a:r>
              <a:rPr lang="en-IN" altLang="en-US" sz="625" dirty="0">
                <a:latin typeface="Times New Roman" panose="02020603050405020304" pitchFamily="18" charset="0"/>
                <a:cs typeface="Times New Roman" panose="02020603050405020304" pitchFamily="18" charset="0"/>
              </a:rPr>
              <a:t>Ideal Body Weight is 64 kg where she is pursuing 86 kg body weight which is indicating her overweight aspect. I have calculated her BMI using the formula Weight in kg/ Height in meter square (KANNAN </a:t>
            </a:r>
            <a:r>
              <a:rPr lang="en-IN" altLang="en-US" sz="625" i="1" dirty="0">
                <a:latin typeface="Times New Roman" panose="02020603050405020304" pitchFamily="18" charset="0"/>
                <a:cs typeface="Times New Roman" panose="02020603050405020304" pitchFamily="18" charset="0"/>
              </a:rPr>
              <a:t>et al.</a:t>
            </a:r>
            <a:r>
              <a:rPr lang="en-IN" altLang="en-US" sz="625" dirty="0">
                <a:latin typeface="Times New Roman" panose="02020603050405020304" pitchFamily="18" charset="0"/>
                <a:cs typeface="Times New Roman" panose="02020603050405020304" pitchFamily="18" charset="0"/>
              </a:rPr>
              <a:t> 2017). It is 30.8 kg/m</a:t>
            </a:r>
            <a:r>
              <a:rPr lang="en-IN" altLang="en-US" sz="625" baseline="30000" dirty="0">
                <a:latin typeface="Times New Roman" panose="02020603050405020304" pitchFamily="18" charset="0"/>
                <a:cs typeface="Times New Roman" panose="02020603050405020304" pitchFamily="18" charset="0"/>
              </a:rPr>
              <a:t>2</a:t>
            </a:r>
            <a:r>
              <a:rPr lang="en-IN" altLang="en-US" sz="625" dirty="0">
                <a:latin typeface="Times New Roman" panose="02020603050405020304" pitchFamily="18" charset="0"/>
                <a:cs typeface="Times New Roman" panose="02020603050405020304" pitchFamily="18" charset="0"/>
              </a:rPr>
              <a:t> . It indicates that she is first degree obese (</a:t>
            </a:r>
            <a:r>
              <a:rPr lang="en-IN" altLang="en-US" sz="625" dirty="0" err="1">
                <a:latin typeface="Times New Roman" panose="02020603050405020304" pitchFamily="18" charset="0"/>
                <a:cs typeface="Times New Roman" panose="02020603050405020304" pitchFamily="18" charset="0"/>
              </a:rPr>
              <a:t>Zierle</a:t>
            </a:r>
            <a:r>
              <a:rPr lang="en-IN" altLang="en-US" sz="625" dirty="0">
                <a:latin typeface="Times New Roman" panose="02020603050405020304" pitchFamily="18" charset="0"/>
                <a:cs typeface="Times New Roman" panose="02020603050405020304" pitchFamily="18" charset="0"/>
              </a:rPr>
              <a:t>-Ghosh and Jan,  2018). </a:t>
            </a:r>
          </a:p>
          <a:p>
            <a:pPr eaLnBrk="1" hangingPunct="1">
              <a:buFont typeface="Arial" panose="020B0604020202020204" pitchFamily="34" charset="0"/>
              <a:buChar char="•"/>
              <a:defRPr/>
            </a:pPr>
            <a:r>
              <a:rPr lang="en-IN" altLang="en-US" sz="625" dirty="0">
                <a:latin typeface="Times New Roman" panose="02020603050405020304" pitchFamily="18" charset="0"/>
                <a:cs typeface="Times New Roman" panose="02020603050405020304" pitchFamily="18" charset="0"/>
              </a:rPr>
              <a:t>According to all the statements it can be concluded that she needs an urgent lifestyle modification otherwise these will lead to various irreversible complications and these can be the cause of mortality</a:t>
            </a:r>
            <a:r>
              <a:rPr lang="en-IN" altLang="en-US" sz="625" dirty="0"/>
              <a:t>.</a:t>
            </a:r>
          </a:p>
        </p:txBody>
      </p:sp>
      <p:sp>
        <p:nvSpPr>
          <p:cNvPr id="2240" name="Text Box 192">
            <a:extLst>
              <a:ext uri="{FF2B5EF4-FFF2-40B4-BE49-F238E27FC236}">
                <a16:creationId xmlns:a16="http://schemas.microsoft.com/office/drawing/2014/main" id="{5DA7F960-1FEF-4A19-B293-69FF65AF6A59}"/>
              </a:ext>
            </a:extLst>
          </p:cNvPr>
          <p:cNvSpPr txBox="1">
            <a:spLocks noChangeArrowheads="1"/>
          </p:cNvSpPr>
          <p:nvPr/>
        </p:nvSpPr>
        <p:spPr bwMode="auto">
          <a:xfrm>
            <a:off x="3048000" y="2832695"/>
            <a:ext cx="1405434" cy="2452688"/>
          </a:xfrm>
          <a:prstGeom prst="rect">
            <a:avLst/>
          </a:prstGeom>
          <a:solidFill>
            <a:srgbClr val="FFFF9F"/>
          </a:solidFill>
          <a:ln>
            <a:noFill/>
          </a:ln>
          <a:effectLst/>
        </p:spPr>
        <p:txBody>
          <a:bodyPr lIns="71438" tIns="71438" rIns="71438" bIns="71438"/>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defRPr/>
            </a:pPr>
            <a:r>
              <a:rPr lang="en-US" altLang="en-US" sz="625" dirty="0">
                <a:solidFill>
                  <a:srgbClr val="800000"/>
                </a:solidFill>
                <a:latin typeface="Impact" panose="020B0806030902050204" pitchFamily="34" charset="0"/>
              </a:rPr>
              <a:t>Causes and treatment</a:t>
            </a:r>
          </a:p>
          <a:p>
            <a:pPr eaLnBrk="1" hangingPunct="1">
              <a:defRPr/>
            </a:pPr>
            <a:r>
              <a:rPr lang="en-IN" sz="625" b="1" i="1" dirty="0">
                <a:latin typeface="Times New Roman" pitchFamily="18" charset="0"/>
                <a:cs typeface="Times New Roman" pitchFamily="18" charset="0"/>
              </a:rPr>
              <a:t>Causes:</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Genetic factor</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Lack of physical activity</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Improper diet</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Psychological factor</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Diseases (hypothyroidism, PCOS)</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Smoking and alcohol intake</a:t>
            </a:r>
          </a:p>
          <a:p>
            <a:pPr eaLnBrk="1" hangingPunct="1">
              <a:defRPr/>
            </a:pPr>
            <a:r>
              <a:rPr lang="en-US" sz="625" b="1" i="1" dirty="0">
                <a:latin typeface="Times New Roman" pitchFamily="18" charset="0"/>
                <a:cs typeface="Times New Roman" pitchFamily="18" charset="0"/>
              </a:rPr>
              <a:t>Treatment:</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Physical management</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Mental or psychological management</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Lifestyle modification</a:t>
            </a:r>
          </a:p>
          <a:p>
            <a:pPr marL="142875" indent="-142875" eaLnBrk="1" hangingPunct="1">
              <a:buFont typeface="Arial" pitchFamily="34" charset="0"/>
              <a:buChar char="•"/>
              <a:defRPr/>
            </a:pPr>
            <a:r>
              <a:rPr lang="en-IN" sz="625" b="1" i="1" dirty="0">
                <a:latin typeface="Times New Roman" pitchFamily="18" charset="0"/>
                <a:cs typeface="Times New Roman" pitchFamily="18" charset="0"/>
              </a:rPr>
              <a:t>Spiritual management</a:t>
            </a:r>
          </a:p>
          <a:p>
            <a:pPr eaLnBrk="1" hangingPunct="1">
              <a:defRPr/>
            </a:pPr>
            <a:r>
              <a:rPr lang="en-IN" sz="625" dirty="0">
                <a:latin typeface="Times New Roman" pitchFamily="18" charset="0"/>
                <a:cs typeface="Times New Roman" pitchFamily="18" charset="0"/>
              </a:rPr>
              <a:t>According to the case study,</a:t>
            </a:r>
          </a:p>
          <a:p>
            <a:pPr marL="107156" indent="-107156" eaLnBrk="1" hangingPunct="1">
              <a:buFont typeface="Arial" pitchFamily="34" charset="0"/>
              <a:buChar char="•"/>
              <a:defRPr/>
            </a:pPr>
            <a:r>
              <a:rPr lang="en-IN" sz="625" dirty="0">
                <a:latin typeface="Times New Roman" pitchFamily="18" charset="0"/>
                <a:cs typeface="Times New Roman" pitchFamily="18" charset="0"/>
              </a:rPr>
              <a:t>Sophia should follow some sessions of exercise and yoga. </a:t>
            </a:r>
          </a:p>
          <a:p>
            <a:pPr marL="107156" indent="-107156" eaLnBrk="1" hangingPunct="1">
              <a:buFont typeface="Arial" pitchFamily="34" charset="0"/>
              <a:buChar char="•"/>
              <a:defRPr/>
            </a:pPr>
            <a:r>
              <a:rPr lang="en-IN" sz="625" dirty="0">
                <a:latin typeface="Times New Roman" pitchFamily="18" charset="0"/>
                <a:cs typeface="Times New Roman" pitchFamily="18" charset="0"/>
              </a:rPr>
              <a:t>She needs to stop smoking and consumption of junk foods immediately with the restriction in table salt consumption.</a:t>
            </a:r>
          </a:p>
          <a:p>
            <a:pPr marL="107156" indent="-107156" eaLnBrk="1" hangingPunct="1">
              <a:buFont typeface="Arial" pitchFamily="34" charset="0"/>
              <a:buChar char="•"/>
              <a:defRPr/>
            </a:pPr>
            <a:r>
              <a:rPr lang="en-IN" sz="625" dirty="0">
                <a:latin typeface="Times New Roman" pitchFamily="18" charset="0"/>
                <a:cs typeface="Times New Roman" pitchFamily="18" charset="0"/>
              </a:rPr>
              <a:t> She needs to start following a healthy diet plan including plenty of fruits and vegetables.</a:t>
            </a:r>
          </a:p>
          <a:p>
            <a:pPr marL="142875" indent="-142875" eaLnBrk="1" hangingPunct="1">
              <a:buFont typeface="Arial" pitchFamily="34" charset="0"/>
              <a:buChar char="•"/>
              <a:defRPr/>
            </a:pPr>
            <a:endParaRPr lang="en-US" sz="625" dirty="0">
              <a:solidFill>
                <a:srgbClr val="990000"/>
              </a:solidFill>
              <a:latin typeface="Times New Roman" pitchFamily="18" charset="0"/>
              <a:cs typeface="Times New Roman" pitchFamily="18" charset="0"/>
            </a:endParaRPr>
          </a:p>
        </p:txBody>
      </p:sp>
      <p:sp>
        <p:nvSpPr>
          <p:cNvPr id="2053" name="Text Box 193">
            <a:extLst>
              <a:ext uri="{FF2B5EF4-FFF2-40B4-BE49-F238E27FC236}">
                <a16:creationId xmlns:a16="http://schemas.microsoft.com/office/drawing/2014/main" id="{5308EACD-465E-4A1C-B818-ABE53B68F93A}"/>
              </a:ext>
            </a:extLst>
          </p:cNvPr>
          <p:cNvSpPr txBox="1">
            <a:spLocks noChangeArrowheads="1"/>
          </p:cNvSpPr>
          <p:nvPr/>
        </p:nvSpPr>
        <p:spPr bwMode="auto">
          <a:xfrm>
            <a:off x="1035348" y="2786559"/>
            <a:ext cx="1944688" cy="2142133"/>
          </a:xfrm>
          <a:prstGeom prst="rect">
            <a:avLst/>
          </a:prstGeom>
          <a:solidFill>
            <a:srgbClr val="FFFFA3"/>
          </a:solidFill>
          <a:ln>
            <a:noFill/>
          </a:ln>
          <a:extLst>
            <a:ext uri="{91240B29-F687-4F45-9708-019B960494DF}">
              <a14:hiddenLine xmlns:a14="http://schemas.microsoft.com/office/drawing/2010/main" w="9525">
                <a:solidFill>
                  <a:srgbClr val="000000"/>
                </a:solidFill>
                <a:miter lim="800000"/>
                <a:headEnd/>
                <a:tailEnd/>
              </a14:hiddenLine>
            </a:ext>
          </a:extLst>
        </p:spPr>
        <p:txBody>
          <a:bodyPr lIns="71438" tIns="71438" rIns="71438" bIns="71438"/>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r>
              <a:rPr lang="en-US" altLang="en-US" sz="625">
                <a:solidFill>
                  <a:srgbClr val="800000"/>
                </a:solidFill>
                <a:latin typeface="Impact" panose="020B0806030902050204" pitchFamily="34" charset="0"/>
              </a:rPr>
              <a:t>Definition</a:t>
            </a:r>
          </a:p>
          <a:p>
            <a:pPr eaLnBrk="1" hangingPunct="1"/>
            <a:r>
              <a:rPr lang="en-IN" altLang="en-US" sz="625">
                <a:latin typeface="Times New Roman" panose="02020603050405020304" pitchFamily="18" charset="0"/>
                <a:cs typeface="Times New Roman" panose="02020603050405020304" pitchFamily="18" charset="0"/>
              </a:rPr>
              <a:t>Obesity can be defined as a complex multifactorial disease (Chooi, Ding and Magkos, 2019). This is characterized by excessive adiposity for which excessive mortality and morbidity can be caused with several complications (Garvey, 2019). </a:t>
            </a:r>
          </a:p>
          <a:p>
            <a:pPr eaLnBrk="1" hangingPunct="1"/>
            <a:r>
              <a:rPr lang="en-IN" altLang="en-US" sz="625">
                <a:latin typeface="Times New Roman" panose="02020603050405020304" pitchFamily="18" charset="0"/>
                <a:cs typeface="Times New Roman" panose="02020603050405020304" pitchFamily="18" charset="0"/>
              </a:rPr>
              <a:t>This can be caused due to several factors. The exposure to the fast food outlets and socioeconomic position are the key concern for the diet and obesity (Burgoine, Sarkar, Webster and Monsivais, 2018).</a:t>
            </a:r>
          </a:p>
          <a:p>
            <a:pPr eaLnBrk="1" hangingPunct="1"/>
            <a:r>
              <a:rPr lang="en-IN" altLang="en-US" sz="625">
                <a:latin typeface="Times New Roman" panose="02020603050405020304" pitchFamily="18" charset="0"/>
                <a:cs typeface="Times New Roman" panose="02020603050405020304" pitchFamily="18" charset="0"/>
              </a:rPr>
              <a:t>BMI or body mass index is thus considered as a significant tool which is used to diagnose and classify obesity.</a:t>
            </a:r>
          </a:p>
          <a:p>
            <a:pPr eaLnBrk="1" hangingPunct="1"/>
            <a:r>
              <a:rPr lang="en-IN" altLang="en-US" sz="625">
                <a:latin typeface="Times New Roman" panose="02020603050405020304" pitchFamily="18" charset="0"/>
                <a:cs typeface="Times New Roman" panose="02020603050405020304" pitchFamily="18" charset="0"/>
              </a:rPr>
              <a:t>There are such signs and symptoms of obesity for the adults like excessive body fat accumulation with an increased body weight, trouble sleeping, extreme tiredness, excessive sweating, shortness of breath, joint pain, inability in optimal performance. But the symptoms for childhood obesity varies in such ways that they face early puberty, eating disorders and constipation related issues. </a:t>
            </a:r>
          </a:p>
          <a:p>
            <a:pPr eaLnBrk="1" hangingPunct="1"/>
            <a:endParaRPr lang="en-US" altLang="en-US" sz="625">
              <a:solidFill>
                <a:srgbClr val="990000"/>
              </a:solidFill>
            </a:endParaRPr>
          </a:p>
        </p:txBody>
      </p:sp>
      <p:sp>
        <p:nvSpPr>
          <p:cNvPr id="2054" name="Text Box 194">
            <a:extLst>
              <a:ext uri="{FF2B5EF4-FFF2-40B4-BE49-F238E27FC236}">
                <a16:creationId xmlns:a16="http://schemas.microsoft.com/office/drawing/2014/main" id="{A3CF7A99-6CA3-4ACC-B297-7547556BF255}"/>
              </a:ext>
            </a:extLst>
          </p:cNvPr>
          <p:cNvSpPr txBox="1">
            <a:spLocks noChangeArrowheads="1"/>
          </p:cNvSpPr>
          <p:nvPr/>
        </p:nvSpPr>
        <p:spPr bwMode="auto">
          <a:xfrm>
            <a:off x="9507141" y="3368477"/>
            <a:ext cx="1635621" cy="1381125"/>
          </a:xfrm>
          <a:prstGeom prst="rect">
            <a:avLst/>
          </a:prstGeom>
          <a:solidFill>
            <a:srgbClr val="FF660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71438" tIns="71438" rIns="71438" bIns="71438"/>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r>
              <a:rPr lang="en-US" altLang="en-US" sz="625">
                <a:solidFill>
                  <a:srgbClr val="800000"/>
                </a:solidFill>
                <a:latin typeface="Impact" panose="020B0806030902050204" pitchFamily="34" charset="0"/>
              </a:rPr>
              <a:t>CONCLUSIONS</a:t>
            </a:r>
          </a:p>
          <a:p>
            <a:pPr eaLnBrk="1" hangingPunct="1"/>
            <a:r>
              <a:rPr lang="en-IN" altLang="en-US" sz="625">
                <a:latin typeface="Times New Roman" panose="02020603050405020304" pitchFamily="18" charset="0"/>
                <a:cs typeface="Times New Roman" panose="02020603050405020304" pitchFamily="18" charset="0"/>
              </a:rPr>
              <a:t>Obesity is a complex disease. It is not just a cosmetic concern. </a:t>
            </a:r>
          </a:p>
          <a:p>
            <a:pPr eaLnBrk="1" hangingPunct="1"/>
            <a:r>
              <a:rPr lang="en-IN" altLang="en-US" sz="625">
                <a:latin typeface="Times New Roman" panose="02020603050405020304" pitchFamily="18" charset="0"/>
                <a:cs typeface="Times New Roman" panose="02020603050405020304" pitchFamily="18" charset="0"/>
              </a:rPr>
              <a:t>It comes with several medical consequences including diabetes, heart diseases. A lifestyle modification along with psychological and social well being can positively affect obesity. According to my case study I found that Sophia is genetically predominant to obesity which cannot be overcome but a lifestyle modification with some of the good and healthy habits may lead to betterment of her life.</a:t>
            </a:r>
          </a:p>
        </p:txBody>
      </p:sp>
      <p:sp>
        <p:nvSpPr>
          <p:cNvPr id="2055" name="Text Box 195">
            <a:extLst>
              <a:ext uri="{FF2B5EF4-FFF2-40B4-BE49-F238E27FC236}">
                <a16:creationId xmlns:a16="http://schemas.microsoft.com/office/drawing/2014/main" id="{D0A47252-5B46-404E-B62F-CCC0F361E23A}"/>
              </a:ext>
            </a:extLst>
          </p:cNvPr>
          <p:cNvSpPr txBox="1">
            <a:spLocks noChangeArrowheads="1"/>
          </p:cNvSpPr>
          <p:nvPr/>
        </p:nvSpPr>
        <p:spPr bwMode="auto">
          <a:xfrm>
            <a:off x="2550418" y="1195090"/>
            <a:ext cx="2082602" cy="1519535"/>
          </a:xfrm>
          <a:prstGeom prst="rect">
            <a:avLst/>
          </a:prstGeom>
          <a:solidFill>
            <a:srgbClr val="FFFFC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71438" tIns="71438" rIns="71438" bIns="71438"/>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r>
              <a:rPr lang="en-US" altLang="en-US" sz="625">
                <a:solidFill>
                  <a:srgbClr val="800000"/>
                </a:solidFill>
                <a:latin typeface="Impact" panose="020B0806030902050204" pitchFamily="34" charset="0"/>
              </a:rPr>
              <a:t>INTRODUCTION</a:t>
            </a:r>
          </a:p>
          <a:p>
            <a:pPr eaLnBrk="1" hangingPunct="1"/>
            <a:r>
              <a:rPr lang="en-IN" altLang="en-US" sz="625">
                <a:latin typeface="Times New Roman" panose="02020603050405020304" pitchFamily="18" charset="0"/>
                <a:cs typeface="Times New Roman" panose="02020603050405020304" pitchFamily="18" charset="0"/>
              </a:rPr>
              <a:t>It has been found that about a third of the World’s population can be classified as overweight and obese. The prevalence of overweight and obesity has been doubled since the year of 1980 in the whole World (Chooi, Ding and Magkos, 2019).</a:t>
            </a:r>
          </a:p>
          <a:p>
            <a:pPr eaLnBrk="1" hangingPunct="1"/>
            <a:r>
              <a:rPr lang="en-IN" altLang="en-US" sz="625">
                <a:latin typeface="Times New Roman" panose="02020603050405020304" pitchFamily="18" charset="0"/>
                <a:cs typeface="Times New Roman" panose="02020603050405020304" pitchFamily="18" charset="0"/>
              </a:rPr>
              <a:t>Though the pandemic of obesity has drawn major attention in many countries (GBD 2015 Obesity Collaborators, 2017). It can be stated that obesity is the initial step of several other diseases. </a:t>
            </a:r>
          </a:p>
          <a:p>
            <a:pPr eaLnBrk="1" hangingPunct="1"/>
            <a:r>
              <a:rPr lang="en-IN" altLang="en-US" sz="625">
                <a:latin typeface="Times New Roman" panose="02020603050405020304" pitchFamily="18" charset="0"/>
                <a:cs typeface="Times New Roman" panose="02020603050405020304" pitchFamily="18" charset="0"/>
              </a:rPr>
              <a:t>In maximum cases of cardiac arrests and diabetes it has been found to be associated with obesity. In this study the risk factors for obesity, lifestyle modification needed for obesity will be discussed.</a:t>
            </a:r>
          </a:p>
        </p:txBody>
      </p:sp>
      <p:pic>
        <p:nvPicPr>
          <p:cNvPr id="2056" name="Picture 199" descr="C:\Users\SSB\Desktop\1594712425_obesity_big_600.jpg">
            <a:extLst>
              <a:ext uri="{FF2B5EF4-FFF2-40B4-BE49-F238E27FC236}">
                <a16:creationId xmlns:a16="http://schemas.microsoft.com/office/drawing/2014/main" id="{64847EFB-8709-4935-B9DA-40BDBD9D06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4070" y="1228824"/>
            <a:ext cx="1359793" cy="1503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2">
            <a:extLst>
              <a:ext uri="{FF2B5EF4-FFF2-40B4-BE49-F238E27FC236}">
                <a16:creationId xmlns:a16="http://schemas.microsoft.com/office/drawing/2014/main" id="{1AA832D6-5311-4167-929B-5C9A68E34C09}"/>
              </a:ext>
            </a:extLst>
          </p:cNvPr>
          <p:cNvSpPr txBox="1">
            <a:spLocks noChangeArrowheads="1"/>
          </p:cNvSpPr>
          <p:nvPr/>
        </p:nvSpPr>
        <p:spPr bwMode="auto">
          <a:xfrm>
            <a:off x="4538762" y="4472781"/>
            <a:ext cx="3486051" cy="2560957"/>
          </a:xfrm>
          <a:prstGeom prst="rect">
            <a:avLst/>
          </a:prstGeom>
          <a:solidFill>
            <a:srgbClr val="FFCC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r>
              <a:rPr lang="en-US" altLang="en-US" sz="625" b="1">
                <a:solidFill>
                  <a:srgbClr val="000000"/>
                </a:solidFill>
                <a:latin typeface="Times New Roman" panose="02020603050405020304" pitchFamily="18" charset="0"/>
              </a:rPr>
              <a:t>Treatment or management options available for patients</a:t>
            </a:r>
          </a:p>
          <a:p>
            <a:pPr eaLnBrk="1" hangingPunct="1">
              <a:spcBef>
                <a:spcPts val="375"/>
              </a:spcBef>
              <a:spcAft>
                <a:spcPts val="375"/>
              </a:spcAft>
            </a:pPr>
            <a:r>
              <a:rPr lang="en-US" altLang="en-US" sz="625">
                <a:solidFill>
                  <a:srgbClr val="000000"/>
                </a:solidFill>
                <a:latin typeface="Times New Roman" panose="02020603050405020304" pitchFamily="18" charset="0"/>
              </a:rPr>
              <a:t>The prevalence of obesity has been found to spread globally in a wide range. It is high time to control the spectrum as soon as possible. There are some treatment or management options available to treat the situation.</a:t>
            </a:r>
            <a:endParaRPr lang="en-US" altLang="en-US" sz="625"/>
          </a:p>
          <a:p>
            <a:pPr eaLnBrk="1" hangingPunct="1">
              <a:spcBef>
                <a:spcPts val="375"/>
              </a:spcBef>
              <a:spcAft>
                <a:spcPts val="375"/>
              </a:spcAft>
            </a:pPr>
            <a:r>
              <a:rPr lang="en-US" altLang="en-US" sz="625" b="1" i="1">
                <a:solidFill>
                  <a:srgbClr val="000000"/>
                </a:solidFill>
                <a:latin typeface="Times New Roman" panose="02020603050405020304" pitchFamily="18" charset="0"/>
              </a:rPr>
              <a:t>Physical management</a:t>
            </a:r>
            <a:r>
              <a:rPr lang="en-US" altLang="en-US" sz="625">
                <a:solidFill>
                  <a:srgbClr val="000000"/>
                </a:solidFill>
                <a:latin typeface="Times New Roman" panose="02020603050405020304" pitchFamily="18" charset="0"/>
              </a:rPr>
              <a:t>: It has been observed that the people are suffering with obesity due to their sedentary lifestyle. It is very significant to include some activities in a regular routine that are helpful to maintain a healthy lifestyle. All the age groups including the children to elderly it is very common that they are preferring and getting habituated also with such sedentary life. It is very important to stay physically active as there exists a strong connection between the physical immobility and obesity (Asp </a:t>
            </a:r>
            <a:r>
              <a:rPr lang="en-US" altLang="en-US" sz="625" i="1">
                <a:solidFill>
                  <a:srgbClr val="000000"/>
                </a:solidFill>
                <a:latin typeface="Times New Roman" panose="02020603050405020304" pitchFamily="18" charset="0"/>
              </a:rPr>
              <a:t>et al</a:t>
            </a:r>
            <a:r>
              <a:rPr lang="en-US" altLang="en-US" sz="625">
                <a:solidFill>
                  <a:srgbClr val="000000"/>
                </a:solidFill>
                <a:latin typeface="Times New Roman" panose="02020603050405020304" pitchFamily="18" charset="0"/>
              </a:rPr>
              <a:t>. 2017). A regular habit of yoga, meditation and exercise can be beneficial to treat the physiological state. It is quite obvious that it is problematic in the hectic schedule but after waking up it can be carried out for 30 minutes. If there are some trouble arising to exercise the light exercises and free hands session can be helpful. It can affect positively if the workplaces build up some strategies for health practices (Wolfenden </a:t>
            </a:r>
            <a:r>
              <a:rPr lang="en-US" altLang="en-US" sz="625" i="1">
                <a:solidFill>
                  <a:srgbClr val="000000"/>
                </a:solidFill>
                <a:latin typeface="Times New Roman" panose="02020603050405020304" pitchFamily="18" charset="0"/>
              </a:rPr>
              <a:t>et al.</a:t>
            </a:r>
            <a:r>
              <a:rPr lang="en-US" altLang="en-US" sz="625">
                <a:solidFill>
                  <a:srgbClr val="000000"/>
                </a:solidFill>
                <a:latin typeface="Times New Roman" panose="02020603050405020304" pitchFamily="18" charset="0"/>
              </a:rPr>
              <a:t> 2018). They may include a fitness coach and session just for 20-30 on each day during the evening time and the involvement of employees should be mandatory. The schools need to carry these out following the same manner. Though some of the schools include Physical Training (PT) classes in their routine. </a:t>
            </a:r>
          </a:p>
          <a:p>
            <a:pPr eaLnBrk="1" hangingPunct="1">
              <a:spcBef>
                <a:spcPts val="375"/>
              </a:spcBef>
              <a:spcAft>
                <a:spcPts val="375"/>
              </a:spcAft>
            </a:pPr>
            <a:r>
              <a:rPr lang="en-US" altLang="en-US" sz="625" b="1" i="1">
                <a:solidFill>
                  <a:srgbClr val="000000"/>
                </a:solidFill>
                <a:latin typeface="Times New Roman" panose="02020603050405020304" pitchFamily="18" charset="0"/>
              </a:rPr>
              <a:t>Spiritual management-</a:t>
            </a:r>
            <a:r>
              <a:rPr lang="en-US" altLang="en-US" sz="625">
                <a:solidFill>
                  <a:srgbClr val="000000"/>
                </a:solidFill>
                <a:latin typeface="Times New Roman" panose="02020603050405020304" pitchFamily="18" charset="0"/>
              </a:rPr>
              <a:t> It has been found in some studies that the spiritual well being are oriented with self esteem and confidence thereby they are much more able to lead a healthy life which adversely affects on obesity. They think that their body is not the garbage, it is a gift from God thereby it should be maintained properly. It has been observed that the spiritual well being are more able to understand the quality of life (Popkess-Vawter, Yoder E, Gajewski, 2005) They can manage their stress level, peace of mind and also consume a healthy diet.</a:t>
            </a:r>
            <a:endParaRPr lang="en-AU" altLang="en-US" sz="625"/>
          </a:p>
        </p:txBody>
      </p:sp>
      <p:sp>
        <p:nvSpPr>
          <p:cNvPr id="2058" name="TextBox 3">
            <a:extLst>
              <a:ext uri="{FF2B5EF4-FFF2-40B4-BE49-F238E27FC236}">
                <a16:creationId xmlns:a16="http://schemas.microsoft.com/office/drawing/2014/main" id="{F58BA032-F977-4F04-89FC-E0564F6A6DDA}"/>
              </a:ext>
            </a:extLst>
          </p:cNvPr>
          <p:cNvSpPr txBox="1">
            <a:spLocks noChangeArrowheads="1"/>
          </p:cNvSpPr>
          <p:nvPr/>
        </p:nvSpPr>
        <p:spPr bwMode="auto">
          <a:xfrm>
            <a:off x="6532562" y="1190625"/>
            <a:ext cx="4548684" cy="2214709"/>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spcBef>
                <a:spcPts val="375"/>
              </a:spcBef>
              <a:spcAft>
                <a:spcPts val="375"/>
              </a:spcAft>
            </a:pPr>
            <a:r>
              <a:rPr lang="en-US" altLang="en-US" sz="625" b="1" i="1">
                <a:solidFill>
                  <a:srgbClr val="000000"/>
                </a:solidFill>
                <a:latin typeface="Times New Roman" panose="02020603050405020304" pitchFamily="18" charset="0"/>
              </a:rPr>
              <a:t>Mental or psychological management: </a:t>
            </a:r>
            <a:r>
              <a:rPr lang="en-US" altLang="en-US" sz="625">
                <a:solidFill>
                  <a:srgbClr val="000000"/>
                </a:solidFill>
                <a:latin typeface="Times New Roman" panose="02020603050405020304" pitchFamily="18" charset="0"/>
              </a:rPr>
              <a:t>During the hectic life schedule it is very common to observe the frustration, work stress, anxiety, sleeping disorders among people. It has been found that these psychological factors influence the excessive food consumption and effects in hormonal regulation due to which obesity and its complications occur. Leptin is the hormone which is found to have a direct relation with energy metabolism and obesity. The emergency hormones found to affect leptin secretion thereby the consumption of food. There are three pathways found by which stress regulates obesity. First one is interference with cognitive processes such as self regulation, second one is behavioural changes including shortening of sleep, over consumption of food and decreasing physical activity and the third one is it triggers physiological changes in the hypothalamus-pituitary and adrenal axis (Tomiyama, 2019).  It should be taken in concern that the stress can affect severally in the physiological conditions of human beings. Thereby regulation of stress by the stress management procedures is very important. There should be some counselling sessions for the people who are facing such psychological disorders. They need to be more focused on their hobbies, short trips, meditation etc. An involuntary counselling session on a weekly basis can be helpful to manage such psychological conditions. </a:t>
            </a:r>
            <a:endParaRPr lang="en-US" altLang="en-US" sz="625"/>
          </a:p>
          <a:p>
            <a:pPr eaLnBrk="1" hangingPunct="1">
              <a:spcBef>
                <a:spcPts val="375"/>
              </a:spcBef>
              <a:spcAft>
                <a:spcPts val="375"/>
              </a:spcAft>
            </a:pPr>
            <a:r>
              <a:rPr lang="en-US" altLang="en-US" sz="625" b="1" i="1">
                <a:solidFill>
                  <a:srgbClr val="000000"/>
                </a:solidFill>
                <a:latin typeface="Times New Roman" panose="02020603050405020304" pitchFamily="18" charset="0"/>
              </a:rPr>
              <a:t>Lifestyle modification- </a:t>
            </a:r>
            <a:r>
              <a:rPr lang="en-US" altLang="en-US" sz="625">
                <a:solidFill>
                  <a:srgbClr val="000000"/>
                </a:solidFill>
                <a:latin typeface="Times New Roman" panose="02020603050405020304" pitchFamily="18" charset="0"/>
              </a:rPr>
              <a:t>The most important management is lifestyle modification which includes a series of factors like, restricting the consumption of smoking and alcohol, reducing the consumption of junk and fast foods, inclusion of fruits and vegetables and high fibre foods as the healthy diet pattern. Diet is directly related to the term “obesity”. There are several key considerations existing with this. Small portioned frequent meals can be beneficial to treat the situation. Consumption of water during taking the meal should be avoided. Inclusion of high fibre foods in diet like oats, multigrains, whole cereals, vegetables can be helpful. Avoidance of simple sugars, fats and oils, nuts, oilseeds, carbonated beverages, fast and junk foods is important. Protein should be taken as much as possible from the sources like lean meat, egg white, milk products, pulse. It is important to take plenty of water. It will be better if the people consume whole fruit rather than fruit juice, boiled or stewed vegetables instead of soup. Among the fruits it can be beneficial to take apple and guava instead of banana. It has to be taken in concern that the red meat, egg yolk, junk foods, cigarettes and alcohol needs to be restricted as soon as possible.</a:t>
            </a:r>
            <a:endParaRPr lang="en-US" altLang="en-US" sz="625"/>
          </a:p>
        </p:txBody>
      </p:sp>
      <p:sp>
        <p:nvSpPr>
          <p:cNvPr id="2059" name="TextBox 4">
            <a:extLst>
              <a:ext uri="{FF2B5EF4-FFF2-40B4-BE49-F238E27FC236}">
                <a16:creationId xmlns:a16="http://schemas.microsoft.com/office/drawing/2014/main" id="{604AF475-F274-42C8-BADE-356393C81527}"/>
              </a:ext>
            </a:extLst>
          </p:cNvPr>
          <p:cNvSpPr txBox="1">
            <a:spLocks noChangeArrowheads="1"/>
          </p:cNvSpPr>
          <p:nvPr/>
        </p:nvSpPr>
        <p:spPr bwMode="auto">
          <a:xfrm>
            <a:off x="7965778" y="3260328"/>
            <a:ext cx="1405930" cy="1542217"/>
          </a:xfrm>
          <a:prstGeom prst="rect">
            <a:avLst/>
          </a:prstGeom>
          <a:solidFill>
            <a:srgbClr val="FF9966"/>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spcBef>
                <a:spcPts val="375"/>
              </a:spcBef>
              <a:spcAft>
                <a:spcPts val="375"/>
              </a:spcAft>
            </a:pPr>
            <a:r>
              <a:rPr lang="en-US" altLang="en-US" sz="563">
                <a:solidFill>
                  <a:srgbClr val="000000"/>
                </a:solidFill>
                <a:latin typeface="Times New Roman" panose="02020603050405020304" pitchFamily="18" charset="0"/>
              </a:rPr>
              <a:t>According to the case study </a:t>
            </a:r>
            <a:endParaRPr lang="en-US" altLang="en-US" sz="239"/>
          </a:p>
          <a:p>
            <a:pPr eaLnBrk="1" hangingPunct="1">
              <a:spcBef>
                <a:spcPts val="375"/>
              </a:spcBef>
              <a:spcAft>
                <a:spcPts val="375"/>
              </a:spcAft>
            </a:pPr>
            <a:r>
              <a:rPr lang="en-US" altLang="en-US" sz="563">
                <a:solidFill>
                  <a:srgbClr val="000000"/>
                </a:solidFill>
                <a:latin typeface="Times New Roman" panose="02020603050405020304" pitchFamily="18" charset="0"/>
              </a:rPr>
              <a:t>Sophia needs to manage several aspects to control her obesity. </a:t>
            </a:r>
            <a:endParaRPr lang="en-US" altLang="en-US" sz="239"/>
          </a:p>
          <a:p>
            <a:pPr eaLnBrk="1" hangingPunct="1">
              <a:spcBef>
                <a:spcPts val="375"/>
              </a:spcBef>
              <a:spcAft>
                <a:spcPts val="375"/>
              </a:spcAft>
            </a:pPr>
            <a:r>
              <a:rPr lang="en-US" altLang="en-US" sz="563">
                <a:solidFill>
                  <a:srgbClr val="000000"/>
                </a:solidFill>
                <a:latin typeface="Times New Roman" panose="02020603050405020304" pitchFamily="18" charset="0"/>
              </a:rPr>
              <a:t>She should follow some sessions of exercise and yoga. </a:t>
            </a:r>
            <a:endParaRPr lang="en-US" altLang="en-US" sz="239"/>
          </a:p>
          <a:p>
            <a:pPr eaLnBrk="1" hangingPunct="1">
              <a:spcBef>
                <a:spcPts val="375"/>
              </a:spcBef>
              <a:spcAft>
                <a:spcPts val="375"/>
              </a:spcAft>
            </a:pPr>
            <a:r>
              <a:rPr lang="en-US" altLang="en-US" sz="563">
                <a:solidFill>
                  <a:srgbClr val="000000"/>
                </a:solidFill>
                <a:latin typeface="Times New Roman" panose="02020603050405020304" pitchFamily="18" charset="0"/>
              </a:rPr>
              <a:t>She needs to stop smoking and consumption of junk foods immediately with the restriction in table salt consumption.</a:t>
            </a:r>
            <a:endParaRPr lang="en-US" altLang="en-US" sz="239"/>
          </a:p>
          <a:p>
            <a:pPr eaLnBrk="1" hangingPunct="1">
              <a:spcBef>
                <a:spcPts val="375"/>
              </a:spcBef>
              <a:spcAft>
                <a:spcPts val="375"/>
              </a:spcAft>
            </a:pPr>
            <a:r>
              <a:rPr lang="en-US" altLang="en-US" sz="563">
                <a:solidFill>
                  <a:srgbClr val="000000"/>
                </a:solidFill>
                <a:latin typeface="Times New Roman" panose="02020603050405020304" pitchFamily="18" charset="0"/>
              </a:rPr>
              <a:t> She needs to start following a healthy diet plan including plenty of fruits and vegetables.</a:t>
            </a:r>
            <a:endParaRPr lang="en-US" altLang="en-US" sz="239"/>
          </a:p>
        </p:txBody>
      </p:sp>
      <p:sp>
        <p:nvSpPr>
          <p:cNvPr id="2060" name="TextBox 5">
            <a:extLst>
              <a:ext uri="{FF2B5EF4-FFF2-40B4-BE49-F238E27FC236}">
                <a16:creationId xmlns:a16="http://schemas.microsoft.com/office/drawing/2014/main" id="{42A0A0BF-CC44-49C2-836F-C16DBCFA79B4}"/>
              </a:ext>
            </a:extLst>
          </p:cNvPr>
          <p:cNvSpPr txBox="1">
            <a:spLocks noChangeArrowheads="1"/>
          </p:cNvSpPr>
          <p:nvPr/>
        </p:nvSpPr>
        <p:spPr bwMode="auto">
          <a:xfrm>
            <a:off x="8110141" y="4818063"/>
            <a:ext cx="3054945" cy="2131353"/>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1pPr>
            <a:lvl2pPr marL="15874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2pPr>
            <a:lvl3pPr marL="31748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3pPr>
            <a:lvl4pPr marL="476220"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4pPr>
            <a:lvl5pPr marL="634959" algn="l" rtl="0" eaLnBrk="0" fontAlgn="base" hangingPunct="0">
              <a:spcBef>
                <a:spcPct val="0"/>
              </a:spcBef>
              <a:spcAft>
                <a:spcPct val="0"/>
              </a:spcAft>
              <a:defRPr sz="764" kern="1200">
                <a:solidFill>
                  <a:schemeClr val="tx1"/>
                </a:solidFill>
                <a:latin typeface="Arial" panose="020B0604020202020204" pitchFamily="34" charset="0"/>
                <a:ea typeface="+mn-ea"/>
                <a:cs typeface="+mn-cs"/>
              </a:defRPr>
            </a:lvl5pPr>
            <a:lvl6pPr marL="793699" algn="l" defTabSz="317480" rtl="0" eaLnBrk="1" latinLnBrk="0" hangingPunct="1">
              <a:defRPr sz="764" kern="1200">
                <a:solidFill>
                  <a:schemeClr val="tx1"/>
                </a:solidFill>
                <a:latin typeface="Arial" panose="020B0604020202020204" pitchFamily="34" charset="0"/>
                <a:ea typeface="+mn-ea"/>
                <a:cs typeface="+mn-cs"/>
              </a:defRPr>
            </a:lvl6pPr>
            <a:lvl7pPr marL="952439" algn="l" defTabSz="317480" rtl="0" eaLnBrk="1" latinLnBrk="0" hangingPunct="1">
              <a:defRPr sz="764" kern="1200">
                <a:solidFill>
                  <a:schemeClr val="tx1"/>
                </a:solidFill>
                <a:latin typeface="Arial" panose="020B0604020202020204" pitchFamily="34" charset="0"/>
                <a:ea typeface="+mn-ea"/>
                <a:cs typeface="+mn-cs"/>
              </a:defRPr>
            </a:lvl7pPr>
            <a:lvl8pPr marL="1111179" algn="l" defTabSz="317480" rtl="0" eaLnBrk="1" latinLnBrk="0" hangingPunct="1">
              <a:defRPr sz="764" kern="1200">
                <a:solidFill>
                  <a:schemeClr val="tx1"/>
                </a:solidFill>
                <a:latin typeface="Arial" panose="020B0604020202020204" pitchFamily="34" charset="0"/>
                <a:ea typeface="+mn-ea"/>
                <a:cs typeface="+mn-cs"/>
              </a:defRPr>
            </a:lvl8pPr>
            <a:lvl9pPr marL="1269919" algn="l" defTabSz="317480" rtl="0" eaLnBrk="1" latinLnBrk="0" hangingPunct="1">
              <a:defRPr sz="764" kern="1200">
                <a:solidFill>
                  <a:schemeClr val="tx1"/>
                </a:solidFill>
                <a:latin typeface="Arial" panose="020B0604020202020204" pitchFamily="34" charset="0"/>
                <a:ea typeface="+mn-ea"/>
                <a:cs typeface="+mn-cs"/>
              </a:defRPr>
            </a:lvl9pPr>
          </a:lstStyle>
          <a:p>
            <a:pPr eaLnBrk="1" hangingPunct="1">
              <a:spcBef>
                <a:spcPts val="375"/>
              </a:spcBef>
              <a:spcAft>
                <a:spcPts val="375"/>
              </a:spcAft>
            </a:pPr>
            <a:r>
              <a:rPr lang="en-US" altLang="en-US" sz="250">
                <a:solidFill>
                  <a:srgbClr val="000000"/>
                </a:solidFill>
                <a:latin typeface="Times New Roman" panose="02020603050405020304" pitchFamily="18" charset="0"/>
              </a:rPr>
              <a:t>Chooi, Y.C., Ding, C. and Magkos, F., 2019. The epidemiology of obesity. </a:t>
            </a:r>
            <a:r>
              <a:rPr lang="en-US" altLang="en-US" sz="250" i="1">
                <a:solidFill>
                  <a:srgbClr val="000000"/>
                </a:solidFill>
                <a:latin typeface="Times New Roman" panose="02020603050405020304" pitchFamily="18" charset="0"/>
              </a:rPr>
              <a:t>Metabolism</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92</a:t>
            </a:r>
            <a:r>
              <a:rPr lang="en-US" altLang="en-US" sz="250">
                <a:solidFill>
                  <a:srgbClr val="000000"/>
                </a:solidFill>
                <a:latin typeface="Times New Roman" panose="02020603050405020304" pitchFamily="18" charset="0"/>
              </a:rPr>
              <a:t>, pp.6-10. </a:t>
            </a:r>
            <a:r>
              <a:rPr lang="en-US" altLang="en-US" sz="250" u="sng">
                <a:solidFill>
                  <a:srgbClr val="1155CC"/>
                </a:solidFill>
                <a:latin typeface="Times New Roman" panose="02020603050405020304" pitchFamily="18" charset="0"/>
                <a:hlinkClick r:id="rId3"/>
              </a:rPr>
              <a:t>https://www.sciencedirect.com/science/article/pii/S002604951830194X</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GBD 2015 Obesity Collaborators, 2017. Health effects of overweight and obesity in 195 countries over 25 years. </a:t>
            </a:r>
            <a:r>
              <a:rPr lang="en-US" altLang="en-US" sz="250" i="1">
                <a:solidFill>
                  <a:srgbClr val="000000"/>
                </a:solidFill>
                <a:latin typeface="Times New Roman" panose="02020603050405020304" pitchFamily="18" charset="0"/>
              </a:rPr>
              <a:t>New England Journal of Medicine</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377</a:t>
            </a:r>
            <a:r>
              <a:rPr lang="en-US" altLang="en-US" sz="250">
                <a:solidFill>
                  <a:srgbClr val="000000"/>
                </a:solidFill>
                <a:latin typeface="Times New Roman" panose="02020603050405020304" pitchFamily="18" charset="0"/>
              </a:rPr>
              <a:t>(1), pp.13-27. </a:t>
            </a:r>
            <a:r>
              <a:rPr lang="en-US" altLang="en-US" sz="250" u="sng">
                <a:solidFill>
                  <a:srgbClr val="1155CC"/>
                </a:solidFill>
                <a:latin typeface="Times New Roman" panose="02020603050405020304" pitchFamily="18" charset="0"/>
                <a:hlinkClick r:id="rId4"/>
              </a:rPr>
              <a:t>https://www.nejm.org/doi/full/10.1056/NEJMoa1614362</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Burgoine, T., Sarkar, C., Webster, C.J. and Monsivais, P., 2018. Examining the interaction of fast-food outlet exposure and income on diet and obesity: evidence from 51,361 UK Biobank participants. </a:t>
            </a:r>
            <a:r>
              <a:rPr lang="en-US" altLang="en-US" sz="250" i="1">
                <a:solidFill>
                  <a:srgbClr val="000000"/>
                </a:solidFill>
                <a:latin typeface="Times New Roman" panose="02020603050405020304" pitchFamily="18" charset="0"/>
              </a:rPr>
              <a:t>International Journal of Behavioral Nutrition and Physical Activity</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15</a:t>
            </a:r>
            <a:r>
              <a:rPr lang="en-US" altLang="en-US" sz="250">
                <a:solidFill>
                  <a:srgbClr val="000000"/>
                </a:solidFill>
                <a:latin typeface="Times New Roman" panose="02020603050405020304" pitchFamily="18" charset="0"/>
              </a:rPr>
              <a:t>(1), pp.1-12. </a:t>
            </a:r>
            <a:r>
              <a:rPr lang="en-US" altLang="en-US" sz="250" u="sng">
                <a:solidFill>
                  <a:srgbClr val="1155CC"/>
                </a:solidFill>
                <a:latin typeface="Times New Roman" panose="02020603050405020304" pitchFamily="18" charset="0"/>
                <a:hlinkClick r:id="rId5"/>
              </a:rPr>
              <a:t>https://ijbnpa.biomedcentral.com/articles/10.1186/s12966-018-0699-8</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Garvey, W.T., 2019. Clinical Definition of overweight and obesity. In </a:t>
            </a:r>
            <a:r>
              <a:rPr lang="en-US" altLang="en-US" sz="250" i="1">
                <a:solidFill>
                  <a:srgbClr val="000000"/>
                </a:solidFill>
                <a:latin typeface="Times New Roman" panose="02020603050405020304" pitchFamily="18" charset="0"/>
              </a:rPr>
              <a:t>Bariatric Endocrinology</a:t>
            </a:r>
            <a:r>
              <a:rPr lang="en-US" altLang="en-US" sz="250">
                <a:solidFill>
                  <a:srgbClr val="000000"/>
                </a:solidFill>
                <a:latin typeface="Times New Roman" panose="02020603050405020304" pitchFamily="18" charset="0"/>
              </a:rPr>
              <a:t> (pp. 121-143). Springer, Cham. </a:t>
            </a:r>
            <a:r>
              <a:rPr lang="en-US" altLang="en-US" sz="250" u="sng">
                <a:solidFill>
                  <a:srgbClr val="1155CC"/>
                </a:solidFill>
                <a:latin typeface="Times New Roman" panose="02020603050405020304" pitchFamily="18" charset="0"/>
                <a:hlinkClick r:id="rId6"/>
              </a:rPr>
              <a:t>https://link.springer.com/chapter/10.1007/978-3-319-95655-8_7</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KANNAN, M., THARANITHARAN, K., SREEBA, A., NANDHINI, Y., PAVITHRAKUMAR, T. and AKILA, M.T., 2017.Mechanised Body Mass Index (BMI) Calculator using PIC16F877A. </a:t>
            </a:r>
            <a:r>
              <a:rPr lang="en-US" altLang="en-US" sz="250" u="sng">
                <a:solidFill>
                  <a:srgbClr val="1155CC"/>
                </a:solidFill>
                <a:latin typeface="Times New Roman" panose="02020603050405020304" pitchFamily="18" charset="0"/>
                <a:hlinkClick r:id="rId7"/>
              </a:rPr>
              <a:t>http://www.ijrdt.org/upload/44869143-Mechanised%20Body%20Mass%20Index%20(BMI)%20Calculator%20using.pdf</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Zierle-Ghosh, A. and Jan, A., 2018. Physiology, Body mass index (BMI). </a:t>
            </a:r>
            <a:r>
              <a:rPr lang="en-US" altLang="en-US" sz="250" i="1">
                <a:solidFill>
                  <a:srgbClr val="000000"/>
                </a:solidFill>
                <a:latin typeface="Times New Roman" panose="02020603050405020304" pitchFamily="18" charset="0"/>
              </a:rPr>
              <a:t>StatPearls [Internet]</a:t>
            </a:r>
            <a:r>
              <a:rPr lang="en-US" altLang="en-US" sz="250">
                <a:solidFill>
                  <a:srgbClr val="000000"/>
                </a:solidFill>
                <a:latin typeface="Times New Roman" panose="02020603050405020304" pitchFamily="18" charset="0"/>
              </a:rPr>
              <a:t>.</a:t>
            </a:r>
            <a:r>
              <a:rPr lang="en-US" altLang="en-US" sz="250" u="sng">
                <a:solidFill>
                  <a:srgbClr val="1155CC"/>
                </a:solidFill>
                <a:latin typeface="Times New Roman" panose="02020603050405020304" pitchFamily="18" charset="0"/>
                <a:hlinkClick r:id="rId8"/>
              </a:rPr>
              <a:t>https://www.ncbi.nlm.nih.gov/books/NBK535456/</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Kostovski, M., Tasic, V., Laban, N., Polenakovic, M., Danilovski, D. and Gucev, Z., 2017. Obesity in Childhood and Adolescence, Genetic Factors. </a:t>
            </a:r>
            <a:r>
              <a:rPr lang="en-US" altLang="en-US" sz="250" i="1">
                <a:solidFill>
                  <a:srgbClr val="000000"/>
                </a:solidFill>
                <a:latin typeface="Times New Roman" panose="02020603050405020304" pitchFamily="18" charset="0"/>
              </a:rPr>
              <a:t>prilozi</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38</a:t>
            </a:r>
            <a:r>
              <a:rPr lang="en-US" altLang="en-US" sz="250">
                <a:solidFill>
                  <a:srgbClr val="000000"/>
                </a:solidFill>
                <a:latin typeface="Times New Roman" panose="02020603050405020304" pitchFamily="18" charset="0"/>
              </a:rPr>
              <a:t>(3).</a:t>
            </a:r>
            <a:r>
              <a:rPr lang="en-US" altLang="en-US" sz="250" u="sng">
                <a:solidFill>
                  <a:srgbClr val="1155CC"/>
                </a:solidFill>
                <a:latin typeface="Times New Roman" panose="02020603050405020304" pitchFamily="18" charset="0"/>
                <a:hlinkClick r:id="rId9"/>
              </a:rPr>
              <a:t>http://manu.edu.mk/prilozi/38_3/13.pdf</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Anirudh, B.V.M. and Mohanraj, K.G., 2020. AWARENESS ON SEDENTARY LIFESTYLE, OBESITY AND CARDIOVASCULAR DISEASES AMONG UNDERGRADUATE STUDENT POPULATION. </a:t>
            </a:r>
            <a:r>
              <a:rPr lang="en-US" altLang="en-US" sz="250" i="1">
                <a:solidFill>
                  <a:srgbClr val="000000"/>
                </a:solidFill>
                <a:latin typeface="Times New Roman" panose="02020603050405020304" pitchFamily="18" charset="0"/>
              </a:rPr>
              <a:t>European Journal of Molecular &amp; Clinical Medicine</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7</a:t>
            </a:r>
            <a:r>
              <a:rPr lang="en-US" altLang="en-US" sz="250">
                <a:solidFill>
                  <a:srgbClr val="000000"/>
                </a:solidFill>
                <a:latin typeface="Times New Roman" panose="02020603050405020304" pitchFamily="18" charset="0"/>
              </a:rPr>
              <a:t>(1), pp.737-747. </a:t>
            </a:r>
            <a:r>
              <a:rPr lang="en-US" altLang="en-US" sz="250" u="sng">
                <a:solidFill>
                  <a:srgbClr val="1155CC"/>
                </a:solidFill>
                <a:latin typeface="Times New Roman" panose="02020603050405020304" pitchFamily="18" charset="0"/>
                <a:hlinkClick r:id="rId10"/>
              </a:rPr>
              <a:t>https://ejmcm.com/article_2241.html</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Allom, V., Mullan, B., Smith, E., Hay, P. and Raman, J., 2018. Breaking bad habits by improving executive function in individuals with obesity. </a:t>
            </a:r>
            <a:r>
              <a:rPr lang="en-US" altLang="en-US" sz="250" i="1">
                <a:solidFill>
                  <a:srgbClr val="000000"/>
                </a:solidFill>
                <a:latin typeface="Times New Roman" panose="02020603050405020304" pitchFamily="18" charset="0"/>
              </a:rPr>
              <a:t>BMC Public Health</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18</a:t>
            </a:r>
            <a:r>
              <a:rPr lang="en-US" altLang="en-US" sz="250">
                <a:solidFill>
                  <a:srgbClr val="000000"/>
                </a:solidFill>
                <a:latin typeface="Times New Roman" panose="02020603050405020304" pitchFamily="18" charset="0"/>
              </a:rPr>
              <a:t>(1), pp.1-8.</a:t>
            </a:r>
            <a:r>
              <a:rPr lang="en-US" altLang="en-US" sz="250" u="sng">
                <a:solidFill>
                  <a:srgbClr val="1155CC"/>
                </a:solidFill>
                <a:latin typeface="Times New Roman" panose="02020603050405020304" pitchFamily="18" charset="0"/>
                <a:hlinkClick r:id="rId11"/>
              </a:rPr>
              <a:t>https://bmcpublichealth.biomedcentral.com/articles/10.1186/s12889-018-5392-y</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Traversy, G., &amp; Chaput, J. P., 2015. Alcohol Consumption and Obesity: An Update. </a:t>
            </a:r>
            <a:r>
              <a:rPr lang="en-US" altLang="en-US" sz="250" i="1">
                <a:solidFill>
                  <a:srgbClr val="000000"/>
                </a:solidFill>
                <a:latin typeface="Times New Roman" panose="02020603050405020304" pitchFamily="18" charset="0"/>
              </a:rPr>
              <a:t>Current obesity reports</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4</a:t>
            </a:r>
            <a:r>
              <a:rPr lang="en-US" altLang="en-US" sz="250">
                <a:solidFill>
                  <a:srgbClr val="000000"/>
                </a:solidFill>
                <a:latin typeface="Times New Roman" panose="02020603050405020304" pitchFamily="18" charset="0"/>
              </a:rPr>
              <a:t>(1), 122–130. </a:t>
            </a:r>
            <a:r>
              <a:rPr lang="en-US" altLang="en-US" sz="250" u="sng">
                <a:solidFill>
                  <a:srgbClr val="1155CC"/>
                </a:solidFill>
                <a:latin typeface="Times New Roman" panose="02020603050405020304" pitchFamily="18" charset="0"/>
                <a:hlinkClick r:id="rId12"/>
              </a:rPr>
              <a:t>https://www.ncbi.nlm.nih.gov/pmc/articles/PMC4338356/</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Asp, M., Simonsson, B., Larm, P. and Molarius, A., 2017. Physical mobility, physical activity, and obesity among elderly: findings from a large population-based Swedish survey. </a:t>
            </a:r>
            <a:r>
              <a:rPr lang="en-US" altLang="en-US" sz="250" i="1">
                <a:solidFill>
                  <a:srgbClr val="000000"/>
                </a:solidFill>
                <a:latin typeface="Times New Roman" panose="02020603050405020304" pitchFamily="18" charset="0"/>
              </a:rPr>
              <a:t>Public health</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147</a:t>
            </a:r>
            <a:r>
              <a:rPr lang="en-US" altLang="en-US" sz="250">
                <a:solidFill>
                  <a:srgbClr val="000000"/>
                </a:solidFill>
                <a:latin typeface="Times New Roman" panose="02020603050405020304" pitchFamily="18" charset="0"/>
              </a:rPr>
              <a:t>, pp.84-91. </a:t>
            </a:r>
            <a:r>
              <a:rPr lang="en-US" altLang="en-US" sz="250" u="sng">
                <a:solidFill>
                  <a:srgbClr val="1155CC"/>
                </a:solidFill>
                <a:latin typeface="Times New Roman" panose="02020603050405020304" pitchFamily="18" charset="0"/>
                <a:hlinkClick r:id="rId13"/>
              </a:rPr>
              <a:t>https://www.sciencedirect.com/science/article/pii/S0033350617300410</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Wolfenden, L., Goldman, S., Stacey, F.G., Grady, A., Kingsland, M., Williams, C.M., Wiggers, J., Milat, A., Rissel, C., Bauman, A. and Farrell, M.M., 2018. Strategies to improve the implementation of workplace‐based policies or practices targeting tobacco, alcohol, diet, physical activity and obesity. </a:t>
            </a:r>
            <a:r>
              <a:rPr lang="en-US" altLang="en-US" sz="250" i="1">
                <a:solidFill>
                  <a:srgbClr val="000000"/>
                </a:solidFill>
                <a:latin typeface="Times New Roman" panose="02020603050405020304" pitchFamily="18" charset="0"/>
              </a:rPr>
              <a:t>Cochrane Database of Systematic Reviews</a:t>
            </a:r>
            <a:r>
              <a:rPr lang="en-US" altLang="en-US" sz="250">
                <a:solidFill>
                  <a:srgbClr val="000000"/>
                </a:solidFill>
                <a:latin typeface="Times New Roman" panose="02020603050405020304" pitchFamily="18" charset="0"/>
              </a:rPr>
              <a:t>, (11). </a:t>
            </a:r>
            <a:r>
              <a:rPr lang="en-US" altLang="en-US" sz="250" u="sng">
                <a:solidFill>
                  <a:srgbClr val="1155CC"/>
                </a:solidFill>
                <a:latin typeface="Times New Roman" panose="02020603050405020304" pitchFamily="18" charset="0"/>
                <a:hlinkClick r:id="rId14"/>
              </a:rPr>
              <a:t>https://www.cochranelibrary.com/cdsr/doi/10.1002/14651858.CD012439.pub2/abstract</a:t>
            </a:r>
            <a:r>
              <a:rPr lang="en-US" altLang="en-US" sz="250">
                <a:solidFill>
                  <a:srgbClr val="000000"/>
                </a:solidFill>
                <a:latin typeface="Times New Roman" panose="02020603050405020304" pitchFamily="18" charset="0"/>
              </a:rPr>
              <a:t> </a:t>
            </a:r>
            <a:endParaRPr lang="en-US" altLang="en-US" sz="250"/>
          </a:p>
          <a:p>
            <a:pPr eaLnBrk="1" hangingPunct="1">
              <a:spcBef>
                <a:spcPts val="375"/>
              </a:spcBef>
              <a:spcAft>
                <a:spcPts val="375"/>
              </a:spcAft>
            </a:pPr>
            <a:r>
              <a:rPr lang="en-US" altLang="en-US" sz="250">
                <a:solidFill>
                  <a:srgbClr val="000000"/>
                </a:solidFill>
                <a:latin typeface="Times New Roman" panose="02020603050405020304" pitchFamily="18" charset="0"/>
              </a:rPr>
              <a:t>Tomiyama, A.J., 2019. Stress and obesity. </a:t>
            </a:r>
            <a:r>
              <a:rPr lang="en-US" altLang="en-US" sz="250" i="1">
                <a:solidFill>
                  <a:srgbClr val="000000"/>
                </a:solidFill>
                <a:latin typeface="Times New Roman" panose="02020603050405020304" pitchFamily="18" charset="0"/>
              </a:rPr>
              <a:t>Annual review of psychology</a:t>
            </a:r>
            <a:r>
              <a:rPr lang="en-US" altLang="en-US" sz="250">
                <a:solidFill>
                  <a:srgbClr val="000000"/>
                </a:solidFill>
                <a:latin typeface="Times New Roman" panose="02020603050405020304" pitchFamily="18" charset="0"/>
              </a:rPr>
              <a:t>, </a:t>
            </a:r>
            <a:r>
              <a:rPr lang="en-US" altLang="en-US" sz="250" i="1">
                <a:solidFill>
                  <a:srgbClr val="000000"/>
                </a:solidFill>
                <a:latin typeface="Times New Roman" panose="02020603050405020304" pitchFamily="18" charset="0"/>
              </a:rPr>
              <a:t>70</a:t>
            </a:r>
            <a:r>
              <a:rPr lang="en-US" altLang="en-US" sz="250">
                <a:solidFill>
                  <a:srgbClr val="000000"/>
                </a:solidFill>
                <a:latin typeface="Times New Roman" panose="02020603050405020304" pitchFamily="18" charset="0"/>
              </a:rPr>
              <a:t>, pp.703-718. </a:t>
            </a:r>
            <a:r>
              <a:rPr lang="en-US" altLang="en-US" sz="250" u="sng">
                <a:solidFill>
                  <a:srgbClr val="1155CC"/>
                </a:solidFill>
                <a:latin typeface="Times New Roman" panose="02020603050405020304" pitchFamily="18" charset="0"/>
                <a:hlinkClick r:id="rId15"/>
              </a:rPr>
              <a:t>https://www.annualreviews.org/doi/abs/10.1146/annurev-psych010418-102936</a:t>
            </a:r>
            <a:r>
              <a:rPr lang="en-US" altLang="en-US" sz="250">
                <a:solidFill>
                  <a:srgbClr val="000000"/>
                </a:solidFill>
                <a:latin typeface="Times New Roman" panose="02020603050405020304" pitchFamily="18" charset="0"/>
              </a:rPr>
              <a:t> Popkess-Vawter S, Yoder E, Gajewski B. The role of spirituality in holistic weight management. Clin Nurs Res. 2005 May;14(2):158-74. doi: 10.1177/1054773804271742. PMID: 15793273. </a:t>
            </a:r>
            <a:endParaRPr lang="en-US" altLang="en-US" sz="250"/>
          </a:p>
        </p:txBody>
      </p:sp>
      <p:pic>
        <p:nvPicPr>
          <p:cNvPr id="2061" name="Picture 18" descr="Obesity: Metabolic and Clinical Consequences - The Medical Biochemistry Page">
            <a:extLst>
              <a:ext uri="{FF2B5EF4-FFF2-40B4-BE49-F238E27FC236}">
                <a16:creationId xmlns:a16="http://schemas.microsoft.com/office/drawing/2014/main" id="{27342669-E415-4D69-B76B-5056F2A43A3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556371" y="5662910"/>
            <a:ext cx="1871266" cy="1082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2" name="Picture 20" descr="COVID-19 means it's time to act on obesity | WCRF International">
            <a:extLst>
              <a:ext uri="{FF2B5EF4-FFF2-40B4-BE49-F238E27FC236}">
                <a16:creationId xmlns:a16="http://schemas.microsoft.com/office/drawing/2014/main" id="{39429016-AD81-483C-B360-E4B60BF1CAED}"/>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5115719" y="118567"/>
            <a:ext cx="1960563" cy="92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3" name="Picture 22" descr="Heart Disease -- Obesity Infographic [image] | EurekAlert! Science News">
            <a:extLst>
              <a:ext uri="{FF2B5EF4-FFF2-40B4-BE49-F238E27FC236}">
                <a16:creationId xmlns:a16="http://schemas.microsoft.com/office/drawing/2014/main" id="{4A4D91C5-FB3F-4E16-BF63-49CD945443DF}"/>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164332" y="5000625"/>
            <a:ext cx="1307207" cy="1735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4" name="Picture 24" descr="Obesity: is it everybody's problem? | Community Practitioner">
            <a:extLst>
              <a:ext uri="{FF2B5EF4-FFF2-40B4-BE49-F238E27FC236}">
                <a16:creationId xmlns:a16="http://schemas.microsoft.com/office/drawing/2014/main" id="{B19BFCA2-6935-4974-BE8C-D70769D5AB99}"/>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510735" y="3434953"/>
            <a:ext cx="1362273" cy="8517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1555978"/>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389438" rtl="0" eaLnBrk="1" fontAlgn="base" latinLnBrk="0" hangingPunct="1">
          <a:lnSpc>
            <a:spcPct val="100000"/>
          </a:lnSpc>
          <a:spcBef>
            <a:spcPct val="0"/>
          </a:spcBef>
          <a:spcAft>
            <a:spcPct val="0"/>
          </a:spcAft>
          <a:buClrTx/>
          <a:buSzTx/>
          <a:buFontTx/>
          <a:buNone/>
          <a:tabLst/>
          <a:defRPr kumimoji="0" lang="en-US" sz="2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389438" rtl="0" eaLnBrk="1" fontAlgn="base" latinLnBrk="0" hangingPunct="1">
          <a:lnSpc>
            <a:spcPct val="100000"/>
          </a:lnSpc>
          <a:spcBef>
            <a:spcPct val="0"/>
          </a:spcBef>
          <a:spcAft>
            <a:spcPct val="0"/>
          </a:spcAft>
          <a:buClrTx/>
          <a:buSzTx/>
          <a:buFontTx/>
          <a:buNone/>
          <a:tabLst/>
          <a:defRPr kumimoji="0" lang="en-US" sz="22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23</TotalTime>
  <Words>2378</Words>
  <Application>Microsoft Office PowerPoint</Application>
  <PresentationFormat>Widescreen</PresentationFormat>
  <Paragraphs>64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Impact</vt:lpstr>
      <vt:lpstr>Times New Roman</vt:lpstr>
      <vt:lpstr>Default Design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Madalina Petre</dc:creator>
  <cp:lastModifiedBy>Madalina Petre</cp:lastModifiedBy>
  <cp:revision>3</cp:revision>
  <dcterms:created xsi:type="dcterms:W3CDTF">2021-05-10T08:59:06Z</dcterms:created>
  <dcterms:modified xsi:type="dcterms:W3CDTF">2021-05-10T09:22:47Z</dcterms:modified>
</cp:coreProperties>
</file>