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3"/>
  </p:notesMasterIdLst>
  <p:sldIdLst>
    <p:sldId id="267" r:id="rId2"/>
    <p:sldId id="268" r:id="rId3"/>
    <p:sldId id="256" r:id="rId4"/>
    <p:sldId id="257" r:id="rId5"/>
    <p:sldId id="261" r:id="rId6"/>
    <p:sldId id="262" r:id="rId7"/>
    <p:sldId id="263" r:id="rId8"/>
    <p:sldId id="264" r:id="rId9"/>
    <p:sldId id="265" r:id="rId10"/>
    <p:sldId id="266" r:id="rId11"/>
    <p:sldId id="259" r:id="rId12"/>
  </p:sldIdLst>
  <p:sldSz cx="9144000" cy="5143500" type="screen16x9"/>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FF00"/>
    <a:srgbClr val="CB8E3D"/>
    <a:srgbClr val="EAB05C"/>
    <a:srgbClr val="FF6DEA"/>
    <a:srgbClr val="DD87A6"/>
    <a:srgbClr val="BA2D1C"/>
    <a:srgbClr val="FFE4BD"/>
    <a:srgbClr val="FFF0D5"/>
    <a:srgbClr val="047D9E"/>
    <a:srgbClr val="06ACDC"/>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85185" autoAdjust="0"/>
  </p:normalViewPr>
  <p:slideViewPr>
    <p:cSldViewPr>
      <p:cViewPr varScale="1">
        <p:scale>
          <a:sx n="143" d="100"/>
          <a:sy n="143" d="100"/>
        </p:scale>
        <p:origin x="760" y="184"/>
      </p:cViewPr>
      <p:guideLst>
        <p:guide orient="horz" pos="162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notesMaster" Target="notesMasters/notesMaster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8D18E60-4300-4729-A0D7-6AB984C3922D}" type="datetimeFigureOut">
              <a:rPr lang="en-US" smtClean="0"/>
              <a:pPr/>
              <a:t>12/12/25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F533E96-F078-4B3D-A8F4-F1AF21EBC357}" type="slidenum">
              <a:rPr lang="en-US" smtClean="0"/>
              <a:pPr/>
              <a:t>‹#›</a:t>
            </a:fld>
            <a:endParaRPr lang="en-US"/>
          </a:p>
        </p:txBody>
      </p:sp>
    </p:spTree>
    <p:extLst>
      <p:ext uri="{BB962C8B-B14F-4D97-AF65-F5344CB8AC3E}">
        <p14:creationId xmlns:p14="http://schemas.microsoft.com/office/powerpoint/2010/main" val="284430016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This presentation will discuss our learning about the topic of successful teams in terms of theory and reflections as well as practical experience. Among some of the most important things to learn is that teams are not created overnight, it is built through a process of communication, trust and understanding. To have the effective teams, there must be goals set, roles defined and commitment of every member. By collaborating with each other, we have discovered that teamwork is not only about the accomplishment of work but the manner of interaction of people, support, management of stress. The issue of reflection was significant in the interpretation of our personal input levels and the impact of our behaviour on the general team output. Such insights were what assisted us to go beyond our status of being a group of people to a status of being a team.</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3</a:t>
            </a:fld>
            <a:endParaRPr 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One of the important things that were learnt was the distinction between groups and teams. Groupings are commonly groups of persons who work autonomously and in most cases there is little interaction or shared responsibility. Conversely, teams are geared towards achieving one common goal and responsibility is shared. As our group work came to realise, merely sitting down does not make a team. One requires trust, communication and mutual objectives. Our work progressed and we were no longer behaving as a group but rather as a team as we supported each other, exchanged ideas and gave each other accountability. This move enhanced our productivity, morale and performance.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4</a:t>
            </a:fld>
            <a:endParaRPr 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One of the reasons behind an effective team building was the composition of team roles. The styles of work, the strengths, and skills of each of the members were different and had an impact on the approach to the tasks. With our awareness of individual strengths which include organisation, creativity or analysis, we could better assign roles. This minimised wastage of work and wastage of time. But we also realised issues such as the pace, and communication preferences among others. Learning these differences also enabled us to change our approach and advocate each other. In general, the balanced role composition strengthened the teamwork and enabled it to work more efficiently.</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5</a:t>
            </a:fld>
            <a:endParaRPr 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There are also a number of essential characteristics, which successful teams have in common, most of which we managed to realise throughout our project. As goals were clear and everyone was focused. Open communication made free exchange of ideas and minimised misunderstanding. Participation and provision of confidence among team members was promoted by trust and mutual respect. Responsibility was incorporated to ensure that there were tasks assigned to deliver on time and of decent quality. Also, flexibility and adaptability were significant where changes in plans were necessary. Working on these traits, our group turned out to be more efficient and strong especially under stress or pressure of time.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6</a:t>
            </a:fld>
            <a:endParaRPr 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fontScale="77500" lnSpcReduction="20000"/>
          </a:bodyPr>
          <a:lstStyle/>
          <a:p>
            <a:pPr marL="0" marR="0" algn="just">
              <a:lnSpc>
                <a:spcPct val="150000"/>
              </a:lnSpc>
              <a:spcBef>
                <a:spcPts val="0"/>
              </a:spcBef>
              <a:spcAft>
                <a:spcPts val="800"/>
              </a:spcAft>
            </a:pPr>
            <a:r>
              <a:rPr lang="en-IN"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Development of relationships was among the key success factors of our team. Good relationships are founded on open communication, respect and trust. We also actively listened to one another and listened to another person and this enabled us to have a supportive team environment. Psychological safety was also important since it helped team members to exchange ideas and issues with each other without the fear of being judged. The other thing we learned is that relationships require lifelong efforts particularly during the stressful times. By simply pausing, to see how each other was doing, better appreciation and tension were lessened. When relationships became stronger, the team work was enhanced which resulted in improved decision making and performance.</a:t>
            </a:r>
            <a:endParaRPr lang="en-US" sz="1800" kern="100" dirty="0">
              <a:effectLst/>
              <a:latin typeface="Calibri" panose="020F0502020204030204" pitchFamily="34" charset="0"/>
              <a:ea typeface="Calibri" panose="020F0502020204030204" pitchFamily="34" charset="0"/>
              <a:cs typeface="Times New Roman" panose="02020603050405020304" pitchFamily="18" charset="0"/>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7</a:t>
            </a:fld>
            <a:endParaRPr 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Reward, recognition and delegation was significant in the motivation of our team. Appreciation of effort and contribution contributed towards boosting morale and motivation towards further participation. This was not necessarily required to be formal; mere recognition of the work that had been done was good. Workload management and trust building also required delegation. Assigning responsibilities well made the responsibilities accountable and avoided confusion. Equalised distributions of the work contributed to prevention of resentment and burnout. Effective delegation and recognition helped the team members to feel valued and trusted and this had a positive impact on commitment and performance.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8</a:t>
            </a:fld>
            <a:endParaRPr lang="en-US"/>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IN" sz="1200" kern="1200" dirty="0">
                <a:solidFill>
                  <a:schemeClr val="tx1"/>
                </a:solidFill>
                <a:latin typeface="+mn-lt"/>
                <a:ea typeface="+mn-ea"/>
                <a:cs typeface="+mn-cs"/>
              </a:rPr>
              <a:t>Teamwork involved conflict especially where opinions were divided or when the time ran out. The beginning was also when conflict was not comfortable but we learnt that it can be constructive and works out as long as one knows how to handle it. Free communication and friendly debate were useful at avoiding problems to mushroom. Instead of escaping the conflict, resolving issues at their inception enabled compromise and finding better resolutions. Hearing various opinions made the process of listening more insightful and people became closer in relationships. Another lesson that we gained is that unresolved conflict has the potential to harm performance and trust. It was, therefore, necessary to develop management skills in dealing with conflicts as a way of ensuring a sound and effective team atmosphere.</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9</a:t>
            </a:fld>
            <a:endParaRPr 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normAutofit/>
          </a:bodyPr>
          <a:lstStyle/>
          <a:p>
            <a:r>
              <a:rPr lang="en-IN" sz="1200" kern="1200" dirty="0">
                <a:solidFill>
                  <a:schemeClr val="tx1"/>
                </a:solidFill>
                <a:latin typeface="+mn-lt"/>
                <a:ea typeface="+mn-ea"/>
                <a:cs typeface="+mn-cs"/>
              </a:rPr>
              <a:t>Finally, there are a number of viable measures to facilitate the use of effective teamwork. Early clarification of roles and expectations is also a good way of avoiding misunderstanding. Trust and psychological safety are achieved through open communication. Quick response to problems minimises conflict and stress. Taking into consideration individual differences enables the teams to enjoy the different opinions. Periodic reflection assists the teams in gaining strengths and improvisations. Lastly, continuous development should be supported in order to be effective in the long run. Through these strategies, teams will be able to work in harmony, better and contented. Such lessons will be useful in the subsequent academic and work group experiences.</a:t>
            </a:r>
            <a:endParaRPr lang="en-US" sz="1200" kern="1200" dirty="0">
              <a:solidFill>
                <a:schemeClr val="tx1"/>
              </a:solidFill>
              <a:latin typeface="+mn-lt"/>
              <a:ea typeface="+mn-ea"/>
              <a:cs typeface="+mn-cs"/>
            </a:endParaRPr>
          </a:p>
          <a:p>
            <a:br>
              <a:rPr lang="en-IN" sz="1200" kern="1200" dirty="0">
                <a:solidFill>
                  <a:schemeClr val="tx1"/>
                </a:solidFill>
                <a:latin typeface="+mn-lt"/>
                <a:ea typeface="+mn-ea"/>
                <a:cs typeface="+mn-cs"/>
              </a:rPr>
            </a:br>
            <a:r>
              <a:rPr lang="en-IN" sz="1200" kern="1200" dirty="0">
                <a:solidFill>
                  <a:schemeClr val="tx1"/>
                </a:solidFill>
                <a:latin typeface="+mn-lt"/>
                <a:ea typeface="+mn-ea"/>
                <a:cs typeface="+mn-cs"/>
              </a:rPr>
              <a:t> </a:t>
            </a:r>
            <a:endParaRPr lang="en-US" sz="1200" kern="1200" dirty="0">
              <a:solidFill>
                <a:schemeClr val="tx1"/>
              </a:solidFill>
              <a:latin typeface="+mn-lt"/>
              <a:ea typeface="+mn-ea"/>
              <a:cs typeface="+mn-cs"/>
            </a:endParaRPr>
          </a:p>
          <a:p>
            <a:endParaRPr lang="en-US" dirty="0"/>
          </a:p>
        </p:txBody>
      </p:sp>
      <p:sp>
        <p:nvSpPr>
          <p:cNvPr id="4" name="Slide Number Placeholder 3"/>
          <p:cNvSpPr>
            <a:spLocks noGrp="1"/>
          </p:cNvSpPr>
          <p:nvPr>
            <p:ph type="sldNum" sz="quarter" idx="10"/>
          </p:nvPr>
        </p:nvSpPr>
        <p:spPr/>
        <p:txBody>
          <a:bodyPr/>
          <a:lstStyle/>
          <a:p>
            <a:fld id="{AF533E96-F078-4B3D-A8F4-F1AF21EBC357}" type="slidenum">
              <a:rPr lang="en-US" smtClean="0"/>
              <a:pPr/>
              <a:t>10</a:t>
            </a:fld>
            <a:endParaRPr lang="en-US"/>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hasCustomPrompt="1"/>
          </p:nvPr>
        </p:nvSpPr>
        <p:spPr>
          <a:xfrm>
            <a:off x="1517900" y="1046737"/>
            <a:ext cx="7168900" cy="1976919"/>
          </a:xfrm>
          <a:noFill/>
          <a:effectLst>
            <a:outerShdw blurRad="50800" dist="38100" dir="2700000" algn="tl" rotWithShape="0">
              <a:prstClr val="black">
                <a:alpha val="40000"/>
              </a:prstClr>
            </a:outerShdw>
          </a:effectLst>
        </p:spPr>
        <p:txBody>
          <a:bodyPr>
            <a:normAutofit/>
          </a:bodyPr>
          <a:lstStyle>
            <a:lvl1pPr algn="r">
              <a:defRPr sz="3600">
                <a:solidFill>
                  <a:schemeClr val="bg1"/>
                </a:solidFill>
              </a:defRPr>
            </a:lvl1pPr>
          </a:lstStyle>
          <a:p>
            <a:r>
              <a:rPr lang="en-US" dirty="0"/>
              <a:t>Click to edit </a:t>
            </a:r>
            <a:br>
              <a:rPr lang="en-US" dirty="0"/>
            </a:br>
            <a:r>
              <a:rPr lang="en-US" dirty="0"/>
              <a:t>Master title style</a:t>
            </a:r>
          </a:p>
        </p:txBody>
      </p:sp>
      <p:sp>
        <p:nvSpPr>
          <p:cNvPr id="3" name="Subtitle 2"/>
          <p:cNvSpPr>
            <a:spLocks noGrp="1"/>
          </p:cNvSpPr>
          <p:nvPr>
            <p:ph type="subTitle" idx="1"/>
          </p:nvPr>
        </p:nvSpPr>
        <p:spPr>
          <a:xfrm>
            <a:off x="1365195" y="3029865"/>
            <a:ext cx="7330089" cy="1518804"/>
          </a:xfrm>
        </p:spPr>
        <p:txBody>
          <a:bodyPr>
            <a:normAutofit/>
          </a:bodyPr>
          <a:lstStyle>
            <a:lvl1pPr marL="0" indent="0" algn="r">
              <a:buNone/>
              <a:defRPr sz="2800" b="0" i="0">
                <a:solidFill>
                  <a:srgbClr val="00FF00"/>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a:t>
            </a:r>
          </a:p>
          <a:p>
            <a:r>
              <a:rPr lang="en-US" dirty="0"/>
              <a:t>Master subtitle style</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253875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199" y="1"/>
            <a:ext cx="8286617" cy="1044700"/>
          </a:xfrm>
        </p:spPr>
        <p:txBody>
          <a:bodyPr>
            <a:normAutofit/>
          </a:bodyPr>
          <a:lstStyle>
            <a:lvl1pPr algn="r">
              <a:defRPr sz="3600"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457200" y="1197405"/>
            <a:ext cx="8286617" cy="3569858"/>
          </a:xfrm>
        </p:spPr>
        <p:txBody>
          <a:bodyPr/>
          <a:lstStyle>
            <a:lvl1pPr algn="l">
              <a:defRPr sz="2800">
                <a:solidFill>
                  <a:schemeClr val="tx1"/>
                </a:solidFill>
              </a:defRPr>
            </a:lvl1pPr>
            <a:lvl2pPr algn="l">
              <a:defRPr>
                <a:solidFill>
                  <a:schemeClr val="tx1"/>
                </a:solidFill>
              </a:defRPr>
            </a:lvl2pPr>
            <a:lvl3pPr algn="l">
              <a:defRPr>
                <a:solidFill>
                  <a:schemeClr val="tx1"/>
                </a:solidFill>
              </a:defRPr>
            </a:lvl3pPr>
            <a:lvl4pPr algn="l">
              <a:defRPr>
                <a:solidFill>
                  <a:schemeClr val="tx1"/>
                </a:solidFill>
              </a:defRPr>
            </a:lvl4pPr>
            <a:lvl5pPr algn="l">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644713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1_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2281425" y="389212"/>
            <a:ext cx="6405375" cy="903587"/>
          </a:xfrm>
        </p:spPr>
        <p:txBody>
          <a:bodyPr>
            <a:normAutofit/>
          </a:bodyPr>
          <a:lstStyle>
            <a:lvl1pPr algn="l">
              <a:defRPr sz="3600">
                <a:solidFill>
                  <a:srgbClr val="00FF00"/>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Content Placeholder 2"/>
          <p:cNvSpPr>
            <a:spLocks noGrp="1"/>
          </p:cNvSpPr>
          <p:nvPr>
            <p:ph idx="1"/>
          </p:nvPr>
        </p:nvSpPr>
        <p:spPr>
          <a:xfrm>
            <a:off x="2281425" y="1292799"/>
            <a:ext cx="6405375" cy="3410190"/>
          </a:xfrm>
        </p:spPr>
        <p:txBody>
          <a:bodyPr/>
          <a:lstStyle>
            <a:lvl1pPr algn="l">
              <a:defRPr sz="2800">
                <a:solidFill>
                  <a:schemeClr val="bg1"/>
                </a:solidFill>
              </a:defRPr>
            </a:lvl1pPr>
            <a:lvl2pPr algn="l">
              <a:defRPr>
                <a:solidFill>
                  <a:schemeClr val="bg1"/>
                </a:solidFill>
              </a:defRPr>
            </a:lvl2pPr>
            <a:lvl3pPr algn="l">
              <a:defRPr>
                <a:solidFill>
                  <a:schemeClr val="bg1"/>
                </a:solidFill>
              </a:defRPr>
            </a:lvl3pPr>
            <a:lvl4pPr algn="l">
              <a:defRPr>
                <a:solidFill>
                  <a:schemeClr val="bg1"/>
                </a:solidFill>
              </a:defRPr>
            </a:lvl4pPr>
            <a:lvl5pPr algn="l">
              <a:defRPr>
                <a:solidFill>
                  <a:schemeClr val="bg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162939139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3305176"/>
            <a:ext cx="7772400" cy="1021556"/>
          </a:xfrm>
        </p:spPr>
        <p:txBody>
          <a:bodyPr anchor="t"/>
          <a:lstStyle>
            <a:lvl1pPr algn="l">
              <a:defRPr sz="4000" b="1" cap="all"/>
            </a:lvl1pPr>
          </a:lstStyle>
          <a:p>
            <a:r>
              <a:rPr lang="en-US"/>
              <a:t>Click to edit Master title style</a:t>
            </a:r>
          </a:p>
        </p:txBody>
      </p:sp>
      <p:sp>
        <p:nvSpPr>
          <p:cNvPr id="3" name="Text Placeholder 2"/>
          <p:cNvSpPr>
            <a:spLocks noGrp="1"/>
          </p:cNvSpPr>
          <p:nvPr>
            <p:ph type="body" idx="1"/>
          </p:nvPr>
        </p:nvSpPr>
        <p:spPr>
          <a:xfrm>
            <a:off x="722313" y="2180035"/>
            <a:ext cx="7772400" cy="1125140"/>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86344157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457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4648200" y="1200151"/>
            <a:ext cx="4038600" cy="3394472"/>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3074F12-AA26-4AC8-9962-C36BB8F32554}" type="datetimeFigureOut">
              <a:rPr lang="en-US" smtClean="0"/>
              <a:pPr/>
              <a:t>12/12/25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556791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531809" y="0"/>
            <a:ext cx="8075311" cy="1044701"/>
          </a:xfrm>
        </p:spPr>
        <p:txBody>
          <a:bodyPr>
            <a:normAutofit/>
          </a:bodyPr>
          <a:lstStyle>
            <a:lvl1pPr algn="r">
              <a:defRPr sz="3600" u="none" baseline="0">
                <a:solidFill>
                  <a:schemeClr val="bg1"/>
                </a:solidFill>
                <a:effectLst>
                  <a:outerShdw blurRad="50800" dist="38100" dir="2700000" algn="tl" rotWithShape="0">
                    <a:prstClr val="black">
                      <a:alpha val="40000"/>
                    </a:prstClr>
                  </a:outerShdw>
                </a:effectLst>
              </a:defRPr>
            </a:lvl1pPr>
          </a:lstStyle>
          <a:p>
            <a:r>
              <a:rPr lang="en-US" dirty="0"/>
              <a:t>Click to edit Master title style</a:t>
            </a:r>
          </a:p>
        </p:txBody>
      </p:sp>
      <p:sp>
        <p:nvSpPr>
          <p:cNvPr id="3" name="Text Placeholder 2"/>
          <p:cNvSpPr>
            <a:spLocks noGrp="1"/>
          </p:cNvSpPr>
          <p:nvPr>
            <p:ph type="body" idx="1"/>
          </p:nvPr>
        </p:nvSpPr>
        <p:spPr>
          <a:xfrm>
            <a:off x="531809" y="1697698"/>
            <a:ext cx="4040188" cy="568644"/>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536880" y="2266341"/>
            <a:ext cx="4035120" cy="2427818"/>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4572000" y="1697697"/>
            <a:ext cx="4041775" cy="568643"/>
          </a:xfrm>
        </p:spPr>
        <p:txBody>
          <a:bodyPr anchor="b"/>
          <a:lstStyle>
            <a:lvl1pPr marL="0" indent="0" algn="ctr">
              <a:buNone/>
              <a:defRPr sz="2400" b="1">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4572001" y="2266340"/>
            <a:ext cx="4041775" cy="2427819"/>
          </a:xfrm>
        </p:spPr>
        <p:txBody>
          <a:bodyPr/>
          <a:lstStyle>
            <a:lvl1pPr algn="ctr">
              <a:defRPr sz="2400">
                <a:solidFill>
                  <a:schemeClr val="tx1"/>
                </a:solidFill>
              </a:defRPr>
            </a:lvl1pPr>
            <a:lvl2pPr algn="ctr">
              <a:defRPr sz="2000">
                <a:solidFill>
                  <a:schemeClr val="tx1"/>
                </a:solidFill>
              </a:defRPr>
            </a:lvl2pPr>
            <a:lvl3pPr algn="ctr">
              <a:defRPr sz="1800">
                <a:solidFill>
                  <a:schemeClr val="tx1"/>
                </a:solidFill>
              </a:defRPr>
            </a:lvl3pPr>
            <a:lvl4pPr algn="ctr">
              <a:defRPr sz="1600">
                <a:solidFill>
                  <a:schemeClr val="tx1"/>
                </a:solidFill>
              </a:defRPr>
            </a:lvl4pPr>
            <a:lvl5pPr algn="ctr">
              <a:defRPr sz="1600">
                <a:solidFill>
                  <a:schemeClr val="tx1"/>
                </a:solidFill>
              </a:defRPr>
            </a:lvl5pPr>
            <a:lvl6pPr>
              <a:defRPr sz="1600"/>
            </a:lvl6pPr>
            <a:lvl7pPr>
              <a:defRPr sz="1600"/>
            </a:lvl7pPr>
            <a:lvl8pPr>
              <a:defRPr sz="1600"/>
            </a:lvl8pPr>
            <a:lvl9pPr>
              <a:defRPr sz="16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3074F12-AA26-4AC8-9962-C36BB8F32554}" type="datetimeFigureOut">
              <a:rPr lang="en-US" smtClean="0"/>
              <a:pPr/>
              <a:t>12/12/25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12291198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3074F12-AA26-4AC8-9962-C36BB8F32554}" type="datetimeFigureOut">
              <a:rPr lang="en-US" smtClean="0"/>
              <a:pPr/>
              <a:t>12/12/25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0297731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3074F12-AA26-4AC8-9962-C36BB8F32554}" type="datetimeFigureOut">
              <a:rPr lang="en-US" smtClean="0"/>
              <a:pPr/>
              <a:t>12/12/25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2518640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1" y="204787"/>
            <a:ext cx="3008313" cy="871538"/>
          </a:xfrm>
        </p:spPr>
        <p:txBody>
          <a:bodyPr anchor="b"/>
          <a:lstStyle>
            <a:lvl1pPr algn="l">
              <a:defRPr sz="2000" b="1"/>
            </a:lvl1pPr>
          </a:lstStyle>
          <a:p>
            <a:r>
              <a:rPr lang="en-US"/>
              <a:t>Click to edit Master title style</a:t>
            </a:r>
          </a:p>
        </p:txBody>
      </p:sp>
      <p:sp>
        <p:nvSpPr>
          <p:cNvPr id="3" name="Content Placeholder 2"/>
          <p:cNvSpPr>
            <a:spLocks noGrp="1"/>
          </p:cNvSpPr>
          <p:nvPr>
            <p:ph idx="1"/>
          </p:nvPr>
        </p:nvSpPr>
        <p:spPr>
          <a:xfrm>
            <a:off x="3575050" y="204788"/>
            <a:ext cx="5111750" cy="438983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1" y="1076326"/>
            <a:ext cx="3008313" cy="351829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17445264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3600450"/>
            <a:ext cx="5486400" cy="425054"/>
          </a:xfrm>
        </p:spPr>
        <p:txBody>
          <a:bodyPr anchor="b"/>
          <a:lstStyle>
            <a:lvl1pPr algn="l">
              <a:defRPr sz="2000" b="1"/>
            </a:lvl1pPr>
          </a:lstStyle>
          <a:p>
            <a:r>
              <a:rPr lang="en-US"/>
              <a:t>Click to edit Master title style</a:t>
            </a:r>
          </a:p>
        </p:txBody>
      </p:sp>
      <p:sp>
        <p:nvSpPr>
          <p:cNvPr id="3" name="Picture Placeholder 2"/>
          <p:cNvSpPr>
            <a:spLocks noGrp="1"/>
          </p:cNvSpPr>
          <p:nvPr>
            <p:ph type="pic" idx="1"/>
          </p:nvPr>
        </p:nvSpPr>
        <p:spPr>
          <a:xfrm>
            <a:off x="1792288" y="459581"/>
            <a:ext cx="5486400" cy="30861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4025503"/>
            <a:ext cx="5486400" cy="603647"/>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3074F12-AA26-4AC8-9962-C36BB8F32554}" type="datetimeFigureOut">
              <a:rPr lang="en-US" smtClean="0"/>
              <a:pPr/>
              <a:t>12/12/25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4776078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spTree>
    <p:extLst>
      <p:ext uri="{BB962C8B-B14F-4D97-AF65-F5344CB8AC3E}">
        <p14:creationId xmlns:p14="http://schemas.microsoft.com/office/powerpoint/2010/main" val="3428665726"/>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05979"/>
            <a:ext cx="2057400" cy="4388644"/>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457200" y="205979"/>
            <a:ext cx="6019800" cy="438864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3074F12-AA26-4AC8-9962-C36BB8F32554}" type="datetimeFigureOut">
              <a:rPr lang="en-US" smtClean="0"/>
              <a:pPr/>
              <a:t>12/12/25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82CCC60-E8CD-4174-8B1A-7DF615B22EEF}" type="slidenum">
              <a:rPr lang="en-US" smtClean="0"/>
              <a:pPr/>
              <a:t>‹#›</a:t>
            </a:fld>
            <a:endParaRPr lang="en-US"/>
          </a:p>
        </p:txBody>
      </p:sp>
      <p:pic>
        <p:nvPicPr>
          <p:cNvPr id="7" name="Picture 6" descr="E:\websites\free-power-point-templates\2012\logos.png">
            <a:extLst>
              <a:ext uri="{FF2B5EF4-FFF2-40B4-BE49-F238E27FC236}">
                <a16:creationId xmlns:a16="http://schemas.microsoft.com/office/drawing/2014/main" id="{08B89D22-1D6E-450B-881F-4D2A4C527F72}"/>
              </a:ext>
            </a:extLst>
          </p:cNvPr>
          <p:cNvPicPr>
            <a:picLocks noChangeAspect="1" noChangeArrowheads="1"/>
          </p:cNvPicPr>
          <p:nvPr userDrawn="1"/>
        </p:nvPicPr>
        <p:blipFill>
          <a:blip r:embed="rId2">
            <a:extLst>
              <a:ext uri="{28A0092B-C50C-407E-A947-70E740481C1C}">
                <a14:useLocalDpi xmlns:a14="http://schemas.microsoft.com/office/drawing/2010/main" val="0"/>
              </a:ext>
            </a:extLst>
          </a:blip>
          <a:stretch>
            <a:fillRect/>
          </a:stretch>
        </p:blipFill>
        <p:spPr bwMode="auto">
          <a:xfrm>
            <a:off x="3808475" y="2326213"/>
            <a:ext cx="1463784" cy="526961"/>
          </a:xfrm>
          <a:prstGeom prst="rect">
            <a:avLst/>
          </a:prstGeom>
          <a:noFill/>
          <a:ln>
            <a:no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9360994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e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05979"/>
            <a:ext cx="8229600" cy="85725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457200" y="1200151"/>
            <a:ext cx="8229600" cy="339447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457200" y="4767263"/>
            <a:ext cx="2133600" cy="273844"/>
          </a:xfrm>
          <a:prstGeom prst="rect">
            <a:avLst/>
          </a:prstGeom>
        </p:spPr>
        <p:txBody>
          <a:bodyPr vert="horz" lIns="91440" tIns="45720" rIns="91440" bIns="45720" rtlCol="0" anchor="ctr"/>
          <a:lstStyle>
            <a:lvl1pPr algn="l">
              <a:defRPr sz="1200">
                <a:solidFill>
                  <a:schemeClr val="tx1">
                    <a:tint val="75000"/>
                  </a:schemeClr>
                </a:solidFill>
              </a:defRPr>
            </a:lvl1pPr>
          </a:lstStyle>
          <a:p>
            <a:fld id="{53074F12-AA26-4AC8-9962-C36BB8F32554}" type="datetimeFigureOut">
              <a:rPr lang="en-US" smtClean="0"/>
              <a:pPr/>
              <a:t>12/12/25</a:t>
            </a:fld>
            <a:endParaRPr lang="en-US"/>
          </a:p>
        </p:txBody>
      </p:sp>
      <p:sp>
        <p:nvSpPr>
          <p:cNvPr id="5" name="Footer Placeholder 4"/>
          <p:cNvSpPr>
            <a:spLocks noGrp="1"/>
          </p:cNvSpPr>
          <p:nvPr>
            <p:ph type="ftr" sz="quarter" idx="3"/>
          </p:nvPr>
        </p:nvSpPr>
        <p:spPr>
          <a:xfrm>
            <a:off x="3124200" y="4767263"/>
            <a:ext cx="2895600" cy="273844"/>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4767263"/>
            <a:ext cx="2133600" cy="273844"/>
          </a:xfrm>
          <a:prstGeom prst="rect">
            <a:avLst/>
          </a:prstGeom>
        </p:spPr>
        <p:txBody>
          <a:bodyPr vert="horz" lIns="91440" tIns="45720" rIns="91440" bIns="45720" rtlCol="0" anchor="ctr"/>
          <a:lstStyle>
            <a:lvl1pPr algn="r">
              <a:defRPr sz="1200">
                <a:solidFill>
                  <a:schemeClr val="tx1">
                    <a:tint val="75000"/>
                  </a:schemeClr>
                </a:solidFill>
              </a:defRPr>
            </a:lvl1pPr>
          </a:lstStyle>
          <a:p>
            <a:fld id="{B82CCC60-E8CD-4174-8B1A-7DF615B22EEF}" type="slidenum">
              <a:rPr lang="en-US" smtClean="0"/>
              <a:pPr/>
              <a:t>‹#›</a:t>
            </a:fld>
            <a:endParaRPr lang="en-US"/>
          </a:p>
        </p:txBody>
      </p:sp>
      <p:sp>
        <p:nvSpPr>
          <p:cNvPr id="7" name="TextBox 6">
            <a:extLst>
              <a:ext uri="{FF2B5EF4-FFF2-40B4-BE49-F238E27FC236}">
                <a16:creationId xmlns:a16="http://schemas.microsoft.com/office/drawing/2014/main" id="{11E867DF-3DCA-4725-94F0-F2B6BD747A82}"/>
              </a:ext>
            </a:extLst>
          </p:cNvPr>
          <p:cNvSpPr txBox="1"/>
          <p:nvPr userDrawn="1"/>
        </p:nvSpPr>
        <p:spPr>
          <a:xfrm>
            <a:off x="-9150" y="5213747"/>
            <a:ext cx="8389625" cy="523220"/>
          </a:xfrm>
          <a:prstGeom prst="rect">
            <a:avLst/>
          </a:prstGeom>
          <a:noFill/>
        </p:spPr>
        <p:txBody>
          <a:bodyPr wrap="square" rtlCol="0">
            <a:spAutoFit/>
          </a:bodyPr>
          <a:lstStyle/>
          <a:p>
            <a:r>
              <a:rPr lang="en-US" sz="1400" dirty="0">
                <a:solidFill>
                  <a:schemeClr val="bg1">
                    <a:lumMod val="65000"/>
                  </a:schemeClr>
                </a:solidFill>
              </a:rPr>
              <a:t>This presentation uses a free template provided by FPPT.com</a:t>
            </a:r>
          </a:p>
          <a:p>
            <a:r>
              <a:rPr lang="en-US" sz="1400" dirty="0">
                <a:solidFill>
                  <a:schemeClr val="bg1">
                    <a:lumMod val="65000"/>
                  </a:schemeClr>
                </a:solidFill>
              </a:rPr>
              <a:t>www.free-power-point-templates.com</a:t>
            </a:r>
          </a:p>
        </p:txBody>
      </p:sp>
    </p:spTree>
    <p:extLst>
      <p:ext uri="{BB962C8B-B14F-4D97-AF65-F5344CB8AC3E}">
        <p14:creationId xmlns:p14="http://schemas.microsoft.com/office/powerpoint/2010/main" val="194403938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60" r:id="rId3"/>
    <p:sldLayoutId id="2147483651" r:id="rId4"/>
    <p:sldLayoutId id="2147483652" r:id="rId5"/>
    <p:sldLayoutId id="2147483653" r:id="rId6"/>
    <p:sldLayoutId id="2147483654" r:id="rId7"/>
    <p:sldLayoutId id="2147483655" r:id="rId8"/>
    <p:sldLayoutId id="2147483656" r:id="rId9"/>
    <p:sldLayoutId id="2147483657" r:id="rId10"/>
    <p:sldLayoutId id="2147483658" r:id="rId11"/>
    <p:sldLayoutId id="2147483659" r:id="rId12"/>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C9BADE3B-588E-96DE-BB22-29D27E3D6AB0}"/>
              </a:ext>
            </a:extLst>
          </p:cNvPr>
          <p:cNvSpPr>
            <a:spLocks noChangeArrowheads="1"/>
          </p:cNvSpPr>
          <p:nvPr/>
        </p:nvSpPr>
        <p:spPr bwMode="auto">
          <a:xfrm>
            <a:off x="0" y="0"/>
            <a:ext cx="9144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pic>
        <p:nvPicPr>
          <p:cNvPr id="1025" name="Picture 7" descr="A close-up of some words&#10;&#10;Description automatically generated">
            <a:extLst>
              <a:ext uri="{FF2B5EF4-FFF2-40B4-BE49-F238E27FC236}">
                <a16:creationId xmlns:a16="http://schemas.microsoft.com/office/drawing/2014/main" id="{19B7FF96-A806-E41A-651F-3DE6FADC14A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347864" y="1275606"/>
            <a:ext cx="1512168" cy="672728"/>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49F172ED-0624-BFBC-15CB-55626D8B86C6}"/>
              </a:ext>
            </a:extLst>
          </p:cNvPr>
          <p:cNvSpPr>
            <a:spLocks noChangeArrowheads="1"/>
          </p:cNvSpPr>
          <p:nvPr/>
        </p:nvSpPr>
        <p:spPr bwMode="auto">
          <a:xfrm>
            <a:off x="179513" y="1037547"/>
            <a:ext cx="8748464" cy="398570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a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kumimoji="0" lang="en-US" altLang="en-US" b="1" i="0" u="none" strike="noStrike" cap="none" normalizeH="0" baseline="0" dirty="0">
              <a:ln>
                <a:noFill/>
              </a:ln>
              <a:solidFill>
                <a:schemeClr val="tx1"/>
              </a:solidFill>
              <a:effectLst/>
              <a:latin typeface="Arial" panose="020B0604020202020204" pitchFamily="34" charset="0"/>
              <a:ea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a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ea typeface="Arial" panose="020B0604020202020204" pitchFamily="34" charset="0"/>
              </a:rPr>
              <a:t>Effective Team-working and Communication</a:t>
            </a:r>
            <a:endParaRPr kumimoji="0" lang="en-US" altLang="en-US" b="0" i="0" u="none" strike="noStrike" cap="none" normalizeH="0" baseline="0" dirty="0">
              <a:ln>
                <a:noFill/>
              </a:ln>
              <a:solidFill>
                <a:schemeClr val="tx1"/>
              </a:solidFill>
              <a:effectLst/>
              <a:latin typeface="Arial" panose="020B0604020202020204" pitchFamily="34" charset="0"/>
            </a:endParaRPr>
          </a:p>
          <a:p>
            <a:pPr marL="0" marR="0" lvl="0" indent="0" algn="ctr" defTabSz="914400" rtl="0" eaLnBrk="0" fontAlgn="base" latinLnBrk="0" hangingPunct="0">
              <a:lnSpc>
                <a:spcPct val="100000"/>
              </a:lnSpc>
              <a:spcBef>
                <a:spcPct val="0"/>
              </a:spcBef>
              <a:spcAft>
                <a:spcPct val="0"/>
              </a:spcAft>
              <a:buClrTx/>
              <a:buSzTx/>
              <a:buFontTx/>
              <a:buNone/>
              <a:tabLst/>
            </a:pPr>
            <a:r>
              <a:rPr kumimoji="0" lang="en-US" altLang="en-US" b="1" i="0" u="none" strike="noStrike" cap="none" normalizeH="0" baseline="0" dirty="0">
                <a:ln>
                  <a:noFill/>
                </a:ln>
                <a:solidFill>
                  <a:schemeClr val="tx1"/>
                </a:solidFill>
                <a:effectLst/>
                <a:latin typeface="Arial" panose="020B0604020202020204" pitchFamily="34" charset="0"/>
                <a:ea typeface="Arial" panose="020B0604020202020204" pitchFamily="34" charset="0"/>
              </a:rPr>
              <a:t>BMSW4009</a:t>
            </a:r>
          </a:p>
          <a:p>
            <a:pPr marL="0" marR="0" lvl="0" indent="0" algn="ctr" defTabSz="914400" rtl="0" eaLnBrk="0" fontAlgn="base" latinLnBrk="0" hangingPunct="0">
              <a:lnSpc>
                <a:spcPct val="100000"/>
              </a:lnSpc>
              <a:spcBef>
                <a:spcPct val="0"/>
              </a:spcBef>
              <a:spcAft>
                <a:spcPct val="0"/>
              </a:spcAft>
              <a:buClrTx/>
              <a:buSzTx/>
              <a:buFontTx/>
              <a:buNone/>
              <a:tabLst/>
            </a:pPr>
            <a:endParaRPr lang="en-US" altLang="en-US" b="1" dirty="0">
              <a:latin typeface="Arial" panose="020B0604020202020204" pitchFamily="34" charset="0"/>
            </a:endParaRPr>
          </a:p>
          <a:p>
            <a:pPr algn="ctr">
              <a:lnSpc>
                <a:spcPct val="150000"/>
              </a:lnSpc>
              <a:spcAft>
                <a:spcPts val="800"/>
              </a:spcAft>
            </a:pPr>
            <a:r>
              <a:rPr lang="en-GB"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Lecturer: </a:t>
            </a:r>
            <a:r>
              <a:rPr lang="en-GB" b="1" kern="100" dirty="0">
                <a:effectLst/>
                <a:latin typeface="Calibri" panose="020F0502020204030204" pitchFamily="34" charset="0"/>
                <a:ea typeface="Calibri" panose="020F0502020204030204" pitchFamily="34" charset="0"/>
                <a:cs typeface="Times New Roman" panose="02020603050405020304" pitchFamily="18" charset="0"/>
              </a:rPr>
              <a:t>Rhiannon Akers</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b="1" kern="100" dirty="0">
                <a:effectLst/>
                <a:latin typeface="Calibri" panose="020F0502020204030204" pitchFamily="34" charset="0"/>
                <a:ea typeface="Calibri" panose="020F0502020204030204" pitchFamily="34" charset="0"/>
                <a:cs typeface="Times New Roman" panose="02020603050405020304" pitchFamily="18" charset="0"/>
              </a:rPr>
              <a:t>Student id: 2508831</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algn="ctr">
              <a:lnSpc>
                <a:spcPct val="150000"/>
              </a:lnSpc>
              <a:spcAft>
                <a:spcPts val="800"/>
              </a:spcAft>
            </a:pPr>
            <a:r>
              <a:rPr lang="en-GB"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a:t>
            </a:r>
            <a:endParaRPr lang="en-GB" kern="100" dirty="0">
              <a:effectLst/>
              <a:latin typeface="Calibri" panose="020F0502020204030204" pitchFamily="34" charset="0"/>
              <a:ea typeface="Calibri" panose="020F0502020204030204" pitchFamily="34" charset="0"/>
              <a:cs typeface="Times New Roman" panose="02020603050405020304" pitchFamily="18"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800" b="0" i="0" u="none" strike="noStrike" cap="none" normalizeH="0" baseline="0" dirty="0">
              <a:ln>
                <a:noFill/>
              </a:ln>
              <a:solidFill>
                <a:schemeClr val="tx1"/>
              </a:solidFill>
              <a:effectLst/>
              <a:latin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34768367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5F1F101-4639-8761-AF33-6D93DD01BC04}"/>
              </a:ext>
            </a:extLst>
          </p:cNvPr>
          <p:cNvSpPr txBox="1"/>
          <p:nvPr/>
        </p:nvSpPr>
        <p:spPr>
          <a:xfrm>
            <a:off x="827584" y="1302116"/>
            <a:ext cx="7848872" cy="1950983"/>
          </a:xfrm>
          <a:prstGeom prst="rect">
            <a:avLst/>
          </a:prstGeom>
          <a:noFill/>
        </p:spPr>
        <p:txBody>
          <a:bodyPr wrap="square">
            <a:spAutoFit/>
          </a:bodyPr>
          <a:lstStyle/>
          <a:p>
            <a:pPr algn="ctr">
              <a:lnSpc>
                <a:spcPct val="150000"/>
              </a:lnSpc>
              <a:spcAft>
                <a:spcPts val="800"/>
              </a:spcAft>
            </a:pPr>
            <a:r>
              <a:rPr lang="en-GB" sz="2400" b="1"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Acknowledgement Statement</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800" kern="1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 confirm that I have not presented any AI generated text as my own work. I confirm I have copies of my drafts, notes, and other resources I used before, and after the use of AI tools which I may be asked to provide in evidence.</a:t>
            </a:r>
            <a:endParaRPr lang="en-GB" sz="18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58508888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IN" b="1" dirty="0"/>
              <a:t>What We Have Learnt About Effective Teams</a:t>
            </a:r>
            <a:endParaRPr lang="en-US" dirty="0"/>
          </a:p>
        </p:txBody>
      </p:sp>
    </p:spTree>
    <p:extLst>
      <p:ext uri="{BB962C8B-B14F-4D97-AF65-F5344CB8AC3E}">
        <p14:creationId xmlns:p14="http://schemas.microsoft.com/office/powerpoint/2010/main" val="36392037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Groups </a:t>
            </a:r>
            <a:r>
              <a:rPr lang="en-IN" b="1" dirty="0" err="1"/>
              <a:t>vs</a:t>
            </a:r>
            <a:r>
              <a:rPr lang="en-IN" b="1" dirty="0"/>
              <a:t> Teams</a:t>
            </a:r>
            <a:endParaRPr lang="en-US" dirty="0"/>
          </a:p>
        </p:txBody>
      </p:sp>
      <p:sp>
        <p:nvSpPr>
          <p:cNvPr id="3" name="Content Placeholder 2"/>
          <p:cNvSpPr>
            <a:spLocks noGrp="1"/>
          </p:cNvSpPr>
          <p:nvPr>
            <p:ph idx="1"/>
          </p:nvPr>
        </p:nvSpPr>
        <p:spPr/>
        <p:txBody>
          <a:bodyPr/>
          <a:lstStyle/>
          <a:p>
            <a:pPr lvl="0"/>
            <a:r>
              <a:rPr lang="en-IN" dirty="0"/>
              <a:t>Groups work independently</a:t>
            </a:r>
            <a:endParaRPr lang="en-US" dirty="0"/>
          </a:p>
          <a:p>
            <a:pPr lvl="0"/>
            <a:r>
              <a:rPr lang="en-IN" dirty="0"/>
              <a:t>Teams share responsibility</a:t>
            </a:r>
            <a:endParaRPr lang="en-US" dirty="0"/>
          </a:p>
          <a:p>
            <a:pPr lvl="0"/>
            <a:r>
              <a:rPr lang="en-IN" dirty="0"/>
              <a:t>Teams rely on collaboration</a:t>
            </a:r>
            <a:endParaRPr lang="en-US" dirty="0"/>
          </a:p>
          <a:p>
            <a:pPr lvl="0"/>
            <a:r>
              <a:rPr lang="en-IN" dirty="0"/>
              <a:t>Groups focus on individual tasks (</a:t>
            </a:r>
            <a:r>
              <a:rPr lang="en-GB" dirty="0" err="1"/>
              <a:t>Salcinovic</a:t>
            </a:r>
            <a:r>
              <a:rPr lang="en-GB" dirty="0"/>
              <a:t> </a:t>
            </a:r>
            <a:r>
              <a:rPr lang="en-GB" i="1" dirty="0"/>
              <a:t>et al.</a:t>
            </a:r>
            <a:r>
              <a:rPr lang="en-GB" dirty="0"/>
              <a:t> 2022</a:t>
            </a:r>
            <a:r>
              <a:rPr lang="en-IN" dirty="0"/>
              <a:t>)</a:t>
            </a:r>
            <a:endParaRPr lang="en-US" dirty="0"/>
          </a:p>
          <a:p>
            <a:pPr lvl="0"/>
            <a:r>
              <a:rPr lang="en-IN" dirty="0"/>
              <a:t>Teams focus on collective outcomes</a:t>
            </a:r>
            <a:endParaRPr lang="en-US" dirty="0"/>
          </a:p>
          <a:p>
            <a:pPr lvl="0"/>
            <a:r>
              <a:rPr lang="en-IN" dirty="0"/>
              <a:t>Trust differentiates teams from groups</a:t>
            </a:r>
            <a:endParaRPr lang="en-US" dirty="0"/>
          </a:p>
        </p:txBody>
      </p:sp>
    </p:spTree>
    <p:extLst>
      <p:ext uri="{BB962C8B-B14F-4D97-AF65-F5344CB8AC3E}">
        <p14:creationId xmlns:p14="http://schemas.microsoft.com/office/powerpoint/2010/main" val="41033094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Team Role Composition</a:t>
            </a:r>
            <a:endParaRPr lang="en-US" dirty="0"/>
          </a:p>
        </p:txBody>
      </p:sp>
      <p:sp>
        <p:nvSpPr>
          <p:cNvPr id="3" name="Content Placeholder 2"/>
          <p:cNvSpPr>
            <a:spLocks noGrp="1"/>
          </p:cNvSpPr>
          <p:nvPr>
            <p:ph idx="1"/>
          </p:nvPr>
        </p:nvSpPr>
        <p:spPr>
          <a:xfrm>
            <a:off x="457201" y="1197405"/>
            <a:ext cx="4829180" cy="3569858"/>
          </a:xfrm>
        </p:spPr>
        <p:txBody>
          <a:bodyPr>
            <a:normAutofit fontScale="92500" lnSpcReduction="20000"/>
          </a:bodyPr>
          <a:lstStyle/>
          <a:p>
            <a:pPr lvl="0"/>
            <a:r>
              <a:rPr lang="en-IN" dirty="0"/>
              <a:t>Diverse roles strengthen teams</a:t>
            </a:r>
            <a:endParaRPr lang="en-US" dirty="0"/>
          </a:p>
          <a:p>
            <a:pPr lvl="0"/>
            <a:r>
              <a:rPr lang="en-IN" dirty="0"/>
              <a:t>Clear roles reduce confusion</a:t>
            </a:r>
            <a:endParaRPr lang="en-US" dirty="0"/>
          </a:p>
          <a:p>
            <a:pPr lvl="0"/>
            <a:r>
              <a:rPr lang="en-IN" dirty="0"/>
              <a:t>Strengths should complement others</a:t>
            </a:r>
            <a:endParaRPr lang="en-US" dirty="0"/>
          </a:p>
          <a:p>
            <a:pPr lvl="0"/>
            <a:r>
              <a:rPr lang="en-IN" dirty="0"/>
              <a:t>Weaknesses require support (</a:t>
            </a:r>
            <a:r>
              <a:rPr lang="en-GB" dirty="0"/>
              <a:t>Strode </a:t>
            </a:r>
            <a:r>
              <a:rPr lang="en-GB" i="1" dirty="0"/>
              <a:t>et al.</a:t>
            </a:r>
            <a:r>
              <a:rPr lang="en-GB" dirty="0"/>
              <a:t> 2022</a:t>
            </a:r>
            <a:r>
              <a:rPr lang="en-IN" dirty="0"/>
              <a:t>)</a:t>
            </a:r>
            <a:endParaRPr lang="en-US" dirty="0"/>
          </a:p>
          <a:p>
            <a:pPr lvl="0"/>
            <a:r>
              <a:rPr lang="en-IN" dirty="0"/>
              <a:t>Role imbalance creates conflict</a:t>
            </a:r>
            <a:endParaRPr lang="en-US" dirty="0"/>
          </a:p>
          <a:p>
            <a:pPr lvl="0"/>
            <a:r>
              <a:rPr lang="en-IN" dirty="0"/>
              <a:t>Self-awareness improves role effectiveness</a:t>
            </a:r>
            <a:endParaRPr lang="en-US" dirty="0"/>
          </a:p>
        </p:txBody>
      </p:sp>
      <p:pic>
        <p:nvPicPr>
          <p:cNvPr id="3074" name="Picture 2"/>
          <p:cNvPicPr>
            <a:picLocks noChangeAspect="1" noChangeArrowheads="1"/>
          </p:cNvPicPr>
          <p:nvPr/>
        </p:nvPicPr>
        <p:blipFill>
          <a:blip r:embed="rId3"/>
          <a:srcRect/>
          <a:stretch>
            <a:fillRect/>
          </a:stretch>
        </p:blipFill>
        <p:spPr bwMode="auto">
          <a:xfrm>
            <a:off x="5357818" y="1785932"/>
            <a:ext cx="3257550" cy="1990725"/>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0298" y="1"/>
            <a:ext cx="6243518" cy="1044700"/>
          </a:xfrm>
        </p:spPr>
        <p:txBody>
          <a:bodyPr>
            <a:normAutofit fontScale="90000"/>
          </a:bodyPr>
          <a:lstStyle/>
          <a:p>
            <a:r>
              <a:rPr lang="en-IN" b="1" dirty="0"/>
              <a:t>Characteristics of Successful Teams</a:t>
            </a:r>
            <a:endParaRPr lang="en-US" dirty="0"/>
          </a:p>
        </p:txBody>
      </p:sp>
      <p:sp>
        <p:nvSpPr>
          <p:cNvPr id="3" name="Content Placeholder 2"/>
          <p:cNvSpPr>
            <a:spLocks noGrp="1"/>
          </p:cNvSpPr>
          <p:nvPr>
            <p:ph idx="1"/>
          </p:nvPr>
        </p:nvSpPr>
        <p:spPr/>
        <p:txBody>
          <a:bodyPr/>
          <a:lstStyle/>
          <a:p>
            <a:pPr lvl="0"/>
            <a:r>
              <a:rPr lang="en-IN" dirty="0"/>
              <a:t>Clear shared objectives</a:t>
            </a:r>
            <a:endParaRPr lang="en-US" dirty="0"/>
          </a:p>
          <a:p>
            <a:pPr lvl="0"/>
            <a:r>
              <a:rPr lang="en-IN" dirty="0"/>
              <a:t>Open and honest communication</a:t>
            </a:r>
            <a:endParaRPr lang="en-US" dirty="0"/>
          </a:p>
          <a:p>
            <a:pPr lvl="0"/>
            <a:r>
              <a:rPr lang="en-IN" dirty="0"/>
              <a:t>Mutual trust and respect</a:t>
            </a:r>
            <a:endParaRPr lang="en-US" dirty="0"/>
          </a:p>
          <a:p>
            <a:pPr lvl="0"/>
            <a:r>
              <a:rPr lang="en-IN" dirty="0"/>
              <a:t>Accountability for performance</a:t>
            </a:r>
            <a:endParaRPr lang="en-US" dirty="0"/>
          </a:p>
          <a:p>
            <a:pPr lvl="0"/>
            <a:r>
              <a:rPr lang="en-IN" dirty="0"/>
              <a:t>Adaptability to change</a:t>
            </a:r>
            <a:endParaRPr lang="en-US" dirty="0"/>
          </a:p>
          <a:p>
            <a:pPr lvl="0"/>
            <a:r>
              <a:rPr lang="en-IN" dirty="0"/>
              <a:t>Strong leadership or coordination</a:t>
            </a:r>
            <a:endParaRPr lang="en-US" dirty="0"/>
          </a:p>
        </p:txBody>
      </p:sp>
      <p:pic>
        <p:nvPicPr>
          <p:cNvPr id="4098" name="Picture 2"/>
          <p:cNvPicPr>
            <a:picLocks noChangeAspect="1" noChangeArrowheads="1"/>
          </p:cNvPicPr>
          <p:nvPr/>
        </p:nvPicPr>
        <p:blipFill>
          <a:blip r:embed="rId3"/>
          <a:srcRect/>
          <a:stretch>
            <a:fillRect/>
          </a:stretch>
        </p:blipFill>
        <p:spPr bwMode="auto">
          <a:xfrm>
            <a:off x="5857884" y="1785932"/>
            <a:ext cx="3077029" cy="1928826"/>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IN" b="1" dirty="0"/>
              <a:t>Building Effective Relationships</a:t>
            </a:r>
            <a:endParaRPr lang="en-US" dirty="0"/>
          </a:p>
        </p:txBody>
      </p:sp>
      <p:sp>
        <p:nvSpPr>
          <p:cNvPr id="3" name="Content Placeholder 2"/>
          <p:cNvSpPr>
            <a:spLocks noGrp="1"/>
          </p:cNvSpPr>
          <p:nvPr>
            <p:ph idx="1"/>
          </p:nvPr>
        </p:nvSpPr>
        <p:spPr/>
        <p:txBody>
          <a:bodyPr/>
          <a:lstStyle/>
          <a:p>
            <a:pPr lvl="0"/>
            <a:r>
              <a:rPr lang="en-IN" dirty="0"/>
              <a:t>Trust develops through communication</a:t>
            </a:r>
            <a:endParaRPr lang="en-US" dirty="0"/>
          </a:p>
          <a:p>
            <a:pPr lvl="0"/>
            <a:r>
              <a:rPr lang="en-IN" dirty="0"/>
              <a:t>Active listening improves understanding</a:t>
            </a:r>
            <a:endParaRPr lang="en-US" dirty="0"/>
          </a:p>
          <a:p>
            <a:pPr lvl="0"/>
            <a:r>
              <a:rPr lang="en-IN" dirty="0"/>
              <a:t>Psychological safety encourages contribution (</a:t>
            </a:r>
            <a:r>
              <a:rPr lang="en-GB" dirty="0"/>
              <a:t>Diaz-Navarro </a:t>
            </a:r>
            <a:r>
              <a:rPr lang="en-GB" i="1" dirty="0"/>
              <a:t>et al.</a:t>
            </a:r>
            <a:r>
              <a:rPr lang="en-GB" dirty="0"/>
              <a:t> 2021</a:t>
            </a:r>
            <a:r>
              <a:rPr lang="en-IN" dirty="0"/>
              <a:t>)</a:t>
            </a:r>
            <a:endParaRPr lang="en-US" dirty="0"/>
          </a:p>
          <a:p>
            <a:pPr lvl="0"/>
            <a:r>
              <a:rPr lang="en-IN" dirty="0"/>
              <a:t>Respect supports collaboration</a:t>
            </a:r>
            <a:endParaRPr lang="en-US" dirty="0"/>
          </a:p>
          <a:p>
            <a:pPr lvl="0"/>
            <a:r>
              <a:rPr lang="en-IN" dirty="0"/>
              <a:t>Relationships improve performance</a:t>
            </a:r>
            <a:endParaRPr lang="en-US" dirty="0"/>
          </a:p>
          <a:p>
            <a:pPr lvl="0"/>
            <a:r>
              <a:rPr lang="en-IN" dirty="0"/>
              <a:t>Strong relationships reduce conflict</a:t>
            </a:r>
            <a:endParaRPr lang="en-US" dirty="0"/>
          </a:p>
        </p:txBody>
      </p:sp>
    </p:spTree>
    <p:extLst>
      <p:ext uri="{BB962C8B-B14F-4D97-AF65-F5344CB8AC3E}">
        <p14:creationId xmlns:p14="http://schemas.microsoft.com/office/powerpoint/2010/main" val="410330949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00298" y="1"/>
            <a:ext cx="6243518" cy="1044700"/>
          </a:xfrm>
        </p:spPr>
        <p:txBody>
          <a:bodyPr>
            <a:normAutofit fontScale="90000"/>
          </a:bodyPr>
          <a:lstStyle/>
          <a:p>
            <a:r>
              <a:rPr lang="en-IN" b="1" dirty="0"/>
              <a:t>Reward, Recognition and Delegation</a:t>
            </a:r>
            <a:endParaRPr lang="en-US" dirty="0"/>
          </a:p>
        </p:txBody>
      </p:sp>
      <p:sp>
        <p:nvSpPr>
          <p:cNvPr id="3" name="Content Placeholder 2"/>
          <p:cNvSpPr>
            <a:spLocks noGrp="1"/>
          </p:cNvSpPr>
          <p:nvPr>
            <p:ph idx="1"/>
          </p:nvPr>
        </p:nvSpPr>
        <p:spPr/>
        <p:txBody>
          <a:bodyPr/>
          <a:lstStyle/>
          <a:p>
            <a:pPr lvl="0"/>
            <a:r>
              <a:rPr lang="en-IN" dirty="0"/>
              <a:t>Recognition motivates team members</a:t>
            </a:r>
            <a:endParaRPr lang="en-US" dirty="0"/>
          </a:p>
          <a:p>
            <a:pPr lvl="0"/>
            <a:r>
              <a:rPr lang="en-IN" dirty="0"/>
              <a:t>Rewards reinforce positive behaviour</a:t>
            </a:r>
            <a:endParaRPr lang="en-US" dirty="0"/>
          </a:p>
          <a:p>
            <a:pPr lvl="0"/>
            <a:r>
              <a:rPr lang="en-IN" dirty="0"/>
              <a:t>Delegation builds trust and confidence</a:t>
            </a:r>
            <a:endParaRPr lang="en-US" dirty="0"/>
          </a:p>
          <a:p>
            <a:pPr lvl="0"/>
            <a:r>
              <a:rPr lang="en-IN" dirty="0"/>
              <a:t>Clear delegation avoids confusion (</a:t>
            </a:r>
            <a:r>
              <a:rPr lang="en-GB" dirty="0" err="1"/>
              <a:t>Riivari</a:t>
            </a:r>
            <a:r>
              <a:rPr lang="en-GB" dirty="0"/>
              <a:t> </a:t>
            </a:r>
            <a:r>
              <a:rPr lang="en-GB" i="1" dirty="0"/>
              <a:t>et al.</a:t>
            </a:r>
            <a:r>
              <a:rPr lang="en-GB" dirty="0"/>
              <a:t> 2021</a:t>
            </a:r>
            <a:r>
              <a:rPr lang="en-IN" dirty="0"/>
              <a:t>)</a:t>
            </a:r>
            <a:endParaRPr lang="en-US" dirty="0"/>
          </a:p>
          <a:p>
            <a:pPr lvl="0"/>
            <a:r>
              <a:rPr lang="en-IN" dirty="0"/>
              <a:t>Fair workload distribution is essential</a:t>
            </a:r>
            <a:endParaRPr lang="en-US" dirty="0"/>
          </a:p>
          <a:p>
            <a:pPr lvl="0"/>
            <a:r>
              <a:rPr lang="en-IN" dirty="0"/>
              <a:t>Recognition strengthens team morale</a:t>
            </a:r>
            <a:endParaRPr lang="en-US" dirty="0"/>
          </a:p>
        </p:txBody>
      </p:sp>
    </p:spTree>
    <p:extLst>
      <p:ext uri="{BB962C8B-B14F-4D97-AF65-F5344CB8AC3E}">
        <p14:creationId xmlns:p14="http://schemas.microsoft.com/office/powerpoint/2010/main" val="41033094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357422" y="1"/>
            <a:ext cx="6386394" cy="1044700"/>
          </a:xfrm>
        </p:spPr>
        <p:txBody>
          <a:bodyPr>
            <a:normAutofit fontScale="90000"/>
          </a:bodyPr>
          <a:lstStyle/>
          <a:p>
            <a:r>
              <a:rPr lang="en-IN" b="1" dirty="0"/>
              <a:t>Conflict Management and Resolution</a:t>
            </a:r>
            <a:endParaRPr lang="en-US" dirty="0"/>
          </a:p>
        </p:txBody>
      </p:sp>
      <p:sp>
        <p:nvSpPr>
          <p:cNvPr id="3" name="Content Placeholder 2"/>
          <p:cNvSpPr>
            <a:spLocks noGrp="1"/>
          </p:cNvSpPr>
          <p:nvPr>
            <p:ph idx="1"/>
          </p:nvPr>
        </p:nvSpPr>
        <p:spPr/>
        <p:txBody>
          <a:bodyPr/>
          <a:lstStyle/>
          <a:p>
            <a:pPr lvl="0"/>
            <a:r>
              <a:rPr lang="en-IN" dirty="0"/>
              <a:t>Conflict is sometimes unavoidable</a:t>
            </a:r>
            <a:endParaRPr lang="en-US" dirty="0"/>
          </a:p>
          <a:p>
            <a:pPr lvl="0"/>
            <a:r>
              <a:rPr lang="en-IN" dirty="0"/>
              <a:t>Managed conflict improves outcomes</a:t>
            </a:r>
            <a:endParaRPr lang="en-US" dirty="0"/>
          </a:p>
          <a:p>
            <a:pPr lvl="0"/>
            <a:r>
              <a:rPr lang="en-IN" dirty="0"/>
              <a:t>Open discussion prevents escalation (</a:t>
            </a:r>
            <a:r>
              <a:rPr lang="en-GB" dirty="0" err="1"/>
              <a:t>Zainuri</a:t>
            </a:r>
            <a:r>
              <a:rPr lang="en-GB" dirty="0"/>
              <a:t> and Huda, 2023</a:t>
            </a:r>
            <a:r>
              <a:rPr lang="en-IN" dirty="0"/>
              <a:t>)</a:t>
            </a:r>
            <a:endParaRPr lang="en-US" dirty="0"/>
          </a:p>
          <a:p>
            <a:pPr lvl="0"/>
            <a:r>
              <a:rPr lang="en-IN" dirty="0"/>
              <a:t>Respectful disagreement builds understanding</a:t>
            </a:r>
            <a:endParaRPr lang="en-US" dirty="0"/>
          </a:p>
          <a:p>
            <a:pPr lvl="0"/>
            <a:r>
              <a:rPr lang="en-IN" dirty="0"/>
              <a:t>Compromise supports progress</a:t>
            </a:r>
            <a:endParaRPr lang="en-US" dirty="0"/>
          </a:p>
          <a:p>
            <a:pPr lvl="0"/>
            <a:r>
              <a:rPr lang="en-IN" dirty="0"/>
              <a:t>Avoidance can damage performance</a:t>
            </a:r>
            <a:endParaRPr lang="en-US" dirty="0"/>
          </a:p>
        </p:txBody>
      </p:sp>
    </p:spTree>
    <p:extLst>
      <p:ext uri="{BB962C8B-B14F-4D97-AF65-F5344CB8AC3E}">
        <p14:creationId xmlns:p14="http://schemas.microsoft.com/office/powerpoint/2010/main" val="410330949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71736" y="1"/>
            <a:ext cx="6172080" cy="1044700"/>
          </a:xfrm>
        </p:spPr>
        <p:txBody>
          <a:bodyPr>
            <a:normAutofit fontScale="90000"/>
          </a:bodyPr>
          <a:lstStyle/>
          <a:p>
            <a:r>
              <a:rPr lang="en-IN" b="1" dirty="0"/>
              <a:t>Practical Strategies for Effective Teams</a:t>
            </a:r>
            <a:endParaRPr lang="en-US" dirty="0"/>
          </a:p>
        </p:txBody>
      </p:sp>
      <p:sp>
        <p:nvSpPr>
          <p:cNvPr id="3" name="Content Placeholder 2"/>
          <p:cNvSpPr>
            <a:spLocks noGrp="1"/>
          </p:cNvSpPr>
          <p:nvPr>
            <p:ph idx="1"/>
          </p:nvPr>
        </p:nvSpPr>
        <p:spPr>
          <a:xfrm>
            <a:off x="457201" y="1197405"/>
            <a:ext cx="4686304" cy="3569858"/>
          </a:xfrm>
        </p:spPr>
        <p:txBody>
          <a:bodyPr>
            <a:normAutofit fontScale="85000" lnSpcReduction="10000"/>
          </a:bodyPr>
          <a:lstStyle/>
          <a:p>
            <a:pPr lvl="0"/>
            <a:r>
              <a:rPr lang="en-IN" dirty="0"/>
              <a:t>Clarify roles early</a:t>
            </a:r>
            <a:endParaRPr lang="en-US" dirty="0"/>
          </a:p>
          <a:p>
            <a:pPr lvl="0"/>
            <a:r>
              <a:rPr lang="en-IN" dirty="0"/>
              <a:t>Encourage open communication</a:t>
            </a:r>
            <a:endParaRPr lang="en-US" dirty="0"/>
          </a:p>
          <a:p>
            <a:pPr lvl="0"/>
            <a:r>
              <a:rPr lang="en-IN" dirty="0"/>
              <a:t>Address issues promptly</a:t>
            </a:r>
            <a:endParaRPr lang="en-US" dirty="0"/>
          </a:p>
          <a:p>
            <a:pPr lvl="0"/>
            <a:r>
              <a:rPr lang="en-IN" dirty="0"/>
              <a:t>Respect individual differences (</a:t>
            </a:r>
            <a:r>
              <a:rPr lang="en-GB" dirty="0" err="1"/>
              <a:t>Grillo</a:t>
            </a:r>
            <a:r>
              <a:rPr lang="en-GB" dirty="0"/>
              <a:t> and Kier, 2021</a:t>
            </a:r>
            <a:r>
              <a:rPr lang="en-IN" dirty="0"/>
              <a:t>)</a:t>
            </a:r>
            <a:endParaRPr lang="en-US" dirty="0"/>
          </a:p>
          <a:p>
            <a:pPr lvl="0"/>
            <a:r>
              <a:rPr lang="en-IN" dirty="0"/>
              <a:t>Reflect on performance regularly</a:t>
            </a:r>
            <a:endParaRPr lang="en-US" dirty="0"/>
          </a:p>
          <a:p>
            <a:pPr lvl="0"/>
            <a:r>
              <a:rPr lang="en-IN" dirty="0"/>
              <a:t>Support continuous development</a:t>
            </a:r>
            <a:endParaRPr lang="en-US" dirty="0"/>
          </a:p>
        </p:txBody>
      </p:sp>
      <p:pic>
        <p:nvPicPr>
          <p:cNvPr id="2050" name="Picture 2"/>
          <p:cNvPicPr>
            <a:picLocks noChangeAspect="1" noChangeArrowheads="1"/>
          </p:cNvPicPr>
          <p:nvPr/>
        </p:nvPicPr>
        <p:blipFill>
          <a:blip r:embed="rId3"/>
          <a:srcRect/>
          <a:stretch>
            <a:fillRect/>
          </a:stretch>
        </p:blipFill>
        <p:spPr bwMode="auto">
          <a:xfrm>
            <a:off x="5643570" y="1428742"/>
            <a:ext cx="3076575" cy="2495550"/>
          </a:xfrm>
          <a:prstGeom prst="rect">
            <a:avLst/>
          </a:prstGeom>
          <a:noFill/>
          <a:ln w="9525">
            <a:noFill/>
            <a:miter lim="800000"/>
            <a:headEnd/>
            <a:tailEnd/>
          </a:ln>
          <a:effectLst/>
        </p:spPr>
      </p:pic>
    </p:spTree>
    <p:extLst>
      <p:ext uri="{BB962C8B-B14F-4D97-AF65-F5344CB8AC3E}">
        <p14:creationId xmlns:p14="http://schemas.microsoft.com/office/powerpoint/2010/main" val="41033094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normAutofit/>
          </a:bodyPr>
          <a:lstStyle/>
          <a:p>
            <a:r>
              <a:rPr lang="en-IN" dirty="0"/>
              <a:t>References </a:t>
            </a:r>
            <a:endParaRPr lang="en-US" dirty="0"/>
          </a:p>
        </p:txBody>
      </p:sp>
      <p:sp>
        <p:nvSpPr>
          <p:cNvPr id="5" name="Content Placeholder 4"/>
          <p:cNvSpPr>
            <a:spLocks noGrp="1"/>
          </p:cNvSpPr>
          <p:nvPr>
            <p:ph idx="1"/>
          </p:nvPr>
        </p:nvSpPr>
        <p:spPr/>
        <p:txBody>
          <a:bodyPr>
            <a:normAutofit fontScale="92500" lnSpcReduction="10000"/>
          </a:bodyPr>
          <a:lstStyle/>
          <a:p>
            <a:pPr algn="just"/>
            <a:r>
              <a:rPr lang="en-US" sz="1400" dirty="0"/>
              <a:t>Diaz-Navarro, C., Leon-</a:t>
            </a:r>
            <a:r>
              <a:rPr lang="en-US" sz="1400" dirty="0" err="1"/>
              <a:t>Castelao</a:t>
            </a:r>
            <a:r>
              <a:rPr lang="en-US" sz="1400" dirty="0"/>
              <a:t>, E., Hadfield, A., Pierce, S. and </a:t>
            </a:r>
            <a:r>
              <a:rPr lang="en-US" sz="1400" dirty="0" err="1"/>
              <a:t>Szyld</a:t>
            </a:r>
            <a:r>
              <a:rPr lang="en-US" sz="1400" dirty="0"/>
              <a:t>, D., 2021. Clinical debriefing: TALK© to learn and improve together in healthcare environments. Trends in </a:t>
            </a:r>
            <a:r>
              <a:rPr lang="en-US" sz="1400" dirty="0" err="1"/>
              <a:t>Anaesthesia</a:t>
            </a:r>
            <a:r>
              <a:rPr lang="en-US" sz="1400" dirty="0"/>
              <a:t> and Critical Care, 40, pp.4-8.</a:t>
            </a:r>
          </a:p>
          <a:p>
            <a:pPr algn="just"/>
            <a:r>
              <a:rPr lang="en-US" sz="1400" dirty="0"/>
              <a:t>Grillo, M. and Kier, M., 2021. Why do they stay? An exploratory analysis of identities and commitment factors associated with teaching retention in high-need school contexts. Teaching and Teacher Education, 105, p.103423.</a:t>
            </a:r>
          </a:p>
          <a:p>
            <a:pPr algn="just"/>
            <a:r>
              <a:rPr lang="en-US" sz="1400" dirty="0" err="1"/>
              <a:t>Riivari</a:t>
            </a:r>
            <a:r>
              <a:rPr lang="en-US" sz="1400" dirty="0"/>
              <a:t>, E., </a:t>
            </a:r>
            <a:r>
              <a:rPr lang="en-US" sz="1400" dirty="0" err="1"/>
              <a:t>Kivijärvi</a:t>
            </a:r>
            <a:r>
              <a:rPr lang="en-US" sz="1400" dirty="0"/>
              <a:t>, M. and </a:t>
            </a:r>
            <a:r>
              <a:rPr lang="en-US" sz="1400" dirty="0" err="1"/>
              <a:t>Lämsä</a:t>
            </a:r>
            <a:r>
              <a:rPr lang="en-US" sz="1400" dirty="0"/>
              <a:t>, A.M., 2021. Learning teamwork through a computer game: for the sake of performance or collaborative learning?. Educational Technology Research and Development, 69(3), pp.1753-1771.</a:t>
            </a:r>
          </a:p>
          <a:p>
            <a:pPr algn="just"/>
            <a:r>
              <a:rPr lang="en-US" sz="1400" dirty="0" err="1"/>
              <a:t>Salcinovic</a:t>
            </a:r>
            <a:r>
              <a:rPr lang="en-US" sz="1400" dirty="0"/>
              <a:t>, B., Drew, M., Dijkstra, P., Waddington, G. and </a:t>
            </a:r>
            <a:r>
              <a:rPr lang="en-US" sz="1400" dirty="0" err="1"/>
              <a:t>Serpell</a:t>
            </a:r>
            <a:r>
              <a:rPr lang="en-US" sz="1400" dirty="0"/>
              <a:t>, B.G., 2022. Factors influencing team performance: what can support teams in high-performance sport learn from other industries? A systematic scoping review. Sports Medicine-Open, 8(1), p.25.</a:t>
            </a:r>
          </a:p>
          <a:p>
            <a:pPr algn="just"/>
            <a:r>
              <a:rPr lang="en-US" sz="1400" dirty="0"/>
              <a:t>Strode, D., </a:t>
            </a:r>
            <a:r>
              <a:rPr lang="en-US" sz="1400" dirty="0" err="1"/>
              <a:t>Dingsøyr</a:t>
            </a:r>
            <a:r>
              <a:rPr lang="en-US" sz="1400" dirty="0"/>
              <a:t>, T. and </a:t>
            </a:r>
            <a:r>
              <a:rPr lang="en-US" sz="1400" dirty="0" err="1"/>
              <a:t>Lindsjorn</a:t>
            </a:r>
            <a:r>
              <a:rPr lang="en-US" sz="1400" dirty="0"/>
              <a:t>, Y., 2022. A teamwork effectiveness model for agile software development. Empirical Software Engineering, 27(2), p.56.</a:t>
            </a:r>
          </a:p>
          <a:p>
            <a:pPr algn="just"/>
            <a:r>
              <a:rPr lang="en-US" sz="1400" dirty="0" err="1"/>
              <a:t>Zainuri</a:t>
            </a:r>
            <a:r>
              <a:rPr lang="en-US" sz="1400" dirty="0"/>
              <a:t>, A. and Huda, M., 2023. Empowering cooperative teamwork for community service sustainability: insights from service learning. Sustainability, 15(5), p.4551.</a:t>
            </a:r>
          </a:p>
        </p:txBody>
      </p:sp>
    </p:spTree>
    <p:extLst>
      <p:ext uri="{BB962C8B-B14F-4D97-AF65-F5344CB8AC3E}">
        <p14:creationId xmlns:p14="http://schemas.microsoft.com/office/powerpoint/2010/main" val="11016338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1589</Words>
  <Application>Microsoft Macintosh PowerPoint</Application>
  <PresentationFormat>On-screen Show (16:9)</PresentationFormat>
  <Paragraphs>86</Paragraphs>
  <Slides>11</Slides>
  <Notes>8</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11</vt:i4>
      </vt:variant>
    </vt:vector>
  </HeadingPairs>
  <TitlesOfParts>
    <vt:vector size="15" baseType="lpstr">
      <vt:lpstr>Arial</vt:lpstr>
      <vt:lpstr>Calibri</vt:lpstr>
      <vt:lpstr>Times New Roman</vt:lpstr>
      <vt:lpstr>Office Theme</vt:lpstr>
      <vt:lpstr>PowerPoint Presentation</vt:lpstr>
      <vt:lpstr>PowerPoint Presentation</vt:lpstr>
      <vt:lpstr>What We Have Learnt About Effective Teams</vt:lpstr>
      <vt:lpstr>Groups vs Teams</vt:lpstr>
      <vt:lpstr>Team Role Composition</vt:lpstr>
      <vt:lpstr>Characteristics of Successful Teams</vt:lpstr>
      <vt:lpstr>Building Effective Relationships</vt:lpstr>
      <vt:lpstr>Reward, Recognition and Delegation</vt:lpstr>
      <vt:lpstr>Conflict Management and Resolution</vt:lpstr>
      <vt:lpstr>Practical Strategies for Effective Teams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created xsi:type="dcterms:W3CDTF">2017-08-01T15:40:51Z</dcterms:created>
  <dcterms:modified xsi:type="dcterms:W3CDTF">2025-12-12T19:27:49Z</dcterms:modified>
</cp:coreProperties>
</file>