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11"/>
  </p:handoutMasterIdLst>
  <p:sldIdLst>
    <p:sldId id="256" r:id="rId2"/>
    <p:sldId id="258" r:id="rId3"/>
    <p:sldId id="260" r:id="rId4"/>
    <p:sldId id="262" r:id="rId5"/>
    <p:sldId id="267" r:id="rId6"/>
    <p:sldId id="268" r:id="rId7"/>
    <p:sldId id="269" r:id="rId8"/>
    <p:sldId id="270" r:id="rId9"/>
    <p:sldId id="271" r:id="rId1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E1FD62-48FA-49D8-87C3-C54AE585E391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1CA17F-56B5-4263-9D8C-7C1A79E235E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EC55F-A486-4C32-957C-10C668E27133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7EC55F-A486-4C32-957C-10C668E27133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1C3E3E-3B22-4E58-8C93-652766CDED1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2130425"/>
            <a:ext cx="8352928" cy="1470025"/>
          </a:xfrm>
        </p:spPr>
        <p:txBody>
          <a:bodyPr>
            <a:normAutofit/>
          </a:bodyPr>
          <a:lstStyle/>
          <a:p>
            <a:r>
              <a:rPr lang="en-GB" b="1" dirty="0" smtClean="0"/>
              <a:t>Strategy Formulation and Implementation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b="1" dirty="0" smtClean="0"/>
              <a:t>CIPD</a:t>
            </a:r>
          </a:p>
          <a:p>
            <a:pPr algn="l"/>
            <a:r>
              <a:rPr lang="en-GB" b="1" dirty="0" smtClean="0"/>
              <a:t>Caroline Usei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Porter’s Five Forces (1980)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85852" y="1714488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786578" y="3643314"/>
            <a:ext cx="1785950" cy="40011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Buyers</a:t>
            </a:r>
            <a:endParaRPr lang="en-GB" sz="20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071802" y="1357298"/>
            <a:ext cx="2500330" cy="70788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Potential New Entrants</a:t>
            </a:r>
            <a:endParaRPr lang="en-GB" sz="20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2123728" y="4797152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Bargaining power of suppliers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286380" y="4214818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Bargaining power of buyers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571868" y="5572140"/>
            <a:ext cx="1785950" cy="40011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Suppliers</a:t>
            </a:r>
            <a:endParaRPr lang="en-GB" sz="20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4572000" y="2143116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Threat of new entrants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857356" y="2571744"/>
            <a:ext cx="1785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Threat of Substitute Products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57158" y="3429000"/>
            <a:ext cx="1785950" cy="70788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Substitute products</a:t>
            </a:r>
            <a:endParaRPr lang="en-GB" sz="20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3500430" y="3357562"/>
            <a:ext cx="1785950" cy="101566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Competitive Forces on an Organisation</a:t>
            </a:r>
            <a:endParaRPr lang="en-GB" sz="2000" b="1" dirty="0"/>
          </a:p>
        </p:txBody>
      </p:sp>
      <p:sp>
        <p:nvSpPr>
          <p:cNvPr id="25" name="Right Arrow 24"/>
          <p:cNvSpPr/>
          <p:nvPr/>
        </p:nvSpPr>
        <p:spPr>
          <a:xfrm rot="10800000">
            <a:off x="5572132" y="357187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Right Arrow 25"/>
          <p:cNvSpPr/>
          <p:nvPr/>
        </p:nvSpPr>
        <p:spPr>
          <a:xfrm rot="5400000">
            <a:off x="3896484" y="23900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Right Arrow 26"/>
          <p:cNvSpPr/>
          <p:nvPr/>
        </p:nvSpPr>
        <p:spPr>
          <a:xfrm rot="16200000">
            <a:off x="3967922" y="46760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ight Arrow 27"/>
          <p:cNvSpPr/>
          <p:nvPr/>
        </p:nvSpPr>
        <p:spPr>
          <a:xfrm>
            <a:off x="2285984" y="357187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152400"/>
            <a:ext cx="8572560" cy="9906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Types of Strategy – some of the terms used to describe Strategy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282" y="1219200"/>
            <a:ext cx="8643998" cy="5138758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 smtClean="0"/>
              <a:t>Planned Strategy </a:t>
            </a:r>
            <a:r>
              <a:rPr lang="en-GB" dirty="0" smtClean="0"/>
              <a:t>– Organisation decides on strategic plan</a:t>
            </a:r>
          </a:p>
          <a:p>
            <a:r>
              <a:rPr lang="en-GB" b="1" dirty="0" smtClean="0"/>
              <a:t>Intended Strategy </a:t>
            </a:r>
            <a:r>
              <a:rPr lang="en-GB" dirty="0" smtClean="0"/>
              <a:t>– Organisation decides and follows a set pattern in decision making</a:t>
            </a:r>
          </a:p>
          <a:p>
            <a:r>
              <a:rPr lang="en-GB" b="1" dirty="0" smtClean="0"/>
              <a:t>Deliberate Strategy </a:t>
            </a:r>
            <a:r>
              <a:rPr lang="en-GB" dirty="0" smtClean="0"/>
              <a:t>– Organisation intends a particular strategy, and it is accomplished</a:t>
            </a:r>
          </a:p>
          <a:p>
            <a:r>
              <a:rPr lang="en-GB" b="1" dirty="0" smtClean="0"/>
              <a:t>Imposed Strategy </a:t>
            </a:r>
            <a:r>
              <a:rPr lang="en-GB" dirty="0" smtClean="0"/>
              <a:t>– Strategy is imposed from external environment</a:t>
            </a:r>
          </a:p>
          <a:p>
            <a:r>
              <a:rPr lang="en-GB" b="1" dirty="0" smtClean="0"/>
              <a:t>Realised Strategy </a:t>
            </a:r>
            <a:r>
              <a:rPr lang="en-GB" dirty="0" smtClean="0"/>
              <a:t>– Strategy is accomplished</a:t>
            </a:r>
          </a:p>
          <a:p>
            <a:r>
              <a:rPr lang="en-GB" b="1" dirty="0" smtClean="0"/>
              <a:t>Unrealised Strategy </a:t>
            </a:r>
            <a:r>
              <a:rPr lang="en-GB" dirty="0" smtClean="0"/>
              <a:t>– Strategy is not accomplished</a:t>
            </a:r>
          </a:p>
          <a:p>
            <a:r>
              <a:rPr lang="en-GB" b="1" dirty="0" smtClean="0"/>
              <a:t>Emergent Strategy </a:t>
            </a:r>
            <a:r>
              <a:rPr lang="en-GB" dirty="0" smtClean="0"/>
              <a:t>– Strategy unintended, but emerges over time.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Types of Strategy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Right Arrow 3"/>
          <p:cNvSpPr/>
          <p:nvPr/>
        </p:nvSpPr>
        <p:spPr>
          <a:xfrm rot="1868496">
            <a:off x="655935" y="1618585"/>
            <a:ext cx="1871088" cy="1143008"/>
          </a:xfrm>
          <a:prstGeom prst="rightArrow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14348" y="3786190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Unrealised Strategy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 rot="1811983">
            <a:off x="828922" y="1944641"/>
            <a:ext cx="17488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Intended Strategy</a:t>
            </a:r>
            <a:endParaRPr lang="en-GB" b="1" dirty="0"/>
          </a:p>
        </p:txBody>
      </p:sp>
      <p:sp>
        <p:nvSpPr>
          <p:cNvPr id="12" name="Right Arrow 11"/>
          <p:cNvSpPr/>
          <p:nvPr/>
        </p:nvSpPr>
        <p:spPr>
          <a:xfrm rot="1318122">
            <a:off x="2698417" y="2669891"/>
            <a:ext cx="2666200" cy="1194760"/>
          </a:xfrm>
          <a:prstGeom prst="rightArrow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ight Arrow 12"/>
          <p:cNvSpPr/>
          <p:nvPr/>
        </p:nvSpPr>
        <p:spPr>
          <a:xfrm>
            <a:off x="5715008" y="3214686"/>
            <a:ext cx="2049978" cy="1428760"/>
          </a:xfrm>
          <a:prstGeom prst="rightArrow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857884" y="3643314"/>
            <a:ext cx="1214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Realised</a:t>
            </a:r>
          </a:p>
          <a:p>
            <a:r>
              <a:rPr lang="en-GB" b="1" dirty="0" smtClean="0"/>
              <a:t>Strategy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 rot="1335740">
            <a:off x="2710592" y="3015439"/>
            <a:ext cx="231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Deliberate Strategy</a:t>
            </a:r>
            <a:endParaRPr lang="en-GB" b="1" dirty="0"/>
          </a:p>
        </p:txBody>
      </p:sp>
      <p:sp>
        <p:nvSpPr>
          <p:cNvPr id="14" name="Circular Arrow 13"/>
          <p:cNvSpPr/>
          <p:nvPr/>
        </p:nvSpPr>
        <p:spPr>
          <a:xfrm rot="6769180">
            <a:off x="1906367" y="2636413"/>
            <a:ext cx="1205283" cy="1836888"/>
          </a:xfrm>
          <a:prstGeom prst="circularArrow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17" name="Straight Arrow Connector 16"/>
          <p:cNvCxnSpPr/>
          <p:nvPr/>
        </p:nvCxnSpPr>
        <p:spPr>
          <a:xfrm flipV="1">
            <a:off x="4929190" y="4071942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5072066" y="4214818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4786314" y="3929066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3929058" y="4286256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V="1">
            <a:off x="4071934" y="4429132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V="1">
            <a:off x="4286248" y="4572008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4429124" y="4786322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5143504" y="4357694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V="1">
            <a:off x="3286116" y="4643446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V="1">
            <a:off x="3357554" y="4857760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V="1">
            <a:off x="3500430" y="5000636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flipV="1">
            <a:off x="4929190" y="4714884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flipV="1">
            <a:off x="3571868" y="5286388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V="1">
            <a:off x="2643174" y="4857760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flipV="1">
            <a:off x="2643174" y="5143512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 flipV="1">
            <a:off x="4929190" y="4929198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flipV="1">
            <a:off x="5214942" y="5000636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flipV="1">
            <a:off x="5429256" y="5072074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V="1">
            <a:off x="2786050" y="5357826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V="1">
            <a:off x="2857488" y="5572140"/>
            <a:ext cx="500066" cy="357190"/>
          </a:xfrm>
          <a:prstGeom prst="straightConnector1">
            <a:avLst/>
          </a:prstGeom>
          <a:ln w="28575">
            <a:bevel/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857620" y="5357826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Emergent Strategy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1143000"/>
          </a:xfrm>
        </p:spPr>
        <p:txBody>
          <a:bodyPr/>
          <a:lstStyle/>
          <a:p>
            <a:pPr algn="l"/>
            <a:r>
              <a:rPr lang="en-GB" b="1" dirty="0" smtClean="0"/>
              <a:t>Porter’s Generic Strategies (1985)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568952" cy="5256584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Cost Leadership </a:t>
            </a:r>
            <a:r>
              <a:rPr lang="en-GB" dirty="0" smtClean="0"/>
              <a:t>– achieving lower costs than the rest of the market/competitors while selling products/services at the industry average price</a:t>
            </a:r>
          </a:p>
          <a:p>
            <a:pPr>
              <a:buNone/>
            </a:pPr>
            <a:endParaRPr lang="en-GB" sz="1600" dirty="0" smtClean="0"/>
          </a:p>
          <a:p>
            <a:r>
              <a:rPr lang="en-GB" b="1" dirty="0" smtClean="0"/>
              <a:t>Differentiation</a:t>
            </a:r>
            <a:r>
              <a:rPr lang="en-GB" dirty="0" smtClean="0"/>
              <a:t> – Producing a differentiated product that will sell for a higher price while keeping costs at industry average</a:t>
            </a:r>
          </a:p>
          <a:p>
            <a:pPr>
              <a:buNone/>
            </a:pPr>
            <a:endParaRPr lang="en-GB" sz="1600" dirty="0" smtClean="0"/>
          </a:p>
          <a:p>
            <a:r>
              <a:rPr lang="en-GB" b="1" dirty="0" smtClean="0"/>
              <a:t>Focus</a:t>
            </a:r>
            <a:r>
              <a:rPr lang="en-GB" dirty="0" smtClean="0"/>
              <a:t> – Concentrating on a niche market and competing either on cost (cost focus) or differentiation (differentiation focus).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pPr algn="ctr">
              <a:buNone/>
            </a:pPr>
            <a:r>
              <a:rPr lang="en-GB" b="1" dirty="0" smtClean="0"/>
              <a:t>Marks and Spencer Case Study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78497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Why has Simply Food been so successful?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Builds on M&amp;S high reputation for food quality</a:t>
            </a:r>
          </a:p>
          <a:p>
            <a:r>
              <a:rPr lang="en-GB" dirty="0" smtClean="0"/>
              <a:t>Successfully extends the M&amp;S brand</a:t>
            </a:r>
          </a:p>
          <a:p>
            <a:r>
              <a:rPr lang="en-GB" dirty="0" smtClean="0"/>
              <a:t>Avoids cannibalisation by developing new types of site, i.e. Railway stations, motorway service stations, smaller towns, petrol station </a:t>
            </a:r>
            <a:r>
              <a:rPr lang="en-GB" dirty="0" smtClean="0"/>
              <a:t>forecourts, hospitals</a:t>
            </a:r>
            <a:endParaRPr lang="en-GB" dirty="0" smtClean="0"/>
          </a:p>
          <a:p>
            <a:r>
              <a:rPr lang="en-GB" dirty="0" smtClean="0"/>
              <a:t>Very careful site selection</a:t>
            </a:r>
          </a:p>
          <a:p>
            <a:r>
              <a:rPr lang="en-GB" dirty="0" smtClean="0"/>
              <a:t>Working with franchise partners (Compass and BP) lowers risk and level of investment, and also brings in outside expertise</a:t>
            </a:r>
          </a:p>
          <a:p>
            <a:r>
              <a:rPr lang="en-GB" dirty="0" smtClean="0"/>
              <a:t>The goods on offer are carefully tailored to the type of outlet.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/>
          <a:lstStyle/>
          <a:p>
            <a:pPr algn="l"/>
            <a:r>
              <a:rPr lang="en-GB" b="1" dirty="0" smtClean="0"/>
              <a:t>Selection of Strategies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288" cy="5256584"/>
          </a:xfrm>
        </p:spPr>
        <p:txBody>
          <a:bodyPr/>
          <a:lstStyle/>
          <a:p>
            <a:r>
              <a:rPr lang="en-GB" b="1" dirty="0" smtClean="0"/>
              <a:t>Formal evaluation</a:t>
            </a:r>
          </a:p>
          <a:p>
            <a:pPr lvl="1"/>
            <a:r>
              <a:rPr lang="en-GB" dirty="0" smtClean="0"/>
              <a:t>Suitability – re outcome of SWOT analysis</a:t>
            </a:r>
          </a:p>
          <a:p>
            <a:pPr lvl="1"/>
            <a:r>
              <a:rPr lang="en-GB" dirty="0" smtClean="0"/>
              <a:t>Acceptability – to internal and external stakeholders</a:t>
            </a:r>
          </a:p>
          <a:p>
            <a:pPr lvl="1"/>
            <a:r>
              <a:rPr lang="en-GB" dirty="0" smtClean="0"/>
              <a:t>Feasibility – given resources</a:t>
            </a:r>
          </a:p>
          <a:p>
            <a:r>
              <a:rPr lang="en-GB" b="1" dirty="0" smtClean="0"/>
              <a:t>Enforced choice </a:t>
            </a:r>
            <a:r>
              <a:rPr lang="en-GB" dirty="0" smtClean="0"/>
              <a:t>– from external environment</a:t>
            </a:r>
          </a:p>
          <a:p>
            <a:r>
              <a:rPr lang="en-GB" b="1" dirty="0" smtClean="0"/>
              <a:t>Learning from experience </a:t>
            </a:r>
            <a:r>
              <a:rPr lang="en-GB" dirty="0" smtClean="0"/>
              <a:t>– piloting initiatives in SBUs, depts., etc.</a:t>
            </a:r>
          </a:p>
          <a:p>
            <a:r>
              <a:rPr lang="en-GB" b="1" dirty="0" smtClean="0"/>
              <a:t>Command </a:t>
            </a:r>
            <a:r>
              <a:rPr lang="en-GB" dirty="0" smtClean="0"/>
              <a:t>– imposed by dominant stakeholder.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Strategic Implementation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Incremental V Transformational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Management of Change</a:t>
            </a:r>
          </a:p>
          <a:p>
            <a:pPr lvl="1"/>
            <a:r>
              <a:rPr lang="en-GB" dirty="0" smtClean="0"/>
              <a:t>Process</a:t>
            </a:r>
          </a:p>
          <a:p>
            <a:pPr lvl="1"/>
            <a:r>
              <a:rPr lang="en-GB" dirty="0" smtClean="0"/>
              <a:t>Resistance</a:t>
            </a:r>
          </a:p>
          <a:p>
            <a:pPr lvl="1"/>
            <a:r>
              <a:rPr lang="en-GB" dirty="0" smtClean="0"/>
              <a:t>HR role.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</TotalTime>
  <Words>354</Words>
  <Application>Microsoft Office PowerPoint</Application>
  <PresentationFormat>On-screen Show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Strategy Formulation and Implementation</vt:lpstr>
      <vt:lpstr>Porter’s Five Forces (1980)</vt:lpstr>
      <vt:lpstr>Types of Strategy – some of the terms used to describe Strategy</vt:lpstr>
      <vt:lpstr>Types of Strategy</vt:lpstr>
      <vt:lpstr>Porter’s Generic Strategies (1985)</vt:lpstr>
      <vt:lpstr>Activity</vt:lpstr>
      <vt:lpstr>Why has Simply Food been so successful?</vt:lpstr>
      <vt:lpstr>Selection of Strategies</vt:lpstr>
      <vt:lpstr>Strategic Implementation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Strategy Formulation and Implementation</dc:title>
  <dc:creator>edu-cu</dc:creator>
  <cp:lastModifiedBy>edu-cu</cp:lastModifiedBy>
  <cp:revision>13</cp:revision>
  <dcterms:created xsi:type="dcterms:W3CDTF">2010-12-01T16:41:45Z</dcterms:created>
  <dcterms:modified xsi:type="dcterms:W3CDTF">2010-12-02T11:58:57Z</dcterms:modified>
</cp:coreProperties>
</file>