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5"/>
  </p:notesMasterIdLst>
  <p:handoutMasterIdLst>
    <p:handoutMasterId r:id="rId16"/>
  </p:handoutMasterIdLst>
  <p:sldIdLst>
    <p:sldId id="256" r:id="rId2"/>
    <p:sldId id="367" r:id="rId3"/>
    <p:sldId id="368" r:id="rId4"/>
    <p:sldId id="257" r:id="rId5"/>
    <p:sldId id="357" r:id="rId6"/>
    <p:sldId id="358" r:id="rId7"/>
    <p:sldId id="359" r:id="rId8"/>
    <p:sldId id="360" r:id="rId9"/>
    <p:sldId id="361" r:id="rId10"/>
    <p:sldId id="363" r:id="rId11"/>
    <p:sldId id="364" r:id="rId12"/>
    <p:sldId id="365" r:id="rId13"/>
    <p:sldId id="366" r:id="rId14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1979" autoAdjust="0"/>
  </p:normalViewPr>
  <p:slideViewPr>
    <p:cSldViewPr>
      <p:cViewPr>
        <p:scale>
          <a:sx n="81" d="100"/>
          <a:sy n="81" d="100"/>
        </p:scale>
        <p:origin x="-1080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4DB34CD9-C9F0-4E05-8BA2-C576989BF70D}" type="datetimeFigureOut">
              <a:rPr lang="en-US"/>
              <a:pPr>
                <a:defRPr/>
              </a:pPr>
              <a:t>10/25/2017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6908126-1EB9-40A2-B636-360F98B25D9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49559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6E27B7C-DA74-4C27-AD6F-D4A3CB7E6F8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91199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E6C989F-D9E6-4B55-9A96-F3E6C477EEF0}" type="slidenum">
              <a:rPr lang="en-GB" altLang="en-US"/>
              <a:pPr eaLnBrk="1" hangingPunct="1"/>
              <a:t>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356492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smtClean="0">
              <a:latin typeface="Arial" panose="020B0604020202020204" pitchFamily="34" charset="0"/>
            </a:endParaRP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A275A52-B5CF-442F-B9B5-AAAAF0C04413}" type="slidenum">
              <a:rPr lang="en-GB" altLang="en-US"/>
              <a:pPr eaLnBrk="1" hangingPunct="1"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12880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 smtClean="0"/>
              <a:t>Buying experiences, not purchasing products</a:t>
            </a:r>
          </a:p>
        </p:txBody>
      </p:sp>
    </p:spTree>
    <p:extLst>
      <p:ext uri="{BB962C8B-B14F-4D97-AF65-F5344CB8AC3E}">
        <p14:creationId xmlns:p14="http://schemas.microsoft.com/office/powerpoint/2010/main" val="23544807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An identification of the event consumers/market segments the event is designed to appeal to.</a:t>
            </a:r>
            <a:endParaRPr lang="en-GB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171450" lvl="0" indent="-17145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An event marketing plan (how, when and where the marketing and communication of the event will occur)</a:t>
            </a:r>
            <a:endParaRPr lang="en-GB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61157-6408-4D5C-86CF-1AA71BBAAFA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1185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An identification of the event consumers/market segments the event is designed to appeal to.</a:t>
            </a:r>
            <a:endParaRPr lang="en-GB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171450" lvl="0" indent="-171450">
              <a:buFont typeface="Arial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An event marketing plan (how, when and where the marketing and communication of the event will occur)</a:t>
            </a:r>
            <a:endParaRPr lang="en-GB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61157-6408-4D5C-86CF-1AA71BBAAFA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7615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GB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F63DFD84-B873-4167-B400-C9FB5668D528}" type="slidenum">
              <a:rPr lang="en-GB" altLang="en-US">
                <a:solidFill>
                  <a:prstClr val="black"/>
                </a:solidFill>
              </a:rPr>
              <a:pPr/>
              <a:t>10</a:t>
            </a:fld>
            <a:endParaRPr lang="en-GB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175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872538" cy="6858000"/>
            <a:chOff x="0" y="0"/>
            <a:chExt cx="5589" cy="4320"/>
          </a:xfrm>
        </p:grpSpPr>
        <p:sp>
          <p:nvSpPr>
            <p:cNvPr id="5" name="Rectangle 3" descr="Stationery"/>
            <p:cNvSpPr>
              <a:spLocks noChangeArrowheads="1"/>
            </p:cNvSpPr>
            <p:nvPr/>
          </p:nvSpPr>
          <p:spPr bwMode="white">
            <a:xfrm>
              <a:off x="336" y="150"/>
              <a:ext cx="5253" cy="4026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pic>
          <p:nvPicPr>
            <p:cNvPr id="6" name="Picture 4" descr="minispir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ltGray">
            <a:xfrm>
              <a:off x="0" y="0"/>
              <a:ext cx="67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7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962025" y="1925638"/>
            <a:ext cx="7772400" cy="11430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647825" y="3738563"/>
            <a:ext cx="6400800" cy="1752600"/>
          </a:xfrm>
        </p:spPr>
        <p:txBody>
          <a:bodyPr/>
          <a:lstStyle>
            <a:lvl1pPr marL="0" indent="0" algn="ctr">
              <a:buFont typeface="Monotype Sorts" pitchFamily="2" charset="2"/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xfrm>
            <a:off x="962025" y="6100763"/>
            <a:ext cx="1905000" cy="457200"/>
          </a:xfrm>
        </p:spPr>
        <p:txBody>
          <a:bodyPr/>
          <a:lstStyle>
            <a:lvl1pPr>
              <a:defRPr>
                <a:solidFill>
                  <a:srgbClr val="A08366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3400425" y="6100763"/>
            <a:ext cx="2895600" cy="457200"/>
          </a:xfrm>
        </p:spPr>
        <p:txBody>
          <a:bodyPr/>
          <a:lstStyle>
            <a:lvl1pPr>
              <a:defRPr>
                <a:solidFill>
                  <a:srgbClr val="A08366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29425" y="6100763"/>
            <a:ext cx="1905000" cy="457200"/>
          </a:xfrm>
        </p:spPr>
        <p:txBody>
          <a:bodyPr/>
          <a:lstStyle>
            <a:lvl1pPr>
              <a:defRPr>
                <a:solidFill>
                  <a:srgbClr val="A08366"/>
                </a:solidFill>
              </a:defRPr>
            </a:lvl1pPr>
          </a:lstStyle>
          <a:p>
            <a:fld id="{6BDC93C7-23AB-4978-A0E1-05EA86689AD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47132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E59934-DCEB-4068-AA08-2202BF617C3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0990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932C21-70CB-4268-9671-681805C81D2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9591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18288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8288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B55F91-0872-484C-828E-D399A1EED69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0975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3E7118-5826-4DE2-9675-C800A061015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76806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54227A-1CE4-46B2-902D-E2F68BF1791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9920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1F1951-63AE-45B0-A017-A6124250F8C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74019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010942-9A94-4E7D-846A-8DA7B610CDE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591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81DC2D-202B-41B1-8B9A-C6409377910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55358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979CA2-3ACD-479E-9C84-80F3F25B8A5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12270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19900" y="4572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4572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94DFB4-6691-45F6-974C-2B429380EE4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06997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ltGray">
      <p:bgPr>
        <a:solidFill>
          <a:srgbClr val="8C73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872538" cy="6858000"/>
            <a:chOff x="0" y="0"/>
            <a:chExt cx="5589" cy="4320"/>
          </a:xfrm>
        </p:grpSpPr>
        <p:sp>
          <p:nvSpPr>
            <p:cNvPr id="1032" name="Rectangle 3"/>
            <p:cNvSpPr>
              <a:spLocks noChangeArrowheads="1"/>
            </p:cNvSpPr>
            <p:nvPr/>
          </p:nvSpPr>
          <p:spPr bwMode="ltGray">
            <a:xfrm>
              <a:off x="336" y="150"/>
              <a:ext cx="5253" cy="40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pic>
          <p:nvPicPr>
            <p:cNvPr id="1033" name="Picture 4" descr="minispir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ltGray">
            <a:xfrm>
              <a:off x="0" y="0"/>
              <a:ext cx="67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34" name="Line 5"/>
            <p:cNvSpPr>
              <a:spLocks noChangeShapeType="1"/>
            </p:cNvSpPr>
            <p:nvPr/>
          </p:nvSpPr>
          <p:spPr bwMode="ltGray">
            <a:xfrm>
              <a:off x="640" y="1008"/>
              <a:ext cx="4880" cy="0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1027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4572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8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18288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615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50000"/>
              </a:spcBef>
              <a:defRPr sz="1400">
                <a:solidFill>
                  <a:schemeClr val="bg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50000"/>
              </a:spcBef>
              <a:defRPr sz="1400">
                <a:solidFill>
                  <a:schemeClr val="bg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0960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50000"/>
              </a:spcBef>
              <a:defRPr sz="1400">
                <a:solidFill>
                  <a:schemeClr val="bg2"/>
                </a:solidFill>
                <a:latin typeface="Times New Roman" panose="02020603050405020304" pitchFamily="18" charset="0"/>
              </a:defRPr>
            </a:lvl1pPr>
          </a:lstStyle>
          <a:p>
            <a:fld id="{09EDD4E2-9818-4817-81DA-B8E7E04F30B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rgbClr val="6633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rgbClr val="663300"/>
          </a:solidFill>
          <a:latin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rgbClr val="663300"/>
          </a:solidFill>
          <a:latin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rgbClr val="663300"/>
          </a:solidFill>
          <a:latin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rgbClr val="663300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Monotype Sorts" pitchFamily="2" charset="2"/>
        <a:buChar char="4"/>
        <a:defRPr kumimoji="1"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–"/>
        <a:defRPr kumimoji="1" sz="2800" b="1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kumimoji="1" sz="2400" b="1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–"/>
        <a:defRPr kumimoji="1" sz="2000" b="1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 b="1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ventimpacts.com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ciencedirect.com.ezproxy.uwtsd.ac.uk/science/article/pii/S0261517710000579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1285875"/>
            <a:ext cx="7914456" cy="4451882"/>
          </a:xfrm>
          <a:prstGeom prst="rect">
            <a:avLst/>
          </a:prstGeom>
        </p:spPr>
      </p:pic>
      <p:sp>
        <p:nvSpPr>
          <p:cNvPr id="409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altLang="en-US" sz="4000" dirty="0" smtClean="0">
                <a:solidFill>
                  <a:schemeClr val="bg1"/>
                </a:solidFill>
              </a:rPr>
              <a:t>The Events Industry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altLang="en-US" smtClean="0">
                <a:solidFill>
                  <a:schemeClr val="bg1"/>
                </a:solidFill>
              </a:rPr>
              <a:t>Week Four</a:t>
            </a:r>
            <a:endParaRPr lang="en-GB" altLang="en-US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en-GB" altLang="en-US" dirty="0" smtClean="0">
                <a:solidFill>
                  <a:schemeClr val="bg1"/>
                </a:solidFill>
              </a:rPr>
              <a:t>Event Market Segmentation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Last week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Attendee motivations for participating in events</a:t>
            </a:r>
          </a:p>
          <a:p>
            <a:r>
              <a:rPr lang="en-GB" dirty="0" smtClean="0"/>
              <a:t>Buyer behaviour and decision-making</a:t>
            </a:r>
          </a:p>
          <a:p>
            <a:r>
              <a:rPr lang="en-GB" dirty="0" smtClean="0"/>
              <a:t>Event satisfaction, how can it be measured</a:t>
            </a:r>
          </a:p>
          <a:p>
            <a:r>
              <a:rPr lang="en-GB" dirty="0" smtClean="0"/>
              <a:t>Start of event checklists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8035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The consumer </a:t>
            </a:r>
            <a:r>
              <a:rPr lang="en-GB" altLang="en-US" dirty="0" smtClean="0"/>
              <a:t>experience - reminder</a:t>
            </a:r>
            <a:endParaRPr lang="en-GB" altLang="en-US" dirty="0" smtClean="0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2800" smtClean="0"/>
              <a:t>Consider the event you are to attend/have attended</a:t>
            </a:r>
          </a:p>
          <a:p>
            <a:r>
              <a:rPr lang="en-GB" altLang="en-US" sz="2800" smtClean="0"/>
              <a:t>Design a checklist which will aid your observation of the event as an event  manager/researcher </a:t>
            </a:r>
          </a:p>
          <a:p>
            <a:r>
              <a:rPr lang="en-GB" altLang="en-US" sz="2800" smtClean="0"/>
              <a:t>Make sure you consider elements of consumer experience, motivation and marketing effectiveness</a:t>
            </a:r>
          </a:p>
          <a:p>
            <a:r>
              <a:rPr lang="en-GB" altLang="en-US" sz="2800" smtClean="0"/>
              <a:t>A useful tool here is </a:t>
            </a:r>
            <a:r>
              <a:rPr lang="en-GB" altLang="en-US" sz="2800" smtClean="0">
                <a:hlinkClick r:id="rId2"/>
              </a:rPr>
              <a:t>www.eventimpacts.com</a:t>
            </a:r>
            <a:endParaRPr lang="en-GB" altLang="en-US" sz="2800" smtClean="0"/>
          </a:p>
          <a:p>
            <a:endParaRPr lang="en-GB" altLang="en-US" smtClean="0"/>
          </a:p>
          <a:p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262875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Session Outcomes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Re-cap from last week</a:t>
            </a:r>
          </a:p>
          <a:p>
            <a:pPr lvl="1"/>
            <a:r>
              <a:rPr lang="en-GB" altLang="en-US" dirty="0" smtClean="0"/>
              <a:t>Demand and Motivation for events</a:t>
            </a:r>
          </a:p>
          <a:p>
            <a:pPr lvl="1"/>
            <a:r>
              <a:rPr lang="en-GB" altLang="en-US" dirty="0" smtClean="0"/>
              <a:t>The Event Experience</a:t>
            </a:r>
          </a:p>
          <a:p>
            <a:pPr eaLnBrk="1" hangingPunct="1"/>
            <a:r>
              <a:rPr lang="en-GB" altLang="en-US" dirty="0" smtClean="0"/>
              <a:t>Assignment Focus</a:t>
            </a:r>
            <a:endParaRPr lang="en-GB" altLang="en-US" dirty="0"/>
          </a:p>
          <a:p>
            <a:pPr eaLnBrk="1" hangingPunct="1"/>
            <a:r>
              <a:rPr lang="en-GB" altLang="en-US" dirty="0" smtClean="0"/>
              <a:t>Event Marketing planning</a:t>
            </a:r>
          </a:p>
          <a:p>
            <a:pPr eaLnBrk="1" hangingPunct="1"/>
            <a:r>
              <a:rPr lang="en-GB" altLang="en-US" dirty="0" smtClean="0"/>
              <a:t>Market selection and segmentation</a:t>
            </a:r>
          </a:p>
          <a:p>
            <a:pPr eaLnBrk="1" hangingPunct="1"/>
            <a:r>
              <a:rPr lang="en-GB" altLang="en-US" dirty="0" smtClean="0"/>
              <a:t>Event research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Assignment Focus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en-GB" sz="1600" dirty="0"/>
              <a:t>Students are required to attend an event/choose an event they have previously attended (support for this will be provided in class) and produce a review of the event which could be presented to the management team. To carry out this task, students will need to produce a checklist for event consumer evaluation which may be used for observational research. </a:t>
            </a:r>
          </a:p>
          <a:p>
            <a:pPr hangingPunct="0"/>
            <a:endParaRPr lang="en-GB" sz="1600" dirty="0"/>
          </a:p>
          <a:p>
            <a:pPr hangingPunct="0"/>
            <a:r>
              <a:rPr lang="en-GB" sz="2000" dirty="0"/>
              <a:t>The review should include but not be limited to the following:</a:t>
            </a:r>
          </a:p>
          <a:p>
            <a:pPr lvl="0" hangingPunct="0"/>
            <a:r>
              <a:rPr lang="en-GB" sz="2000" i="1" dirty="0"/>
              <a:t>Definition and description of the event – event type, scale, industry </a:t>
            </a:r>
            <a:r>
              <a:rPr lang="en-GB" sz="2000" i="1" dirty="0" smtClean="0"/>
              <a:t>context </a:t>
            </a:r>
            <a:endParaRPr lang="en-GB" sz="2000" i="1" dirty="0" smtClean="0">
              <a:effectLst/>
            </a:endParaRPr>
          </a:p>
          <a:p>
            <a:pPr lvl="0" hangingPunct="0"/>
            <a:r>
              <a:rPr lang="en-GB" sz="2000" i="1" dirty="0"/>
              <a:t>Identification of the ‘typical’ event consumer</a:t>
            </a:r>
            <a:endParaRPr lang="en-GB" sz="2000" i="1" dirty="0" smtClean="0">
              <a:effectLst/>
            </a:endParaRPr>
          </a:p>
          <a:p>
            <a:pPr lvl="0" hangingPunct="0"/>
            <a:r>
              <a:rPr lang="en-GB" sz="2000" i="1" dirty="0"/>
              <a:t>Event satisfaction checklist which enables a review of the organisation and delivery of the event</a:t>
            </a:r>
            <a:endParaRPr lang="en-GB" sz="2000" i="1" dirty="0" smtClean="0">
              <a:effectLst/>
            </a:endParaRPr>
          </a:p>
          <a:p>
            <a:pPr lvl="0" hangingPunct="0"/>
            <a:r>
              <a:rPr lang="en-GB" sz="2000" dirty="0"/>
              <a:t>Discussion relating to the key elements which influence consumer satisfaction and experience</a:t>
            </a:r>
            <a:endParaRPr lang="en-GB" sz="2000" dirty="0" smtClean="0">
              <a:effectLst/>
            </a:endParaRPr>
          </a:p>
          <a:p>
            <a:pPr lvl="0" hangingPunct="0"/>
            <a:r>
              <a:rPr lang="en-GB" sz="2000" dirty="0"/>
              <a:t>Written and presented to accepted academic standards</a:t>
            </a:r>
            <a:endParaRPr lang="en-GB" sz="2000" dirty="0" smtClean="0"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0887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The Marketing Concept</a:t>
            </a:r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9592" y="1700808"/>
            <a:ext cx="7920880" cy="424279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2800" dirty="0" smtClean="0"/>
              <a:t>Marketing, as defined by the CIM (2000):</a:t>
            </a:r>
          </a:p>
          <a:p>
            <a:pPr marL="444500" indent="0">
              <a:lnSpc>
                <a:spcPct val="90000"/>
              </a:lnSpc>
              <a:buNone/>
            </a:pPr>
            <a:r>
              <a:rPr lang="en-GB" altLang="en-US" sz="2800" dirty="0" smtClean="0">
                <a:solidFill>
                  <a:srgbClr val="33CC33"/>
                </a:solidFill>
              </a:rPr>
              <a:t>‘</a:t>
            </a:r>
            <a:r>
              <a:rPr lang="en-GB" altLang="en-US" sz="2800" i="1" dirty="0" smtClean="0">
                <a:solidFill>
                  <a:srgbClr val="33CC33"/>
                </a:solidFill>
              </a:rPr>
              <a:t>the management process responsible for identifying, anticipating and satisfying customer requirements profitably.’</a:t>
            </a:r>
          </a:p>
          <a:p>
            <a:pPr>
              <a:lnSpc>
                <a:spcPct val="90000"/>
              </a:lnSpc>
              <a:spcBef>
                <a:spcPts val="1200"/>
              </a:spcBef>
            </a:pPr>
            <a:r>
              <a:rPr lang="en-GB" altLang="en-US" sz="2800" dirty="0" smtClean="0"/>
              <a:t>In an events context </a:t>
            </a:r>
            <a:r>
              <a:rPr lang="en-GB" altLang="en-US" sz="2400" b="0" dirty="0" smtClean="0">
                <a:solidFill>
                  <a:schemeClr val="tx2">
                    <a:lumMod val="50000"/>
                  </a:schemeClr>
                </a:solidFill>
              </a:rPr>
              <a:t>(Hall, 1997, p 136)</a:t>
            </a:r>
            <a:r>
              <a:rPr lang="en-GB" altLang="en-US" sz="2800" b="0" dirty="0" smtClean="0">
                <a:solidFill>
                  <a:schemeClr val="tx2">
                    <a:lumMod val="50000"/>
                  </a:schemeClr>
                </a:solidFill>
              </a:rPr>
              <a:t>:  </a:t>
            </a:r>
          </a:p>
          <a:p>
            <a:pPr marL="444500" indent="0">
              <a:lnSpc>
                <a:spcPct val="90000"/>
              </a:lnSpc>
              <a:spcBef>
                <a:spcPts val="1200"/>
              </a:spcBef>
              <a:buNone/>
            </a:pPr>
            <a:r>
              <a:rPr lang="en-GB" altLang="en-US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‘</a:t>
            </a:r>
            <a:r>
              <a:rPr lang="en-GB" altLang="en-US" sz="28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Marketing is that function of event management that keeps in touch with the event’s participants and visitors, reads their needs and motivations, develops products that meet these needs, and builds a communication program which expresses the event’s purpose and objectives.’</a:t>
            </a:r>
            <a:endParaRPr lang="en-GB" altLang="en-US" sz="28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834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Marketing Planning Process</a:t>
            </a:r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14350" indent="-514350">
              <a:buFont typeface="Times New Roman" pitchFamily="18" charset="0"/>
              <a:buAutoNum type="arabicParenR"/>
            </a:pPr>
            <a:r>
              <a:rPr lang="en-US" sz="2800" dirty="0" smtClean="0"/>
              <a:t>Organizational/event goals</a:t>
            </a:r>
          </a:p>
          <a:p>
            <a:pPr marL="514350" indent="-514350">
              <a:buFont typeface="Times New Roman" pitchFamily="18" charset="0"/>
              <a:buAutoNum type="arabicParenR"/>
            </a:pPr>
            <a:r>
              <a:rPr lang="en-US" sz="2800" dirty="0" smtClean="0"/>
              <a:t>Internal and external analysis</a:t>
            </a:r>
          </a:p>
          <a:p>
            <a:pPr lvl="1"/>
            <a:r>
              <a:rPr lang="en-US" sz="2400" dirty="0" smtClean="0"/>
              <a:t>Screening methods</a:t>
            </a:r>
          </a:p>
          <a:p>
            <a:pPr lvl="1"/>
            <a:r>
              <a:rPr lang="en-US" sz="2400" dirty="0" smtClean="0"/>
              <a:t>SWOT analysis</a:t>
            </a:r>
          </a:p>
          <a:p>
            <a:pPr marL="514350" indent="-514350">
              <a:buFont typeface="Times New Roman" pitchFamily="18" charset="0"/>
              <a:buAutoNum type="arabicParenR"/>
            </a:pPr>
            <a:r>
              <a:rPr lang="en-US" sz="2800" dirty="0" smtClean="0"/>
              <a:t>Marketing goals</a:t>
            </a:r>
          </a:p>
          <a:p>
            <a:pPr marL="514350" indent="-514350">
              <a:buFont typeface="Times New Roman" pitchFamily="18" charset="0"/>
              <a:buAutoNum type="arabicParenR"/>
            </a:pPr>
            <a:r>
              <a:rPr lang="en-US" sz="2800" dirty="0" smtClean="0">
                <a:solidFill>
                  <a:srgbClr val="33CC33"/>
                </a:solidFill>
              </a:rPr>
              <a:t>Market selection</a:t>
            </a:r>
          </a:p>
          <a:p>
            <a:pPr lvl="1"/>
            <a:r>
              <a:rPr lang="en-US" sz="2400" dirty="0" smtClean="0"/>
              <a:t>Identification of potential markets</a:t>
            </a:r>
          </a:p>
          <a:p>
            <a:pPr lvl="1"/>
            <a:r>
              <a:rPr lang="en-US" sz="2400" dirty="0" smtClean="0"/>
              <a:t>Selection of target market (segmentation)</a:t>
            </a:r>
          </a:p>
          <a:p>
            <a:pPr marL="514350" indent="-514350"/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81383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Marketing Planning </a:t>
            </a:r>
            <a:r>
              <a:rPr lang="en-GB" altLang="en-US" sz="2800" b="0" smtClean="0"/>
              <a:t>(Cont.)</a:t>
            </a:r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arenR" startAt="5"/>
              <a:defRPr/>
            </a:pPr>
            <a:r>
              <a:rPr lang="en-US" sz="2800" dirty="0" smtClean="0">
                <a:solidFill>
                  <a:srgbClr val="0000FF"/>
                </a:solidFill>
              </a:rPr>
              <a:t>Marketing mix</a:t>
            </a:r>
          </a:p>
          <a:p>
            <a:pPr lvl="1">
              <a:defRPr/>
            </a:pP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Development of marketing strategy</a:t>
            </a:r>
          </a:p>
          <a:p>
            <a:pPr marL="514350" indent="-514350">
              <a:buFont typeface="+mj-lt"/>
              <a:buAutoNum type="arabicParenR" startAt="5"/>
              <a:defRPr/>
            </a:pPr>
            <a:r>
              <a:rPr lang="en-US" sz="2800" dirty="0" smtClean="0">
                <a:solidFill>
                  <a:srgbClr val="CC3300"/>
                </a:solidFill>
              </a:rPr>
              <a:t>Organization/implementation</a:t>
            </a:r>
          </a:p>
          <a:p>
            <a:pPr lvl="1">
              <a:defRPr/>
            </a:pPr>
            <a:r>
              <a:rPr lang="en-US" sz="2400" dirty="0" smtClean="0"/>
              <a:t>Scheduling execution of marketing plan</a:t>
            </a:r>
          </a:p>
          <a:p>
            <a:pPr marL="514350" indent="-514350">
              <a:buFont typeface="+mj-lt"/>
              <a:buAutoNum type="arabicParenR" startAt="5"/>
              <a:defRPr/>
            </a:pPr>
            <a:r>
              <a:rPr lang="en-US" sz="2800" dirty="0" smtClean="0"/>
              <a:t>Control</a:t>
            </a:r>
          </a:p>
          <a:p>
            <a:pPr lvl="1">
              <a:defRPr/>
            </a:pPr>
            <a:r>
              <a:rPr lang="en-US" sz="2400" dirty="0" smtClean="0"/>
              <a:t>Controls and performance indicators</a:t>
            </a:r>
          </a:p>
          <a:p>
            <a:pPr lvl="2">
              <a:defRPr/>
            </a:pPr>
            <a:r>
              <a:rPr lang="en-US" sz="2000" dirty="0" smtClean="0"/>
              <a:t>Correction and comparison with objectives</a:t>
            </a:r>
          </a:p>
          <a:p>
            <a:pPr marL="0" indent="0">
              <a:spcBef>
                <a:spcPts val="1800"/>
              </a:spcBef>
              <a:buFont typeface="Monotype Sorts" pitchFamily="2" charset="2"/>
              <a:buNone/>
              <a:defRPr/>
            </a:pPr>
            <a:r>
              <a:rPr lang="en-US" sz="2000" b="0" dirty="0" smtClean="0"/>
              <a:t>                                                                (Adapted from Masterman, 2009)</a:t>
            </a:r>
            <a:endParaRPr lang="en-US" sz="2000" b="0" dirty="0"/>
          </a:p>
        </p:txBody>
      </p:sp>
    </p:spTree>
    <p:extLst>
      <p:ext uri="{BB962C8B-B14F-4D97-AF65-F5344CB8AC3E}">
        <p14:creationId xmlns:p14="http://schemas.microsoft.com/office/powerpoint/2010/main" val="387763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>
                <a:solidFill>
                  <a:srgbClr val="33CC33"/>
                </a:solidFill>
              </a:rPr>
              <a:t>Market Selection</a:t>
            </a:r>
            <a:endParaRPr lang="en-GB" altLang="en-US" sz="3200" b="0" dirty="0" smtClean="0"/>
          </a:p>
        </p:txBody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2800" dirty="0" smtClean="0"/>
              <a:t>Questions to be asked:</a:t>
            </a:r>
          </a:p>
          <a:p>
            <a:pPr lvl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altLang="en-US" sz="2000" dirty="0" smtClean="0"/>
              <a:t>What is the existing and potential demand for the event?</a:t>
            </a:r>
          </a:p>
          <a:p>
            <a:pPr lvl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altLang="en-US" sz="2000" dirty="0" smtClean="0"/>
              <a:t>How many people are expected?</a:t>
            </a:r>
          </a:p>
          <a:p>
            <a:pPr lvl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altLang="en-US" sz="2000" dirty="0" smtClean="0"/>
              <a:t>What types of people are most likely to be interested/attracted?</a:t>
            </a:r>
          </a:p>
          <a:p>
            <a:pPr lvl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altLang="en-US" sz="2000" dirty="0" smtClean="0"/>
              <a:t>What are their needs/motives?</a:t>
            </a:r>
          </a:p>
          <a:p>
            <a:pPr lvl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altLang="en-US" sz="2000" dirty="0" smtClean="0"/>
              <a:t>What are the expected spending patterns? (packages, admission, merchandise)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altLang="en-US" sz="2000" dirty="0" smtClean="0"/>
              <a:t>Predict how many will attend and at what time they are likely to attend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altLang="en-US" sz="2000" dirty="0" smtClean="0"/>
              <a:t>Consider profile of customers and what they might be willing to pay</a:t>
            </a:r>
          </a:p>
          <a:p>
            <a:pPr lvl="1">
              <a:lnSpc>
                <a:spcPct val="90000"/>
              </a:lnSpc>
              <a:spcBef>
                <a:spcPts val="1200"/>
              </a:spcBef>
              <a:buFont typeface="Wingdings" pitchFamily="2" charset="2"/>
              <a:buChar char="§"/>
            </a:pP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83947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Target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622"/>
          <a:stretch>
            <a:fillRect/>
          </a:stretch>
        </p:blipFill>
        <p:spPr bwMode="auto">
          <a:xfrm>
            <a:off x="2771800" y="1916832"/>
            <a:ext cx="4126368" cy="4007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itle 1"/>
          <p:cNvSpPr>
            <a:spLocks noGrp="1"/>
          </p:cNvSpPr>
          <p:nvPr>
            <p:ph type="title"/>
          </p:nvPr>
        </p:nvSpPr>
        <p:spPr>
          <a:xfrm>
            <a:off x="934935" y="428625"/>
            <a:ext cx="8229600" cy="1143000"/>
          </a:xfrm>
        </p:spPr>
        <p:txBody>
          <a:bodyPr/>
          <a:lstStyle/>
          <a:p>
            <a:r>
              <a:rPr lang="en-GB" altLang="en-US" dirty="0" smtClean="0"/>
              <a:t>Segmentation</a:t>
            </a:r>
          </a:p>
        </p:txBody>
      </p:sp>
      <p:sp>
        <p:nvSpPr>
          <p:cNvPr id="18436" name="Rectangle 3"/>
          <p:cNvSpPr>
            <a:spLocks noChangeArrowheads="1"/>
          </p:cNvSpPr>
          <p:nvPr/>
        </p:nvSpPr>
        <p:spPr bwMode="auto">
          <a:xfrm>
            <a:off x="357188" y="1000125"/>
            <a:ext cx="8501062" cy="564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55600" indent="-355600"/>
            <a:endParaRPr lang="en-GB" altLang="en-US" sz="3000" b="1">
              <a:solidFill>
                <a:srgbClr val="402000"/>
              </a:solidFill>
            </a:endParaRPr>
          </a:p>
          <a:p>
            <a:pPr marL="355600" indent="-355600"/>
            <a:endParaRPr lang="en-GB" altLang="en-US" sz="3000" b="1">
              <a:solidFill>
                <a:srgbClr val="402000"/>
              </a:solidFill>
            </a:endParaRPr>
          </a:p>
          <a:p>
            <a:pPr marL="355600" indent="-355600"/>
            <a:endParaRPr lang="en-GB" altLang="en-US" sz="3000" b="1">
              <a:solidFill>
                <a:srgbClr val="402000"/>
              </a:solidFill>
            </a:endParaRPr>
          </a:p>
          <a:p>
            <a:pPr marL="355600" indent="-355600"/>
            <a:endParaRPr lang="en-GB" altLang="en-US" sz="3000" b="1">
              <a:solidFill>
                <a:srgbClr val="402000"/>
              </a:solidFill>
            </a:endParaRPr>
          </a:p>
          <a:p>
            <a:pPr marL="355600" indent="-355600"/>
            <a:endParaRPr lang="en-GB" altLang="en-US" sz="3000" b="1">
              <a:solidFill>
                <a:srgbClr val="402000"/>
              </a:solidFill>
            </a:endParaRPr>
          </a:p>
          <a:p>
            <a:pPr marL="355600" indent="-355600"/>
            <a:endParaRPr lang="en-GB" altLang="en-US" sz="3000" b="1">
              <a:solidFill>
                <a:srgbClr val="402000"/>
              </a:solidFill>
            </a:endParaRPr>
          </a:p>
          <a:p>
            <a:pPr marL="355600" indent="-355600">
              <a:buFont typeface="Arial" charset="0"/>
              <a:buChar char="•"/>
            </a:pPr>
            <a:endParaRPr lang="en-GB" altLang="en-US" sz="3000" b="1">
              <a:solidFill>
                <a:srgbClr val="402000"/>
              </a:solidFill>
            </a:endParaRPr>
          </a:p>
          <a:p>
            <a:pPr marL="355600" indent="-355600"/>
            <a:endParaRPr lang="en-GB" altLang="en-US" sz="1000" b="1">
              <a:solidFill>
                <a:srgbClr val="402000"/>
              </a:solidFill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073402" y="1772816"/>
            <a:ext cx="7523163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 sz="2800" dirty="0" smtClean="0">
              <a:solidFill>
                <a:srgbClr val="402000"/>
              </a:solidFill>
            </a:endParaRPr>
          </a:p>
          <a:p>
            <a:r>
              <a:rPr lang="en-GB" sz="2800" dirty="0" smtClean="0">
                <a:solidFill>
                  <a:srgbClr val="402000"/>
                </a:solidFill>
              </a:rPr>
              <a:t>Market </a:t>
            </a:r>
            <a:r>
              <a:rPr lang="en-GB" sz="2800" dirty="0">
                <a:solidFill>
                  <a:srgbClr val="00B0F0"/>
                </a:solidFill>
              </a:rPr>
              <a:t>segmentation</a:t>
            </a:r>
            <a:r>
              <a:rPr lang="en-GB" sz="2800" dirty="0">
                <a:solidFill>
                  <a:srgbClr val="402000"/>
                </a:solidFill>
              </a:rPr>
              <a:t> is the process of identifying your target market.  Some factors to consider:</a:t>
            </a:r>
          </a:p>
          <a:p>
            <a:pPr marL="271463" indent="-271463">
              <a:spcBef>
                <a:spcPts val="1200"/>
              </a:spcBef>
              <a:buFont typeface="Arial" charset="0"/>
              <a:buChar char="•"/>
            </a:pPr>
            <a:r>
              <a:rPr lang="en-GB" sz="2800" b="1" dirty="0">
                <a:solidFill>
                  <a:srgbClr val="402000"/>
                </a:solidFill>
              </a:rPr>
              <a:t>Geographic</a:t>
            </a:r>
            <a:r>
              <a:rPr lang="en-GB" sz="2800" dirty="0">
                <a:solidFill>
                  <a:srgbClr val="402000"/>
                </a:solidFill>
              </a:rPr>
              <a:t> - location</a:t>
            </a:r>
          </a:p>
          <a:p>
            <a:pPr marL="271463" indent="-271463">
              <a:buFont typeface="Arial" charset="0"/>
              <a:buChar char="•"/>
            </a:pPr>
            <a:r>
              <a:rPr lang="en-GB" sz="2800" b="1" dirty="0">
                <a:solidFill>
                  <a:srgbClr val="402000"/>
                </a:solidFill>
              </a:rPr>
              <a:t>Demographic</a:t>
            </a:r>
            <a:r>
              <a:rPr lang="en-GB" sz="2800" dirty="0">
                <a:solidFill>
                  <a:srgbClr val="402000"/>
                </a:solidFill>
              </a:rPr>
              <a:t> – population and population trends</a:t>
            </a:r>
          </a:p>
          <a:p>
            <a:pPr marL="271463" indent="-271463">
              <a:buFont typeface="Arial" charset="0"/>
              <a:buChar char="•"/>
            </a:pPr>
            <a:r>
              <a:rPr lang="en-GB" sz="2800" b="1" dirty="0">
                <a:solidFill>
                  <a:srgbClr val="402000"/>
                </a:solidFill>
              </a:rPr>
              <a:t>Psychographic</a:t>
            </a:r>
            <a:r>
              <a:rPr lang="en-GB" sz="2800" dirty="0">
                <a:solidFill>
                  <a:srgbClr val="402000"/>
                </a:solidFill>
              </a:rPr>
              <a:t> – life style, values, opinions personality characteristics, interests</a:t>
            </a:r>
          </a:p>
          <a:p>
            <a:pPr marL="271463" indent="-271463">
              <a:buFont typeface="Arial" charset="0"/>
              <a:buChar char="•"/>
            </a:pPr>
            <a:r>
              <a:rPr lang="en-GB" sz="2800" b="1" dirty="0">
                <a:solidFill>
                  <a:srgbClr val="402000"/>
                </a:solidFill>
              </a:rPr>
              <a:t>Behavioural </a:t>
            </a:r>
            <a:r>
              <a:rPr lang="en-GB" sz="2800" dirty="0">
                <a:solidFill>
                  <a:srgbClr val="402000"/>
                </a:solidFill>
              </a:rPr>
              <a:t>- brand loyalty, volume usage and price sensitivity</a:t>
            </a:r>
          </a:p>
          <a:p>
            <a:pPr>
              <a:buFont typeface="Arial" charset="0"/>
              <a:buChar char="•"/>
            </a:pPr>
            <a:endParaRPr lang="en-GB" sz="2800" dirty="0">
              <a:solidFill>
                <a:srgbClr val="402000"/>
              </a:solidFill>
            </a:endParaRPr>
          </a:p>
          <a:p>
            <a:endParaRPr lang="en-US" dirty="0">
              <a:solidFill>
                <a:srgbClr val="402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76672"/>
            <a:ext cx="26098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9313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Consider specific ways in which events consumers could be </a:t>
            </a:r>
            <a:r>
              <a:rPr lang="en-GB" dirty="0" smtClean="0"/>
              <a:t>segmented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If you could ask attendees, what would you ask?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70619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84919" y="260648"/>
            <a:ext cx="5846047" cy="632171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53285" y="45720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2E2E2E"/>
                </a:solidFill>
                <a:latin typeface="Arial" panose="020B0604020202020204" pitchFamily="34" charset="0"/>
              </a:rPr>
              <a:t>Event segmentation: A review and research </a:t>
            </a:r>
            <a:r>
              <a:rPr lang="en-GB" dirty="0" smtClean="0">
                <a:solidFill>
                  <a:srgbClr val="2E2E2E"/>
                </a:solidFill>
                <a:latin typeface="Arial" panose="020B0604020202020204" pitchFamily="34" charset="0"/>
              </a:rPr>
              <a:t>agenda </a:t>
            </a:r>
          </a:p>
          <a:p>
            <a:r>
              <a:rPr lang="en-GB" dirty="0">
                <a:solidFill>
                  <a:srgbClr val="2E2E2E"/>
                </a:solidFill>
                <a:hlinkClick r:id="rId3"/>
              </a:rPr>
              <a:t>http://</a:t>
            </a:r>
            <a:r>
              <a:rPr lang="en-GB" dirty="0" smtClean="0">
                <a:solidFill>
                  <a:srgbClr val="2E2E2E"/>
                </a:solidFill>
                <a:hlinkClick r:id="rId3"/>
              </a:rPr>
              <a:t>www.sciencedirect.com.ezproxy.uwtsd.ac.uk/science/article/pii/S0261517710000579</a:t>
            </a:r>
            <a:endParaRPr lang="en-GB" dirty="0" smtClean="0">
              <a:solidFill>
                <a:srgbClr val="2E2E2E"/>
              </a:solidFill>
            </a:endParaRPr>
          </a:p>
          <a:p>
            <a:endParaRPr lang="en-GB" b="0" i="0" dirty="0">
              <a:solidFill>
                <a:srgbClr val="2E2E2E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145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Seminar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Read The Discussion section of the Research paper provided</a:t>
            </a:r>
          </a:p>
          <a:p>
            <a:r>
              <a:rPr lang="en-GB" sz="2400" dirty="0" smtClean="0"/>
              <a:t>1. What is the author aiming to do?</a:t>
            </a:r>
          </a:p>
          <a:p>
            <a:r>
              <a:rPr lang="en-GB" sz="2400" dirty="0" smtClean="0"/>
              <a:t>2. How can you use this information to provide segmentation criteria for your own events</a:t>
            </a:r>
          </a:p>
          <a:p>
            <a:r>
              <a:rPr lang="en-GB" sz="2400" dirty="0" smtClean="0"/>
              <a:t>3. Conduct further research to identify one other useful piece of research to support</a:t>
            </a:r>
          </a:p>
          <a:p>
            <a:r>
              <a:rPr lang="en-GB" sz="2400" dirty="0" smtClean="0"/>
              <a:t>4. Identify other means of supporting segment details</a:t>
            </a:r>
          </a:p>
          <a:p>
            <a:r>
              <a:rPr lang="en-GB" sz="2400" dirty="0" smtClean="0"/>
              <a:t>5. How would you reference this article in your report?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479716243"/>
      </p:ext>
    </p:extLst>
  </p:cSld>
  <p:clrMapOvr>
    <a:masterClrMapping/>
  </p:clrMapOvr>
</p:sld>
</file>

<file path=ppt/theme/theme1.xml><?xml version="1.0" encoding="utf-8"?>
<a:theme xmlns:a="http://schemas.openxmlformats.org/drawingml/2006/main" name="Notebook">
  <a:themeElements>
    <a:clrScheme name="Notebook 1">
      <a:dk1>
        <a:srgbClr val="402000"/>
      </a:dk1>
      <a:lt1>
        <a:srgbClr val="FBFAE2"/>
      </a:lt1>
      <a:dk2>
        <a:srgbClr val="996633"/>
      </a:dk2>
      <a:lt2>
        <a:srgbClr val="A08366"/>
      </a:lt2>
      <a:accent1>
        <a:srgbClr val="CE9964"/>
      </a:accent1>
      <a:accent2>
        <a:srgbClr val="CD3333"/>
      </a:accent2>
      <a:accent3>
        <a:srgbClr val="FDFCEE"/>
      </a:accent3>
      <a:accent4>
        <a:srgbClr val="351A00"/>
      </a:accent4>
      <a:accent5>
        <a:srgbClr val="E3CAB8"/>
      </a:accent5>
      <a:accent6>
        <a:srgbClr val="BA2D2D"/>
      </a:accent6>
      <a:hlink>
        <a:srgbClr val="9A7F32"/>
      </a:hlink>
      <a:folHlink>
        <a:srgbClr val="ECA07A"/>
      </a:folHlink>
    </a:clrScheme>
    <a:fontScheme name="Notebook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otebook 1">
        <a:dk1>
          <a:srgbClr val="402000"/>
        </a:dk1>
        <a:lt1>
          <a:srgbClr val="FBFAE2"/>
        </a:lt1>
        <a:dk2>
          <a:srgbClr val="996633"/>
        </a:dk2>
        <a:lt2>
          <a:srgbClr val="A08366"/>
        </a:lt2>
        <a:accent1>
          <a:srgbClr val="CE9964"/>
        </a:accent1>
        <a:accent2>
          <a:srgbClr val="CD3333"/>
        </a:accent2>
        <a:accent3>
          <a:srgbClr val="FDFCEE"/>
        </a:accent3>
        <a:accent4>
          <a:srgbClr val="351A00"/>
        </a:accent4>
        <a:accent5>
          <a:srgbClr val="E3CAB8"/>
        </a:accent5>
        <a:accent6>
          <a:srgbClr val="BA2D2D"/>
        </a:accent6>
        <a:hlink>
          <a:srgbClr val="9A7F32"/>
        </a:hlink>
        <a:folHlink>
          <a:srgbClr val="ECA0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tebook 2">
        <a:dk1>
          <a:srgbClr val="402000"/>
        </a:dk1>
        <a:lt1>
          <a:srgbClr val="FFFFFF"/>
        </a:lt1>
        <a:dk2>
          <a:srgbClr val="996633"/>
        </a:dk2>
        <a:lt2>
          <a:srgbClr val="A08366"/>
        </a:lt2>
        <a:accent1>
          <a:srgbClr val="CE9964"/>
        </a:accent1>
        <a:accent2>
          <a:srgbClr val="CD3333"/>
        </a:accent2>
        <a:accent3>
          <a:srgbClr val="FFFFFF"/>
        </a:accent3>
        <a:accent4>
          <a:srgbClr val="351A00"/>
        </a:accent4>
        <a:accent5>
          <a:srgbClr val="E3CAB8"/>
        </a:accent5>
        <a:accent6>
          <a:srgbClr val="BA2D2D"/>
        </a:accent6>
        <a:hlink>
          <a:srgbClr val="9A7F32"/>
        </a:hlink>
        <a:folHlink>
          <a:srgbClr val="ECA0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tebook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tebook 4">
        <a:dk1>
          <a:srgbClr val="1C1C1C"/>
        </a:dk1>
        <a:lt1>
          <a:srgbClr val="FFFFFF"/>
        </a:lt1>
        <a:dk2>
          <a:srgbClr val="000066"/>
        </a:dk2>
        <a:lt2>
          <a:srgbClr val="666699"/>
        </a:lt2>
        <a:accent1>
          <a:srgbClr val="FF5050"/>
        </a:accent1>
        <a:accent2>
          <a:srgbClr val="009999"/>
        </a:accent2>
        <a:accent3>
          <a:srgbClr val="FFFFFF"/>
        </a:accent3>
        <a:accent4>
          <a:srgbClr val="161616"/>
        </a:accent4>
        <a:accent5>
          <a:srgbClr val="FFB3B3"/>
        </a:accent5>
        <a:accent6>
          <a:srgbClr val="008A8A"/>
        </a:accent6>
        <a:hlink>
          <a:srgbClr val="3366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SPRT2013 Week Two lecture</Template>
  <TotalTime>69</TotalTime>
  <Words>700</Words>
  <Application>Microsoft Office PowerPoint</Application>
  <PresentationFormat>On-screen Show (4:3)</PresentationFormat>
  <Paragraphs>98</Paragraphs>
  <Slides>13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Notebook</vt:lpstr>
      <vt:lpstr>The Events Industry</vt:lpstr>
      <vt:lpstr>Last week</vt:lpstr>
      <vt:lpstr>The consumer experience - reminder</vt:lpstr>
      <vt:lpstr>Session Outcomes</vt:lpstr>
      <vt:lpstr>Assignment Focus</vt:lpstr>
      <vt:lpstr>The Marketing Concept</vt:lpstr>
      <vt:lpstr>Marketing Planning Process</vt:lpstr>
      <vt:lpstr>Marketing Planning (Cont.)</vt:lpstr>
      <vt:lpstr>Market Selection</vt:lpstr>
      <vt:lpstr>Segmentation</vt:lpstr>
      <vt:lpstr>Task</vt:lpstr>
      <vt:lpstr>PowerPoint Presentation</vt:lpstr>
      <vt:lpstr>Seminar</vt:lpstr>
    </vt:vector>
  </TitlesOfParts>
  <Company>University of Wales Trinity Saint David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SPRT2013 Sport Event Project Management</dc:title>
  <dc:creator>Suzanne Wells</dc:creator>
  <cp:lastModifiedBy>SBSTablet15</cp:lastModifiedBy>
  <cp:revision>8</cp:revision>
  <dcterms:created xsi:type="dcterms:W3CDTF">2017-02-15T21:38:45Z</dcterms:created>
  <dcterms:modified xsi:type="dcterms:W3CDTF">2017-10-25T21:32:54Z</dcterms:modified>
</cp:coreProperties>
</file>