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9"/>
  </p:notesMasterIdLst>
  <p:sldIdLst>
    <p:sldId id="256" r:id="rId2"/>
    <p:sldId id="294" r:id="rId3"/>
    <p:sldId id="295" r:id="rId4"/>
    <p:sldId id="298" r:id="rId5"/>
    <p:sldId id="299" r:id="rId6"/>
    <p:sldId id="300" r:id="rId7"/>
    <p:sldId id="301" r:id="rId8"/>
    <p:sldId id="302" r:id="rId9"/>
    <p:sldId id="303" r:id="rId10"/>
    <p:sldId id="304" r:id="rId11"/>
    <p:sldId id="305" r:id="rId12"/>
    <p:sldId id="306" r:id="rId13"/>
    <p:sldId id="307" r:id="rId14"/>
    <p:sldId id="311" r:id="rId15"/>
    <p:sldId id="308" r:id="rId16"/>
    <p:sldId id="309" r:id="rId17"/>
    <p:sldId id="310" r:id="rId18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14"/>
    <p:restoredTop sz="93240"/>
  </p:normalViewPr>
  <p:slideViewPr>
    <p:cSldViewPr>
      <p:cViewPr varScale="1">
        <p:scale>
          <a:sx n="66" d="100"/>
          <a:sy n="66" d="100"/>
        </p:scale>
        <p:origin x="752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ursewareobjects.elsevier.com/objects/drake2e_v1/module32/popup/32_03_01.htm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Anatomy and Physiology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Kinesiology Practical – Shoulder MMTs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79051"/>
          </a:xfrm>
        </p:spPr>
        <p:txBody>
          <a:bodyPr/>
          <a:lstStyle/>
          <a:p>
            <a:r>
              <a:rPr lang="en-GB" dirty="0"/>
              <a:t>Recap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044811"/>
            <a:ext cx="3193548" cy="5120493"/>
          </a:xfrm>
        </p:spPr>
        <p:txBody>
          <a:bodyPr>
            <a:normAutofit/>
          </a:bodyPr>
          <a:lstStyle/>
          <a:p>
            <a:r>
              <a:rPr lang="en-GB" dirty="0"/>
              <a:t>AROM</a:t>
            </a:r>
          </a:p>
          <a:p>
            <a:r>
              <a:rPr lang="en-GB" sz="1600" dirty="0"/>
              <a:t>Flexion</a:t>
            </a:r>
          </a:p>
          <a:p>
            <a:r>
              <a:rPr lang="en-GB" sz="1600" dirty="0"/>
              <a:t>Extension</a:t>
            </a:r>
          </a:p>
          <a:p>
            <a:r>
              <a:rPr lang="en-GB" sz="1600" dirty="0"/>
              <a:t>Abduction</a:t>
            </a:r>
          </a:p>
          <a:p>
            <a:r>
              <a:rPr lang="en-GB" sz="1600" dirty="0"/>
              <a:t>Adduction</a:t>
            </a:r>
            <a:endParaRPr lang="en-GB" sz="1600" dirty="0">
              <a:latin typeface="Wingdings" charset="2"/>
            </a:endParaRPr>
          </a:p>
          <a:p>
            <a:r>
              <a:rPr lang="en-GB" sz="1600" dirty="0"/>
              <a:t>Horizontal Adduction</a:t>
            </a:r>
          </a:p>
          <a:p>
            <a:r>
              <a:rPr lang="en-GB" sz="1600" dirty="0"/>
              <a:t>Horizontal Abduction</a:t>
            </a:r>
          </a:p>
          <a:p>
            <a:r>
              <a:rPr lang="en-GB" sz="1600" dirty="0"/>
              <a:t>Lateral Rotation</a:t>
            </a:r>
          </a:p>
          <a:p>
            <a:r>
              <a:rPr lang="en-GB" sz="1600" dirty="0"/>
              <a:t>Medial Rotation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4955446" y="1044836"/>
            <a:ext cx="2401460" cy="433650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charset="0"/>
              <a:buChar char="•"/>
            </a:pPr>
            <a:r>
              <a:rPr lang="en-GB" dirty="0"/>
              <a:t>PROM</a:t>
            </a:r>
          </a:p>
          <a:p>
            <a:r>
              <a:rPr lang="en-GB" sz="1600" dirty="0"/>
              <a:t>Flexion</a:t>
            </a:r>
          </a:p>
          <a:p>
            <a:r>
              <a:rPr lang="en-GB" sz="1600" dirty="0"/>
              <a:t>Extension</a:t>
            </a:r>
          </a:p>
          <a:p>
            <a:r>
              <a:rPr lang="en-GB" sz="1600" dirty="0"/>
              <a:t>Abduction</a:t>
            </a:r>
          </a:p>
          <a:p>
            <a:r>
              <a:rPr lang="en-GB" sz="1600" dirty="0"/>
              <a:t>Adduction</a:t>
            </a:r>
            <a:endParaRPr lang="en-GB" sz="1600" dirty="0">
              <a:latin typeface="Wingdings" charset="2"/>
            </a:endParaRPr>
          </a:p>
          <a:p>
            <a:r>
              <a:rPr lang="en-GB" sz="1600" dirty="0"/>
              <a:t>Horizontal Adduction</a:t>
            </a:r>
          </a:p>
          <a:p>
            <a:r>
              <a:rPr lang="en-GB" sz="1600" dirty="0"/>
              <a:t>Horizontal Abduction</a:t>
            </a:r>
          </a:p>
          <a:p>
            <a:r>
              <a:rPr lang="en-GB" sz="1600" dirty="0"/>
              <a:t>Lateral Rotation</a:t>
            </a:r>
          </a:p>
          <a:p>
            <a:r>
              <a:rPr lang="en-GB" sz="1600" dirty="0"/>
              <a:t>Medial Rotation</a:t>
            </a:r>
          </a:p>
          <a:p>
            <a:pPr fontAlgn="auto"/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/>
              <a:t>Trapezius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248753"/>
            <a:ext cx="3913628" cy="4351337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Trapezius </a:t>
            </a:r>
          </a:p>
          <a:p>
            <a:r>
              <a:rPr lang="en-US" dirty="0"/>
              <a:t>O: medial third superior nuchal line and occipital protuberance, ligamentum </a:t>
            </a:r>
            <a:r>
              <a:rPr lang="en-US" dirty="0" err="1"/>
              <a:t>nuchae</a:t>
            </a:r>
            <a:r>
              <a:rPr lang="en-US" dirty="0"/>
              <a:t>, spinous processes and </a:t>
            </a:r>
            <a:r>
              <a:rPr lang="en-US" dirty="0" err="1"/>
              <a:t>suprapsinous</a:t>
            </a:r>
            <a:r>
              <a:rPr lang="en-US" dirty="0"/>
              <a:t> </a:t>
            </a:r>
            <a:r>
              <a:rPr lang="en-US" dirty="0" err="1"/>
              <a:t>lig</a:t>
            </a:r>
            <a:r>
              <a:rPr lang="en-US" dirty="0"/>
              <a:t> of C7- T12 </a:t>
            </a:r>
          </a:p>
          <a:p>
            <a:r>
              <a:rPr lang="en-US" dirty="0"/>
              <a:t>I: posterior border of lateral 1/3 of clavicle, medial border of acromion, upper border of spine of scapula </a:t>
            </a:r>
          </a:p>
          <a:p>
            <a:r>
              <a:rPr lang="en-US" dirty="0"/>
              <a:t>A: retracts, elevates and laterally rotates pectoral girdle. Extends and laterally flexes neck. Depress scapula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32" y="712148"/>
            <a:ext cx="4363268" cy="4887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71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/>
              <a:t>Trapezius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196752"/>
            <a:ext cx="7153988" cy="1748199"/>
          </a:xfrm>
        </p:spPr>
        <p:txBody>
          <a:bodyPr>
            <a:normAutofit/>
          </a:bodyPr>
          <a:lstStyle/>
          <a:p>
            <a:r>
              <a:rPr lang="en-US" dirty="0">
                <a:latin typeface="+mj-lt"/>
              </a:rPr>
              <a:t>L</a:t>
            </a:r>
            <a:r>
              <a:rPr lang="en-US" dirty="0"/>
              <a:t>ower: put in to shoulder depression and try to take out</a:t>
            </a:r>
          </a:p>
          <a:p>
            <a:r>
              <a:rPr lang="en-US" dirty="0"/>
              <a:t>Mid: elevate shoulders and try to depress</a:t>
            </a:r>
          </a:p>
          <a:p>
            <a:r>
              <a:rPr lang="en-US" dirty="0"/>
              <a:t>Upper: elevate shoulders and extend neck, try to flex neck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896" y="3122071"/>
            <a:ext cx="3197071" cy="3331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696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695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Rhomboid (Major/Minor)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753344"/>
            <a:ext cx="3456384" cy="366294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3122071"/>
            <a:ext cx="3255888" cy="323910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79066"/>
            <a:ext cx="5256584" cy="1748199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O: Spinous processes and covering ligaments of C7-T1 (minor) and T2-5 (major) </a:t>
            </a:r>
          </a:p>
          <a:p>
            <a:r>
              <a:rPr lang="en-US" dirty="0"/>
              <a:t>I: Medial border of scapular </a:t>
            </a:r>
          </a:p>
          <a:p>
            <a:r>
              <a:rPr lang="en-US" dirty="0"/>
              <a:t>A: elevate, retract and medially rotate pectoral girdle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74628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Overview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196752"/>
            <a:ext cx="7153988" cy="1748199"/>
          </a:xfrm>
        </p:spPr>
        <p:txBody>
          <a:bodyPr>
            <a:normAutofit/>
          </a:bodyPr>
          <a:lstStyle/>
          <a:p>
            <a:r>
              <a:rPr lang="en-US" dirty="0">
                <a:latin typeface="+mj-lt"/>
              </a:rPr>
              <a:t>L</a:t>
            </a:r>
            <a:r>
              <a:rPr lang="en-US" dirty="0"/>
              <a:t>ower: put in to shoulder depression and try to take out</a:t>
            </a:r>
          </a:p>
          <a:p>
            <a:r>
              <a:rPr lang="en-US" dirty="0"/>
              <a:t>Mid: elevate shoulders and try to depress</a:t>
            </a:r>
          </a:p>
          <a:p>
            <a:r>
              <a:rPr lang="en-US" dirty="0"/>
              <a:t>Upper: elevate shoulders and extend neck, try to flex neck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946404" y="4054192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+mj-lt"/>
                <a:hlinkClick r:id="rId3"/>
              </a:rPr>
              <a:t>http://</a:t>
            </a:r>
            <a:r>
              <a:rPr lang="en-US" dirty="0" err="1">
                <a:latin typeface="+mj-lt"/>
                <a:hlinkClick r:id="rId3"/>
              </a:rPr>
              <a:t>coursewareobjects.elsevier.com</a:t>
            </a:r>
            <a:r>
              <a:rPr lang="en-US" dirty="0">
                <a:latin typeface="+mj-lt"/>
                <a:hlinkClick r:id="rId3"/>
              </a:rPr>
              <a:t>/objects/drake2e_v1/module32/popup/32_03_01.htm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97238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Latissimus </a:t>
            </a:r>
            <a:r>
              <a:rPr lang="en-US" dirty="0" err="1"/>
              <a:t>Dorsi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196752"/>
            <a:ext cx="2833508" cy="463246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O: via thoracolumbar fascia to spinous processes T7-T12, all Lx and Sacral vertebrae and their ligaments, posterior part of iliac crest, lower 4 ribs and inferior angle of scapula </a:t>
            </a:r>
          </a:p>
          <a:p>
            <a:r>
              <a:rPr lang="en-US" dirty="0"/>
              <a:t>I: long flat tendon twists 180º into floor of intertubercular groove </a:t>
            </a:r>
          </a:p>
          <a:p>
            <a:r>
              <a:rPr lang="en-US" dirty="0"/>
              <a:t>A: adducts, medially rotates and extends arm at the shoulder joint.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4728" y="1041361"/>
            <a:ext cx="3277592" cy="4787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998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Serratus Anterior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2545476" cy="4032448"/>
          </a:xfrm>
        </p:spPr>
        <p:txBody>
          <a:bodyPr>
            <a:normAutofit/>
          </a:bodyPr>
          <a:lstStyle/>
          <a:p>
            <a:r>
              <a:rPr lang="en-US" dirty="0"/>
              <a:t>O: outer surface of upper 8 or 9 ribs and the intercostal fascia </a:t>
            </a:r>
          </a:p>
          <a:p>
            <a:r>
              <a:rPr lang="en-US" dirty="0"/>
              <a:t>I: costal surface of the medial border of scapula </a:t>
            </a:r>
          </a:p>
          <a:p>
            <a:r>
              <a:rPr lang="en-US" dirty="0"/>
              <a:t>A: protractor and lateral rotator of scapula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1041361"/>
            <a:ext cx="4791732" cy="454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5670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Supraspinatus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7344816" cy="1481851"/>
          </a:xfrm>
        </p:spPr>
        <p:txBody>
          <a:bodyPr>
            <a:normAutofit/>
          </a:bodyPr>
          <a:lstStyle/>
          <a:p>
            <a:r>
              <a:rPr lang="en-US" dirty="0"/>
              <a:t>O: medial 2/3rds supraspinous fossa and covering fascia</a:t>
            </a:r>
          </a:p>
          <a:p>
            <a:r>
              <a:rPr lang="en-US" dirty="0"/>
              <a:t>I: upper facet of greater tubercle of </a:t>
            </a:r>
            <a:r>
              <a:rPr lang="en-US" dirty="0" err="1"/>
              <a:t>humerus</a:t>
            </a:r>
            <a:endParaRPr lang="en-US" dirty="0"/>
          </a:p>
          <a:p>
            <a:r>
              <a:rPr lang="en-US" dirty="0"/>
              <a:t>A: initiates abduction of </a:t>
            </a:r>
            <a:r>
              <a:rPr lang="en-US" dirty="0" err="1"/>
              <a:t>humerus</a:t>
            </a:r>
            <a:r>
              <a:rPr lang="en-US" dirty="0"/>
              <a:t> (first 30º) </a:t>
            </a:r>
          </a:p>
          <a:p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03004"/>
            <a:ext cx="8388424" cy="401156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2139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Infraspinatus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7344816" cy="1265827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O: medial 2/3rds of </a:t>
            </a:r>
            <a:r>
              <a:rPr lang="en-US" dirty="0" err="1"/>
              <a:t>infraspinous</a:t>
            </a:r>
            <a:r>
              <a:rPr lang="en-US" dirty="0"/>
              <a:t> fossa and covering fascia </a:t>
            </a:r>
          </a:p>
          <a:p>
            <a:r>
              <a:rPr lang="en-US" dirty="0"/>
              <a:t>I: middle facet of greater tubercle of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r>
              <a:rPr lang="en-US" dirty="0"/>
              <a:t>A: lateral rotation of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52936"/>
            <a:ext cx="8349613" cy="36724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555416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Teres</a:t>
            </a:r>
            <a:r>
              <a:rPr lang="en-US" dirty="0"/>
              <a:t> Minor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7344816" cy="1265827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O: upper 2/3rds lateral border of scapula</a:t>
            </a:r>
          </a:p>
          <a:p>
            <a:r>
              <a:rPr lang="en-US" dirty="0"/>
              <a:t>I: inferior facet of greater tubercle of </a:t>
            </a:r>
            <a:r>
              <a:rPr lang="en-US" dirty="0" err="1"/>
              <a:t>humerus</a:t>
            </a:r>
            <a:r>
              <a:rPr lang="en-US" dirty="0"/>
              <a:t> </a:t>
            </a:r>
            <a:endParaRPr lang="en-US" dirty="0">
              <a:latin typeface="Wingdings" charset="2"/>
            </a:endParaRPr>
          </a:p>
          <a:p>
            <a:r>
              <a:rPr lang="en-US" dirty="0"/>
              <a:t>A: laterally rotates and adducts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08920"/>
            <a:ext cx="8316416" cy="400279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4022324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Pectoralis Major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3096344" cy="508225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Clavicular </a:t>
            </a:r>
            <a:r>
              <a:rPr lang="en-US" dirty="0" err="1"/>
              <a:t>Fibres</a:t>
            </a:r>
            <a:endParaRPr lang="en-US" dirty="0"/>
          </a:p>
          <a:p>
            <a:pPr lvl="1"/>
            <a:r>
              <a:rPr lang="en-US" dirty="0"/>
              <a:t>O: medial 1⁄2 anterior border of clavicle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I: lateral lip of intertubercular groove</a:t>
            </a:r>
          </a:p>
          <a:p>
            <a:pPr lvl="1"/>
            <a:r>
              <a:rPr lang="en-US" dirty="0"/>
              <a:t>A: Adducts, medially rotates and Flexes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r>
              <a:rPr lang="en-US" dirty="0"/>
              <a:t>Sternal </a:t>
            </a:r>
            <a:r>
              <a:rPr lang="en-US" dirty="0" err="1"/>
              <a:t>Fibres</a:t>
            </a:r>
            <a:endParaRPr lang="en-US" dirty="0"/>
          </a:p>
          <a:p>
            <a:pPr lvl="1"/>
            <a:r>
              <a:rPr lang="en-US" dirty="0"/>
              <a:t>O: anterior surface sternum, anterior surface of upper 6 costal cartilages and 6th rib </a:t>
            </a:r>
          </a:p>
          <a:p>
            <a:pPr lvl="1"/>
            <a:r>
              <a:rPr lang="en-US" dirty="0"/>
              <a:t>I: lateral lip of intertubercular groove </a:t>
            </a:r>
          </a:p>
          <a:p>
            <a:pPr lvl="1"/>
            <a:r>
              <a:rPr lang="en-US" dirty="0"/>
              <a:t>A: Adducts, medially rotates and Extends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4479" y="1210162"/>
            <a:ext cx="4883946" cy="429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2147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Deltoid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3096344" cy="5082251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Anterior </a:t>
            </a:r>
            <a:r>
              <a:rPr lang="en-US" dirty="0" err="1"/>
              <a:t>fibres</a:t>
            </a:r>
            <a:endParaRPr lang="en-US" dirty="0"/>
          </a:p>
          <a:p>
            <a:pPr lvl="1"/>
            <a:r>
              <a:rPr lang="en-US" dirty="0"/>
              <a:t>O: anterior border of lateral 1/3rd clavicle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I: deltoid tuberosity</a:t>
            </a:r>
          </a:p>
          <a:p>
            <a:pPr lvl="1"/>
            <a:r>
              <a:rPr lang="en-US" dirty="0"/>
              <a:t>A: Abduction, flexion and medial rotation </a:t>
            </a:r>
          </a:p>
          <a:p>
            <a:r>
              <a:rPr lang="en-US" dirty="0"/>
              <a:t>Middle </a:t>
            </a:r>
            <a:r>
              <a:rPr lang="en-US" dirty="0" err="1"/>
              <a:t>fibres</a:t>
            </a:r>
            <a:endParaRPr lang="en-US" dirty="0"/>
          </a:p>
          <a:p>
            <a:pPr lvl="1"/>
            <a:r>
              <a:rPr lang="en-US" dirty="0"/>
              <a:t>O: outer margin of acromion </a:t>
            </a:r>
          </a:p>
          <a:p>
            <a:pPr lvl="1"/>
            <a:r>
              <a:rPr lang="en-US" dirty="0"/>
              <a:t>I: deltoid tuberosity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A: Abduction </a:t>
            </a:r>
          </a:p>
          <a:p>
            <a:r>
              <a:rPr lang="en-US" dirty="0"/>
              <a:t>Posterior </a:t>
            </a:r>
            <a:r>
              <a:rPr lang="en-US" dirty="0" err="1"/>
              <a:t>fibres</a:t>
            </a:r>
            <a:endParaRPr lang="en-US" dirty="0"/>
          </a:p>
          <a:p>
            <a:pPr lvl="1"/>
            <a:r>
              <a:rPr lang="en-US" dirty="0"/>
              <a:t>O: Lower border of spine of scapula</a:t>
            </a:r>
          </a:p>
          <a:p>
            <a:pPr lvl="1"/>
            <a:r>
              <a:rPr lang="en-US" dirty="0"/>
              <a:t>I: deltoid tuberosity</a:t>
            </a:r>
          </a:p>
          <a:p>
            <a:pPr lvl="1"/>
            <a:r>
              <a:rPr lang="en-US" dirty="0"/>
              <a:t>A: Abduction, extension and lateral rotation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692696"/>
            <a:ext cx="4752528" cy="4797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1919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Subscapularis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3096344" cy="1553859"/>
          </a:xfrm>
        </p:spPr>
        <p:txBody>
          <a:bodyPr>
            <a:normAutofit/>
          </a:bodyPr>
          <a:lstStyle/>
          <a:p>
            <a:pPr marL="274320" lvl="1" indent="0">
              <a:buNone/>
            </a:pPr>
            <a:r>
              <a:rPr lang="en-US" dirty="0"/>
              <a:t> O: </a:t>
            </a:r>
            <a:r>
              <a:rPr lang="en-US" dirty="0" err="1"/>
              <a:t>Subscap</a:t>
            </a:r>
            <a:r>
              <a:rPr lang="en-US" dirty="0"/>
              <a:t> Fossa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I:  Lesser </a:t>
            </a:r>
            <a:r>
              <a:rPr lang="en-US" dirty="0" err="1"/>
              <a:t>Tubrcle</a:t>
            </a:r>
            <a:r>
              <a:rPr lang="en-US" dirty="0"/>
              <a:t> of </a:t>
            </a:r>
            <a:r>
              <a:rPr lang="en-US" dirty="0" err="1"/>
              <a:t>humerus</a:t>
            </a:r>
            <a:endParaRPr lang="en-US" dirty="0"/>
          </a:p>
          <a:p>
            <a:pPr lvl="1"/>
            <a:r>
              <a:rPr lang="en-US" dirty="0"/>
              <a:t>A: medial Rotation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7F25EF0-A013-2946-A4B7-D2056340FE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54" y="3247216"/>
            <a:ext cx="4749546" cy="3212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4192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Long Head of Biceps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3096344" cy="5082251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O: </a:t>
            </a:r>
            <a:r>
              <a:rPr lang="en-US" dirty="0" err="1"/>
              <a:t>supraglenoid</a:t>
            </a:r>
            <a:r>
              <a:rPr lang="en-US" dirty="0"/>
              <a:t> tubercle of scapula over the humeral head, through the intertubercular (bicipital) groove </a:t>
            </a:r>
          </a:p>
          <a:p>
            <a:r>
              <a:rPr lang="en-US" dirty="0"/>
              <a:t>I: conjoins with short head and attaches to radial tuberosity and bicipital aponeurosis to the deep fascia of forearm </a:t>
            </a:r>
          </a:p>
          <a:p>
            <a:r>
              <a:rPr lang="en-US" dirty="0"/>
              <a:t>A: flexion of shoulder, flexor and supinator of elbow (also anterior </a:t>
            </a:r>
            <a:r>
              <a:rPr lang="en-US" dirty="0" err="1"/>
              <a:t>stabiliser</a:t>
            </a:r>
            <a:r>
              <a:rPr lang="en-US" dirty="0"/>
              <a:t> in shoulder dysfunction)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124744"/>
            <a:ext cx="4248472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542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9829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Long Head of Triceps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2880320" cy="5082251"/>
          </a:xfrm>
        </p:spPr>
        <p:txBody>
          <a:bodyPr>
            <a:normAutofit/>
          </a:bodyPr>
          <a:lstStyle/>
          <a:p>
            <a:r>
              <a:rPr lang="en-US" dirty="0"/>
              <a:t>O: </a:t>
            </a:r>
            <a:r>
              <a:rPr lang="en-US" dirty="0" err="1"/>
              <a:t>infraglenoid</a:t>
            </a:r>
            <a:r>
              <a:rPr lang="en-US" dirty="0"/>
              <a:t> tubercle of scapula and adjacent glenoid labrum </a:t>
            </a:r>
          </a:p>
          <a:p>
            <a:r>
              <a:rPr lang="en-US" dirty="0"/>
              <a:t>I: conjoined tendon of long, lateral and medial head to olecranon and adjacent deep fascia of forearm. </a:t>
            </a:r>
          </a:p>
          <a:p>
            <a:r>
              <a:rPr lang="en-US" dirty="0"/>
              <a:t>A: shoulder extension, elbow extension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127190"/>
            <a:ext cx="4000500" cy="448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6590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510173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Other muscle to be aware of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99077"/>
            <a:ext cx="3096344" cy="5082251"/>
          </a:xfrm>
        </p:spPr>
        <p:txBody>
          <a:bodyPr>
            <a:normAutofit/>
          </a:bodyPr>
          <a:lstStyle/>
          <a:p>
            <a:r>
              <a:rPr lang="en-US" dirty="0"/>
              <a:t>Pectoralis Minor </a:t>
            </a:r>
          </a:p>
          <a:p>
            <a:r>
              <a:rPr lang="en-US" dirty="0"/>
              <a:t>O: coracoid process of scapula </a:t>
            </a:r>
          </a:p>
          <a:p>
            <a:r>
              <a:rPr lang="en-US" dirty="0"/>
              <a:t>I: outer surface of 3,4th rib and intercostal fascia </a:t>
            </a:r>
          </a:p>
          <a:p>
            <a:r>
              <a:rPr lang="en-US" dirty="0"/>
              <a:t>A: protractor and medial rotator of scapula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3" y="924219"/>
            <a:ext cx="4968552" cy="3865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828095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2785</TotalTime>
  <Words>670</Words>
  <Application>Microsoft Macintosh PowerPoint</Application>
  <PresentationFormat>On-screen Show (4:3)</PresentationFormat>
  <Paragraphs>101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ＭＳ Ｐゴシック</vt:lpstr>
      <vt:lpstr>Arial</vt:lpstr>
      <vt:lpstr>Calibri</vt:lpstr>
      <vt:lpstr>Century Schoolbook</vt:lpstr>
      <vt:lpstr>Wingdings</vt:lpstr>
      <vt:lpstr>Wingdings 2</vt:lpstr>
      <vt:lpstr>View</vt:lpstr>
      <vt:lpstr>Anatomy and Physiology Kinesiology Practical – Shoulder MMTs</vt:lpstr>
      <vt:lpstr>Recap </vt:lpstr>
      <vt:lpstr>Trapezius</vt:lpstr>
      <vt:lpstr>Trapezius</vt:lpstr>
      <vt:lpstr>Rhomboid (Major/Minor)</vt:lpstr>
      <vt:lpstr>Overview </vt:lpstr>
      <vt:lpstr>Latissimus Dorsi </vt:lpstr>
      <vt:lpstr>Serratus Anterior</vt:lpstr>
      <vt:lpstr>Supraspinatus</vt:lpstr>
      <vt:lpstr>Infraspinatus</vt:lpstr>
      <vt:lpstr>Teres Minor</vt:lpstr>
      <vt:lpstr>Pectoralis Major</vt:lpstr>
      <vt:lpstr>Deltoid</vt:lpstr>
      <vt:lpstr>Subscapularis</vt:lpstr>
      <vt:lpstr>Long Head of Biceps</vt:lpstr>
      <vt:lpstr>Long Head of Triceps</vt:lpstr>
      <vt:lpstr>Other muscle to be aware of </vt:lpstr>
    </vt:vector>
  </TitlesOfParts>
  <Company/>
  <LinksUpToDate>false</LinksUpToDate>
  <SharedDoc>false</SharedDoc>
  <HyperlinksChanged>false</HyperlinksChanged>
  <AppVersion>16.0009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104</cp:revision>
  <cp:lastPrinted>2018-02-16T09:15:45Z</cp:lastPrinted>
  <dcterms:created xsi:type="dcterms:W3CDTF">2016-09-15T12:23:08Z</dcterms:created>
  <dcterms:modified xsi:type="dcterms:W3CDTF">2018-02-16T10:46:52Z</dcterms:modified>
</cp:coreProperties>
</file>