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ACE9CE-679A-1E5B-5D66-2B8C52257A83}" v="39" dt="2025-11-09T09:48:12.4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 PROBLEM SOLVING AND DECISION MAKING</a:t>
            </a:r>
            <a:br>
              <a:rPr lang="en-GB" sz="3200" dirty="0">
                <a:latin typeface="A"/>
              </a:rPr>
            </a:br>
            <a:r>
              <a:rPr lang="en-GB" sz="3200" dirty="0">
                <a:latin typeface="A"/>
              </a:rPr>
              <a:t>MODULE CODE LCLM4004</a:t>
            </a:r>
            <a:br>
              <a:rPr lang="en-GB" sz="3200" dirty="0">
                <a:latin typeface="A"/>
              </a:rPr>
            </a:br>
            <a:r>
              <a:rPr lang="en-GB" sz="3200" dirty="0">
                <a:latin typeface="A"/>
              </a:rPr>
              <a:t>STUDENT NAME DUMITRU NICUSOR SPERLEA</a:t>
            </a:r>
            <a:br>
              <a:rPr lang="en-GB" sz="3200" dirty="0">
                <a:latin typeface="A"/>
              </a:rPr>
            </a:br>
            <a:r>
              <a:rPr lang="en-GB" sz="3200" dirty="0">
                <a:latin typeface="A"/>
              </a:rPr>
              <a:t>STUDENT ID 2439085</a:t>
            </a:r>
            <a:br>
              <a:rPr lang="en-GB" sz="3200" dirty="0">
                <a:latin typeface="A"/>
              </a:rPr>
            </a:br>
            <a:r>
              <a:rPr lang="en-GB" sz="3200" dirty="0">
                <a:latin typeface="A"/>
              </a:rPr>
              <a:t>LECTURER MOHAMMAD RAHMAN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a:t>
            </a:r>
          </a:p>
          <a:p>
            <a:pPr marL="342900" indent="-342900">
              <a:buFont typeface="Arial" charset="2"/>
              <a:buChar char="•"/>
            </a:pPr>
            <a:r>
              <a:rPr lang="en-GB" b="1" dirty="0"/>
              <a:t>Owners: </a:t>
            </a:r>
          </a:p>
          <a:p>
            <a:pPr marL="342900" indent="-342900">
              <a:buFont typeface="Arial" charset="2"/>
              <a:buChar char="•"/>
            </a:pPr>
            <a:r>
              <a:rPr lang="en-GB" b="1" dirty="0"/>
              <a:t>Sells …</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solidFill>
                  <a:srgbClr val="FF0000"/>
                </a:solidFill>
                <a:ea typeface="+mn-lt"/>
                <a:cs typeface="+mn-lt"/>
              </a:rPr>
              <a:t>Add more information from the case study</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5369859"/>
          </a:xfrm>
        </p:spPr>
        <p:txBody>
          <a:bodyPr>
            <a:normAutofit/>
          </a:bodyPr>
          <a:lstStyle/>
          <a:p>
            <a:r>
              <a:rPr lang="en-GB" sz="2800" b="1" dirty="0">
                <a:solidFill>
                  <a:srgbClr val="FF0000"/>
                </a:solidFill>
              </a:rPr>
              <a:t>5W2H</a:t>
            </a:r>
          </a:p>
          <a:p>
            <a:r>
              <a:rPr lang="en-GB" sz="2400" dirty="0">
                <a:solidFill>
                  <a:schemeClr val="tx1"/>
                </a:solidFill>
              </a:rPr>
              <a:t>Who: </a:t>
            </a:r>
            <a:r>
              <a:rPr lang="en-GB" sz="2400" dirty="0">
                <a:solidFill>
                  <a:schemeClr val="tx1"/>
                </a:solidFill>
                <a:ea typeface="+mn-lt"/>
                <a:cs typeface="+mn-lt"/>
              </a:rPr>
              <a:t>Liam and Priya Patel</a:t>
            </a:r>
          </a:p>
          <a:p>
            <a:r>
              <a:rPr lang="en-GB" sz="2400" dirty="0">
                <a:solidFill>
                  <a:schemeClr val="tx1"/>
                </a:solidFill>
              </a:rPr>
              <a:t>What: 30% decline in in-store sales; minimal online growth; rising costs</a:t>
            </a:r>
          </a:p>
          <a:p>
            <a:r>
              <a:rPr lang="en-GB" sz="2400" dirty="0">
                <a:solidFill>
                  <a:schemeClr val="tx1"/>
                </a:solidFill>
              </a:rPr>
              <a:t>Where: Norwich high street ( declining local business area)</a:t>
            </a:r>
          </a:p>
          <a:p>
            <a:r>
              <a:rPr lang="en-GB" sz="2400" dirty="0">
                <a:solidFill>
                  <a:schemeClr val="tx1"/>
                </a:solidFill>
              </a:rPr>
              <a:t>When: Past 12 months </a:t>
            </a:r>
          </a:p>
          <a:p>
            <a:r>
              <a:rPr lang="en-GB" sz="2400" dirty="0">
                <a:solidFill>
                  <a:schemeClr val="tx1"/>
                </a:solidFill>
              </a:rPr>
              <a:t>Why: Shift to online shopping; reduced footfall; outdated website ; competition </a:t>
            </a:r>
          </a:p>
          <a:p>
            <a:r>
              <a:rPr lang="en-GB" sz="2400" dirty="0">
                <a:solidFill>
                  <a:schemeClr val="tx1"/>
                </a:solidFill>
              </a:rPr>
              <a:t>How: Limited marketing ,high cost, reduced local demand</a:t>
            </a:r>
          </a:p>
          <a:p>
            <a:r>
              <a:rPr lang="en-GB" sz="2800" dirty="0">
                <a:solidFill>
                  <a:schemeClr val="tx1"/>
                </a:solidFill>
              </a:rPr>
              <a:t>How Much: 30% revenue decline with rising supply and operational costs.</a:t>
            </a:r>
          </a:p>
          <a:p>
            <a:endParaRPr lang="en-GB" sz="2800" dirty="0">
              <a:solidFill>
                <a:schemeClr val="tx1"/>
              </a:solidFill>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095282" y="1219200"/>
            <a:ext cx="9409329" cy="4623816"/>
          </a:xfrm>
        </p:spPr>
        <p:txBody>
          <a:bodyPr>
            <a:normAutofit fontScale="92500" lnSpcReduction="20000"/>
          </a:bodyPr>
          <a:lstStyle/>
          <a:p>
            <a:r>
              <a:rPr lang="en-GB" b="1" dirty="0"/>
              <a:t>POLITICAL:  </a:t>
            </a:r>
          </a:p>
          <a:p>
            <a:r>
              <a:rPr lang="en-GB" b="1" dirty="0"/>
              <a:t>1. Import regulations and tariffs on flowers and plants could affect pricing and supply (especially if sourcing from abroad).</a:t>
            </a:r>
          </a:p>
          <a:p>
            <a:r>
              <a:rPr lang="en-GB" b="1" dirty="0"/>
              <a:t>2. Environmental and agricultural policies promoting sustainable business practices may encourage eco-friendly packaging or local sourcing.</a:t>
            </a:r>
            <a:endParaRPr lang="en-GB" b="1" dirty="0">
              <a:solidFill>
                <a:srgbClr val="FF0000"/>
              </a:solidFill>
            </a:endParaRPr>
          </a:p>
          <a:p>
            <a:r>
              <a:rPr lang="en-GB" b="1" dirty="0"/>
              <a:t>ECONOMIC:</a:t>
            </a:r>
          </a:p>
          <a:p>
            <a:r>
              <a:rPr lang="en-GB" b="1" dirty="0"/>
              <a:t>1. Inflation and cost of living may reduce disposable income, affecting sales of non-essential luxury items like flowers.</a:t>
            </a:r>
          </a:p>
          <a:p>
            <a:r>
              <a:rPr lang="en-GB" b="1" dirty="0"/>
              <a:t>2. Interest rates and economic growth can influence business loans and consumer spending in the local economy.</a:t>
            </a:r>
          </a:p>
          <a:p>
            <a:r>
              <a:rPr lang="en-GB" b="1" dirty="0"/>
              <a:t>SOCIAL:</a:t>
            </a:r>
          </a:p>
          <a:p>
            <a:r>
              <a:rPr lang="en-GB" b="1" dirty="0"/>
              <a:t>1. Growing trend toward sustainability — customers increasingly prefer eco-friendly florists using local or organic flowers.</a:t>
            </a:r>
          </a:p>
          <a:p>
            <a:r>
              <a:rPr lang="en-GB" b="1" dirty="0"/>
              <a:t>2. Changing celebration habits — more people buying flowers for smaller occasions or online gifts boosts online flower delivery demand.</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77500" lnSpcReduction="20000"/>
          </a:bodyPr>
          <a:lstStyle/>
          <a:p>
            <a:r>
              <a:rPr lang="en-GB" b="1" dirty="0"/>
              <a:t>TECHNOLOGICAL: </a:t>
            </a:r>
          </a:p>
          <a:p>
            <a:pPr marL="0" indent="0">
              <a:buNone/>
            </a:pPr>
            <a:r>
              <a:rPr lang="en-GB" b="1" dirty="0"/>
              <a:t>1. Online Ordering System – Implementing an easy-to-use website or mobile app so customers can browse bouquets, customize orders, and pay online.</a:t>
            </a:r>
          </a:p>
          <a:p>
            <a:pPr marL="0" indent="0">
              <a:buNone/>
            </a:pPr>
            <a:r>
              <a:rPr lang="en-GB" b="1" dirty="0"/>
              <a:t>2. Social Media Marketing Tools – Using platforms like Instagram, Facebook, or TikTok to showcase arrangements and connect with local customers through digital promotions.</a:t>
            </a:r>
          </a:p>
          <a:p>
            <a:pPr marL="0" indent="0">
              <a:buNone/>
            </a:pPr>
            <a:r>
              <a:rPr lang="en-GB" b="1" dirty="0"/>
              <a:t>LEGAL:</a:t>
            </a:r>
          </a:p>
          <a:p>
            <a:pPr marL="0" indent="0">
              <a:buNone/>
            </a:pPr>
            <a:r>
              <a:rPr lang="en-GB" b="1" dirty="0"/>
              <a:t>1. Health and Safety Regulations – Complying with workplace safety laws for handling plants, sharp tools, and deliveries.</a:t>
            </a:r>
          </a:p>
          <a:p>
            <a:pPr marL="0" indent="0">
              <a:buNone/>
            </a:pPr>
            <a:r>
              <a:rPr lang="en-GB" b="1" dirty="0"/>
              <a:t>2. Data Protection Laws (GDPR) – Ensuring all customer information collected through online sales or loyalty programs is securely stored and used ethically.</a:t>
            </a:r>
          </a:p>
          <a:p>
            <a:pPr marL="0" indent="0">
              <a:buNone/>
            </a:pPr>
            <a:r>
              <a:rPr lang="en-GB" b="1" dirty="0"/>
              <a:t>ENVIRONMENTAL :</a:t>
            </a:r>
          </a:p>
          <a:p>
            <a:pPr>
              <a:buAutoNum type="arabicPeriod"/>
            </a:pPr>
            <a:r>
              <a:rPr lang="en-GB" b="1" dirty="0"/>
              <a:t>Sustainable Sourcing – Using locally grown or Fairtrade flowers to reduce carbon footprint and support ethical farming practices.</a:t>
            </a:r>
          </a:p>
          <a:p>
            <a:pPr>
              <a:buAutoNum type="arabicPeriod"/>
            </a:pPr>
            <a:r>
              <a:rPr lang="en-GB" b="1" dirty="0"/>
              <a:t>2. Eco-friendly Packaging – Switching to biodegradable wrapping, ribbons, and recycled paper to reduce plastic waste.</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402132" y="1075765"/>
            <a:ext cx="11003868" cy="4967717"/>
          </a:xfrm>
        </p:spPr>
        <p:txBody>
          <a:bodyPr/>
          <a:lstStyle/>
          <a:p>
            <a:endParaRPr lang="en-US" dirty="0"/>
          </a:p>
        </p:txBody>
      </p:sp>
      <p:cxnSp>
        <p:nvCxnSpPr>
          <p:cNvPr id="5" name="Straight Connector 4">
            <a:extLst>
              <a:ext uri="{FF2B5EF4-FFF2-40B4-BE49-F238E27FC236}">
                <a16:creationId xmlns:a16="http://schemas.microsoft.com/office/drawing/2014/main" id="{FC982C18-3501-E05F-E375-FE81E6CC15DF}"/>
              </a:ext>
            </a:extLst>
          </p:cNvPr>
          <p:cNvCxnSpPr>
            <a:cxnSpLocks/>
          </p:cNvCxnSpPr>
          <p:nvPr/>
        </p:nvCxnSpPr>
        <p:spPr>
          <a:xfrm flipV="1">
            <a:off x="2965919" y="3352801"/>
            <a:ext cx="6260161" cy="47063"/>
          </a:xfrm>
          <a:prstGeom prst="line">
            <a:avLst/>
          </a:prstGeom>
        </p:spPr>
        <p:style>
          <a:lnRef idx="1">
            <a:schemeClr val="dk1"/>
          </a:lnRef>
          <a:fillRef idx="0">
            <a:schemeClr val="dk1"/>
          </a:fillRef>
          <a:effectRef idx="0">
            <a:schemeClr val="dk1"/>
          </a:effectRef>
          <a:fontRef idx="minor">
            <a:schemeClr val="tx1"/>
          </a:fontRef>
        </p:style>
      </p:cxnSp>
      <p:sp>
        <p:nvSpPr>
          <p:cNvPr id="7" name="Isosceles Triangle 6">
            <a:extLst>
              <a:ext uri="{FF2B5EF4-FFF2-40B4-BE49-F238E27FC236}">
                <a16:creationId xmlns:a16="http://schemas.microsoft.com/office/drawing/2014/main" id="{8FE7E772-FEFC-E879-9FC8-C110F6676B68}"/>
              </a:ext>
            </a:extLst>
          </p:cNvPr>
          <p:cNvSpPr/>
          <p:nvPr/>
        </p:nvSpPr>
        <p:spPr>
          <a:xfrm rot="16200000">
            <a:off x="1594319" y="2853015"/>
            <a:ext cx="1649506" cy="1093694"/>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47970BF2-6EB7-DAE0-2915-97F2A4E6C354}"/>
              </a:ext>
            </a:extLst>
          </p:cNvPr>
          <p:cNvSpPr/>
          <p:nvPr/>
        </p:nvSpPr>
        <p:spPr>
          <a:xfrm>
            <a:off x="9110937" y="2393576"/>
            <a:ext cx="1918447" cy="197671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30% decline in in-store sales and reduced </a:t>
            </a:r>
            <a:r>
              <a:rPr lang="en-GB" dirty="0" err="1"/>
              <a:t>profitabilit</a:t>
            </a:r>
            <a:r>
              <a:rPr lang="en-GB" dirty="0"/>
              <a:t> </a:t>
            </a:r>
          </a:p>
        </p:txBody>
      </p:sp>
      <p:cxnSp>
        <p:nvCxnSpPr>
          <p:cNvPr id="14" name="Straight Connector 13">
            <a:extLst>
              <a:ext uri="{FF2B5EF4-FFF2-40B4-BE49-F238E27FC236}">
                <a16:creationId xmlns:a16="http://schemas.microsoft.com/office/drawing/2014/main" id="{CD575EB7-8511-4BBA-1D5E-0767562799C0}"/>
              </a:ext>
            </a:extLst>
          </p:cNvPr>
          <p:cNvCxnSpPr/>
          <p:nvPr/>
        </p:nvCxnSpPr>
        <p:spPr>
          <a:xfrm>
            <a:off x="3420794" y="2344274"/>
            <a:ext cx="878541" cy="1035423"/>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7D65459F-4CDF-3AFB-218F-6E486F3DDF4A}"/>
              </a:ext>
            </a:extLst>
          </p:cNvPr>
          <p:cNvCxnSpPr/>
          <p:nvPr/>
        </p:nvCxnSpPr>
        <p:spPr>
          <a:xfrm flipH="1">
            <a:off x="3384935" y="3399861"/>
            <a:ext cx="914400" cy="1008530"/>
          </a:xfrm>
          <a:prstGeom prst="line">
            <a:avLst/>
          </a:prstGeom>
        </p:spPr>
        <p:style>
          <a:lnRef idx="1">
            <a:schemeClr val="dk1"/>
          </a:lnRef>
          <a:fillRef idx="0">
            <a:schemeClr val="dk1"/>
          </a:fillRef>
          <a:effectRef idx="0">
            <a:schemeClr val="dk1"/>
          </a:effectRef>
          <a:fontRef idx="minor">
            <a:schemeClr val="tx1"/>
          </a:fontRef>
        </p:style>
      </p:cxnSp>
      <p:cxnSp>
        <p:nvCxnSpPr>
          <p:cNvPr id="19" name="Straight Connector 18">
            <a:extLst>
              <a:ext uri="{FF2B5EF4-FFF2-40B4-BE49-F238E27FC236}">
                <a16:creationId xmlns:a16="http://schemas.microsoft.com/office/drawing/2014/main" id="{7B2B85F1-583B-992F-12FF-D9C6E3D1A707}"/>
              </a:ext>
            </a:extLst>
          </p:cNvPr>
          <p:cNvCxnSpPr/>
          <p:nvPr/>
        </p:nvCxnSpPr>
        <p:spPr>
          <a:xfrm flipH="1">
            <a:off x="4978033" y="3399861"/>
            <a:ext cx="962947" cy="1134035"/>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B00BF66A-E40D-0191-4139-F1A706153387}"/>
              </a:ext>
            </a:extLst>
          </p:cNvPr>
          <p:cNvCxnSpPr/>
          <p:nvPr/>
        </p:nvCxnSpPr>
        <p:spPr>
          <a:xfrm flipH="1" flipV="1">
            <a:off x="4984201" y="2265829"/>
            <a:ext cx="962947" cy="1117226"/>
          </a:xfrm>
          <a:prstGeom prst="line">
            <a:avLst/>
          </a:prstGeom>
        </p:spPr>
        <p:style>
          <a:lnRef idx="1">
            <a:schemeClr val="dk1"/>
          </a:lnRef>
          <a:fillRef idx="0">
            <a:schemeClr val="dk1"/>
          </a:fillRef>
          <a:effectRef idx="0">
            <a:schemeClr val="dk1"/>
          </a:effectRef>
          <a:fontRef idx="minor">
            <a:schemeClr val="tx1"/>
          </a:fontRef>
        </p:style>
      </p:cxnSp>
      <p:cxnSp>
        <p:nvCxnSpPr>
          <p:cNvPr id="23" name="Straight Connector 22">
            <a:extLst>
              <a:ext uri="{FF2B5EF4-FFF2-40B4-BE49-F238E27FC236}">
                <a16:creationId xmlns:a16="http://schemas.microsoft.com/office/drawing/2014/main" id="{920D68FE-C5C3-3AF4-AA9D-6CF65A43EBFA}"/>
              </a:ext>
            </a:extLst>
          </p:cNvPr>
          <p:cNvCxnSpPr/>
          <p:nvPr/>
        </p:nvCxnSpPr>
        <p:spPr>
          <a:xfrm flipH="1" flipV="1">
            <a:off x="6634118" y="2282637"/>
            <a:ext cx="1219200" cy="1093695"/>
          </a:xfrm>
          <a:prstGeom prst="line">
            <a:avLst/>
          </a:prstGeom>
        </p:spPr>
        <p:style>
          <a:lnRef idx="1">
            <a:schemeClr val="dk1"/>
          </a:lnRef>
          <a:fillRef idx="0">
            <a:schemeClr val="dk1"/>
          </a:fillRef>
          <a:effectRef idx="0">
            <a:schemeClr val="dk1"/>
          </a:effectRef>
          <a:fontRef idx="minor">
            <a:schemeClr val="tx1"/>
          </a:fontRef>
        </p:style>
      </p:cxnSp>
      <p:cxnSp>
        <p:nvCxnSpPr>
          <p:cNvPr id="25" name="Straight Connector 24">
            <a:extLst>
              <a:ext uri="{FF2B5EF4-FFF2-40B4-BE49-F238E27FC236}">
                <a16:creationId xmlns:a16="http://schemas.microsoft.com/office/drawing/2014/main" id="{DEA3BF9F-73EA-A25A-A114-ADBC9DCAA03E}"/>
              </a:ext>
            </a:extLst>
          </p:cNvPr>
          <p:cNvCxnSpPr/>
          <p:nvPr/>
        </p:nvCxnSpPr>
        <p:spPr>
          <a:xfrm flipH="1">
            <a:off x="6732494" y="3352801"/>
            <a:ext cx="1111624" cy="1181095"/>
          </a:xfrm>
          <a:prstGeom prst="line">
            <a:avLst/>
          </a:prstGeom>
        </p:spPr>
        <p:style>
          <a:lnRef idx="1">
            <a:schemeClr val="dk1"/>
          </a:lnRef>
          <a:fillRef idx="0">
            <a:schemeClr val="dk1"/>
          </a:fillRef>
          <a:effectRef idx="0">
            <a:schemeClr val="dk1"/>
          </a:effectRef>
          <a:fontRef idx="minor">
            <a:schemeClr val="tx1"/>
          </a:fontRef>
        </p:style>
      </p:cxnSp>
      <p:sp>
        <p:nvSpPr>
          <p:cNvPr id="26" name="Rectangle 25">
            <a:extLst>
              <a:ext uri="{FF2B5EF4-FFF2-40B4-BE49-F238E27FC236}">
                <a16:creationId xmlns:a16="http://schemas.microsoft.com/office/drawing/2014/main" id="{176AE4DF-1C44-F428-5485-731C0670A22E}"/>
              </a:ext>
            </a:extLst>
          </p:cNvPr>
          <p:cNvSpPr/>
          <p:nvPr/>
        </p:nvSpPr>
        <p:spPr>
          <a:xfrm>
            <a:off x="2680447" y="1703294"/>
            <a:ext cx="1093694" cy="64988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PEOPLE</a:t>
            </a:r>
          </a:p>
        </p:txBody>
      </p:sp>
      <p:sp>
        <p:nvSpPr>
          <p:cNvPr id="27" name="Rectangle 26">
            <a:extLst>
              <a:ext uri="{FF2B5EF4-FFF2-40B4-BE49-F238E27FC236}">
                <a16:creationId xmlns:a16="http://schemas.microsoft.com/office/drawing/2014/main" id="{1B836162-74CD-E533-255A-2A57C290402C}"/>
              </a:ext>
            </a:extLst>
          </p:cNvPr>
          <p:cNvSpPr/>
          <p:nvPr/>
        </p:nvSpPr>
        <p:spPr>
          <a:xfrm>
            <a:off x="2602445" y="4403905"/>
            <a:ext cx="1444716" cy="64994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PROCESSES</a:t>
            </a:r>
          </a:p>
        </p:txBody>
      </p:sp>
      <p:sp>
        <p:nvSpPr>
          <p:cNvPr id="28" name="Rectangle 27">
            <a:extLst>
              <a:ext uri="{FF2B5EF4-FFF2-40B4-BE49-F238E27FC236}">
                <a16:creationId xmlns:a16="http://schemas.microsoft.com/office/drawing/2014/main" id="{06B1188C-84F7-532B-D728-779543F788BB}"/>
              </a:ext>
            </a:extLst>
          </p:cNvPr>
          <p:cNvSpPr/>
          <p:nvPr/>
        </p:nvSpPr>
        <p:spPr>
          <a:xfrm>
            <a:off x="6060377" y="1535140"/>
            <a:ext cx="1792941" cy="7419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a:t>
            </a:r>
          </a:p>
        </p:txBody>
      </p:sp>
      <p:sp>
        <p:nvSpPr>
          <p:cNvPr id="29" name="Rectangle 28">
            <a:extLst>
              <a:ext uri="{FF2B5EF4-FFF2-40B4-BE49-F238E27FC236}">
                <a16:creationId xmlns:a16="http://schemas.microsoft.com/office/drawing/2014/main" id="{1A66F4CF-BFB9-27F7-102C-C5499347D5BA}"/>
              </a:ext>
            </a:extLst>
          </p:cNvPr>
          <p:cNvSpPr/>
          <p:nvPr/>
        </p:nvSpPr>
        <p:spPr>
          <a:xfrm>
            <a:off x="6096000" y="4533897"/>
            <a:ext cx="1444716" cy="77432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MATERIALS SUPPLY</a:t>
            </a:r>
          </a:p>
        </p:txBody>
      </p:sp>
      <p:sp>
        <p:nvSpPr>
          <p:cNvPr id="30" name="Rectangle 29">
            <a:extLst>
              <a:ext uri="{FF2B5EF4-FFF2-40B4-BE49-F238E27FC236}">
                <a16:creationId xmlns:a16="http://schemas.microsoft.com/office/drawing/2014/main" id="{713E7F37-2DC8-673A-14FE-07B97774AE15}"/>
              </a:ext>
            </a:extLst>
          </p:cNvPr>
          <p:cNvSpPr/>
          <p:nvPr/>
        </p:nvSpPr>
        <p:spPr>
          <a:xfrm>
            <a:off x="3881719" y="1519523"/>
            <a:ext cx="1910704" cy="7732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TECHNOLOGY </a:t>
            </a:r>
          </a:p>
        </p:txBody>
      </p:sp>
      <p:sp>
        <p:nvSpPr>
          <p:cNvPr id="31" name="Rectangle 30">
            <a:extLst>
              <a:ext uri="{FF2B5EF4-FFF2-40B4-BE49-F238E27FC236}">
                <a16:creationId xmlns:a16="http://schemas.microsoft.com/office/drawing/2014/main" id="{309565B0-C12B-CBB1-8BB9-AB747DC3A8E1}"/>
              </a:ext>
            </a:extLst>
          </p:cNvPr>
          <p:cNvSpPr/>
          <p:nvPr/>
        </p:nvSpPr>
        <p:spPr>
          <a:xfrm>
            <a:off x="4195481" y="4550702"/>
            <a:ext cx="1753242" cy="7575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COMPETITION</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1636714" y="1203090"/>
            <a:ext cx="10475683" cy="5593805"/>
          </a:xfrm>
        </p:spPr>
        <p:txBody>
          <a:bodyPr>
            <a:normAutofit/>
          </a:bodyPr>
          <a:lstStyle/>
          <a:p>
            <a:r>
              <a:rPr lang="en-GB" dirty="0">
                <a:ea typeface="+mn-lt"/>
                <a:cs typeface="+mn-lt"/>
              </a:rPr>
              <a:t>Overall, the PESTLE analysis highlights that Green Haven Florists operates in a business environment shaped by both technological innovation and increasing environmental awareness. By adopting online ordering systems and social media marketing, the company can enhance customer convenience and engagement. Compliance with health, safety, and data protection regulations ensures operational integrity and customer trust. Moreover, focusing on sustainable sourcing and eco-friendly packaging positions Green Haven Florists as a responsible and forward-thinking business, aligning with growing consumer demand for ethical and environmentally conscious products. These strategic adaptations will help the company remain competitive and resilient in a dynamic floral market.</a:t>
            </a:r>
            <a:endParaRPr lang="en-US" dirty="0"/>
          </a:p>
          <a:p>
            <a:endParaRPr lang="en-US"/>
          </a:p>
          <a:p>
            <a:r>
              <a:rPr lang="en-GB" dirty="0"/>
              <a:t>1.Embracing technology improves customer convenience and engagement.</a:t>
            </a:r>
            <a:endParaRPr lang="en-US" dirty="0"/>
          </a:p>
          <a:p>
            <a:r>
              <a:rPr lang="en-GB" dirty="0"/>
              <a:t> 2.Compliance with safety and data protection laws builds trust.</a:t>
            </a:r>
            <a:endParaRPr lang="en-US" dirty="0"/>
          </a:p>
          <a:p>
            <a:r>
              <a:rPr lang="en-GB" dirty="0"/>
              <a:t> 3.Sustainable sourcing and eco-friendly packaging enhance brand reputation. </a:t>
            </a:r>
            <a:endParaRPr lang="en-US" dirty="0"/>
          </a:p>
          <a:p>
            <a:r>
              <a:rPr lang="en-GB" dirty="0"/>
              <a:t>4.Together, these strategies support ethical, responsible, and competitive growth.</a:t>
            </a:r>
            <a:endParaRPr lang="en-US"/>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fontScale="92500" lnSpcReduction="10000"/>
          </a:bodyPr>
          <a:lstStyle/>
          <a:p>
            <a:r>
              <a:rPr lang="en-GB" b="1" dirty="0">
                <a:solidFill>
                  <a:srgbClr val="111111"/>
                </a:solidFill>
                <a:latin typeface="Arial"/>
                <a:ea typeface="Roboto"/>
                <a:cs typeface="Roboto"/>
              </a:rPr>
              <a:t>Calculator Ultra (2025)</a:t>
            </a:r>
            <a:r>
              <a:rPr lang="en-GB" b="1" i="1" dirty="0">
                <a:solidFill>
                  <a:srgbClr val="111111"/>
                </a:solidFill>
                <a:latin typeface="Arial"/>
                <a:ea typeface="Roboto"/>
                <a:cs typeface="Roboto"/>
              </a:rPr>
              <a:t> </a:t>
            </a:r>
            <a:r>
              <a:rPr lang="en-GB" b="1" i="1" dirty="0">
                <a:solidFill>
                  <a:srgbClr val="1D4ED8"/>
                </a:solidFill>
                <a:latin typeface="Arial"/>
                <a:ea typeface="Roboto"/>
                <a:cs typeface="Roboto"/>
              </a:rPr>
              <a:t>Find More Calculator</a:t>
            </a:r>
            <a:r>
              <a:rPr lang="en-GB" b="1" dirty="0">
                <a:solidFill>
                  <a:srgbClr val="1D4ED8"/>
                </a:solidFill>
                <a:latin typeface="Arial"/>
                <a:ea typeface="Roboto"/>
                <a:cs typeface="Roboto"/>
              </a:rPr>
              <a:t> Available at: </a:t>
            </a:r>
            <a:r>
              <a:rPr lang="en-GB" dirty="0">
                <a:solidFill>
                  <a:srgbClr val="1D4ED8"/>
                </a:solidFill>
                <a:latin typeface="Arial"/>
                <a:ea typeface="+mn-lt"/>
                <a:cs typeface="+mn-lt"/>
                <a:hlinkClick r:id="rId2"/>
              </a:rPr>
              <a:t>Drop in Sales Calculator &amp; Formula Online Calculator Ultra</a:t>
            </a:r>
            <a:r>
              <a:rPr lang="en-GB" b="1" i="1" dirty="0">
                <a:latin typeface="Arial"/>
                <a:ea typeface="Roboto"/>
                <a:cs typeface="Roboto"/>
              </a:rPr>
              <a:t> </a:t>
            </a:r>
            <a:r>
              <a:rPr lang="en-GB" b="1" dirty="0">
                <a:latin typeface="Arial"/>
                <a:ea typeface="Roboto"/>
                <a:cs typeface="Roboto"/>
              </a:rPr>
              <a:t>(Accessed:  6 October 2025).</a:t>
            </a:r>
          </a:p>
          <a:p>
            <a:r>
              <a:rPr lang="en-GB" b="1" dirty="0">
                <a:solidFill>
                  <a:schemeClr val="bg2">
                    <a:lumMod val="49000"/>
                  </a:schemeClr>
                </a:solidFill>
                <a:latin typeface="Arial"/>
                <a:ea typeface="Roboto"/>
                <a:cs typeface="Roboto"/>
              </a:rPr>
              <a:t>References:</a:t>
            </a:r>
            <a:endParaRPr lang="en-GB" sz="1800" b="1">
              <a:solidFill>
                <a:schemeClr val="bg2">
                  <a:lumMod val="49000"/>
                </a:schemeClr>
              </a:solidFill>
              <a:latin typeface="Roboto"/>
              <a:ea typeface="Roboto"/>
              <a:cs typeface="Roboto"/>
            </a:endParaRPr>
          </a:p>
          <a:p>
            <a:r>
              <a:rPr lang="en-GB" b="1" dirty="0">
                <a:solidFill>
                  <a:schemeClr val="bg2">
                    <a:lumMod val="49000"/>
                  </a:schemeClr>
                </a:solidFill>
                <a:latin typeface="Arial"/>
                <a:ea typeface="Roboto"/>
                <a:cs typeface="Roboto"/>
              </a:rPr>
              <a:t> Calculator Ultra (2025) Find More Calculator. Available at: Drop in Sales Calculator &amp; Formula – Online Calculator Ultra (Accessed: 6 October 2025). </a:t>
            </a:r>
            <a:endParaRPr lang="en-GB" sz="1800" b="1">
              <a:solidFill>
                <a:schemeClr val="bg2">
                  <a:lumMod val="49000"/>
                </a:schemeClr>
              </a:solidFill>
              <a:latin typeface="Roboto"/>
              <a:ea typeface="Roboto"/>
              <a:cs typeface="Roboto"/>
            </a:endParaRPr>
          </a:p>
          <a:p>
            <a:r>
              <a:rPr lang="en-GB" b="1" dirty="0">
                <a:solidFill>
                  <a:schemeClr val="bg2">
                    <a:lumMod val="49000"/>
                  </a:schemeClr>
                </a:solidFill>
                <a:latin typeface="Arial"/>
                <a:ea typeface="Roboto"/>
                <a:cs typeface="Roboto"/>
              </a:rPr>
              <a:t>GOV.UK (2024) Health and Safety at Work Regulations. Available at: https://www.gov.uk (Accessed: 6 October 2025).</a:t>
            </a:r>
            <a:endParaRPr lang="en-GB" sz="1800" b="1">
              <a:solidFill>
                <a:schemeClr val="bg2">
                  <a:lumMod val="49000"/>
                </a:schemeClr>
              </a:solidFill>
              <a:latin typeface="Roboto"/>
              <a:ea typeface="Roboto"/>
              <a:cs typeface="Roboto"/>
            </a:endParaRPr>
          </a:p>
          <a:p>
            <a:r>
              <a:rPr lang="en-GB" b="1" dirty="0">
                <a:solidFill>
                  <a:schemeClr val="bg2">
                    <a:lumMod val="49000"/>
                  </a:schemeClr>
                </a:solidFill>
                <a:latin typeface="Arial"/>
                <a:ea typeface="Roboto"/>
                <a:cs typeface="Roboto"/>
              </a:rPr>
              <a:t> ICO (2024) Guide to the General Data Protection Regulation (GDPR). Available at: https://ico.org.uk (Accessed: 6 October 2025). </a:t>
            </a:r>
            <a:endParaRPr lang="en-GB" sz="1800" b="1">
              <a:solidFill>
                <a:schemeClr val="bg2">
                  <a:lumMod val="49000"/>
                </a:schemeClr>
              </a:solidFill>
              <a:latin typeface="Roboto"/>
              <a:ea typeface="Roboto"/>
              <a:cs typeface="Roboto"/>
            </a:endParaRPr>
          </a:p>
          <a:p>
            <a:r>
              <a:rPr lang="en-GB" b="1" dirty="0">
                <a:solidFill>
                  <a:schemeClr val="bg2">
                    <a:lumMod val="49000"/>
                  </a:schemeClr>
                </a:solidFill>
                <a:latin typeface="Arial"/>
                <a:ea typeface="Roboto"/>
                <a:cs typeface="Roboto"/>
              </a:rPr>
              <a:t>Fairtrade Foundation (2024) Sustainable Sourcing and Ethical Practices. Available at: https://www.fairtrade.org.uk (Accessed: 6 October 2025). </a:t>
            </a:r>
            <a:endParaRPr lang="en-GB" sz="1800" b="1">
              <a:solidFill>
                <a:schemeClr val="bg2">
                  <a:lumMod val="49000"/>
                </a:schemeClr>
              </a:solidFill>
              <a:latin typeface="Roboto"/>
              <a:ea typeface="Roboto"/>
              <a:cs typeface="Roboto"/>
            </a:endParaRPr>
          </a:p>
          <a:p>
            <a:r>
              <a:rPr lang="en-GB" b="1" dirty="0">
                <a:solidFill>
                  <a:schemeClr val="bg2">
                    <a:lumMod val="49000"/>
                  </a:schemeClr>
                </a:solidFill>
                <a:latin typeface="Arial"/>
                <a:ea typeface="Roboto"/>
                <a:cs typeface="Roboto"/>
              </a:rPr>
              <a:t>WRAP UK (2024) Eco-Friendly Packaging and Waste Reduction. Available at: https://www.wrap.org.uk (Accessed: 6 October 2025).</a:t>
            </a:r>
            <a:endParaRPr lang="en-GB" sz="1800" b="1">
              <a:solidFill>
                <a:schemeClr val="bg2">
                  <a:lumMod val="49000"/>
                </a:schemeClr>
              </a:solidFill>
              <a:latin typeface="Roboto"/>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293</TotalTime>
  <Words>841</Words>
  <Application>Microsoft Office PowerPoint</Application>
  <PresentationFormat>Widescreen</PresentationFormat>
  <Paragraphs>72</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vt:lpstr>
      <vt:lpstr>Aptos</vt:lpstr>
      <vt:lpstr>Arial</vt:lpstr>
      <vt:lpstr>Century Gothic</vt:lpstr>
      <vt:lpstr>Roboto</vt:lpstr>
      <vt:lpstr>Wingdings 3</vt:lpstr>
      <vt:lpstr>Wisp</vt:lpstr>
      <vt:lpstr>MODULE NAME PROBLEM SOLVING AND DECISION MAKING MODULE CODE LCLM4004 STUDENT NAME DUMITRU NICUSOR SPERLEA STUDENT ID 2439085 LECTURER MOHAMMAD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Dumitru-Nicusor Sperlea (2439085)</cp:lastModifiedBy>
  <cp:revision>118</cp:revision>
  <dcterms:created xsi:type="dcterms:W3CDTF">2024-10-08T15:58:04Z</dcterms:created>
  <dcterms:modified xsi:type="dcterms:W3CDTF">2025-11-09T09:51:07Z</dcterms:modified>
</cp:coreProperties>
</file>