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8" r:id="rId5"/>
    <p:sldId id="271" r:id="rId6"/>
    <p:sldId id="259" r:id="rId7"/>
    <p:sldId id="272" r:id="rId8"/>
    <p:sldId id="260" r:id="rId9"/>
    <p:sldId id="273" r:id="rId10"/>
    <p:sldId id="261" r:id="rId11"/>
    <p:sldId id="263" r:id="rId12"/>
    <p:sldId id="269" r:id="rId13"/>
    <p:sldId id="266" r:id="rId14"/>
    <p:sldId id="270" r:id="rId15"/>
    <p:sldId id="267" r:id="rId16"/>
    <p:sldId id="265"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7" d="100"/>
          <a:sy n="67" d="100"/>
        </p:scale>
        <p:origin x="64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A3174F-2A99-40A0-88B6-1A27C3BE06DC}" type="doc">
      <dgm:prSet loTypeId="urn:microsoft.com/office/officeart/2005/8/layout/default" loCatId="list" qsTypeId="urn:microsoft.com/office/officeart/2005/8/quickstyle/simple3" qsCatId="simple" csTypeId="urn:microsoft.com/office/officeart/2005/8/colors/accent0_3" csCatId="mainScheme"/>
      <dgm:spPr/>
      <dgm:t>
        <a:bodyPr/>
        <a:lstStyle/>
        <a:p>
          <a:endParaRPr lang="en-US"/>
        </a:p>
      </dgm:t>
    </dgm:pt>
    <dgm:pt modelId="{E0A0453A-ACCE-42FE-9FFB-282DC71E9471}">
      <dgm:prSet/>
      <dgm:spPr/>
      <dgm:t>
        <a:bodyPr/>
        <a:lstStyle/>
        <a:p>
          <a:r>
            <a:rPr lang="en-GB" dirty="0">
              <a:latin typeface="Times New Roman" panose="02020603050405020304" pitchFamily="18" charset="0"/>
              <a:cs typeface="Times New Roman" panose="02020603050405020304" pitchFamily="18" charset="0"/>
            </a:rPr>
            <a:t>Judge?</a:t>
          </a:r>
          <a:endParaRPr lang="en-US" dirty="0">
            <a:latin typeface="Times New Roman" panose="02020603050405020304" pitchFamily="18" charset="0"/>
            <a:cs typeface="Times New Roman" panose="02020603050405020304" pitchFamily="18" charset="0"/>
          </a:endParaRPr>
        </a:p>
      </dgm:t>
    </dgm:pt>
    <dgm:pt modelId="{B4CF3EB5-DB35-45CB-97F3-BC4063DE5EF9}" type="parTrans" cxnId="{A69D1759-0B10-4BFB-A572-3F607734547F}">
      <dgm:prSet/>
      <dgm:spPr/>
      <dgm:t>
        <a:bodyPr/>
        <a:lstStyle/>
        <a:p>
          <a:endParaRPr lang="en-US"/>
        </a:p>
      </dgm:t>
    </dgm:pt>
    <dgm:pt modelId="{5A815A3B-FB59-4FD1-9356-F3A177F798DC}" type="sibTrans" cxnId="{A69D1759-0B10-4BFB-A572-3F607734547F}">
      <dgm:prSet/>
      <dgm:spPr/>
      <dgm:t>
        <a:bodyPr/>
        <a:lstStyle/>
        <a:p>
          <a:endParaRPr lang="en-US"/>
        </a:p>
      </dgm:t>
    </dgm:pt>
    <dgm:pt modelId="{856AB956-D0B3-4AC7-829D-DF26D3A8119D}">
      <dgm:prSet/>
      <dgm:spPr/>
      <dgm:t>
        <a:bodyPr/>
        <a:lstStyle/>
        <a:p>
          <a:r>
            <a:rPr lang="en-GB" dirty="0">
              <a:latin typeface="Times New Roman" panose="02020603050405020304" pitchFamily="18" charset="0"/>
              <a:cs typeface="Times New Roman" panose="02020603050405020304" pitchFamily="18" charset="0"/>
            </a:rPr>
            <a:t>Measure?</a:t>
          </a:r>
          <a:endParaRPr lang="en-US" dirty="0">
            <a:latin typeface="Times New Roman" panose="02020603050405020304" pitchFamily="18" charset="0"/>
            <a:cs typeface="Times New Roman" panose="02020603050405020304" pitchFamily="18" charset="0"/>
          </a:endParaRPr>
        </a:p>
      </dgm:t>
    </dgm:pt>
    <dgm:pt modelId="{C5423C28-2EB8-4DC7-A378-FF5FB4D205AA}" type="parTrans" cxnId="{FDE04DFD-6F63-4B67-8BAA-533CB1173645}">
      <dgm:prSet/>
      <dgm:spPr/>
      <dgm:t>
        <a:bodyPr/>
        <a:lstStyle/>
        <a:p>
          <a:endParaRPr lang="en-US"/>
        </a:p>
      </dgm:t>
    </dgm:pt>
    <dgm:pt modelId="{4CA35F5A-18EC-4FD5-8265-3E117853E201}" type="sibTrans" cxnId="{FDE04DFD-6F63-4B67-8BAA-533CB1173645}">
      <dgm:prSet/>
      <dgm:spPr/>
      <dgm:t>
        <a:bodyPr/>
        <a:lstStyle/>
        <a:p>
          <a:endParaRPr lang="en-US"/>
        </a:p>
      </dgm:t>
    </dgm:pt>
    <dgm:pt modelId="{73903A6C-FFAD-4910-900C-3072FE5F10EE}">
      <dgm:prSet/>
      <dgm:spPr/>
      <dgm:t>
        <a:bodyPr/>
        <a:lstStyle/>
        <a:p>
          <a:r>
            <a:rPr lang="en-GB" dirty="0">
              <a:latin typeface="Times New Roman" panose="02020603050405020304" pitchFamily="18" charset="0"/>
              <a:cs typeface="Times New Roman" panose="02020603050405020304" pitchFamily="18" charset="0"/>
            </a:rPr>
            <a:t>Value?</a:t>
          </a:r>
          <a:endParaRPr lang="en-US" dirty="0">
            <a:latin typeface="Times New Roman" panose="02020603050405020304" pitchFamily="18" charset="0"/>
            <a:cs typeface="Times New Roman" panose="02020603050405020304" pitchFamily="18" charset="0"/>
          </a:endParaRPr>
        </a:p>
      </dgm:t>
    </dgm:pt>
    <dgm:pt modelId="{0C932D70-7622-48B3-A9A7-6B4BFDED5F7B}" type="parTrans" cxnId="{EA51A314-F810-46F4-9286-0CB10444E4FB}">
      <dgm:prSet/>
      <dgm:spPr/>
      <dgm:t>
        <a:bodyPr/>
        <a:lstStyle/>
        <a:p>
          <a:endParaRPr lang="en-US"/>
        </a:p>
      </dgm:t>
    </dgm:pt>
    <dgm:pt modelId="{A9DE323D-12B7-48C0-8913-5F90C0F3B886}" type="sibTrans" cxnId="{EA51A314-F810-46F4-9286-0CB10444E4FB}">
      <dgm:prSet/>
      <dgm:spPr/>
      <dgm:t>
        <a:bodyPr/>
        <a:lstStyle/>
        <a:p>
          <a:endParaRPr lang="en-US"/>
        </a:p>
      </dgm:t>
    </dgm:pt>
    <dgm:pt modelId="{7DCB798B-F30B-4A08-9FA0-5E1846707FA4}">
      <dgm:prSet/>
      <dgm:spPr/>
      <dgm:t>
        <a:bodyPr/>
        <a:lstStyle/>
        <a:p>
          <a:r>
            <a:rPr lang="en-GB" dirty="0">
              <a:latin typeface="Times New Roman" panose="02020603050405020304" pitchFamily="18" charset="0"/>
              <a:cs typeface="Times New Roman" panose="02020603050405020304" pitchFamily="18" charset="0"/>
            </a:rPr>
            <a:t>Weigh-up?</a:t>
          </a:r>
          <a:endParaRPr lang="en-US" dirty="0">
            <a:latin typeface="Times New Roman" panose="02020603050405020304" pitchFamily="18" charset="0"/>
            <a:cs typeface="Times New Roman" panose="02020603050405020304" pitchFamily="18" charset="0"/>
          </a:endParaRPr>
        </a:p>
      </dgm:t>
    </dgm:pt>
    <dgm:pt modelId="{EED71A0E-2F4B-420D-993C-69C339DE11F2}" type="parTrans" cxnId="{FA7F6122-AA6A-4501-8B56-5FA5F74BB330}">
      <dgm:prSet/>
      <dgm:spPr/>
      <dgm:t>
        <a:bodyPr/>
        <a:lstStyle/>
        <a:p>
          <a:endParaRPr lang="en-US"/>
        </a:p>
      </dgm:t>
    </dgm:pt>
    <dgm:pt modelId="{F8E33F9F-C50E-4C42-8D26-EB10A934078B}" type="sibTrans" cxnId="{FA7F6122-AA6A-4501-8B56-5FA5F74BB330}">
      <dgm:prSet/>
      <dgm:spPr/>
      <dgm:t>
        <a:bodyPr/>
        <a:lstStyle/>
        <a:p>
          <a:endParaRPr lang="en-US"/>
        </a:p>
      </dgm:t>
    </dgm:pt>
    <dgm:pt modelId="{E80D1274-A0C3-40EF-A776-8E346458992F}">
      <dgm:prSet/>
      <dgm:spPr/>
      <dgm:t>
        <a:bodyPr/>
        <a:lstStyle/>
        <a:p>
          <a:r>
            <a:rPr lang="en-GB" dirty="0">
              <a:latin typeface="Times New Roman" panose="02020603050405020304" pitchFamily="18" charset="0"/>
              <a:cs typeface="Times New Roman" panose="02020603050405020304" pitchFamily="18" charset="0"/>
            </a:rPr>
            <a:t>Importance?</a:t>
          </a:r>
          <a:r>
            <a:rPr lang="en-GB" dirty="0"/>
            <a:t> </a:t>
          </a:r>
          <a:endParaRPr lang="en-US" dirty="0"/>
        </a:p>
      </dgm:t>
    </dgm:pt>
    <dgm:pt modelId="{FB35EDA5-2A58-43E9-A02C-5226C3132E27}" type="parTrans" cxnId="{A3014473-84AD-431E-A50A-BA34F6E4121A}">
      <dgm:prSet/>
      <dgm:spPr/>
      <dgm:t>
        <a:bodyPr/>
        <a:lstStyle/>
        <a:p>
          <a:endParaRPr lang="en-US"/>
        </a:p>
      </dgm:t>
    </dgm:pt>
    <dgm:pt modelId="{F1CD8EEE-C123-4EE2-8918-783C893A1867}" type="sibTrans" cxnId="{A3014473-84AD-431E-A50A-BA34F6E4121A}">
      <dgm:prSet/>
      <dgm:spPr/>
      <dgm:t>
        <a:bodyPr/>
        <a:lstStyle/>
        <a:p>
          <a:endParaRPr lang="en-US"/>
        </a:p>
      </dgm:t>
    </dgm:pt>
    <dgm:pt modelId="{8591BF7C-FD69-4337-B3B8-1D4DD73A14B1}">
      <dgm:prSet/>
      <dgm:spPr/>
      <dgm:t>
        <a:bodyPr/>
        <a:lstStyle/>
        <a:p>
          <a:r>
            <a:rPr lang="en-GB" dirty="0">
              <a:latin typeface="Times New Roman" panose="02020603050405020304" pitchFamily="18" charset="0"/>
              <a:cs typeface="Times New Roman" panose="02020603050405020304" pitchFamily="18" charset="0"/>
            </a:rPr>
            <a:t>Prioritise?</a:t>
          </a:r>
          <a:endParaRPr lang="en-US" dirty="0">
            <a:latin typeface="Times New Roman" panose="02020603050405020304" pitchFamily="18" charset="0"/>
            <a:cs typeface="Times New Roman" panose="02020603050405020304" pitchFamily="18" charset="0"/>
          </a:endParaRPr>
        </a:p>
      </dgm:t>
    </dgm:pt>
    <dgm:pt modelId="{92F58AA0-965E-4D53-8AE3-7EC357FF2608}" type="parTrans" cxnId="{08486D54-52EC-4AB2-986F-64688B69C704}">
      <dgm:prSet/>
      <dgm:spPr/>
      <dgm:t>
        <a:bodyPr/>
        <a:lstStyle/>
        <a:p>
          <a:endParaRPr lang="en-US"/>
        </a:p>
      </dgm:t>
    </dgm:pt>
    <dgm:pt modelId="{1BC6C91C-4124-4D4D-B2CD-30610249A05C}" type="sibTrans" cxnId="{08486D54-52EC-4AB2-986F-64688B69C704}">
      <dgm:prSet/>
      <dgm:spPr/>
      <dgm:t>
        <a:bodyPr/>
        <a:lstStyle/>
        <a:p>
          <a:endParaRPr lang="en-US"/>
        </a:p>
      </dgm:t>
    </dgm:pt>
    <dgm:pt modelId="{2A41484F-8E35-475E-A50B-8883660F9B61}" type="pres">
      <dgm:prSet presAssocID="{F6A3174F-2A99-40A0-88B6-1A27C3BE06DC}" presName="diagram" presStyleCnt="0">
        <dgm:presLayoutVars>
          <dgm:dir/>
          <dgm:resizeHandles val="exact"/>
        </dgm:presLayoutVars>
      </dgm:prSet>
      <dgm:spPr/>
    </dgm:pt>
    <dgm:pt modelId="{E1162A3F-E60D-40CD-8EBB-7EE5B5338514}" type="pres">
      <dgm:prSet presAssocID="{E0A0453A-ACCE-42FE-9FFB-282DC71E9471}" presName="node" presStyleLbl="node1" presStyleIdx="0" presStyleCnt="6">
        <dgm:presLayoutVars>
          <dgm:bulletEnabled val="1"/>
        </dgm:presLayoutVars>
      </dgm:prSet>
      <dgm:spPr/>
    </dgm:pt>
    <dgm:pt modelId="{B5D5C313-43AA-4583-9BF5-5B6DC50E0B5F}" type="pres">
      <dgm:prSet presAssocID="{5A815A3B-FB59-4FD1-9356-F3A177F798DC}" presName="sibTrans" presStyleCnt="0"/>
      <dgm:spPr/>
    </dgm:pt>
    <dgm:pt modelId="{F55B4E72-E81C-4F4C-9492-F26EFFF480FE}" type="pres">
      <dgm:prSet presAssocID="{856AB956-D0B3-4AC7-829D-DF26D3A8119D}" presName="node" presStyleLbl="node1" presStyleIdx="1" presStyleCnt="6">
        <dgm:presLayoutVars>
          <dgm:bulletEnabled val="1"/>
        </dgm:presLayoutVars>
      </dgm:prSet>
      <dgm:spPr/>
    </dgm:pt>
    <dgm:pt modelId="{415FEB80-4FE5-4A77-81DD-423FD5FDD30C}" type="pres">
      <dgm:prSet presAssocID="{4CA35F5A-18EC-4FD5-8265-3E117853E201}" presName="sibTrans" presStyleCnt="0"/>
      <dgm:spPr/>
    </dgm:pt>
    <dgm:pt modelId="{B96D3CCC-FD77-4CA7-8782-5444FE355EA5}" type="pres">
      <dgm:prSet presAssocID="{73903A6C-FFAD-4910-900C-3072FE5F10EE}" presName="node" presStyleLbl="node1" presStyleIdx="2" presStyleCnt="6">
        <dgm:presLayoutVars>
          <dgm:bulletEnabled val="1"/>
        </dgm:presLayoutVars>
      </dgm:prSet>
      <dgm:spPr/>
    </dgm:pt>
    <dgm:pt modelId="{00D048EB-A9FD-4DC4-B9CB-2A134464B603}" type="pres">
      <dgm:prSet presAssocID="{A9DE323D-12B7-48C0-8913-5F90C0F3B886}" presName="sibTrans" presStyleCnt="0"/>
      <dgm:spPr/>
    </dgm:pt>
    <dgm:pt modelId="{7ED2F9F6-8A31-466D-9BAE-ECAC34612EF2}" type="pres">
      <dgm:prSet presAssocID="{7DCB798B-F30B-4A08-9FA0-5E1846707FA4}" presName="node" presStyleLbl="node1" presStyleIdx="3" presStyleCnt="6">
        <dgm:presLayoutVars>
          <dgm:bulletEnabled val="1"/>
        </dgm:presLayoutVars>
      </dgm:prSet>
      <dgm:spPr/>
    </dgm:pt>
    <dgm:pt modelId="{5371D052-996F-4749-914E-002B8654407F}" type="pres">
      <dgm:prSet presAssocID="{F8E33F9F-C50E-4C42-8D26-EB10A934078B}" presName="sibTrans" presStyleCnt="0"/>
      <dgm:spPr/>
    </dgm:pt>
    <dgm:pt modelId="{5FA03D4C-78AB-4A5C-8B6F-28255A004A6C}" type="pres">
      <dgm:prSet presAssocID="{E80D1274-A0C3-40EF-A776-8E346458992F}" presName="node" presStyleLbl="node1" presStyleIdx="4" presStyleCnt="6">
        <dgm:presLayoutVars>
          <dgm:bulletEnabled val="1"/>
        </dgm:presLayoutVars>
      </dgm:prSet>
      <dgm:spPr/>
    </dgm:pt>
    <dgm:pt modelId="{3DFE1CB4-CB86-4856-8018-196D64AAE85B}" type="pres">
      <dgm:prSet presAssocID="{F1CD8EEE-C123-4EE2-8918-783C893A1867}" presName="sibTrans" presStyleCnt="0"/>
      <dgm:spPr/>
    </dgm:pt>
    <dgm:pt modelId="{9A883F49-DDDE-4450-81EB-4C260B221827}" type="pres">
      <dgm:prSet presAssocID="{8591BF7C-FD69-4337-B3B8-1D4DD73A14B1}" presName="node" presStyleLbl="node1" presStyleIdx="5" presStyleCnt="6">
        <dgm:presLayoutVars>
          <dgm:bulletEnabled val="1"/>
        </dgm:presLayoutVars>
      </dgm:prSet>
      <dgm:spPr/>
    </dgm:pt>
  </dgm:ptLst>
  <dgm:cxnLst>
    <dgm:cxn modelId="{AE39C702-06FF-4B1D-B8DE-3F2743E3859C}" type="presOf" srcId="{E0A0453A-ACCE-42FE-9FFB-282DC71E9471}" destId="{E1162A3F-E60D-40CD-8EBB-7EE5B5338514}" srcOrd="0" destOrd="0" presId="urn:microsoft.com/office/officeart/2005/8/layout/default"/>
    <dgm:cxn modelId="{EA51A314-F810-46F4-9286-0CB10444E4FB}" srcId="{F6A3174F-2A99-40A0-88B6-1A27C3BE06DC}" destId="{73903A6C-FFAD-4910-900C-3072FE5F10EE}" srcOrd="2" destOrd="0" parTransId="{0C932D70-7622-48B3-A9A7-6B4BFDED5F7B}" sibTransId="{A9DE323D-12B7-48C0-8913-5F90C0F3B886}"/>
    <dgm:cxn modelId="{FA7F6122-AA6A-4501-8B56-5FA5F74BB330}" srcId="{F6A3174F-2A99-40A0-88B6-1A27C3BE06DC}" destId="{7DCB798B-F30B-4A08-9FA0-5E1846707FA4}" srcOrd="3" destOrd="0" parTransId="{EED71A0E-2F4B-420D-993C-69C339DE11F2}" sibTransId="{F8E33F9F-C50E-4C42-8D26-EB10A934078B}"/>
    <dgm:cxn modelId="{C4E34A69-D791-4C6A-8299-DDDCE0FB5553}" type="presOf" srcId="{856AB956-D0B3-4AC7-829D-DF26D3A8119D}" destId="{F55B4E72-E81C-4F4C-9492-F26EFFF480FE}" srcOrd="0" destOrd="0" presId="urn:microsoft.com/office/officeart/2005/8/layout/default"/>
    <dgm:cxn modelId="{C1CC6C71-B430-4CB9-B28E-E5380616F801}" type="presOf" srcId="{73903A6C-FFAD-4910-900C-3072FE5F10EE}" destId="{B96D3CCC-FD77-4CA7-8782-5444FE355EA5}" srcOrd="0" destOrd="0" presId="urn:microsoft.com/office/officeart/2005/8/layout/default"/>
    <dgm:cxn modelId="{A3014473-84AD-431E-A50A-BA34F6E4121A}" srcId="{F6A3174F-2A99-40A0-88B6-1A27C3BE06DC}" destId="{E80D1274-A0C3-40EF-A776-8E346458992F}" srcOrd="4" destOrd="0" parTransId="{FB35EDA5-2A58-43E9-A02C-5226C3132E27}" sibTransId="{F1CD8EEE-C123-4EE2-8918-783C893A1867}"/>
    <dgm:cxn modelId="{08486D54-52EC-4AB2-986F-64688B69C704}" srcId="{F6A3174F-2A99-40A0-88B6-1A27C3BE06DC}" destId="{8591BF7C-FD69-4337-B3B8-1D4DD73A14B1}" srcOrd="5" destOrd="0" parTransId="{92F58AA0-965E-4D53-8AE3-7EC357FF2608}" sibTransId="{1BC6C91C-4124-4D4D-B2CD-30610249A05C}"/>
    <dgm:cxn modelId="{A69D1759-0B10-4BFB-A572-3F607734547F}" srcId="{F6A3174F-2A99-40A0-88B6-1A27C3BE06DC}" destId="{E0A0453A-ACCE-42FE-9FFB-282DC71E9471}" srcOrd="0" destOrd="0" parTransId="{B4CF3EB5-DB35-45CB-97F3-BC4063DE5EF9}" sibTransId="{5A815A3B-FB59-4FD1-9356-F3A177F798DC}"/>
    <dgm:cxn modelId="{64CA7A7A-80E4-422B-90EC-0C4D19530494}" type="presOf" srcId="{7DCB798B-F30B-4A08-9FA0-5E1846707FA4}" destId="{7ED2F9F6-8A31-466D-9BAE-ECAC34612EF2}" srcOrd="0" destOrd="0" presId="urn:microsoft.com/office/officeart/2005/8/layout/default"/>
    <dgm:cxn modelId="{DCB5C987-BE8C-4BAF-B74C-4A4EB044CD13}" type="presOf" srcId="{8591BF7C-FD69-4337-B3B8-1D4DD73A14B1}" destId="{9A883F49-DDDE-4450-81EB-4C260B221827}" srcOrd="0" destOrd="0" presId="urn:microsoft.com/office/officeart/2005/8/layout/default"/>
    <dgm:cxn modelId="{9CFFDC93-F11E-4B23-A3E1-6BB9EAE3129F}" type="presOf" srcId="{E80D1274-A0C3-40EF-A776-8E346458992F}" destId="{5FA03D4C-78AB-4A5C-8B6F-28255A004A6C}" srcOrd="0" destOrd="0" presId="urn:microsoft.com/office/officeart/2005/8/layout/default"/>
    <dgm:cxn modelId="{140476CE-641C-450B-9DBA-32D8470E6238}" type="presOf" srcId="{F6A3174F-2A99-40A0-88B6-1A27C3BE06DC}" destId="{2A41484F-8E35-475E-A50B-8883660F9B61}" srcOrd="0" destOrd="0" presId="urn:microsoft.com/office/officeart/2005/8/layout/default"/>
    <dgm:cxn modelId="{FDE04DFD-6F63-4B67-8BAA-533CB1173645}" srcId="{F6A3174F-2A99-40A0-88B6-1A27C3BE06DC}" destId="{856AB956-D0B3-4AC7-829D-DF26D3A8119D}" srcOrd="1" destOrd="0" parTransId="{C5423C28-2EB8-4DC7-A378-FF5FB4D205AA}" sibTransId="{4CA35F5A-18EC-4FD5-8265-3E117853E201}"/>
    <dgm:cxn modelId="{07BECECF-5E49-4472-B751-6E67FA2DAC12}" type="presParOf" srcId="{2A41484F-8E35-475E-A50B-8883660F9B61}" destId="{E1162A3F-E60D-40CD-8EBB-7EE5B5338514}" srcOrd="0" destOrd="0" presId="urn:microsoft.com/office/officeart/2005/8/layout/default"/>
    <dgm:cxn modelId="{F6B7CB1E-5E05-40C7-885D-5AE11254D473}" type="presParOf" srcId="{2A41484F-8E35-475E-A50B-8883660F9B61}" destId="{B5D5C313-43AA-4583-9BF5-5B6DC50E0B5F}" srcOrd="1" destOrd="0" presId="urn:microsoft.com/office/officeart/2005/8/layout/default"/>
    <dgm:cxn modelId="{5DD5D08D-6DAD-4993-B8DD-001BDCE0D197}" type="presParOf" srcId="{2A41484F-8E35-475E-A50B-8883660F9B61}" destId="{F55B4E72-E81C-4F4C-9492-F26EFFF480FE}" srcOrd="2" destOrd="0" presId="urn:microsoft.com/office/officeart/2005/8/layout/default"/>
    <dgm:cxn modelId="{CDAD4AD5-A543-4D7E-831C-35314A5987CE}" type="presParOf" srcId="{2A41484F-8E35-475E-A50B-8883660F9B61}" destId="{415FEB80-4FE5-4A77-81DD-423FD5FDD30C}" srcOrd="3" destOrd="0" presId="urn:microsoft.com/office/officeart/2005/8/layout/default"/>
    <dgm:cxn modelId="{2B86C5CF-0EF1-4C72-8CFD-F591AC35D84D}" type="presParOf" srcId="{2A41484F-8E35-475E-A50B-8883660F9B61}" destId="{B96D3CCC-FD77-4CA7-8782-5444FE355EA5}" srcOrd="4" destOrd="0" presId="urn:microsoft.com/office/officeart/2005/8/layout/default"/>
    <dgm:cxn modelId="{6AB82E88-7F58-477E-91D4-617640783BCF}" type="presParOf" srcId="{2A41484F-8E35-475E-A50B-8883660F9B61}" destId="{00D048EB-A9FD-4DC4-B9CB-2A134464B603}" srcOrd="5" destOrd="0" presId="urn:microsoft.com/office/officeart/2005/8/layout/default"/>
    <dgm:cxn modelId="{119CB967-1F8B-4937-9505-AF0709E74F2C}" type="presParOf" srcId="{2A41484F-8E35-475E-A50B-8883660F9B61}" destId="{7ED2F9F6-8A31-466D-9BAE-ECAC34612EF2}" srcOrd="6" destOrd="0" presId="urn:microsoft.com/office/officeart/2005/8/layout/default"/>
    <dgm:cxn modelId="{4E32BB42-6D95-48DF-AB3E-5D5E8419BD25}" type="presParOf" srcId="{2A41484F-8E35-475E-A50B-8883660F9B61}" destId="{5371D052-996F-4749-914E-002B8654407F}" srcOrd="7" destOrd="0" presId="urn:microsoft.com/office/officeart/2005/8/layout/default"/>
    <dgm:cxn modelId="{63F4EBEE-F804-4E6C-A5B0-A825732EFD56}" type="presParOf" srcId="{2A41484F-8E35-475E-A50B-8883660F9B61}" destId="{5FA03D4C-78AB-4A5C-8B6F-28255A004A6C}" srcOrd="8" destOrd="0" presId="urn:microsoft.com/office/officeart/2005/8/layout/default"/>
    <dgm:cxn modelId="{789907CE-E264-4255-9999-FC329F5B9B1F}" type="presParOf" srcId="{2A41484F-8E35-475E-A50B-8883660F9B61}" destId="{3DFE1CB4-CB86-4856-8018-196D64AAE85B}" srcOrd="9" destOrd="0" presId="urn:microsoft.com/office/officeart/2005/8/layout/default"/>
    <dgm:cxn modelId="{580A51F8-5642-4238-A5D0-AA706B0D0097}" type="presParOf" srcId="{2A41484F-8E35-475E-A50B-8883660F9B61}" destId="{9A883F49-DDDE-4450-81EB-4C260B22182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62A3F-E60D-40CD-8EBB-7EE5B5338514}">
      <dsp:nvSpPr>
        <dsp:cNvPr id="0" name=""/>
        <dsp:cNvSpPr/>
      </dsp:nvSpPr>
      <dsp:spPr>
        <a:xfrm>
          <a:off x="0" y="39687"/>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Judge?</a:t>
          </a:r>
          <a:endParaRPr lang="en-US" sz="4600" kern="1200" dirty="0">
            <a:latin typeface="Times New Roman" panose="02020603050405020304" pitchFamily="18" charset="0"/>
            <a:cs typeface="Times New Roman" panose="02020603050405020304" pitchFamily="18" charset="0"/>
          </a:endParaRPr>
        </a:p>
      </dsp:txBody>
      <dsp:txXfrm>
        <a:off x="0" y="39687"/>
        <a:ext cx="3286125" cy="1971675"/>
      </dsp:txXfrm>
    </dsp:sp>
    <dsp:sp modelId="{F55B4E72-E81C-4F4C-9492-F26EFFF480FE}">
      <dsp:nvSpPr>
        <dsp:cNvPr id="0" name=""/>
        <dsp:cNvSpPr/>
      </dsp:nvSpPr>
      <dsp:spPr>
        <a:xfrm>
          <a:off x="3614737" y="39687"/>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Measure?</a:t>
          </a:r>
          <a:endParaRPr lang="en-US" sz="4600" kern="1200" dirty="0">
            <a:latin typeface="Times New Roman" panose="02020603050405020304" pitchFamily="18" charset="0"/>
            <a:cs typeface="Times New Roman" panose="02020603050405020304" pitchFamily="18" charset="0"/>
          </a:endParaRPr>
        </a:p>
      </dsp:txBody>
      <dsp:txXfrm>
        <a:off x="3614737" y="39687"/>
        <a:ext cx="3286125" cy="1971675"/>
      </dsp:txXfrm>
    </dsp:sp>
    <dsp:sp modelId="{B96D3CCC-FD77-4CA7-8782-5444FE355EA5}">
      <dsp:nvSpPr>
        <dsp:cNvPr id="0" name=""/>
        <dsp:cNvSpPr/>
      </dsp:nvSpPr>
      <dsp:spPr>
        <a:xfrm>
          <a:off x="7229475" y="39687"/>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Value?</a:t>
          </a:r>
          <a:endParaRPr lang="en-US" sz="4600" kern="1200" dirty="0">
            <a:latin typeface="Times New Roman" panose="02020603050405020304" pitchFamily="18" charset="0"/>
            <a:cs typeface="Times New Roman" panose="02020603050405020304" pitchFamily="18" charset="0"/>
          </a:endParaRPr>
        </a:p>
      </dsp:txBody>
      <dsp:txXfrm>
        <a:off x="7229475" y="39687"/>
        <a:ext cx="3286125" cy="1971675"/>
      </dsp:txXfrm>
    </dsp:sp>
    <dsp:sp modelId="{7ED2F9F6-8A31-466D-9BAE-ECAC34612EF2}">
      <dsp:nvSpPr>
        <dsp:cNvPr id="0" name=""/>
        <dsp:cNvSpPr/>
      </dsp:nvSpPr>
      <dsp:spPr>
        <a:xfrm>
          <a:off x="0" y="2339975"/>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Weigh-up?</a:t>
          </a:r>
          <a:endParaRPr lang="en-US" sz="4600" kern="1200" dirty="0">
            <a:latin typeface="Times New Roman" panose="02020603050405020304" pitchFamily="18" charset="0"/>
            <a:cs typeface="Times New Roman" panose="02020603050405020304" pitchFamily="18" charset="0"/>
          </a:endParaRPr>
        </a:p>
      </dsp:txBody>
      <dsp:txXfrm>
        <a:off x="0" y="2339975"/>
        <a:ext cx="3286125" cy="1971675"/>
      </dsp:txXfrm>
    </dsp:sp>
    <dsp:sp modelId="{5FA03D4C-78AB-4A5C-8B6F-28255A004A6C}">
      <dsp:nvSpPr>
        <dsp:cNvPr id="0" name=""/>
        <dsp:cNvSpPr/>
      </dsp:nvSpPr>
      <dsp:spPr>
        <a:xfrm>
          <a:off x="3614737" y="2339975"/>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Importance?</a:t>
          </a:r>
          <a:r>
            <a:rPr lang="en-GB" sz="4600" kern="1200" dirty="0"/>
            <a:t> </a:t>
          </a:r>
          <a:endParaRPr lang="en-US" sz="4600" kern="1200" dirty="0"/>
        </a:p>
      </dsp:txBody>
      <dsp:txXfrm>
        <a:off x="3614737" y="2339975"/>
        <a:ext cx="3286125" cy="1971675"/>
      </dsp:txXfrm>
    </dsp:sp>
    <dsp:sp modelId="{9A883F49-DDDE-4450-81EB-4C260B221827}">
      <dsp:nvSpPr>
        <dsp:cNvPr id="0" name=""/>
        <dsp:cNvSpPr/>
      </dsp:nvSpPr>
      <dsp:spPr>
        <a:xfrm>
          <a:off x="7229475" y="2339975"/>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Prioritise?</a:t>
          </a:r>
          <a:endParaRPr lang="en-US" sz="4600" kern="1200" dirty="0">
            <a:latin typeface="Times New Roman" panose="02020603050405020304" pitchFamily="18" charset="0"/>
            <a:cs typeface="Times New Roman" panose="02020603050405020304" pitchFamily="18" charset="0"/>
          </a:endParaRP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8072-75EF-4D8B-8A20-9E0197A3EF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46F5A5-7E6B-4126-852C-F57DB9CA51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6CE514-FDC5-415E-A50C-86148F086B4E}"/>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5" name="Footer Placeholder 4">
            <a:extLst>
              <a:ext uri="{FF2B5EF4-FFF2-40B4-BE49-F238E27FC236}">
                <a16:creationId xmlns:a16="http://schemas.microsoft.com/office/drawing/2014/main" id="{461991C6-1BB5-48F1-AE2E-367F244BCB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D561E38-3224-455A-BEC3-A10A512C6351}"/>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4084445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2C2E8-C176-4320-ACEE-C90DC86233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E20175-FF7C-4067-9414-0799E1D019D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30F14-6769-4B51-9068-E2E67EA4BA0B}"/>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5" name="Footer Placeholder 4">
            <a:extLst>
              <a:ext uri="{FF2B5EF4-FFF2-40B4-BE49-F238E27FC236}">
                <a16:creationId xmlns:a16="http://schemas.microsoft.com/office/drawing/2014/main" id="{D812E4CB-C573-4830-8E9A-830996B5A2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7BC831B-ECFA-4921-8B8A-67025A22F084}"/>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76343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E7384-25E4-4912-8371-B7BD77DEA9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481A61-D8E7-4932-873B-5B5C84315C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939816F-FD48-4C47-A76B-32DDA925A611}"/>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5" name="Footer Placeholder 4">
            <a:extLst>
              <a:ext uri="{FF2B5EF4-FFF2-40B4-BE49-F238E27FC236}">
                <a16:creationId xmlns:a16="http://schemas.microsoft.com/office/drawing/2014/main" id="{80963415-9E09-48B4-8FD1-776EDF6B62C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EDA4A9D-10D2-4030-A764-4C89771A49B4}"/>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695969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E7F9E-1035-4ED6-8238-FFA3063763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78FB6E-7EB4-4FB6-BDBA-7757A4E7120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7A915E-E101-4EDD-947A-5D6B3BBC4A7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FC2364-7680-42AC-BA0C-B378895DF0D7}"/>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6" name="Footer Placeholder 5">
            <a:extLst>
              <a:ext uri="{FF2B5EF4-FFF2-40B4-BE49-F238E27FC236}">
                <a16:creationId xmlns:a16="http://schemas.microsoft.com/office/drawing/2014/main" id="{EDA36EC4-EC47-4607-BB5C-41D7940094D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F299FDE-612F-4CC7-84BA-7D0BBA4E0E10}"/>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075181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AC51-09C5-4CF4-AA3B-6DBBB6E2FC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0ABE37-939D-4932-8FB7-42EA553FD9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0575391-C675-41B2-88A3-9A8B85711C7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06A344-1537-4078-955A-723B48D6F9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8B718F3-87FB-4EB1-A0F1-1C5E93B0F14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E8E63C-D513-4D72-A28E-AA4B880DD049}"/>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8" name="Footer Placeholder 7">
            <a:extLst>
              <a:ext uri="{FF2B5EF4-FFF2-40B4-BE49-F238E27FC236}">
                <a16:creationId xmlns:a16="http://schemas.microsoft.com/office/drawing/2014/main" id="{2B60879E-E56C-481A-8646-83E9111F434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58CE073-804C-42EC-85BA-95BA0052B9FB}"/>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380874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667E1-A220-45B8-9E6F-D23954D8CD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10094D-4F83-41F6-BDCB-4BEEFBBCB596}"/>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4" name="Footer Placeholder 3">
            <a:extLst>
              <a:ext uri="{FF2B5EF4-FFF2-40B4-BE49-F238E27FC236}">
                <a16:creationId xmlns:a16="http://schemas.microsoft.com/office/drawing/2014/main" id="{4FDA2507-6ACA-4B96-A976-9A27F4E94CD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E4846EA-AFFB-4C20-A0DD-C472830EACF5}"/>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093809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E78461-AD53-4E47-899A-A2891A7A6EB9}"/>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3" name="Footer Placeholder 2">
            <a:extLst>
              <a:ext uri="{FF2B5EF4-FFF2-40B4-BE49-F238E27FC236}">
                <a16:creationId xmlns:a16="http://schemas.microsoft.com/office/drawing/2014/main" id="{0DF59C5E-FF12-4DB5-A853-94CBE132B8C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C43D276-004E-4DAA-AFA2-3F28B4401D0C}"/>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786140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04F2B-C060-4A5B-83E7-A6DCB40561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5348A9-82F3-4627-A25E-35A14B4D64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1021CE-9AFC-45B5-922E-88FB5101CB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F686D6-7BAD-4B75-B902-7D18EF5AD249}"/>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6" name="Footer Placeholder 5">
            <a:extLst>
              <a:ext uri="{FF2B5EF4-FFF2-40B4-BE49-F238E27FC236}">
                <a16:creationId xmlns:a16="http://schemas.microsoft.com/office/drawing/2014/main" id="{5FDCBD6B-CB2F-4D57-9FFA-679191063EE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4D0379-A2AE-475C-89ED-99618393BEBE}"/>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4139411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DD3C6-D9D4-4B75-B5E4-25ED7E7C9B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21D27F-8B28-4D7F-BBF7-6737822E5B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1502787-723D-4A57-B513-28E66D937C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5020F04-CA06-4C55-A806-3A2FB9E0074F}"/>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6" name="Footer Placeholder 5">
            <a:extLst>
              <a:ext uri="{FF2B5EF4-FFF2-40B4-BE49-F238E27FC236}">
                <a16:creationId xmlns:a16="http://schemas.microsoft.com/office/drawing/2014/main" id="{12B516E7-DD01-474F-B42C-BFD6DC3ACD5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CB54F56-FF7A-40E8-961C-C98553E8544C}"/>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843389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FDD7C-9221-46FD-9E28-756F3B700F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4D2DAE-4738-4037-9C1E-C69EF3B1108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725A7C-0963-4EBB-AA2C-9A7254D43715}"/>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5" name="Footer Placeholder 4">
            <a:extLst>
              <a:ext uri="{FF2B5EF4-FFF2-40B4-BE49-F238E27FC236}">
                <a16:creationId xmlns:a16="http://schemas.microsoft.com/office/drawing/2014/main" id="{D4CEF813-BD2C-4089-8983-A0DB8175636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233A69-3E00-4C11-AFFF-98EB0CD589E6}"/>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464730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5AB8A1-B5AF-4469-A64D-0D093872FA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BA8AB-D199-4C16-9A6F-337D9B7E920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7050A8-A27E-41A3-8FE2-580F445ECEAE}"/>
              </a:ext>
            </a:extLst>
          </p:cNvPr>
          <p:cNvSpPr>
            <a:spLocks noGrp="1"/>
          </p:cNvSpPr>
          <p:nvPr>
            <p:ph type="dt" sz="half" idx="10"/>
          </p:nvPr>
        </p:nvSpPr>
        <p:spPr/>
        <p:txBody>
          <a:bodyPr/>
          <a:lstStyle/>
          <a:p>
            <a:fld id="{E19E904F-B96F-4054-BBAE-79289D215759}" type="datetimeFigureOut">
              <a:rPr lang="en-GB" smtClean="0"/>
              <a:t>19/08/2019</a:t>
            </a:fld>
            <a:endParaRPr lang="en-GB" dirty="0"/>
          </a:p>
        </p:txBody>
      </p:sp>
      <p:sp>
        <p:nvSpPr>
          <p:cNvPr id="5" name="Footer Placeholder 4">
            <a:extLst>
              <a:ext uri="{FF2B5EF4-FFF2-40B4-BE49-F238E27FC236}">
                <a16:creationId xmlns:a16="http://schemas.microsoft.com/office/drawing/2014/main" id="{2BF54923-DA92-4311-BA5E-C0A60B2E61B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1338B5-924D-4491-BA9D-13AE4FA8DC4E}"/>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497762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5F4FBB-F650-4B1D-9BBC-C9A3403D38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4A97AC-5F1E-45A4-9017-C942E70B48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4EA079-BABF-4D0C-8E01-300E9F37EA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9E904F-B96F-4054-BBAE-79289D215759}" type="datetimeFigureOut">
              <a:rPr lang="en-GB" smtClean="0"/>
              <a:t>19/08/2019</a:t>
            </a:fld>
            <a:endParaRPr lang="en-GB" dirty="0"/>
          </a:p>
        </p:txBody>
      </p:sp>
      <p:sp>
        <p:nvSpPr>
          <p:cNvPr id="5" name="Footer Placeholder 4">
            <a:extLst>
              <a:ext uri="{FF2B5EF4-FFF2-40B4-BE49-F238E27FC236}">
                <a16:creationId xmlns:a16="http://schemas.microsoft.com/office/drawing/2014/main" id="{00D0BBE5-36A8-4A51-B519-F581C48B4D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B285D50-21F1-4338-90C0-A9BB52683A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EB5668-80FD-45C6-9C6C-9E6B9CB6E39B}" type="slidenum">
              <a:rPr lang="en-GB" smtClean="0"/>
              <a:t>‹#›</a:t>
            </a:fld>
            <a:endParaRPr lang="en-GB" dirty="0"/>
          </a:p>
        </p:txBody>
      </p:sp>
    </p:spTree>
    <p:extLst>
      <p:ext uri="{BB962C8B-B14F-4D97-AF65-F5344CB8AC3E}">
        <p14:creationId xmlns:p14="http://schemas.microsoft.com/office/powerpoint/2010/main" val="1654438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etissages.net/iVa/archives/611"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lifton1mcgowan9.wikidot.com/"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mysteriouskaddu.com/2015_02_01_archive.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mayorgia.blogspot.com/2013/11/i-resisted-eating-bagel-at-work-and-im.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fibromodem.com/category/things-that-fit-everythin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jblasgarcia.com/2016/11/en-educacion-la-inclusion-es-el-gran.html"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log.joemanna.com/get-more-done-by-saying-no-social-business-explained/"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pierrelucgrenier.com/5-benefices-dune-application-mobile-pour-votre-entreprise/"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8E18-68B0-4967-A6D0-55DBAC450E67}"/>
              </a:ext>
            </a:extLst>
          </p:cNvPr>
          <p:cNvSpPr>
            <a:spLocks noGrp="1"/>
          </p:cNvSpPr>
          <p:nvPr>
            <p:ph type="ctrTitle"/>
          </p:nvPr>
        </p:nvSpPr>
        <p:spPr>
          <a:xfrm>
            <a:off x="650449" y="4445251"/>
            <a:ext cx="10901471" cy="1350712"/>
          </a:xfrm>
          <a:noFill/>
        </p:spPr>
        <p:txBody>
          <a:bodyPr>
            <a:normAutofit/>
          </a:bodyPr>
          <a:lstStyle/>
          <a:p>
            <a:r>
              <a:rPr lang="en-GB" b="1" dirty="0">
                <a:latin typeface="Times New Roman" panose="02020603050405020304" pitchFamily="18" charset="0"/>
                <a:cs typeface="Times New Roman" panose="02020603050405020304" pitchFamily="18" charset="0"/>
              </a:rPr>
              <a:t>Evaluation </a:t>
            </a:r>
          </a:p>
        </p:txBody>
      </p:sp>
      <p:sp>
        <p:nvSpPr>
          <p:cNvPr id="10" name="Rounded Rectangle 18">
            <a:extLst>
              <a:ext uri="{FF2B5EF4-FFF2-40B4-BE49-F238E27FC236}">
                <a16:creationId xmlns:a16="http://schemas.microsoft.com/office/drawing/2014/main" id="{283A93BD-A469-4D4C-8A1F-5668AE9758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8565" y="503573"/>
            <a:ext cx="7134870" cy="3599401"/>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65083CE-620E-4FD5-9CBC-38DCB8C5EAC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892" r="1" b="1"/>
          <a:stretch/>
        </p:blipFill>
        <p:spPr>
          <a:xfrm>
            <a:off x="2694432" y="666497"/>
            <a:ext cx="6803136" cy="3273552"/>
          </a:xfrm>
          <a:prstGeom prst="rect">
            <a:avLst/>
          </a:prstGeom>
          <a:effectLst/>
        </p:spPr>
      </p:pic>
    </p:spTree>
    <p:extLst>
      <p:ext uri="{BB962C8B-B14F-4D97-AF65-F5344CB8AC3E}">
        <p14:creationId xmlns:p14="http://schemas.microsoft.com/office/powerpoint/2010/main" val="1910717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C80B2EE-FF8E-4CA5-8D3A-D11CCFC45D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95754" y="2812988"/>
            <a:ext cx="5697415" cy="2406126"/>
          </a:xfrm>
          <a:prstGeom prst="rect">
            <a:avLst/>
          </a:prstGeom>
        </p:spPr>
      </p:pic>
      <p:sp>
        <p:nvSpPr>
          <p:cNvPr id="14" name="Freeform: Shape 9">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5" name="Freeform: Shape 11">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31B2E0-07F1-4BE2-A6A2-0857EDA73002}"/>
              </a:ext>
            </a:extLst>
          </p:cNvPr>
          <p:cNvSpPr>
            <a:spLocks noGrp="1"/>
          </p:cNvSpPr>
          <p:nvPr>
            <p:ph idx="1"/>
          </p:nvPr>
        </p:nvSpPr>
        <p:spPr>
          <a:xfrm>
            <a:off x="7308769" y="1086678"/>
            <a:ext cx="4634702" cy="4810539"/>
          </a:xfrm>
        </p:spPr>
        <p:txBody>
          <a:bodyPr anchor="ctr">
            <a:normAutofit/>
          </a:bodyPr>
          <a:lstStyle/>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Define what “Evaluation” is</a:t>
            </a:r>
          </a:p>
          <a:p>
            <a:r>
              <a:rPr lang="en-GB" dirty="0">
                <a:latin typeface="Times New Roman" panose="02020603050405020304" pitchFamily="18" charset="0"/>
                <a:cs typeface="Times New Roman" panose="02020603050405020304" pitchFamily="18" charset="0"/>
              </a:rPr>
              <a:t>Explain how it is used.</a:t>
            </a:r>
          </a:p>
          <a:p>
            <a:r>
              <a:rPr lang="en-GB" dirty="0">
                <a:latin typeface="Times New Roman" panose="02020603050405020304" pitchFamily="18" charset="0"/>
                <a:cs typeface="Times New Roman" panose="02020603050405020304" pitchFamily="18" charset="0"/>
              </a:rPr>
              <a:t>Identify why people evaluate.</a:t>
            </a:r>
          </a:p>
          <a:p>
            <a:r>
              <a:rPr lang="en-GB" dirty="0">
                <a:latin typeface="Times New Roman" panose="02020603050405020304" pitchFamily="18" charset="0"/>
                <a:cs typeface="Times New Roman" panose="02020603050405020304" pitchFamily="18" charset="0"/>
              </a:rPr>
              <a:t>Discuss how “Evaluation” is used within daily living.</a:t>
            </a:r>
          </a:p>
          <a:p>
            <a:r>
              <a:rPr lang="en-GB" dirty="0">
                <a:latin typeface="Times New Roman" panose="02020603050405020304" pitchFamily="18" charset="0"/>
                <a:cs typeface="Times New Roman" panose="02020603050405020304" pitchFamily="18" charset="0"/>
              </a:rPr>
              <a:t>Student activity: Choose an object, person or country to evaluate for 5mins.</a:t>
            </a:r>
          </a:p>
          <a:p>
            <a:endParaRPr lang="en-GB"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1900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6A5C4-DBA4-4903-B8B9-8BCD389DEABC}"/>
              </a:ext>
            </a:extLst>
          </p:cNvPr>
          <p:cNvSpPr>
            <a:spLocks noGrp="1"/>
          </p:cNvSpPr>
          <p:nvPr>
            <p:ph type="title"/>
          </p:nvPr>
        </p:nvSpPr>
        <p:spPr>
          <a:xfrm>
            <a:off x="951914" y="2074363"/>
            <a:ext cx="2752354" cy="2709275"/>
          </a:xfrm>
          <a:prstGeom prst="rect">
            <a:avLst/>
          </a:prstGeom>
          <a:solidFill>
            <a:srgbClr val="AF776C"/>
          </a:solidFill>
          <a:ln>
            <a:solidFill>
              <a:srgbClr val="AF776C"/>
            </a:solidFill>
          </a:ln>
        </p:spPr>
        <p:txBody>
          <a:bodyPr vert="horz" lIns="91440" tIns="45720" rIns="91440" bIns="45720" rtlCol="0" anchor="ctr">
            <a:normAutofit/>
          </a:bodyPr>
          <a:lstStyle/>
          <a:p>
            <a:pPr algn="ctr"/>
            <a:r>
              <a:rPr lang="en-US" sz="3200" b="1" kern="1200" dirty="0">
                <a:solidFill>
                  <a:srgbClr val="FFFFFF"/>
                </a:solidFill>
                <a:latin typeface="Times New Roman" panose="02020603050405020304" pitchFamily="18" charset="0"/>
                <a:cs typeface="Times New Roman" panose="02020603050405020304" pitchFamily="18" charset="0"/>
              </a:rPr>
              <a:t>What does “evaluation” mean?</a:t>
            </a:r>
          </a:p>
        </p:txBody>
      </p:sp>
      <p:pic>
        <p:nvPicPr>
          <p:cNvPr id="8" name="Content Placeholder 4">
            <a:extLst>
              <a:ext uri="{FF2B5EF4-FFF2-40B4-BE49-F238E27FC236}">
                <a16:creationId xmlns:a16="http://schemas.microsoft.com/office/drawing/2014/main" id="{A290415F-7C18-4DB4-B152-8688543AB94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563" r="1753" b="2"/>
          <a:stretch/>
        </p:blipFill>
        <p:spPr>
          <a:xfrm>
            <a:off x="5054445" y="1196921"/>
            <a:ext cx="4916518" cy="4464159"/>
          </a:xfrm>
          <a:prstGeom prst="rect">
            <a:avLst/>
          </a:prstGeom>
        </p:spPr>
      </p:pic>
    </p:spTree>
    <p:extLst>
      <p:ext uri="{BB962C8B-B14F-4D97-AF65-F5344CB8AC3E}">
        <p14:creationId xmlns:p14="http://schemas.microsoft.com/office/powerpoint/2010/main" val="2868307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A5923-3AFB-45B8-8C09-7D4AABE4E392}"/>
              </a:ext>
            </a:extLst>
          </p:cNvPr>
          <p:cNvSpPr>
            <a:spLocks noGrp="1"/>
          </p:cNvSpPr>
          <p:nvPr>
            <p:ph type="title"/>
          </p:nvPr>
        </p:nvSpPr>
        <p:spPr>
          <a:xfrm>
            <a:off x="838200" y="365125"/>
            <a:ext cx="10515600" cy="1325563"/>
          </a:xfrm>
        </p:spPr>
        <p:txBody>
          <a:bodyPr>
            <a:normAutofit/>
          </a:bodyPr>
          <a:lstStyle/>
          <a:p>
            <a:r>
              <a:rPr lang="en-GB" sz="4800" b="1" dirty="0">
                <a:latin typeface="Times New Roman" panose="02020603050405020304" pitchFamily="18" charset="0"/>
                <a:cs typeface="Times New Roman" panose="02020603050405020304" pitchFamily="18" charset="0"/>
              </a:rPr>
              <a:t>Evaluation means: to judge something.</a:t>
            </a:r>
          </a:p>
        </p:txBody>
      </p:sp>
      <p:sp>
        <p:nvSpPr>
          <p:cNvPr id="3" name="Content Placeholder 2">
            <a:extLst>
              <a:ext uri="{FF2B5EF4-FFF2-40B4-BE49-F238E27FC236}">
                <a16:creationId xmlns:a16="http://schemas.microsoft.com/office/drawing/2014/main" id="{DFDB2912-BC7F-436A-8EFF-03EA978727E5}"/>
              </a:ext>
            </a:extLst>
          </p:cNvPr>
          <p:cNvSpPr>
            <a:spLocks noGrp="1"/>
          </p:cNvSpPr>
          <p:nvPr>
            <p:ph idx="1"/>
          </p:nvPr>
        </p:nvSpPr>
        <p:spPr>
          <a:xfrm>
            <a:off x="838200" y="1825625"/>
            <a:ext cx="3797807" cy="4351338"/>
          </a:xfrm>
        </p:spPr>
        <p:txBody>
          <a:bodyPr>
            <a:normAutofit fontScale="40000" lnSpcReduction="20000"/>
          </a:bodyPr>
          <a:lstStyle/>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r>
              <a:rPr lang="en-GB" sz="6000" b="1" dirty="0">
                <a:latin typeface="Times New Roman" panose="02020603050405020304" pitchFamily="18" charset="0"/>
                <a:cs typeface="Times New Roman" panose="02020603050405020304" pitchFamily="18" charset="0"/>
              </a:rPr>
              <a:t>Engle, (2018).</a:t>
            </a:r>
          </a:p>
          <a:p>
            <a:pPr marL="0" indent="0">
              <a:buNone/>
            </a:pPr>
            <a:endParaRPr lang="en-GB" sz="6000" b="1" dirty="0">
              <a:latin typeface="Times New Roman" panose="02020603050405020304" pitchFamily="18" charset="0"/>
              <a:cs typeface="Times New Roman" panose="02020603050405020304" pitchFamily="18" charset="0"/>
            </a:endParaRPr>
          </a:p>
          <a:p>
            <a:pPr marL="0" indent="0">
              <a:buNone/>
            </a:pPr>
            <a:r>
              <a:rPr lang="en-GB" sz="2000" b="1" dirty="0">
                <a:latin typeface="Times New Roman" panose="02020603050405020304" pitchFamily="18" charset="0"/>
                <a:cs typeface="Times New Roman" panose="02020603050405020304" pitchFamily="18" charset="0"/>
              </a:rPr>
              <a:t> </a:t>
            </a: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BB78D89-B663-4A61-A1C0-ECE32C51766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363" r="1" b="4325"/>
          <a:stretch/>
        </p:blipFill>
        <p:spPr>
          <a:xfrm>
            <a:off x="5120640" y="1904281"/>
            <a:ext cx="6233160" cy="4272681"/>
          </a:xfrm>
          <a:prstGeom prst="rect">
            <a:avLst/>
          </a:prstGeom>
        </p:spPr>
      </p:pic>
    </p:spTree>
    <p:extLst>
      <p:ext uri="{BB962C8B-B14F-4D97-AF65-F5344CB8AC3E}">
        <p14:creationId xmlns:p14="http://schemas.microsoft.com/office/powerpoint/2010/main" val="3757222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48367-2EF6-437B-ACE2-D603760C77E4}"/>
              </a:ext>
            </a:extLst>
          </p:cNvPr>
          <p:cNvSpPr>
            <a:spLocks noGrp="1"/>
          </p:cNvSpPr>
          <p:nvPr>
            <p:ph type="title"/>
          </p:nvPr>
        </p:nvSpPr>
        <p:spPr>
          <a:xfrm>
            <a:off x="861392" y="450168"/>
            <a:ext cx="10687142" cy="942533"/>
          </a:xfrm>
        </p:spPr>
        <p:txBody>
          <a:bodyPr anchor="b">
            <a:normAutofit/>
          </a:bodyPr>
          <a:lstStyle/>
          <a:p>
            <a:r>
              <a:rPr lang="en-GB" sz="4800" b="1" dirty="0">
                <a:latin typeface="Times New Roman" panose="02020603050405020304" pitchFamily="18" charset="0"/>
                <a:cs typeface="Times New Roman" panose="02020603050405020304" pitchFamily="18" charset="0"/>
              </a:rPr>
              <a:t>Judgements</a:t>
            </a:r>
          </a:p>
        </p:txBody>
      </p:sp>
      <p:cxnSp>
        <p:nvCxnSpPr>
          <p:cNvPr id="19" name="Straight Connector 18">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oins">
            <a:extLst>
              <a:ext uri="{FF2B5EF4-FFF2-40B4-BE49-F238E27FC236}">
                <a16:creationId xmlns:a16="http://schemas.microsoft.com/office/drawing/2014/main" id="{ECA0DE8C-750B-4E95-9D4F-CD431A8CFC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1392" y="2811104"/>
            <a:ext cx="2849217" cy="2928114"/>
          </a:xfrm>
          <a:prstGeom prst="rect">
            <a:avLst/>
          </a:prstGeom>
        </p:spPr>
      </p:pic>
      <p:sp>
        <p:nvSpPr>
          <p:cNvPr id="3" name="Content Placeholder 2">
            <a:extLst>
              <a:ext uri="{FF2B5EF4-FFF2-40B4-BE49-F238E27FC236}">
                <a16:creationId xmlns:a16="http://schemas.microsoft.com/office/drawing/2014/main" id="{1A2077C2-62D5-4C8D-AD35-748890857CAA}"/>
              </a:ext>
            </a:extLst>
          </p:cNvPr>
          <p:cNvSpPr>
            <a:spLocks noGrp="1"/>
          </p:cNvSpPr>
          <p:nvPr>
            <p:ph idx="1"/>
          </p:nvPr>
        </p:nvSpPr>
        <p:spPr>
          <a:xfrm>
            <a:off x="3829879" y="2265037"/>
            <a:ext cx="8203096" cy="4592963"/>
          </a:xfrm>
        </p:spPr>
        <p:txBody>
          <a:bodyPr>
            <a:noAutofit/>
          </a:bodyPr>
          <a:lstStyle/>
          <a:p>
            <a:pPr marL="0" indent="0">
              <a:buNone/>
            </a:pPr>
            <a:r>
              <a:rPr lang="en-GB" sz="2600" dirty="0">
                <a:latin typeface="Times New Roman" panose="02020603050405020304" pitchFamily="18" charset="0"/>
                <a:cs typeface="Times New Roman" panose="02020603050405020304" pitchFamily="18" charset="0"/>
              </a:rPr>
              <a:t>Judgements are made by everyone, as part of everyday life. This is to help individuals to achieve the best outcome (Armitage, Bryant et al, 2007). Examples such as;</a:t>
            </a:r>
          </a:p>
          <a:p>
            <a:r>
              <a:rPr lang="en-GB" sz="2600" dirty="0">
                <a:latin typeface="Times New Roman" panose="02020603050405020304" pitchFamily="18" charset="0"/>
                <a:cs typeface="Times New Roman" panose="02020603050405020304" pitchFamily="18" charset="0"/>
              </a:rPr>
              <a:t>What to eat</a:t>
            </a:r>
          </a:p>
          <a:p>
            <a:r>
              <a:rPr lang="en-GB" sz="2600" dirty="0">
                <a:latin typeface="Times New Roman" panose="02020603050405020304" pitchFamily="18" charset="0"/>
                <a:cs typeface="Times New Roman" panose="02020603050405020304" pitchFamily="18" charset="0"/>
              </a:rPr>
              <a:t>What clothes to wear</a:t>
            </a:r>
          </a:p>
          <a:p>
            <a:r>
              <a:rPr lang="en-GB" sz="2600" dirty="0">
                <a:latin typeface="Times New Roman" panose="02020603050405020304" pitchFamily="18" charset="0"/>
                <a:cs typeface="Times New Roman" panose="02020603050405020304" pitchFamily="18" charset="0"/>
              </a:rPr>
              <a:t>How much money to spend</a:t>
            </a:r>
          </a:p>
          <a:p>
            <a:r>
              <a:rPr lang="en-GB" sz="2600" dirty="0">
                <a:latin typeface="Times New Roman" panose="02020603050405020304" pitchFamily="18" charset="0"/>
                <a:cs typeface="Times New Roman" panose="02020603050405020304" pitchFamily="18" charset="0"/>
              </a:rPr>
              <a:t>Where to live</a:t>
            </a:r>
          </a:p>
          <a:p>
            <a:r>
              <a:rPr lang="en-GB" sz="2600" dirty="0">
                <a:latin typeface="Times New Roman" panose="02020603050405020304" pitchFamily="18" charset="0"/>
                <a:cs typeface="Times New Roman" panose="02020603050405020304" pitchFamily="18" charset="0"/>
              </a:rPr>
              <a:t>What friends we make</a:t>
            </a:r>
          </a:p>
          <a:p>
            <a:r>
              <a:rPr lang="en-GB" sz="2600" dirty="0">
                <a:latin typeface="Times New Roman" panose="02020603050405020304" pitchFamily="18" charset="0"/>
                <a:cs typeface="Times New Roman" panose="02020603050405020304" pitchFamily="18" charset="0"/>
              </a:rPr>
              <a:t>Holiday destinations</a:t>
            </a:r>
          </a:p>
          <a:p>
            <a:r>
              <a:rPr lang="en-GB" sz="2600" dirty="0">
                <a:latin typeface="Times New Roman" panose="02020603050405020304" pitchFamily="18" charset="0"/>
                <a:cs typeface="Times New Roman" panose="02020603050405020304" pitchFamily="18" charset="0"/>
              </a:rPr>
              <a:t>Jobs </a:t>
            </a:r>
          </a:p>
        </p:txBody>
      </p:sp>
    </p:spTree>
    <p:extLst>
      <p:ext uri="{BB962C8B-B14F-4D97-AF65-F5344CB8AC3E}">
        <p14:creationId xmlns:p14="http://schemas.microsoft.com/office/powerpoint/2010/main" val="1565488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F8187-3432-4603-9A53-02B0432DDDB3}"/>
              </a:ext>
            </a:extLst>
          </p:cNvPr>
          <p:cNvSpPr>
            <a:spLocks noGrp="1"/>
          </p:cNvSpPr>
          <p:nvPr>
            <p:ph type="title"/>
          </p:nvPr>
        </p:nvSpPr>
        <p:spPr>
          <a:xfrm>
            <a:off x="556532" y="643467"/>
            <a:ext cx="11210925" cy="1311942"/>
          </a:xfrm>
        </p:spPr>
        <p:txBody>
          <a:bodyPr vert="horz" lIns="91440" tIns="45720" rIns="91440" bIns="45720" rtlCol="0" anchor="ctr">
            <a:noAutofit/>
          </a:bodyPr>
          <a:lstStyle/>
          <a:p>
            <a:pPr algn="ctr"/>
            <a:r>
              <a:rPr lang="en-US" b="1" kern="1200" dirty="0">
                <a:solidFill>
                  <a:schemeClr val="bg1"/>
                </a:solidFill>
                <a:latin typeface="Times New Roman" panose="02020603050405020304" pitchFamily="18" charset="0"/>
                <a:cs typeface="Times New Roman" panose="02020603050405020304" pitchFamily="18" charset="0"/>
              </a:rPr>
              <a:t>Evaluation means to: weigh up something.</a:t>
            </a:r>
            <a:br>
              <a:rPr lang="en-US" b="1" kern="1200" dirty="0">
                <a:solidFill>
                  <a:schemeClr val="bg1"/>
                </a:solidFill>
                <a:latin typeface="Times New Roman" panose="02020603050405020304" pitchFamily="18" charset="0"/>
                <a:cs typeface="Times New Roman" panose="02020603050405020304" pitchFamily="18" charset="0"/>
              </a:rPr>
            </a:br>
            <a:endParaRPr lang="en-US" b="1" kern="1200" dirty="0">
              <a:solidFill>
                <a:schemeClr val="bg1"/>
              </a:solidFill>
              <a:latin typeface="Times New Roman" panose="02020603050405020304" pitchFamily="18" charset="0"/>
              <a:cs typeface="Times New Roman" panose="02020603050405020304" pitchFamily="18" charset="0"/>
            </a:endParaRPr>
          </a:p>
        </p:txBody>
      </p:sp>
      <p:pic>
        <p:nvPicPr>
          <p:cNvPr id="5" name="Content Placeholder 4" descr="A picture containing sky, furniture, table&#10;&#10;Description automatically generated">
            <a:extLst>
              <a:ext uri="{FF2B5EF4-FFF2-40B4-BE49-F238E27FC236}">
                <a16:creationId xmlns:a16="http://schemas.microsoft.com/office/drawing/2014/main" id="{4ADFB64E-5B60-44AB-9DEA-C3CD099A282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4511" y="1714983"/>
            <a:ext cx="9762978" cy="4894385"/>
          </a:xfrm>
          <a:prstGeom prst="rect">
            <a:avLst/>
          </a:prstGeom>
        </p:spPr>
      </p:pic>
    </p:spTree>
    <p:extLst>
      <p:ext uri="{BB962C8B-B14F-4D97-AF65-F5344CB8AC3E}">
        <p14:creationId xmlns:p14="http://schemas.microsoft.com/office/powerpoint/2010/main" val="625472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1C86C-CC3B-4079-9DCD-6831806077B8}"/>
              </a:ext>
            </a:extLst>
          </p:cNvPr>
          <p:cNvSpPr>
            <a:spLocks noGrp="1"/>
          </p:cNvSpPr>
          <p:nvPr>
            <p:ph type="title"/>
          </p:nvPr>
        </p:nvSpPr>
        <p:spPr/>
        <p:txBody>
          <a:bodyPr>
            <a:normAutofit/>
          </a:bodyPr>
          <a:lstStyle/>
          <a:p>
            <a:r>
              <a:rPr lang="en-GB" sz="4800" b="1" dirty="0">
                <a:latin typeface="Times New Roman" panose="02020603050405020304" pitchFamily="18" charset="0"/>
                <a:cs typeface="Times New Roman" panose="02020603050405020304" pitchFamily="18" charset="0"/>
              </a:rPr>
              <a:t>Decision making:</a:t>
            </a:r>
          </a:p>
        </p:txBody>
      </p:sp>
      <p:sp>
        <p:nvSpPr>
          <p:cNvPr id="3" name="Content Placeholder 2">
            <a:extLst>
              <a:ext uri="{FF2B5EF4-FFF2-40B4-BE49-F238E27FC236}">
                <a16:creationId xmlns:a16="http://schemas.microsoft.com/office/drawing/2014/main" id="{6F2A486D-4077-4F6B-9BA8-F9495906F2D8}"/>
              </a:ext>
            </a:extLst>
          </p:cNvPr>
          <p:cNvSpPr>
            <a:spLocks noGrp="1"/>
          </p:cNvSpPr>
          <p:nvPr>
            <p:ph idx="1"/>
          </p:nvPr>
        </p:nvSpPr>
        <p:spPr/>
        <p:txBody>
          <a:bodyPr>
            <a:normAutofit lnSpcReduction="10000"/>
          </a:bodyPr>
          <a:lstStyle/>
          <a:p>
            <a:r>
              <a:rPr lang="en-GB" sz="3200" dirty="0">
                <a:latin typeface="Times New Roman" panose="02020603050405020304" pitchFamily="18" charset="0"/>
                <a:cs typeface="Times New Roman" panose="02020603050405020304" pitchFamily="18" charset="0"/>
              </a:rPr>
              <a:t>When decisions need to be made in general, weighing up becomes part of the process. Look at the evidence presented (UMass Dartmouth, 2018).</a:t>
            </a:r>
          </a:p>
          <a:p>
            <a:pPr marL="0" indent="0">
              <a:buNone/>
            </a:pPr>
            <a:r>
              <a:rPr lang="en-GB" sz="3200" dirty="0">
                <a:latin typeface="Times New Roman" panose="02020603050405020304" pitchFamily="18" charset="0"/>
                <a:cs typeface="Times New Roman" panose="02020603050405020304" pitchFamily="18" charset="0"/>
              </a:rPr>
              <a:t>For example; </a:t>
            </a:r>
          </a:p>
          <a:p>
            <a:r>
              <a:rPr lang="en-GB" sz="3200" dirty="0">
                <a:latin typeface="Times New Roman" panose="02020603050405020304" pitchFamily="18" charset="0"/>
                <a:cs typeface="Times New Roman" panose="02020603050405020304" pitchFamily="18" charset="0"/>
              </a:rPr>
              <a:t>Is it worthwhile to use an undercoat whilst painting a white wall?</a:t>
            </a:r>
          </a:p>
          <a:p>
            <a:r>
              <a:rPr lang="en-GB" sz="3200" dirty="0">
                <a:latin typeface="Times New Roman" panose="02020603050405020304" pitchFamily="18" charset="0"/>
                <a:cs typeface="Times New Roman" panose="02020603050405020304" pitchFamily="18" charset="0"/>
              </a:rPr>
              <a:t>This process is called weighing up the benefits.</a:t>
            </a:r>
          </a:p>
          <a:p>
            <a:r>
              <a:rPr lang="en-GB" sz="3200" dirty="0">
                <a:latin typeface="Times New Roman" panose="02020603050405020304" pitchFamily="18" charset="0"/>
                <a:cs typeface="Times New Roman" panose="02020603050405020304" pitchFamily="18" charset="0"/>
              </a:rPr>
              <a:t>Shall I buy the red apples or the green ones? There is a price difference of 5p.</a:t>
            </a:r>
          </a:p>
          <a:p>
            <a:pPr marL="0" indent="0">
              <a:buNone/>
            </a:pP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3194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311D-804A-491D-AD79-0D33241FDCC5}"/>
              </a:ext>
            </a:extLst>
          </p:cNvPr>
          <p:cNvSpPr>
            <a:spLocks noGrp="1"/>
          </p:cNvSpPr>
          <p:nvPr>
            <p:ph type="title"/>
          </p:nvPr>
        </p:nvSpPr>
        <p:spPr/>
        <p:txBody>
          <a:bodyPr>
            <a:noAutofit/>
          </a:bodyPr>
          <a:lstStyle/>
          <a:p>
            <a:r>
              <a:rPr lang="en-GB" sz="4800" b="1" dirty="0">
                <a:latin typeface="Times New Roman" panose="02020603050405020304" pitchFamily="18" charset="0"/>
                <a:cs typeface="Times New Roman" panose="02020603050405020304" pitchFamily="18" charset="0"/>
              </a:rPr>
              <a:t>Evaluation looks at the quality of something.</a:t>
            </a:r>
          </a:p>
        </p:txBody>
      </p:sp>
      <p:pic>
        <p:nvPicPr>
          <p:cNvPr id="5" name="Content Placeholder 4" descr="A close up of a sign&#10;&#10;Description automatically generated">
            <a:extLst>
              <a:ext uri="{FF2B5EF4-FFF2-40B4-BE49-F238E27FC236}">
                <a16:creationId xmlns:a16="http://schemas.microsoft.com/office/drawing/2014/main" id="{3345AF32-99B7-4953-8796-36BAD847274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13538" y="1871003"/>
            <a:ext cx="6386733" cy="4621872"/>
          </a:xfrm>
        </p:spPr>
      </p:pic>
    </p:spTree>
    <p:extLst>
      <p:ext uri="{BB962C8B-B14F-4D97-AF65-F5344CB8AC3E}">
        <p14:creationId xmlns:p14="http://schemas.microsoft.com/office/powerpoint/2010/main" val="459468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F5B0A-6E12-415E-B510-794B5C750729}"/>
              </a:ext>
            </a:extLst>
          </p:cNvPr>
          <p:cNvSpPr>
            <a:spLocks noGrp="1"/>
          </p:cNvSpPr>
          <p:nvPr>
            <p:ph type="title"/>
          </p:nvPr>
        </p:nvSpPr>
        <p:spPr>
          <a:xfrm>
            <a:off x="838200" y="681037"/>
            <a:ext cx="10515600" cy="657433"/>
          </a:xfrm>
        </p:spPr>
        <p:txBody>
          <a:bodyPr>
            <a:noAutofit/>
          </a:bodyPr>
          <a:lstStyle/>
          <a:p>
            <a:r>
              <a:rPr lang="en-GB" sz="4800" b="1" dirty="0">
                <a:latin typeface="Times New Roman" panose="02020603050405020304" pitchFamily="18" charset="0"/>
                <a:cs typeface="Times New Roman" panose="02020603050405020304" pitchFamily="18" charset="0"/>
              </a:rPr>
              <a:t>Evaluation helps to decipher the quality of something.</a:t>
            </a:r>
            <a:br>
              <a:rPr lang="en-GB" sz="4800" b="1" dirty="0">
                <a:latin typeface="Times New Roman" panose="02020603050405020304" pitchFamily="18" charset="0"/>
                <a:cs typeface="Times New Roman" panose="02020603050405020304" pitchFamily="18" charset="0"/>
              </a:rPr>
            </a:br>
            <a:endParaRPr lang="en-GB" sz="4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CF5FFB-637A-49A9-B70B-C222936267FA}"/>
              </a:ext>
            </a:extLst>
          </p:cNvPr>
          <p:cNvSpPr>
            <a:spLocks noGrp="1"/>
          </p:cNvSpPr>
          <p:nvPr>
            <p:ph idx="1"/>
          </p:nvPr>
        </p:nvSpPr>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For example;</a:t>
            </a:r>
          </a:p>
          <a:p>
            <a:r>
              <a:rPr lang="en-GB" sz="3200" dirty="0">
                <a:latin typeface="Times New Roman" panose="02020603050405020304" pitchFamily="18" charset="0"/>
                <a:cs typeface="Times New Roman" panose="02020603050405020304" pitchFamily="18" charset="0"/>
              </a:rPr>
              <a:t>The red apples are nice and shiny; however, the green apples are bruised.</a:t>
            </a:r>
          </a:p>
          <a:p>
            <a:r>
              <a:rPr lang="en-GB" sz="3200" dirty="0">
                <a:latin typeface="Times New Roman" panose="02020603050405020304" pitchFamily="18" charset="0"/>
                <a:cs typeface="Times New Roman" panose="02020603050405020304" pitchFamily="18" charset="0"/>
              </a:rPr>
              <a:t>Mercedes have a reputable after sales service team, however, BMW are expensive and tend to fall short of delivering the after-sales service care.</a:t>
            </a:r>
          </a:p>
          <a:p>
            <a:r>
              <a:rPr lang="en-GB" sz="3200" dirty="0">
                <a:latin typeface="Times New Roman" panose="02020603050405020304" pitchFamily="18" charset="0"/>
                <a:cs typeface="Times New Roman" panose="02020603050405020304" pitchFamily="18" charset="0"/>
              </a:rPr>
              <a:t>Anglian have excellent PVC doors, however, Lyons Glassworks doors are poor in comparison.</a:t>
            </a:r>
          </a:p>
        </p:txBody>
      </p:sp>
    </p:spTree>
    <p:extLst>
      <p:ext uri="{BB962C8B-B14F-4D97-AF65-F5344CB8AC3E}">
        <p14:creationId xmlns:p14="http://schemas.microsoft.com/office/powerpoint/2010/main" val="380133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1024-384F-498F-A69A-C8759E0BC068}"/>
              </a:ext>
            </a:extLst>
          </p:cNvPr>
          <p:cNvSpPr>
            <a:spLocks noGrp="1"/>
          </p:cNvSpPr>
          <p:nvPr>
            <p:ph type="title"/>
          </p:nvPr>
        </p:nvSpPr>
        <p:spPr/>
        <p:txBody>
          <a:bodyPr>
            <a:noAutofit/>
          </a:bodyPr>
          <a:lstStyle/>
          <a:p>
            <a:r>
              <a:rPr lang="en-GB" sz="4800" b="1" dirty="0">
                <a:latin typeface="Times New Roman" panose="02020603050405020304" pitchFamily="18" charset="0"/>
                <a:cs typeface="Times New Roman" panose="02020603050405020304" pitchFamily="18" charset="0"/>
              </a:rPr>
              <a:t>Evaluation can look at the importance of something.</a:t>
            </a:r>
          </a:p>
        </p:txBody>
      </p:sp>
      <p:pic>
        <p:nvPicPr>
          <p:cNvPr id="5" name="Content Placeholder 4" descr="A screenshot of a cell phone&#10;&#10;Description automatically generated">
            <a:extLst>
              <a:ext uri="{FF2B5EF4-FFF2-40B4-BE49-F238E27FC236}">
                <a16:creationId xmlns:a16="http://schemas.microsoft.com/office/drawing/2014/main" id="{92EC5464-1123-45CA-9B46-ED83C974B67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02006" y="1825625"/>
            <a:ext cx="7110483" cy="4351338"/>
          </a:xfrm>
        </p:spPr>
      </p:pic>
    </p:spTree>
    <p:extLst>
      <p:ext uri="{BB962C8B-B14F-4D97-AF65-F5344CB8AC3E}">
        <p14:creationId xmlns:p14="http://schemas.microsoft.com/office/powerpoint/2010/main" val="1767203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95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2B5F00-1002-4C77-94CE-EECEAF746A78}"/>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b="1" dirty="0">
                <a:solidFill>
                  <a:srgbClr val="FFFFFF"/>
                </a:solidFill>
                <a:latin typeface="Times New Roman" panose="02020603050405020304" pitchFamily="18" charset="0"/>
                <a:cs typeface="Times New Roman" panose="02020603050405020304" pitchFamily="18" charset="0"/>
              </a:rPr>
              <a:t>Evaluation can look at the worth of something.</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DA70D381-9006-464F-9127-C588402B863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658" b="2"/>
          <a:stretch/>
        </p:blipFill>
        <p:spPr>
          <a:xfrm>
            <a:off x="976251" y="942538"/>
            <a:ext cx="7163222" cy="4808332"/>
          </a:xfrm>
          <a:prstGeom prst="rect">
            <a:avLst/>
          </a:prstGeom>
          <a:effectLst/>
        </p:spPr>
      </p:pic>
    </p:spTree>
    <p:extLst>
      <p:ext uri="{BB962C8B-B14F-4D97-AF65-F5344CB8AC3E}">
        <p14:creationId xmlns:p14="http://schemas.microsoft.com/office/powerpoint/2010/main" val="2433038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0DD95AB-745D-4EA4-92BC-CD0235B18049}"/>
              </a:ext>
            </a:extLst>
          </p:cNvPr>
          <p:cNvSpPr>
            <a:spLocks noGrp="1"/>
          </p:cNvSpPr>
          <p:nvPr>
            <p:ph type="title"/>
          </p:nvPr>
        </p:nvSpPr>
        <p:spPr>
          <a:xfrm>
            <a:off x="1179226" y="703384"/>
            <a:ext cx="9833548" cy="1392701"/>
          </a:xfrm>
        </p:spPr>
        <p:txBody>
          <a:bodyPr>
            <a:normAutofit/>
          </a:bodyPr>
          <a:lstStyle/>
          <a:p>
            <a:pPr algn="ctr"/>
            <a:r>
              <a:rPr lang="en-GB" sz="4800" b="1" dirty="0">
                <a:solidFill>
                  <a:srgbClr val="FFFFFF"/>
                </a:solidFill>
                <a:latin typeface="Times New Roman" panose="02020603050405020304" pitchFamily="18" charset="0"/>
                <a:cs typeface="Times New Roman" panose="02020603050405020304" pitchFamily="18" charset="0"/>
              </a:rPr>
              <a:t>Justification of evaluation</a:t>
            </a:r>
          </a:p>
        </p:txBody>
      </p:sp>
      <p:sp>
        <p:nvSpPr>
          <p:cNvPr id="3" name="Content Placeholder 2">
            <a:extLst>
              <a:ext uri="{FF2B5EF4-FFF2-40B4-BE49-F238E27FC236}">
                <a16:creationId xmlns:a16="http://schemas.microsoft.com/office/drawing/2014/main" id="{7573C61B-6060-4B0B-9EC1-83E3D58B92E2}"/>
              </a:ext>
            </a:extLst>
          </p:cNvPr>
          <p:cNvSpPr>
            <a:spLocks noGrp="1"/>
          </p:cNvSpPr>
          <p:nvPr>
            <p:ph idx="1"/>
          </p:nvPr>
        </p:nvSpPr>
        <p:spPr>
          <a:xfrm>
            <a:off x="689317" y="2753936"/>
            <a:ext cx="10323457" cy="3829744"/>
          </a:xfrm>
        </p:spPr>
        <p:txBody>
          <a:bodyPr>
            <a:normAutofit/>
          </a:bodyPr>
          <a:lstStyle/>
          <a:p>
            <a:r>
              <a:rPr lang="en-GB" dirty="0">
                <a:solidFill>
                  <a:srgbClr val="000000"/>
                </a:solidFill>
                <a:latin typeface="Times New Roman" panose="02020603050405020304" pitchFamily="18" charset="0"/>
                <a:cs typeface="Times New Roman" panose="02020603050405020304" pitchFamily="18" charset="0"/>
              </a:rPr>
              <a:t>We evaluate to ensure that we are getting the best possible outcome from whatever we are using or doing. Therefore, reassuring us that we do not need to adapt or change our decision making or actions.</a:t>
            </a:r>
          </a:p>
          <a:p>
            <a:r>
              <a:rPr lang="en-GB" dirty="0">
                <a:solidFill>
                  <a:srgbClr val="000000"/>
                </a:solidFill>
                <a:latin typeface="Times New Roman" panose="02020603050405020304" pitchFamily="18" charset="0"/>
                <a:cs typeface="Times New Roman" panose="02020603050405020304" pitchFamily="18" charset="0"/>
              </a:rPr>
              <a:t>Evaluation helps us to look at things through </a:t>
            </a:r>
            <a:r>
              <a:rPr lang="en-GB" b="1" dirty="0">
                <a:solidFill>
                  <a:srgbClr val="000000"/>
                </a:solidFill>
                <a:latin typeface="Times New Roman" panose="02020603050405020304" pitchFamily="18" charset="0"/>
                <a:cs typeface="Times New Roman" panose="02020603050405020304" pitchFamily="18" charset="0"/>
              </a:rPr>
              <a:t>measuring, weighing up, prioritising </a:t>
            </a:r>
            <a:r>
              <a:rPr lang="en-GB" dirty="0">
                <a:solidFill>
                  <a:srgbClr val="000000"/>
                </a:solidFill>
                <a:latin typeface="Times New Roman" panose="02020603050405020304" pitchFamily="18" charset="0"/>
                <a:cs typeface="Times New Roman" panose="02020603050405020304" pitchFamily="18" charset="0"/>
              </a:rPr>
              <a:t>and </a:t>
            </a:r>
            <a:r>
              <a:rPr lang="en-GB" b="1" dirty="0">
                <a:solidFill>
                  <a:srgbClr val="000000"/>
                </a:solidFill>
                <a:latin typeface="Times New Roman" panose="02020603050405020304" pitchFamily="18" charset="0"/>
                <a:cs typeface="Times New Roman" panose="02020603050405020304" pitchFamily="18" charset="0"/>
              </a:rPr>
              <a:t>judging,</a:t>
            </a:r>
            <a:r>
              <a:rPr lang="en-GB" dirty="0">
                <a:solidFill>
                  <a:srgbClr val="000000"/>
                </a:solidFill>
                <a:latin typeface="Times New Roman" panose="02020603050405020304" pitchFamily="18" charset="0"/>
                <a:cs typeface="Times New Roman" panose="02020603050405020304" pitchFamily="18" charset="0"/>
              </a:rPr>
              <a:t> whether something needs to be changed, continued or developed. </a:t>
            </a:r>
          </a:p>
          <a:p>
            <a:r>
              <a:rPr lang="en-GB" dirty="0">
                <a:solidFill>
                  <a:srgbClr val="000000"/>
                </a:solidFill>
                <a:latin typeface="Times New Roman" panose="02020603050405020304" pitchFamily="18" charset="0"/>
                <a:cs typeface="Times New Roman" panose="02020603050405020304" pitchFamily="18" charset="0"/>
              </a:rPr>
              <a:t>We carry out the process by </a:t>
            </a:r>
            <a:r>
              <a:rPr lang="en-GB" b="1" dirty="0">
                <a:solidFill>
                  <a:srgbClr val="000000"/>
                </a:solidFill>
                <a:latin typeface="Times New Roman" panose="02020603050405020304" pitchFamily="18" charset="0"/>
                <a:cs typeface="Times New Roman" panose="02020603050405020304" pitchFamily="18" charset="0"/>
              </a:rPr>
              <a:t>weighing up </a:t>
            </a:r>
            <a:r>
              <a:rPr lang="en-GB" dirty="0">
                <a:solidFill>
                  <a:srgbClr val="000000"/>
                </a:solidFill>
                <a:latin typeface="Times New Roman" panose="02020603050405020304" pitchFamily="18" charset="0"/>
                <a:cs typeface="Times New Roman" panose="02020603050405020304" pitchFamily="18" charset="0"/>
              </a:rPr>
              <a:t>the </a:t>
            </a:r>
            <a:r>
              <a:rPr lang="en-GB" b="1" dirty="0">
                <a:solidFill>
                  <a:srgbClr val="000000"/>
                </a:solidFill>
                <a:latin typeface="Times New Roman" panose="02020603050405020304" pitchFamily="18" charset="0"/>
                <a:cs typeface="Times New Roman" panose="02020603050405020304" pitchFamily="18" charset="0"/>
              </a:rPr>
              <a:t>pros</a:t>
            </a:r>
            <a:r>
              <a:rPr lang="en-GB" dirty="0">
                <a:solidFill>
                  <a:srgbClr val="000000"/>
                </a:solidFill>
                <a:latin typeface="Times New Roman" panose="02020603050405020304" pitchFamily="18" charset="0"/>
                <a:cs typeface="Times New Roman" panose="02020603050405020304" pitchFamily="18" charset="0"/>
              </a:rPr>
              <a:t> and </a:t>
            </a:r>
            <a:r>
              <a:rPr lang="en-GB" b="1" dirty="0">
                <a:solidFill>
                  <a:srgbClr val="000000"/>
                </a:solidFill>
                <a:latin typeface="Times New Roman" panose="02020603050405020304" pitchFamily="18" charset="0"/>
                <a:cs typeface="Times New Roman" panose="02020603050405020304" pitchFamily="18" charset="0"/>
              </a:rPr>
              <a:t>cons</a:t>
            </a:r>
            <a:r>
              <a:rPr lang="en-GB" dirty="0">
                <a:solidFill>
                  <a:srgbClr val="000000"/>
                </a:solidFill>
                <a:latin typeface="Times New Roman" panose="02020603050405020304" pitchFamily="18" charset="0"/>
                <a:cs typeface="Times New Roman" panose="02020603050405020304" pitchFamily="18" charset="0"/>
              </a:rPr>
              <a:t> of whatever we are evaluating. Therefore, enabling us to form an opinion on the initial outcome (Child, 2007).</a:t>
            </a:r>
          </a:p>
        </p:txBody>
      </p:sp>
    </p:spTree>
    <p:extLst>
      <p:ext uri="{BB962C8B-B14F-4D97-AF65-F5344CB8AC3E}">
        <p14:creationId xmlns:p14="http://schemas.microsoft.com/office/powerpoint/2010/main" val="2691200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7846E-2EBA-4A90-8FFB-213507CDA89E}"/>
              </a:ext>
            </a:extLst>
          </p:cNvPr>
          <p:cNvSpPr>
            <a:spLocks noGrp="1"/>
          </p:cNvSpPr>
          <p:nvPr>
            <p:ph type="title"/>
          </p:nvPr>
        </p:nvSpPr>
        <p:spPr>
          <a:xfrm>
            <a:off x="1136428" y="0"/>
            <a:ext cx="7474172" cy="1491176"/>
          </a:xfrm>
        </p:spPr>
        <p:txBody>
          <a:bodyPr>
            <a:normAutofit fontScale="90000"/>
          </a:bodyPr>
          <a:lstStyle/>
          <a:p>
            <a:r>
              <a:rPr lang="en-GB" sz="4100" b="1" dirty="0">
                <a:latin typeface="Times New Roman" panose="02020603050405020304" pitchFamily="18" charset="0"/>
                <a:cs typeface="Times New Roman" panose="02020603050405020304" pitchFamily="18" charset="0"/>
              </a:rPr>
              <a:t>Students to collaborate and discuss how they evaluate things in everyday life. </a:t>
            </a:r>
          </a:p>
        </p:txBody>
      </p:sp>
      <p:sp>
        <p:nvSpPr>
          <p:cNvPr id="3" name="Content Placeholder 2">
            <a:extLst>
              <a:ext uri="{FF2B5EF4-FFF2-40B4-BE49-F238E27FC236}">
                <a16:creationId xmlns:a16="http://schemas.microsoft.com/office/drawing/2014/main" id="{1336A4A7-B395-468E-86FB-300DCA64EC69}"/>
              </a:ext>
            </a:extLst>
          </p:cNvPr>
          <p:cNvSpPr>
            <a:spLocks noGrp="1"/>
          </p:cNvSpPr>
          <p:nvPr>
            <p:ph idx="1"/>
          </p:nvPr>
        </p:nvSpPr>
        <p:spPr>
          <a:xfrm>
            <a:off x="1136429" y="1645920"/>
            <a:ext cx="6467867" cy="5046427"/>
          </a:xfrm>
        </p:spPr>
        <p:txBody>
          <a:bodyPr anchor="ctr">
            <a:normAutofit/>
          </a:bodyPr>
          <a:lstStyle/>
          <a:p>
            <a:r>
              <a:rPr lang="en-GB" sz="3200" dirty="0">
                <a:latin typeface="Times New Roman" panose="02020603050405020304" pitchFamily="18" charset="0"/>
                <a:cs typeface="Times New Roman" panose="02020603050405020304" pitchFamily="18" charset="0"/>
              </a:rPr>
              <a:t>Money</a:t>
            </a:r>
          </a:p>
          <a:p>
            <a:r>
              <a:rPr lang="en-GB" sz="3200" dirty="0">
                <a:latin typeface="Times New Roman" panose="02020603050405020304" pitchFamily="18" charset="0"/>
                <a:cs typeface="Times New Roman" panose="02020603050405020304" pitchFamily="18" charset="0"/>
              </a:rPr>
              <a:t>Homelife</a:t>
            </a:r>
          </a:p>
          <a:p>
            <a:r>
              <a:rPr lang="en-GB" sz="3200" dirty="0">
                <a:latin typeface="Times New Roman" panose="02020603050405020304" pitchFamily="18" charset="0"/>
                <a:cs typeface="Times New Roman" panose="02020603050405020304" pitchFamily="18" charset="0"/>
              </a:rPr>
              <a:t>Cars</a:t>
            </a:r>
          </a:p>
          <a:p>
            <a:r>
              <a:rPr lang="en-GB" sz="3200" dirty="0">
                <a:latin typeface="Times New Roman" panose="02020603050405020304" pitchFamily="18" charset="0"/>
                <a:cs typeface="Times New Roman" panose="02020603050405020304" pitchFamily="18" charset="0"/>
              </a:rPr>
              <a:t>Leisure time</a:t>
            </a:r>
          </a:p>
          <a:p>
            <a:r>
              <a:rPr lang="en-GB" sz="3200" dirty="0">
                <a:latin typeface="Times New Roman" panose="02020603050405020304" pitchFamily="18" charset="0"/>
                <a:cs typeface="Times New Roman" panose="02020603050405020304" pitchFamily="18" charset="0"/>
              </a:rPr>
              <a:t>Family</a:t>
            </a:r>
          </a:p>
          <a:p>
            <a:r>
              <a:rPr lang="en-GB" sz="3200" dirty="0">
                <a:latin typeface="Times New Roman" panose="02020603050405020304" pitchFamily="18" charset="0"/>
                <a:cs typeface="Times New Roman" panose="02020603050405020304" pitchFamily="18" charset="0"/>
              </a:rPr>
              <a:t>University/Learning</a:t>
            </a:r>
          </a:p>
          <a:p>
            <a:r>
              <a:rPr lang="en-GB" sz="3200" dirty="0">
                <a:latin typeface="Times New Roman" panose="02020603050405020304" pitchFamily="18" charset="0"/>
                <a:cs typeface="Times New Roman" panose="02020603050405020304" pitchFamily="18" charset="0"/>
              </a:rPr>
              <a:t>Health</a:t>
            </a:r>
          </a:p>
          <a:p>
            <a:r>
              <a:rPr lang="en-GB" sz="3200" dirty="0">
                <a:latin typeface="Times New Roman" panose="02020603050405020304" pitchFamily="18" charset="0"/>
                <a:cs typeface="Times New Roman" panose="02020603050405020304" pitchFamily="18" charset="0"/>
              </a:rPr>
              <a:t>Prioritise</a:t>
            </a:r>
          </a:p>
          <a:p>
            <a:endParaRPr lang="en-GB" sz="17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Universal Access">
            <a:extLst>
              <a:ext uri="{FF2B5EF4-FFF2-40B4-BE49-F238E27FC236}">
                <a16:creationId xmlns:a16="http://schemas.microsoft.com/office/drawing/2014/main" id="{A3C55BC4-4B80-43C6-8428-F345BA0A16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889645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F6E8F-5775-44C9-99E7-F1CAA9CAF1AF}"/>
              </a:ext>
            </a:extLst>
          </p:cNvPr>
          <p:cNvSpPr>
            <a:spLocks noGrp="1"/>
          </p:cNvSpPr>
          <p:nvPr>
            <p:ph type="title"/>
          </p:nvPr>
        </p:nvSpPr>
        <p:spPr>
          <a:xfrm>
            <a:off x="1571811" y="1139484"/>
            <a:ext cx="9122584" cy="1212503"/>
          </a:xfrm>
        </p:spPr>
        <p:txBody>
          <a:bodyPr>
            <a:normAutofit/>
          </a:bodyPr>
          <a:lstStyle/>
          <a:p>
            <a:r>
              <a:rPr lang="en-GB" b="1" dirty="0">
                <a:latin typeface="Times New Roman" panose="02020603050405020304" pitchFamily="18" charset="0"/>
                <a:cs typeface="Times New Roman" panose="02020603050405020304" pitchFamily="18" charset="0"/>
              </a:rPr>
              <a:t>Activity</a:t>
            </a:r>
          </a:p>
        </p:txBody>
      </p:sp>
      <p:sp>
        <p:nvSpPr>
          <p:cNvPr id="3" name="Content Placeholder 2">
            <a:extLst>
              <a:ext uri="{FF2B5EF4-FFF2-40B4-BE49-F238E27FC236}">
                <a16:creationId xmlns:a16="http://schemas.microsoft.com/office/drawing/2014/main" id="{1E416A86-D6A2-45F4-AE89-7995EDD62305}"/>
              </a:ext>
            </a:extLst>
          </p:cNvPr>
          <p:cNvSpPr>
            <a:spLocks noGrp="1"/>
          </p:cNvSpPr>
          <p:nvPr>
            <p:ph idx="1"/>
          </p:nvPr>
        </p:nvSpPr>
        <p:spPr>
          <a:xfrm>
            <a:off x="1571811" y="2616591"/>
            <a:ext cx="6066118" cy="2881972"/>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Students to write an evaluation of an object, person or country. </a:t>
            </a:r>
          </a:p>
          <a:p>
            <a:pPr marL="0" indent="0">
              <a:buNone/>
            </a:pPr>
            <a:r>
              <a:rPr lang="en-GB" sz="3200" dirty="0">
                <a:latin typeface="Times New Roman" panose="02020603050405020304" pitchFamily="18" charset="0"/>
                <a:cs typeface="Times New Roman" panose="02020603050405020304" pitchFamily="18" charset="0"/>
              </a:rPr>
              <a:t>This is not an essay, just a short paragraph of what you choose to evaluate.</a:t>
            </a:r>
          </a:p>
        </p:txBody>
      </p:sp>
      <p:sp>
        <p:nvSpPr>
          <p:cNvPr id="17" name="Freeform 6">
            <a:extLst>
              <a:ext uri="{FF2B5EF4-FFF2-40B4-BE49-F238E27FC236}">
                <a16:creationId xmlns:a16="http://schemas.microsoft.com/office/drawing/2014/main" id="{A9616D99-AEFB-4C95-84EF-5DEC698D9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19" name="Freeform 6">
            <a:extLst>
              <a:ext uri="{FF2B5EF4-FFF2-40B4-BE49-F238E27FC236}">
                <a16:creationId xmlns:a16="http://schemas.microsoft.com/office/drawing/2014/main" id="{D0F97023-F626-4FC5-8C2D-753B5C7F4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sp>
      <p:pic>
        <p:nvPicPr>
          <p:cNvPr id="7" name="Graphic 6" descr="Pencil">
            <a:extLst>
              <a:ext uri="{FF2B5EF4-FFF2-40B4-BE49-F238E27FC236}">
                <a16:creationId xmlns:a16="http://schemas.microsoft.com/office/drawing/2014/main" id="{105FEBFD-08CB-4C70-9BB5-98336211F1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25899" y="3191551"/>
            <a:ext cx="2194559" cy="2194559"/>
          </a:xfrm>
          <a:prstGeom prst="rect">
            <a:avLst/>
          </a:prstGeom>
        </p:spPr>
      </p:pic>
    </p:spTree>
    <p:extLst>
      <p:ext uri="{BB962C8B-B14F-4D97-AF65-F5344CB8AC3E}">
        <p14:creationId xmlns:p14="http://schemas.microsoft.com/office/powerpoint/2010/main" val="2264018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9B27-A17B-4C7D-8F69-D04B66A391A4}"/>
              </a:ext>
            </a:extLst>
          </p:cNvPr>
          <p:cNvSpPr>
            <a:spLocks noGrp="1"/>
          </p:cNvSpPr>
          <p:nvPr>
            <p:ph type="title"/>
          </p:nvPr>
        </p:nvSpPr>
        <p:spPr>
          <a:xfrm>
            <a:off x="838200" y="365125"/>
            <a:ext cx="10515600" cy="1325563"/>
          </a:xfrm>
        </p:spPr>
        <p:txBody>
          <a:bodyPr>
            <a:normAutofit/>
          </a:bodyPr>
          <a:lstStyle/>
          <a:p>
            <a:r>
              <a:rPr lang="en-GB" b="1" dirty="0">
                <a:latin typeface="Times New Roman" panose="02020603050405020304" pitchFamily="18" charset="0"/>
                <a:cs typeface="Times New Roman" panose="02020603050405020304" pitchFamily="18" charset="0"/>
              </a:rPr>
              <a:t>Re-cap: How do we evaluate something? </a:t>
            </a:r>
          </a:p>
        </p:txBody>
      </p:sp>
      <p:graphicFrame>
        <p:nvGraphicFramePr>
          <p:cNvPr id="5" name="Content Placeholder 2">
            <a:extLst>
              <a:ext uri="{FF2B5EF4-FFF2-40B4-BE49-F238E27FC236}">
                <a16:creationId xmlns:a16="http://schemas.microsoft.com/office/drawing/2014/main" id="{38A3C91D-5119-4CAB-ADF6-F9B5EAD5E434}"/>
              </a:ext>
            </a:extLst>
          </p:cNvPr>
          <p:cNvGraphicFramePr>
            <a:graphicFrameLocks noGrp="1"/>
          </p:cNvGraphicFramePr>
          <p:nvPr>
            <p:ph idx="1"/>
            <p:extLst>
              <p:ext uri="{D42A27DB-BD31-4B8C-83A1-F6EECF244321}">
                <p14:modId xmlns:p14="http://schemas.microsoft.com/office/powerpoint/2010/main" val="36966378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6844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042B-4A77-49D7-A212-5F04D042F784}"/>
              </a:ext>
            </a:extLst>
          </p:cNvPr>
          <p:cNvSpPr>
            <a:spLocks noGrp="1"/>
          </p:cNvSpPr>
          <p:nvPr>
            <p:ph type="title"/>
          </p:nvPr>
        </p:nvSpPr>
        <p:spPr>
          <a:xfrm>
            <a:off x="1392702" y="1033977"/>
            <a:ext cx="9301693" cy="1174652"/>
          </a:xfrm>
        </p:spPr>
        <p:txBody>
          <a:bodyPr>
            <a:normAutofit/>
          </a:bodyPr>
          <a:lstStyle/>
          <a:p>
            <a:r>
              <a:rPr lang="en-GB" sz="4800" b="1" dirty="0">
                <a:latin typeface="Times New Roman" panose="02020603050405020304" pitchFamily="18" charset="0"/>
                <a:cs typeface="Times New Roman" panose="02020603050405020304" pitchFamily="18" charset="0"/>
              </a:rPr>
              <a:t>Summarise</a:t>
            </a:r>
          </a:p>
        </p:txBody>
      </p:sp>
      <p:sp>
        <p:nvSpPr>
          <p:cNvPr id="3" name="Content Placeholder 2">
            <a:extLst>
              <a:ext uri="{FF2B5EF4-FFF2-40B4-BE49-F238E27FC236}">
                <a16:creationId xmlns:a16="http://schemas.microsoft.com/office/drawing/2014/main" id="{BB5C0F68-D808-4B20-834D-372CBDAE537E}"/>
              </a:ext>
            </a:extLst>
          </p:cNvPr>
          <p:cNvSpPr>
            <a:spLocks noGrp="1"/>
          </p:cNvSpPr>
          <p:nvPr>
            <p:ph idx="1"/>
          </p:nvPr>
        </p:nvSpPr>
        <p:spPr>
          <a:xfrm>
            <a:off x="1392702" y="2208629"/>
            <a:ext cx="6386878" cy="3885511"/>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Students are now able to:</a:t>
            </a:r>
          </a:p>
          <a:p>
            <a:r>
              <a:rPr lang="en-GB" sz="3200" dirty="0">
                <a:latin typeface="Times New Roman" panose="02020603050405020304" pitchFamily="18" charset="0"/>
                <a:cs typeface="Times New Roman" panose="02020603050405020304" pitchFamily="18" charset="0"/>
              </a:rPr>
              <a:t>Define what “Evaluation” is.</a:t>
            </a:r>
          </a:p>
          <a:p>
            <a:r>
              <a:rPr lang="en-GB" sz="3200" dirty="0">
                <a:latin typeface="Times New Roman" panose="02020603050405020304" pitchFamily="18" charset="0"/>
                <a:cs typeface="Times New Roman" panose="02020603050405020304" pitchFamily="18" charset="0"/>
              </a:rPr>
              <a:t>Discuss the context in which “Evaluation” is used.</a:t>
            </a:r>
          </a:p>
          <a:p>
            <a:r>
              <a:rPr lang="en-GB" sz="3200" dirty="0">
                <a:latin typeface="Times New Roman" panose="02020603050405020304" pitchFamily="18" charset="0"/>
                <a:cs typeface="Times New Roman" panose="02020603050405020304" pitchFamily="18" charset="0"/>
              </a:rPr>
              <a:t>Debate how “Evaluation” is used within daily living.</a:t>
            </a:r>
          </a:p>
          <a:p>
            <a:r>
              <a:rPr lang="en-GB" sz="3200" dirty="0">
                <a:latin typeface="Times New Roman" panose="02020603050405020304" pitchFamily="18" charset="0"/>
                <a:cs typeface="Times New Roman" panose="02020603050405020304" pitchFamily="18" charset="0"/>
              </a:rPr>
              <a:t>Explain why people evaluate.</a:t>
            </a:r>
          </a:p>
          <a:p>
            <a:pPr marL="0" indent="0">
              <a:buNone/>
            </a:pPr>
            <a:endParaRPr lang="en-GB" sz="2200" dirty="0"/>
          </a:p>
        </p:txBody>
      </p:sp>
      <p:sp>
        <p:nvSpPr>
          <p:cNvPr id="21" name="Freeform 6">
            <a:extLst>
              <a:ext uri="{FF2B5EF4-FFF2-40B4-BE49-F238E27FC236}">
                <a16:creationId xmlns:a16="http://schemas.microsoft.com/office/drawing/2014/main" id="{A9616D99-AEFB-4C95-84EF-5DEC698D9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23" name="Freeform 6">
            <a:extLst>
              <a:ext uri="{FF2B5EF4-FFF2-40B4-BE49-F238E27FC236}">
                <a16:creationId xmlns:a16="http://schemas.microsoft.com/office/drawing/2014/main" id="{D0F97023-F626-4FC5-8C2D-753B5C7F4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sp>
      <p:pic>
        <p:nvPicPr>
          <p:cNvPr id="16" name="Graphic 6" descr="Head with Gears">
            <a:extLst>
              <a:ext uri="{FF2B5EF4-FFF2-40B4-BE49-F238E27FC236}">
                <a16:creationId xmlns:a16="http://schemas.microsoft.com/office/drawing/2014/main" id="{5420224C-F800-4342-AEFE-E193E7296E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25899" y="3191551"/>
            <a:ext cx="2194559" cy="2194559"/>
          </a:xfrm>
          <a:prstGeom prst="rect">
            <a:avLst/>
          </a:prstGeom>
        </p:spPr>
      </p:pic>
    </p:spTree>
    <p:extLst>
      <p:ext uri="{BB962C8B-B14F-4D97-AF65-F5344CB8AC3E}">
        <p14:creationId xmlns:p14="http://schemas.microsoft.com/office/powerpoint/2010/main" val="1889416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84BC-8258-43EB-B654-5EEAD5468239}"/>
              </a:ext>
            </a:extLst>
          </p:cNvPr>
          <p:cNvSpPr>
            <a:spLocks noGrp="1"/>
          </p:cNvSpPr>
          <p:nvPr>
            <p:ph type="title"/>
          </p:nvPr>
        </p:nvSpPr>
        <p:spPr>
          <a:xfrm>
            <a:off x="838200" y="365126"/>
            <a:ext cx="10515600" cy="655292"/>
          </a:xfrm>
        </p:spPr>
        <p:txBody>
          <a:bodyPr>
            <a:normAutofit fontScale="90000"/>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F066F23-7015-4259-8F8E-3E9349501189}"/>
              </a:ext>
            </a:extLst>
          </p:cNvPr>
          <p:cNvSpPr>
            <a:spLocks noGrp="1"/>
          </p:cNvSpPr>
          <p:nvPr>
            <p:ph idx="1"/>
          </p:nvPr>
        </p:nvSpPr>
        <p:spPr>
          <a:xfrm>
            <a:off x="838200" y="1126435"/>
            <a:ext cx="10515600" cy="5731565"/>
          </a:xfrm>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Armitage, A, Bryant, R, et al, (2007) Teaching and Training in Post-Compulsory Education. Third Edition. Berkshire: Open University Press.</a:t>
            </a:r>
          </a:p>
          <a:p>
            <a:pPr marL="0" indent="0">
              <a:buNone/>
            </a:pPr>
            <a:r>
              <a:rPr lang="en-GB" dirty="0">
                <a:latin typeface="Times New Roman" panose="02020603050405020304" pitchFamily="18" charset="0"/>
                <a:cs typeface="Times New Roman" panose="02020603050405020304" pitchFamily="18" charset="0"/>
              </a:rPr>
              <a:t>Child, D, (2007) Psychology and the Teacher.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Edition. London: Continuum International Publishing Group. </a:t>
            </a:r>
          </a:p>
          <a:p>
            <a:pPr marL="0" indent="0">
              <a:buNone/>
            </a:pPr>
            <a:r>
              <a:rPr lang="en-GB" dirty="0">
                <a:latin typeface="Times New Roman" panose="02020603050405020304" pitchFamily="18" charset="0"/>
                <a:cs typeface="Times New Roman" panose="02020603050405020304" pitchFamily="18" charset="0"/>
              </a:rPr>
              <a:t>Engle, M, (2018) Evaluation is An Everyday Activity. Online, Available at: http://blogs.oregonstate.edu/programevaluation/ (Accessed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November 2018).</a:t>
            </a:r>
          </a:p>
          <a:p>
            <a:pPr marL="0" indent="0">
              <a:buNone/>
            </a:pPr>
            <a:r>
              <a:rPr lang="en-GB" dirty="0">
                <a:latin typeface="Times New Roman" panose="02020603050405020304" pitchFamily="18" charset="0"/>
                <a:cs typeface="Times New Roman" panose="02020603050405020304" pitchFamily="18" charset="0"/>
              </a:rPr>
              <a:t>Oxford Living Dictionaries, (2018). Evaluation. Online, Available at: https://en.oxforddictionaries.com/definition/evaluation (Accessed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November 2018).</a:t>
            </a:r>
          </a:p>
          <a:p>
            <a:pPr marL="0" indent="0">
              <a:buNone/>
            </a:pPr>
            <a:r>
              <a:rPr lang="en-GB" dirty="0">
                <a:latin typeface="Times New Roman" panose="02020603050405020304" pitchFamily="18" charset="0"/>
                <a:cs typeface="Times New Roman" panose="02020603050405020304" pitchFamily="18" charset="0"/>
              </a:rPr>
              <a:t>UMass, Dartmouth, (2018) Decision-making process. Online, Available at: https://www.umassd.edu/fycm/decisionmaking/process/ (Accessed 28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2018).</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3172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364</TotalTime>
  <Words>675</Words>
  <Application>Microsoft Office PowerPoint</Application>
  <PresentationFormat>Widescreen</PresentationFormat>
  <Paragraphs>88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Evaluation </vt:lpstr>
      <vt:lpstr>PowerPoint Presentation</vt:lpstr>
      <vt:lpstr>What does “evaluation” mean?</vt:lpstr>
      <vt:lpstr>Evaluation means: to judge something.</vt:lpstr>
      <vt:lpstr>Judgements</vt:lpstr>
      <vt:lpstr>Evaluation means to: weigh up something. </vt:lpstr>
      <vt:lpstr>Decision making:</vt:lpstr>
      <vt:lpstr>Evaluation looks at the quality of something.</vt:lpstr>
      <vt:lpstr>Evaluation helps to decipher the quality of something. </vt:lpstr>
      <vt:lpstr>Evaluation can look at the importance of something.</vt:lpstr>
      <vt:lpstr>Evaluation can look at the worth of something.</vt:lpstr>
      <vt:lpstr>Justification of evaluation</vt:lpstr>
      <vt:lpstr>Students to collaborate and discuss how they evaluate things in everyday life. </vt:lpstr>
      <vt:lpstr>Activity</vt:lpstr>
      <vt:lpstr>Re-cap: How do we evaluate something? </vt:lpstr>
      <vt:lpstr>Summarise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dc:title>
  <dc:creator>Joanna Fender</dc:creator>
  <cp:lastModifiedBy>Joanna</cp:lastModifiedBy>
  <cp:revision>54</cp:revision>
  <dcterms:created xsi:type="dcterms:W3CDTF">2018-11-24T11:46:08Z</dcterms:created>
  <dcterms:modified xsi:type="dcterms:W3CDTF">2019-08-19T22:51:44Z</dcterms:modified>
</cp:coreProperties>
</file>