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4" r:id="rId1"/>
  </p:sldMasterIdLst>
  <p:notesMasterIdLst>
    <p:notesMasterId r:id="rId69"/>
  </p:notesMasterIdLst>
  <p:sldIdLst>
    <p:sldId id="256" r:id="rId2"/>
    <p:sldId id="259" r:id="rId3"/>
    <p:sldId id="260" r:id="rId4"/>
    <p:sldId id="298" r:id="rId5"/>
    <p:sldId id="381" r:id="rId6"/>
    <p:sldId id="300" r:id="rId7"/>
    <p:sldId id="265" r:id="rId8"/>
    <p:sldId id="271" r:id="rId9"/>
    <p:sldId id="274" r:id="rId10"/>
    <p:sldId id="280" r:id="rId11"/>
    <p:sldId id="284" r:id="rId12"/>
    <p:sldId id="288" r:id="rId13"/>
    <p:sldId id="263" r:id="rId14"/>
    <p:sldId id="266" r:id="rId15"/>
    <p:sldId id="273" r:id="rId16"/>
    <p:sldId id="275" r:id="rId17"/>
    <p:sldId id="286" r:id="rId18"/>
    <p:sldId id="287" r:id="rId19"/>
    <p:sldId id="293" r:id="rId20"/>
    <p:sldId id="309" r:id="rId21"/>
    <p:sldId id="312" r:id="rId22"/>
    <p:sldId id="314" r:id="rId23"/>
    <p:sldId id="302" r:id="rId24"/>
    <p:sldId id="303" r:id="rId25"/>
    <p:sldId id="315" r:id="rId26"/>
    <p:sldId id="316" r:id="rId27"/>
    <p:sldId id="317" r:id="rId28"/>
    <p:sldId id="258" r:id="rId29"/>
    <p:sldId id="319" r:id="rId30"/>
    <p:sldId id="262" r:id="rId31"/>
    <p:sldId id="320" r:id="rId32"/>
    <p:sldId id="264" r:id="rId33"/>
    <p:sldId id="321" r:id="rId34"/>
    <p:sldId id="324" r:id="rId35"/>
    <p:sldId id="272" r:id="rId36"/>
    <p:sldId id="328" r:id="rId37"/>
    <p:sldId id="330" r:id="rId38"/>
    <p:sldId id="278" r:id="rId39"/>
    <p:sldId id="332" r:id="rId40"/>
    <p:sldId id="281" r:id="rId41"/>
    <p:sldId id="282" r:id="rId42"/>
    <p:sldId id="333" r:id="rId43"/>
    <p:sldId id="344" r:id="rId44"/>
    <p:sldId id="292" r:id="rId45"/>
    <p:sldId id="345" r:id="rId46"/>
    <p:sldId id="346" r:id="rId47"/>
    <p:sldId id="347" r:id="rId48"/>
    <p:sldId id="257" r:id="rId49"/>
    <p:sldId id="351" r:id="rId50"/>
    <p:sldId id="352" r:id="rId51"/>
    <p:sldId id="261" r:id="rId52"/>
    <p:sldId id="380" r:id="rId53"/>
    <p:sldId id="354" r:id="rId54"/>
    <p:sldId id="353" r:id="rId55"/>
    <p:sldId id="356" r:id="rId56"/>
    <p:sldId id="268" r:id="rId57"/>
    <p:sldId id="305" r:id="rId58"/>
    <p:sldId id="363" r:id="rId59"/>
    <p:sldId id="277" r:id="rId60"/>
    <p:sldId id="366" r:id="rId61"/>
    <p:sldId id="369" r:id="rId62"/>
    <p:sldId id="382" r:id="rId63"/>
    <p:sldId id="373" r:id="rId64"/>
    <p:sldId id="376" r:id="rId65"/>
    <p:sldId id="377" r:id="rId66"/>
    <p:sldId id="378" r:id="rId67"/>
    <p:sldId id="379" r:id="rId68"/>
  </p:sldIdLst>
  <p:sldSz cx="12192000" cy="6858000"/>
  <p:notesSz cx="6858000" cy="9144000"/>
  <p:embeddedFontLst>
    <p:embeddedFont>
      <p:font typeface="Avenir Next LT Pro" panose="020B0504020202020204" pitchFamily="34" charset="0"/>
      <p:regular r:id="rId70"/>
      <p:italic r:id="rId71"/>
    </p:embeddedFont>
    <p:embeddedFont>
      <p:font typeface="Avenir Next LT Pro Light" panose="020B0304020202020204" pitchFamily="34" charset="0"/>
      <p:regular r:id="rId7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0" autoAdjust="0"/>
    <p:restoredTop sz="95026" autoAdjust="0"/>
  </p:normalViewPr>
  <p:slideViewPr>
    <p:cSldViewPr snapToGrid="0">
      <p:cViewPr varScale="1">
        <p:scale>
          <a:sx n="95" d="100"/>
          <a:sy n="95" d="100"/>
        </p:scale>
        <p:origin x="10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3.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font" Target="fonts/font1.fntdata"/><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font" Target="fonts/font2.fntdata"/></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A88C3D-EA47-4248-BA80-DB6EF3FC31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2D40D01-74EE-4752-AF6B-738DF1FFA922}">
      <dgm:prSet/>
      <dgm:spPr/>
      <dgm:t>
        <a:bodyPr/>
        <a:lstStyle/>
        <a:p>
          <a:r>
            <a:rPr lang="en-GB"/>
            <a:t>‘to raze the city, to sell the captives, to outlaw the Theban exiles from all Greece, and to allow no Greek to offer shelter to a Theban’  					   Diodorus 17.14.3</a:t>
          </a:r>
          <a:endParaRPr lang="en-US"/>
        </a:p>
      </dgm:t>
    </dgm:pt>
    <dgm:pt modelId="{7C391FA2-9F39-4685-A576-5BA301B004C3}" type="parTrans" cxnId="{4CA706F7-26F2-49DA-8E6C-6784F7A9A314}">
      <dgm:prSet/>
      <dgm:spPr/>
      <dgm:t>
        <a:bodyPr/>
        <a:lstStyle/>
        <a:p>
          <a:endParaRPr lang="en-US"/>
        </a:p>
      </dgm:t>
    </dgm:pt>
    <dgm:pt modelId="{3A02FBAD-4B62-45D8-AC16-62CBA6634F62}" type="sibTrans" cxnId="{4CA706F7-26F2-49DA-8E6C-6784F7A9A314}">
      <dgm:prSet/>
      <dgm:spPr/>
      <dgm:t>
        <a:bodyPr/>
        <a:lstStyle/>
        <a:p>
          <a:endParaRPr lang="en-US"/>
        </a:p>
      </dgm:t>
    </dgm:pt>
    <dgm:pt modelId="{AE767563-E25F-474D-B057-04700F610444}">
      <dgm:prSet/>
      <dgm:spPr/>
      <dgm:t>
        <a:bodyPr/>
        <a:lstStyle/>
        <a:p>
          <a:r>
            <a:rPr lang="en-GB"/>
            <a:t>Alexander demands ten Athenian generals and politicians (including Demosthenes) to be handed over to him. </a:t>
          </a:r>
          <a:endParaRPr lang="en-US"/>
        </a:p>
      </dgm:t>
    </dgm:pt>
    <dgm:pt modelId="{833BCF07-C2CD-461F-9DD5-C2F1CE702D93}" type="parTrans" cxnId="{7C4E581F-0D9D-4E4F-81A3-92AD7914DFBD}">
      <dgm:prSet/>
      <dgm:spPr/>
      <dgm:t>
        <a:bodyPr/>
        <a:lstStyle/>
        <a:p>
          <a:endParaRPr lang="en-US"/>
        </a:p>
      </dgm:t>
    </dgm:pt>
    <dgm:pt modelId="{2BD38872-936F-4912-B7AF-49A5E6E74FAC}" type="sibTrans" cxnId="{7C4E581F-0D9D-4E4F-81A3-92AD7914DFBD}">
      <dgm:prSet/>
      <dgm:spPr/>
      <dgm:t>
        <a:bodyPr/>
        <a:lstStyle/>
        <a:p>
          <a:endParaRPr lang="en-US"/>
        </a:p>
      </dgm:t>
    </dgm:pt>
    <dgm:pt modelId="{13D3624D-BF0E-48A4-B74A-CC0F2DEBC471}">
      <dgm:prSet/>
      <dgm:spPr/>
      <dgm:t>
        <a:bodyPr/>
        <a:lstStyle/>
        <a:p>
          <a:r>
            <a:rPr lang="en-GB"/>
            <a:t>After a second Athenian embassy he lets most of them off. (Led by Demandes)</a:t>
          </a:r>
          <a:endParaRPr lang="en-US"/>
        </a:p>
      </dgm:t>
    </dgm:pt>
    <dgm:pt modelId="{DED02BC1-7C0D-4C3C-A2DD-038C3A0D6E95}" type="parTrans" cxnId="{01BFA7EE-29BF-491A-9B4F-B802585E2BA9}">
      <dgm:prSet/>
      <dgm:spPr/>
      <dgm:t>
        <a:bodyPr/>
        <a:lstStyle/>
        <a:p>
          <a:endParaRPr lang="en-US"/>
        </a:p>
      </dgm:t>
    </dgm:pt>
    <dgm:pt modelId="{1A076CAE-823A-48E8-8E7E-8E9265471757}" type="sibTrans" cxnId="{01BFA7EE-29BF-491A-9B4F-B802585E2BA9}">
      <dgm:prSet/>
      <dgm:spPr/>
      <dgm:t>
        <a:bodyPr/>
        <a:lstStyle/>
        <a:p>
          <a:endParaRPr lang="en-US"/>
        </a:p>
      </dgm:t>
    </dgm:pt>
    <dgm:pt modelId="{2B926109-A573-41D7-8512-B7E1E8213418}" type="pres">
      <dgm:prSet presAssocID="{48A88C3D-EA47-4248-BA80-DB6EF3FC3166}" presName="linear" presStyleCnt="0">
        <dgm:presLayoutVars>
          <dgm:animLvl val="lvl"/>
          <dgm:resizeHandles val="exact"/>
        </dgm:presLayoutVars>
      </dgm:prSet>
      <dgm:spPr/>
    </dgm:pt>
    <dgm:pt modelId="{07A53F77-898F-4110-8502-BE2BEDFF0424}" type="pres">
      <dgm:prSet presAssocID="{12D40D01-74EE-4752-AF6B-738DF1FFA922}" presName="parentText" presStyleLbl="node1" presStyleIdx="0" presStyleCnt="3">
        <dgm:presLayoutVars>
          <dgm:chMax val="0"/>
          <dgm:bulletEnabled val="1"/>
        </dgm:presLayoutVars>
      </dgm:prSet>
      <dgm:spPr/>
    </dgm:pt>
    <dgm:pt modelId="{E7413A3B-8F3B-4251-9A4C-175F8749E750}" type="pres">
      <dgm:prSet presAssocID="{3A02FBAD-4B62-45D8-AC16-62CBA6634F62}" presName="spacer" presStyleCnt="0"/>
      <dgm:spPr/>
    </dgm:pt>
    <dgm:pt modelId="{4E900D17-F62E-4C76-8955-167B49E29F8D}" type="pres">
      <dgm:prSet presAssocID="{AE767563-E25F-474D-B057-04700F610444}" presName="parentText" presStyleLbl="node1" presStyleIdx="1" presStyleCnt="3">
        <dgm:presLayoutVars>
          <dgm:chMax val="0"/>
          <dgm:bulletEnabled val="1"/>
        </dgm:presLayoutVars>
      </dgm:prSet>
      <dgm:spPr/>
    </dgm:pt>
    <dgm:pt modelId="{8E17AC54-4A0D-42C8-ADA4-88E604019E63}" type="pres">
      <dgm:prSet presAssocID="{2BD38872-936F-4912-B7AF-49A5E6E74FAC}" presName="spacer" presStyleCnt="0"/>
      <dgm:spPr/>
    </dgm:pt>
    <dgm:pt modelId="{B9F5B87B-C5CB-429D-BE58-761B1CB34B3B}" type="pres">
      <dgm:prSet presAssocID="{13D3624D-BF0E-48A4-B74A-CC0F2DEBC471}" presName="parentText" presStyleLbl="node1" presStyleIdx="2" presStyleCnt="3">
        <dgm:presLayoutVars>
          <dgm:chMax val="0"/>
          <dgm:bulletEnabled val="1"/>
        </dgm:presLayoutVars>
      </dgm:prSet>
      <dgm:spPr/>
    </dgm:pt>
  </dgm:ptLst>
  <dgm:cxnLst>
    <dgm:cxn modelId="{7C4E581F-0D9D-4E4F-81A3-92AD7914DFBD}" srcId="{48A88C3D-EA47-4248-BA80-DB6EF3FC3166}" destId="{AE767563-E25F-474D-B057-04700F610444}" srcOrd="1" destOrd="0" parTransId="{833BCF07-C2CD-461F-9DD5-C2F1CE702D93}" sibTransId="{2BD38872-936F-4912-B7AF-49A5E6E74FAC}"/>
    <dgm:cxn modelId="{5645EC28-3FA3-40F8-8371-950B8DB993C4}" type="presOf" srcId="{13D3624D-BF0E-48A4-B74A-CC0F2DEBC471}" destId="{B9F5B87B-C5CB-429D-BE58-761B1CB34B3B}" srcOrd="0" destOrd="0" presId="urn:microsoft.com/office/officeart/2005/8/layout/vList2"/>
    <dgm:cxn modelId="{6299AF55-D723-4C40-85FF-C375CA8AAF72}" type="presOf" srcId="{48A88C3D-EA47-4248-BA80-DB6EF3FC3166}" destId="{2B926109-A573-41D7-8512-B7E1E8213418}" srcOrd="0" destOrd="0" presId="urn:microsoft.com/office/officeart/2005/8/layout/vList2"/>
    <dgm:cxn modelId="{BE2AD4B1-B56F-4AE7-BA11-C3E35D041AA4}" type="presOf" srcId="{12D40D01-74EE-4752-AF6B-738DF1FFA922}" destId="{07A53F77-898F-4110-8502-BE2BEDFF0424}" srcOrd="0" destOrd="0" presId="urn:microsoft.com/office/officeart/2005/8/layout/vList2"/>
    <dgm:cxn modelId="{EFA3B8E0-C8C2-4CF2-8828-4CB126A47130}" type="presOf" srcId="{AE767563-E25F-474D-B057-04700F610444}" destId="{4E900D17-F62E-4C76-8955-167B49E29F8D}" srcOrd="0" destOrd="0" presId="urn:microsoft.com/office/officeart/2005/8/layout/vList2"/>
    <dgm:cxn modelId="{01BFA7EE-29BF-491A-9B4F-B802585E2BA9}" srcId="{48A88C3D-EA47-4248-BA80-DB6EF3FC3166}" destId="{13D3624D-BF0E-48A4-B74A-CC0F2DEBC471}" srcOrd="2" destOrd="0" parTransId="{DED02BC1-7C0D-4C3C-A2DD-038C3A0D6E95}" sibTransId="{1A076CAE-823A-48E8-8E7E-8E9265471757}"/>
    <dgm:cxn modelId="{4CA706F7-26F2-49DA-8E6C-6784F7A9A314}" srcId="{48A88C3D-EA47-4248-BA80-DB6EF3FC3166}" destId="{12D40D01-74EE-4752-AF6B-738DF1FFA922}" srcOrd="0" destOrd="0" parTransId="{7C391FA2-9F39-4685-A576-5BA301B004C3}" sibTransId="{3A02FBAD-4B62-45D8-AC16-62CBA6634F62}"/>
    <dgm:cxn modelId="{C424817E-962F-4C80-9B9B-0C7BABD32F33}" type="presParOf" srcId="{2B926109-A573-41D7-8512-B7E1E8213418}" destId="{07A53F77-898F-4110-8502-BE2BEDFF0424}" srcOrd="0" destOrd="0" presId="urn:microsoft.com/office/officeart/2005/8/layout/vList2"/>
    <dgm:cxn modelId="{E96E223A-0CF9-4FC6-AE38-FEB3181F282E}" type="presParOf" srcId="{2B926109-A573-41D7-8512-B7E1E8213418}" destId="{E7413A3B-8F3B-4251-9A4C-175F8749E750}" srcOrd="1" destOrd="0" presId="urn:microsoft.com/office/officeart/2005/8/layout/vList2"/>
    <dgm:cxn modelId="{E598D105-E15F-472D-BDD4-EF880DD2FAA8}" type="presParOf" srcId="{2B926109-A573-41D7-8512-B7E1E8213418}" destId="{4E900D17-F62E-4C76-8955-167B49E29F8D}" srcOrd="2" destOrd="0" presId="urn:microsoft.com/office/officeart/2005/8/layout/vList2"/>
    <dgm:cxn modelId="{C5B97462-2B04-46DF-8475-FF8DAF2532A3}" type="presParOf" srcId="{2B926109-A573-41D7-8512-B7E1E8213418}" destId="{8E17AC54-4A0D-42C8-ADA4-88E604019E63}" srcOrd="3" destOrd="0" presId="urn:microsoft.com/office/officeart/2005/8/layout/vList2"/>
    <dgm:cxn modelId="{D7515D96-A94D-4ABB-B6ED-617C01612CB4}" type="presParOf" srcId="{2B926109-A573-41D7-8512-B7E1E8213418}" destId="{B9F5B87B-C5CB-429D-BE58-761B1CB34B3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1C5A70-3126-4928-A667-1DDB5618320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751FC8A-314A-4D84-97D6-7B876F91FD5E}">
      <dgm:prSet/>
      <dgm:spPr/>
      <dgm:t>
        <a:bodyPr/>
        <a:lstStyle/>
        <a:p>
          <a:r>
            <a:rPr lang="en-GB"/>
            <a:t>Parmenio is to go accept the surrender of the cities of Ionia, Lydia, and Aeolis. </a:t>
          </a:r>
          <a:endParaRPr lang="en-US"/>
        </a:p>
      </dgm:t>
    </dgm:pt>
    <dgm:pt modelId="{2739AB94-F65C-48E0-9933-03D8EB464220}" type="parTrans" cxnId="{A2CF740D-E65E-47CD-B7CE-3B51B2BBD56C}">
      <dgm:prSet/>
      <dgm:spPr/>
      <dgm:t>
        <a:bodyPr/>
        <a:lstStyle/>
        <a:p>
          <a:endParaRPr lang="en-US"/>
        </a:p>
      </dgm:t>
    </dgm:pt>
    <dgm:pt modelId="{39FDAA4D-C858-4652-9B10-8E3F620D8F16}" type="sibTrans" cxnId="{A2CF740D-E65E-47CD-B7CE-3B51B2BBD56C}">
      <dgm:prSet/>
      <dgm:spPr/>
      <dgm:t>
        <a:bodyPr/>
        <a:lstStyle/>
        <a:p>
          <a:endParaRPr lang="en-US"/>
        </a:p>
      </dgm:t>
    </dgm:pt>
    <dgm:pt modelId="{F73D6146-BAAD-4093-9658-8CF2F4D3C486}">
      <dgm:prSet/>
      <dgm:spPr/>
      <dgm:t>
        <a:bodyPr/>
        <a:lstStyle/>
        <a:p>
          <a:r>
            <a:rPr lang="en-GB"/>
            <a:t>Oligarchies/Tyrannies are to be replaced with “democracies”</a:t>
          </a:r>
          <a:endParaRPr lang="en-US"/>
        </a:p>
      </dgm:t>
    </dgm:pt>
    <dgm:pt modelId="{25855F28-4CE4-4506-8BB8-E8E431D9EB93}" type="parTrans" cxnId="{67F88567-A0B8-4DED-B8F2-3605275D0652}">
      <dgm:prSet/>
      <dgm:spPr/>
      <dgm:t>
        <a:bodyPr/>
        <a:lstStyle/>
        <a:p>
          <a:endParaRPr lang="en-US"/>
        </a:p>
      </dgm:t>
    </dgm:pt>
    <dgm:pt modelId="{DDE0DB6E-7B0B-4DE5-8096-95258FE8B1FB}" type="sibTrans" cxnId="{67F88567-A0B8-4DED-B8F2-3605275D0652}">
      <dgm:prSet/>
      <dgm:spPr/>
      <dgm:t>
        <a:bodyPr/>
        <a:lstStyle/>
        <a:p>
          <a:endParaRPr lang="en-US"/>
        </a:p>
      </dgm:t>
    </dgm:pt>
    <dgm:pt modelId="{B12CDB8A-B14D-4A87-9BB2-EA4C1C00F4C0}">
      <dgm:prSet/>
      <dgm:spPr/>
      <dgm:t>
        <a:bodyPr/>
        <a:lstStyle/>
        <a:p>
          <a:r>
            <a:rPr lang="en-GB"/>
            <a:t>Local laws and customs to remain the same</a:t>
          </a:r>
          <a:endParaRPr lang="en-US"/>
        </a:p>
      </dgm:t>
    </dgm:pt>
    <dgm:pt modelId="{CA7BB235-B65B-4AD9-83DA-05D4584EE33C}" type="parTrans" cxnId="{17D2667D-E749-4EDB-B265-A8E4FE60EA84}">
      <dgm:prSet/>
      <dgm:spPr/>
      <dgm:t>
        <a:bodyPr/>
        <a:lstStyle/>
        <a:p>
          <a:endParaRPr lang="en-US"/>
        </a:p>
      </dgm:t>
    </dgm:pt>
    <dgm:pt modelId="{7A11792E-1514-4C95-BD8C-D2D69017089A}" type="sibTrans" cxnId="{17D2667D-E749-4EDB-B265-A8E4FE60EA84}">
      <dgm:prSet/>
      <dgm:spPr/>
      <dgm:t>
        <a:bodyPr/>
        <a:lstStyle/>
        <a:p>
          <a:endParaRPr lang="en-US"/>
        </a:p>
      </dgm:t>
    </dgm:pt>
    <dgm:pt modelId="{BBC2724E-3BB2-4811-80AD-6E86EB742F4A}">
      <dgm:prSet/>
      <dgm:spPr/>
      <dgm:t>
        <a:bodyPr/>
        <a:lstStyle/>
        <a:p>
          <a:r>
            <a:rPr lang="en-GB"/>
            <a:t>Tribute to Persians to be removed</a:t>
          </a:r>
          <a:endParaRPr lang="en-US"/>
        </a:p>
      </dgm:t>
    </dgm:pt>
    <dgm:pt modelId="{E8F9BCBD-F6B3-4607-8F70-C06D5986EC88}" type="parTrans" cxnId="{8548357B-06AF-4F99-B700-7F2D27B166C5}">
      <dgm:prSet/>
      <dgm:spPr/>
      <dgm:t>
        <a:bodyPr/>
        <a:lstStyle/>
        <a:p>
          <a:endParaRPr lang="en-US"/>
        </a:p>
      </dgm:t>
    </dgm:pt>
    <dgm:pt modelId="{B6A0C998-0094-48EE-95A8-C876073B89D7}" type="sibTrans" cxnId="{8548357B-06AF-4F99-B700-7F2D27B166C5}">
      <dgm:prSet/>
      <dgm:spPr/>
      <dgm:t>
        <a:bodyPr/>
        <a:lstStyle/>
        <a:p>
          <a:endParaRPr lang="en-US"/>
        </a:p>
      </dgm:t>
    </dgm:pt>
    <dgm:pt modelId="{6132EB50-6AE4-4326-BE99-6ADA30AC9AE1}">
      <dgm:prSet/>
      <dgm:spPr/>
      <dgm:t>
        <a:bodyPr/>
        <a:lstStyle/>
        <a:p>
          <a:r>
            <a:rPr lang="en-GB" dirty="0"/>
            <a:t>Cities to join the league and pay contributions to the campaign</a:t>
          </a:r>
          <a:endParaRPr lang="en-US" dirty="0"/>
        </a:p>
      </dgm:t>
    </dgm:pt>
    <dgm:pt modelId="{CEDA1C8E-0AE7-497A-89E0-6FD267AB0060}" type="parTrans" cxnId="{1C7CF60C-9D45-43D6-ADB0-631E027EA9D3}">
      <dgm:prSet/>
      <dgm:spPr/>
      <dgm:t>
        <a:bodyPr/>
        <a:lstStyle/>
        <a:p>
          <a:endParaRPr lang="en-US"/>
        </a:p>
      </dgm:t>
    </dgm:pt>
    <dgm:pt modelId="{40BD2834-9407-4F69-9B2F-DA2E016963E7}" type="sibTrans" cxnId="{1C7CF60C-9D45-43D6-ADB0-631E027EA9D3}">
      <dgm:prSet/>
      <dgm:spPr/>
      <dgm:t>
        <a:bodyPr/>
        <a:lstStyle/>
        <a:p>
          <a:endParaRPr lang="en-US"/>
        </a:p>
      </dgm:t>
    </dgm:pt>
    <dgm:pt modelId="{5E9EE48D-02D3-4A18-BE27-48FB23397F89}">
      <dgm:prSet/>
      <dgm:spPr/>
      <dgm:t>
        <a:bodyPr/>
        <a:lstStyle/>
        <a:p>
          <a:r>
            <a:rPr lang="en-GB" dirty="0"/>
            <a:t>Sacks </a:t>
          </a:r>
          <a:r>
            <a:rPr lang="en-GB" dirty="0" err="1"/>
            <a:t>Miletos</a:t>
          </a:r>
          <a:r>
            <a:rPr lang="en-GB" dirty="0"/>
            <a:t> after a siege </a:t>
          </a:r>
          <a:endParaRPr lang="en-US" dirty="0"/>
        </a:p>
      </dgm:t>
    </dgm:pt>
    <dgm:pt modelId="{3F4380CC-C3B6-4808-B696-2634525AF9EE}" type="parTrans" cxnId="{2DCB56D0-2081-4D6F-A92B-DBE2A2B71D97}">
      <dgm:prSet/>
      <dgm:spPr/>
      <dgm:t>
        <a:bodyPr/>
        <a:lstStyle/>
        <a:p>
          <a:endParaRPr lang="en-GB"/>
        </a:p>
      </dgm:t>
    </dgm:pt>
    <dgm:pt modelId="{EDC9542D-E77B-483B-8248-8A0C8D55E78A}" type="sibTrans" cxnId="{2DCB56D0-2081-4D6F-A92B-DBE2A2B71D97}">
      <dgm:prSet/>
      <dgm:spPr/>
      <dgm:t>
        <a:bodyPr/>
        <a:lstStyle/>
        <a:p>
          <a:endParaRPr lang="en-GB"/>
        </a:p>
      </dgm:t>
    </dgm:pt>
    <dgm:pt modelId="{30A210ED-318A-4B10-AAB6-492BCBFB30CF}">
      <dgm:prSet/>
      <dgm:spPr/>
      <dgm:t>
        <a:bodyPr/>
        <a:lstStyle/>
        <a:p>
          <a:r>
            <a:rPr lang="en-GB" dirty="0"/>
            <a:t>Disbands the Fleet: Greek Allies, Expensive, No Retreat/No Surrender</a:t>
          </a:r>
          <a:endParaRPr lang="en-US" dirty="0"/>
        </a:p>
      </dgm:t>
    </dgm:pt>
    <dgm:pt modelId="{0D4F67B8-E7C3-462A-B1A2-BB7550D879FA}" type="parTrans" cxnId="{DD8A97BF-D8B5-4DC7-8363-3B9BC5F34016}">
      <dgm:prSet/>
      <dgm:spPr/>
      <dgm:t>
        <a:bodyPr/>
        <a:lstStyle/>
        <a:p>
          <a:endParaRPr lang="en-GB"/>
        </a:p>
      </dgm:t>
    </dgm:pt>
    <dgm:pt modelId="{38EE5063-76B5-4C00-9ABD-174EA4B5A098}" type="sibTrans" cxnId="{DD8A97BF-D8B5-4DC7-8363-3B9BC5F34016}">
      <dgm:prSet/>
      <dgm:spPr/>
      <dgm:t>
        <a:bodyPr/>
        <a:lstStyle/>
        <a:p>
          <a:endParaRPr lang="en-GB"/>
        </a:p>
      </dgm:t>
    </dgm:pt>
    <dgm:pt modelId="{686D51BA-C8B6-4F89-B117-D51F12A67559}" type="pres">
      <dgm:prSet presAssocID="{051C5A70-3126-4928-A667-1DDB56183204}" presName="linear" presStyleCnt="0">
        <dgm:presLayoutVars>
          <dgm:animLvl val="lvl"/>
          <dgm:resizeHandles val="exact"/>
        </dgm:presLayoutVars>
      </dgm:prSet>
      <dgm:spPr/>
    </dgm:pt>
    <dgm:pt modelId="{EBE62F74-8B6A-4EFD-9E29-730C5BC3B602}" type="pres">
      <dgm:prSet presAssocID="{C751FC8A-314A-4D84-97D6-7B876F91FD5E}" presName="parentText" presStyleLbl="node1" presStyleIdx="0" presStyleCnt="7">
        <dgm:presLayoutVars>
          <dgm:chMax val="0"/>
          <dgm:bulletEnabled val="1"/>
        </dgm:presLayoutVars>
      </dgm:prSet>
      <dgm:spPr/>
    </dgm:pt>
    <dgm:pt modelId="{7EFF88FE-D5AB-4D4A-8A03-6D339B80B8C0}" type="pres">
      <dgm:prSet presAssocID="{39FDAA4D-C858-4652-9B10-8E3F620D8F16}" presName="spacer" presStyleCnt="0"/>
      <dgm:spPr/>
    </dgm:pt>
    <dgm:pt modelId="{C67E5020-7787-4C39-BAB1-C28617B4EFCF}" type="pres">
      <dgm:prSet presAssocID="{F73D6146-BAAD-4093-9658-8CF2F4D3C486}" presName="parentText" presStyleLbl="node1" presStyleIdx="1" presStyleCnt="7">
        <dgm:presLayoutVars>
          <dgm:chMax val="0"/>
          <dgm:bulletEnabled val="1"/>
        </dgm:presLayoutVars>
      </dgm:prSet>
      <dgm:spPr/>
    </dgm:pt>
    <dgm:pt modelId="{BDFF6FDF-54B7-4931-BB8C-483809BBBD89}" type="pres">
      <dgm:prSet presAssocID="{DDE0DB6E-7B0B-4DE5-8096-95258FE8B1FB}" presName="spacer" presStyleCnt="0"/>
      <dgm:spPr/>
    </dgm:pt>
    <dgm:pt modelId="{7138577B-725A-4C2E-BCF0-908E00B76DF0}" type="pres">
      <dgm:prSet presAssocID="{B12CDB8A-B14D-4A87-9BB2-EA4C1C00F4C0}" presName="parentText" presStyleLbl="node1" presStyleIdx="2" presStyleCnt="7">
        <dgm:presLayoutVars>
          <dgm:chMax val="0"/>
          <dgm:bulletEnabled val="1"/>
        </dgm:presLayoutVars>
      </dgm:prSet>
      <dgm:spPr/>
    </dgm:pt>
    <dgm:pt modelId="{DFA0E829-820A-4E74-953A-7546BBB509FA}" type="pres">
      <dgm:prSet presAssocID="{7A11792E-1514-4C95-BD8C-D2D69017089A}" presName="spacer" presStyleCnt="0"/>
      <dgm:spPr/>
    </dgm:pt>
    <dgm:pt modelId="{B7B258B6-6A0F-418A-B318-492A9D11D3A6}" type="pres">
      <dgm:prSet presAssocID="{BBC2724E-3BB2-4811-80AD-6E86EB742F4A}" presName="parentText" presStyleLbl="node1" presStyleIdx="3" presStyleCnt="7">
        <dgm:presLayoutVars>
          <dgm:chMax val="0"/>
          <dgm:bulletEnabled val="1"/>
        </dgm:presLayoutVars>
      </dgm:prSet>
      <dgm:spPr/>
    </dgm:pt>
    <dgm:pt modelId="{045F3253-0D11-4DF4-B41F-BEF28E28022A}" type="pres">
      <dgm:prSet presAssocID="{B6A0C998-0094-48EE-95A8-C876073B89D7}" presName="spacer" presStyleCnt="0"/>
      <dgm:spPr/>
    </dgm:pt>
    <dgm:pt modelId="{F1533CD5-A109-46F5-BAB8-54343D8AFEFA}" type="pres">
      <dgm:prSet presAssocID="{6132EB50-6AE4-4326-BE99-6ADA30AC9AE1}" presName="parentText" presStyleLbl="node1" presStyleIdx="4" presStyleCnt="7">
        <dgm:presLayoutVars>
          <dgm:chMax val="0"/>
          <dgm:bulletEnabled val="1"/>
        </dgm:presLayoutVars>
      </dgm:prSet>
      <dgm:spPr/>
    </dgm:pt>
    <dgm:pt modelId="{3645E555-4DC2-4064-BFE0-9FFA7D435A40}" type="pres">
      <dgm:prSet presAssocID="{40BD2834-9407-4F69-9B2F-DA2E016963E7}" presName="spacer" presStyleCnt="0"/>
      <dgm:spPr/>
    </dgm:pt>
    <dgm:pt modelId="{6C43BA2B-FFB7-4449-9C8A-17107487DDC8}" type="pres">
      <dgm:prSet presAssocID="{5E9EE48D-02D3-4A18-BE27-48FB23397F89}" presName="parentText" presStyleLbl="node1" presStyleIdx="5" presStyleCnt="7">
        <dgm:presLayoutVars>
          <dgm:chMax val="0"/>
          <dgm:bulletEnabled val="1"/>
        </dgm:presLayoutVars>
      </dgm:prSet>
      <dgm:spPr/>
    </dgm:pt>
    <dgm:pt modelId="{337D788F-C52C-4DEF-BEA4-A99D042A2C73}" type="pres">
      <dgm:prSet presAssocID="{EDC9542D-E77B-483B-8248-8A0C8D55E78A}" presName="spacer" presStyleCnt="0"/>
      <dgm:spPr/>
    </dgm:pt>
    <dgm:pt modelId="{61F06F63-575E-4178-A563-6E5C373C712E}" type="pres">
      <dgm:prSet presAssocID="{30A210ED-318A-4B10-AAB6-492BCBFB30CF}" presName="parentText" presStyleLbl="node1" presStyleIdx="6" presStyleCnt="7">
        <dgm:presLayoutVars>
          <dgm:chMax val="0"/>
          <dgm:bulletEnabled val="1"/>
        </dgm:presLayoutVars>
      </dgm:prSet>
      <dgm:spPr/>
    </dgm:pt>
  </dgm:ptLst>
  <dgm:cxnLst>
    <dgm:cxn modelId="{272B2207-AF48-4E83-A4EB-A581D6841D96}" type="presOf" srcId="{051C5A70-3126-4928-A667-1DDB56183204}" destId="{686D51BA-C8B6-4F89-B117-D51F12A67559}" srcOrd="0" destOrd="0" presId="urn:microsoft.com/office/officeart/2005/8/layout/vList2"/>
    <dgm:cxn modelId="{D7565C0B-25CB-4A7F-AADD-B168D762FB26}" type="presOf" srcId="{C751FC8A-314A-4D84-97D6-7B876F91FD5E}" destId="{EBE62F74-8B6A-4EFD-9E29-730C5BC3B602}" srcOrd="0" destOrd="0" presId="urn:microsoft.com/office/officeart/2005/8/layout/vList2"/>
    <dgm:cxn modelId="{1C7CF60C-9D45-43D6-ADB0-631E027EA9D3}" srcId="{051C5A70-3126-4928-A667-1DDB56183204}" destId="{6132EB50-6AE4-4326-BE99-6ADA30AC9AE1}" srcOrd="4" destOrd="0" parTransId="{CEDA1C8E-0AE7-497A-89E0-6FD267AB0060}" sibTransId="{40BD2834-9407-4F69-9B2F-DA2E016963E7}"/>
    <dgm:cxn modelId="{A2CF740D-E65E-47CD-B7CE-3B51B2BBD56C}" srcId="{051C5A70-3126-4928-A667-1DDB56183204}" destId="{C751FC8A-314A-4D84-97D6-7B876F91FD5E}" srcOrd="0" destOrd="0" parTransId="{2739AB94-F65C-48E0-9933-03D8EB464220}" sibTransId="{39FDAA4D-C858-4652-9B10-8E3F620D8F16}"/>
    <dgm:cxn modelId="{F3EF3C24-A5BF-43CA-B9E6-F1F051071C30}" type="presOf" srcId="{BBC2724E-3BB2-4811-80AD-6E86EB742F4A}" destId="{B7B258B6-6A0F-418A-B318-492A9D11D3A6}" srcOrd="0" destOrd="0" presId="urn:microsoft.com/office/officeart/2005/8/layout/vList2"/>
    <dgm:cxn modelId="{7AB4FD24-343F-4605-8E71-6835B5EF6588}" type="presOf" srcId="{5E9EE48D-02D3-4A18-BE27-48FB23397F89}" destId="{6C43BA2B-FFB7-4449-9C8A-17107487DDC8}" srcOrd="0" destOrd="0" presId="urn:microsoft.com/office/officeart/2005/8/layout/vList2"/>
    <dgm:cxn modelId="{67F88567-A0B8-4DED-B8F2-3605275D0652}" srcId="{051C5A70-3126-4928-A667-1DDB56183204}" destId="{F73D6146-BAAD-4093-9658-8CF2F4D3C486}" srcOrd="1" destOrd="0" parTransId="{25855F28-4CE4-4506-8BB8-E8E431D9EB93}" sibTransId="{DDE0DB6E-7B0B-4DE5-8096-95258FE8B1FB}"/>
    <dgm:cxn modelId="{8548357B-06AF-4F99-B700-7F2D27B166C5}" srcId="{051C5A70-3126-4928-A667-1DDB56183204}" destId="{BBC2724E-3BB2-4811-80AD-6E86EB742F4A}" srcOrd="3" destOrd="0" parTransId="{E8F9BCBD-F6B3-4607-8F70-C06D5986EC88}" sibTransId="{B6A0C998-0094-48EE-95A8-C876073B89D7}"/>
    <dgm:cxn modelId="{17D2667D-E749-4EDB-B265-A8E4FE60EA84}" srcId="{051C5A70-3126-4928-A667-1DDB56183204}" destId="{B12CDB8A-B14D-4A87-9BB2-EA4C1C00F4C0}" srcOrd="2" destOrd="0" parTransId="{CA7BB235-B65B-4AD9-83DA-05D4584EE33C}" sibTransId="{7A11792E-1514-4C95-BD8C-D2D69017089A}"/>
    <dgm:cxn modelId="{03B1C0B3-0B91-4FF7-A25F-5DCCBA43D17D}" type="presOf" srcId="{B12CDB8A-B14D-4A87-9BB2-EA4C1C00F4C0}" destId="{7138577B-725A-4C2E-BCF0-908E00B76DF0}" srcOrd="0" destOrd="0" presId="urn:microsoft.com/office/officeart/2005/8/layout/vList2"/>
    <dgm:cxn modelId="{A8677DB8-5EA2-4BAA-B53A-A032A3EC4780}" type="presOf" srcId="{F73D6146-BAAD-4093-9658-8CF2F4D3C486}" destId="{C67E5020-7787-4C39-BAB1-C28617B4EFCF}" srcOrd="0" destOrd="0" presId="urn:microsoft.com/office/officeart/2005/8/layout/vList2"/>
    <dgm:cxn modelId="{88F370BC-B2CB-4B23-8AE3-8EBC23A88ADA}" type="presOf" srcId="{30A210ED-318A-4B10-AAB6-492BCBFB30CF}" destId="{61F06F63-575E-4178-A563-6E5C373C712E}" srcOrd="0" destOrd="0" presId="urn:microsoft.com/office/officeart/2005/8/layout/vList2"/>
    <dgm:cxn modelId="{DD8A97BF-D8B5-4DC7-8363-3B9BC5F34016}" srcId="{051C5A70-3126-4928-A667-1DDB56183204}" destId="{30A210ED-318A-4B10-AAB6-492BCBFB30CF}" srcOrd="6" destOrd="0" parTransId="{0D4F67B8-E7C3-462A-B1A2-BB7550D879FA}" sibTransId="{38EE5063-76B5-4C00-9ABD-174EA4B5A098}"/>
    <dgm:cxn modelId="{5E644BC6-D0A9-42CF-ABF5-0779A7C6265A}" type="presOf" srcId="{6132EB50-6AE4-4326-BE99-6ADA30AC9AE1}" destId="{F1533CD5-A109-46F5-BAB8-54343D8AFEFA}" srcOrd="0" destOrd="0" presId="urn:microsoft.com/office/officeart/2005/8/layout/vList2"/>
    <dgm:cxn modelId="{2DCB56D0-2081-4D6F-A92B-DBE2A2B71D97}" srcId="{051C5A70-3126-4928-A667-1DDB56183204}" destId="{5E9EE48D-02D3-4A18-BE27-48FB23397F89}" srcOrd="5" destOrd="0" parTransId="{3F4380CC-C3B6-4808-B696-2634525AF9EE}" sibTransId="{EDC9542D-E77B-483B-8248-8A0C8D55E78A}"/>
    <dgm:cxn modelId="{72568272-DEA0-4CA4-B952-76B61E18BD46}" type="presParOf" srcId="{686D51BA-C8B6-4F89-B117-D51F12A67559}" destId="{EBE62F74-8B6A-4EFD-9E29-730C5BC3B602}" srcOrd="0" destOrd="0" presId="urn:microsoft.com/office/officeart/2005/8/layout/vList2"/>
    <dgm:cxn modelId="{ED2BFF12-8460-4274-8977-D0242D8B7213}" type="presParOf" srcId="{686D51BA-C8B6-4F89-B117-D51F12A67559}" destId="{7EFF88FE-D5AB-4D4A-8A03-6D339B80B8C0}" srcOrd="1" destOrd="0" presId="urn:microsoft.com/office/officeart/2005/8/layout/vList2"/>
    <dgm:cxn modelId="{D0B785A2-0E74-4249-8531-B33539DC82AA}" type="presParOf" srcId="{686D51BA-C8B6-4F89-B117-D51F12A67559}" destId="{C67E5020-7787-4C39-BAB1-C28617B4EFCF}" srcOrd="2" destOrd="0" presId="urn:microsoft.com/office/officeart/2005/8/layout/vList2"/>
    <dgm:cxn modelId="{A36ECE6C-53FC-45E6-B883-D509EF77814A}" type="presParOf" srcId="{686D51BA-C8B6-4F89-B117-D51F12A67559}" destId="{BDFF6FDF-54B7-4931-BB8C-483809BBBD89}" srcOrd="3" destOrd="0" presId="urn:microsoft.com/office/officeart/2005/8/layout/vList2"/>
    <dgm:cxn modelId="{809A231D-75C3-42FE-BEA7-FF4D80789A28}" type="presParOf" srcId="{686D51BA-C8B6-4F89-B117-D51F12A67559}" destId="{7138577B-725A-4C2E-BCF0-908E00B76DF0}" srcOrd="4" destOrd="0" presId="urn:microsoft.com/office/officeart/2005/8/layout/vList2"/>
    <dgm:cxn modelId="{A28C3D58-EF9A-4D4F-AB14-3CDE2690CE46}" type="presParOf" srcId="{686D51BA-C8B6-4F89-B117-D51F12A67559}" destId="{DFA0E829-820A-4E74-953A-7546BBB509FA}" srcOrd="5" destOrd="0" presId="urn:microsoft.com/office/officeart/2005/8/layout/vList2"/>
    <dgm:cxn modelId="{496C1A06-00E5-4418-9746-803722C45F64}" type="presParOf" srcId="{686D51BA-C8B6-4F89-B117-D51F12A67559}" destId="{B7B258B6-6A0F-418A-B318-492A9D11D3A6}" srcOrd="6" destOrd="0" presId="urn:microsoft.com/office/officeart/2005/8/layout/vList2"/>
    <dgm:cxn modelId="{9678F96B-76FC-428B-A2E5-EE010AD9DC5B}" type="presParOf" srcId="{686D51BA-C8B6-4F89-B117-D51F12A67559}" destId="{045F3253-0D11-4DF4-B41F-BEF28E28022A}" srcOrd="7" destOrd="0" presId="urn:microsoft.com/office/officeart/2005/8/layout/vList2"/>
    <dgm:cxn modelId="{73A2219F-97DC-44BE-A63D-342030A7D794}" type="presParOf" srcId="{686D51BA-C8B6-4F89-B117-D51F12A67559}" destId="{F1533CD5-A109-46F5-BAB8-54343D8AFEFA}" srcOrd="8" destOrd="0" presId="urn:microsoft.com/office/officeart/2005/8/layout/vList2"/>
    <dgm:cxn modelId="{913821B2-8058-458B-A6BC-B858D114BA6D}" type="presParOf" srcId="{686D51BA-C8B6-4F89-B117-D51F12A67559}" destId="{3645E555-4DC2-4064-BFE0-9FFA7D435A40}" srcOrd="9" destOrd="0" presId="urn:microsoft.com/office/officeart/2005/8/layout/vList2"/>
    <dgm:cxn modelId="{596776D8-D4DD-44FC-A8C7-6C32E0A4C8C0}" type="presParOf" srcId="{686D51BA-C8B6-4F89-B117-D51F12A67559}" destId="{6C43BA2B-FFB7-4449-9C8A-17107487DDC8}" srcOrd="10" destOrd="0" presId="urn:microsoft.com/office/officeart/2005/8/layout/vList2"/>
    <dgm:cxn modelId="{F7AD04E6-DB6A-4352-AC8A-D3BAA3046ADD}" type="presParOf" srcId="{686D51BA-C8B6-4F89-B117-D51F12A67559}" destId="{337D788F-C52C-4DEF-BEA4-A99D042A2C73}" srcOrd="11" destOrd="0" presId="urn:microsoft.com/office/officeart/2005/8/layout/vList2"/>
    <dgm:cxn modelId="{A6C1B93A-98E1-4F65-943B-D88D88D778C9}" type="presParOf" srcId="{686D51BA-C8B6-4F89-B117-D51F12A67559}" destId="{61F06F63-575E-4178-A563-6E5C373C712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5CBEA3-F37E-4FD3-B132-2601B1ECC403}"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1DE80E21-95EE-45A4-8A17-F7ED50DE2EC7}">
      <dgm:prSet phldrT="[Text]" phldr="0"/>
      <dgm:spPr/>
      <dgm:t>
        <a:bodyPr/>
        <a:lstStyle/>
        <a:p>
          <a:r>
            <a:rPr lang="en-GB" dirty="0"/>
            <a:t>Alexand releases army veterans</a:t>
          </a:r>
        </a:p>
      </dgm:t>
    </dgm:pt>
    <dgm:pt modelId="{1E26471E-BAD9-4F8C-8D46-396F613A459B}" type="parTrans" cxnId="{29FE47C1-7ED7-4C7C-981F-572C94A3176D}">
      <dgm:prSet/>
      <dgm:spPr/>
      <dgm:t>
        <a:bodyPr/>
        <a:lstStyle/>
        <a:p>
          <a:endParaRPr lang="en-GB"/>
        </a:p>
      </dgm:t>
    </dgm:pt>
    <dgm:pt modelId="{9DE9D4D2-9C18-4662-A728-4E4ED8C9C63C}" type="sibTrans" cxnId="{29FE47C1-7ED7-4C7C-981F-572C94A3176D}">
      <dgm:prSet/>
      <dgm:spPr/>
      <dgm:t>
        <a:bodyPr/>
        <a:lstStyle/>
        <a:p>
          <a:endParaRPr lang="en-GB"/>
        </a:p>
      </dgm:t>
    </dgm:pt>
    <dgm:pt modelId="{C72A4866-4A65-46B4-9573-21A51063BEB7}">
      <dgm:prSet phldrT="[Text]" phldr="0"/>
      <dgm:spPr/>
      <dgm:t>
        <a:bodyPr/>
        <a:lstStyle/>
        <a:p>
          <a:r>
            <a:rPr lang="en-GB" dirty="0"/>
            <a:t>Army revolts</a:t>
          </a:r>
        </a:p>
      </dgm:t>
    </dgm:pt>
    <dgm:pt modelId="{38A443DA-03B9-4E87-9D8C-D0B2F0C15FBC}" type="parTrans" cxnId="{E9E19BBF-CC8D-4F7E-8BB8-4DBD76D32667}">
      <dgm:prSet/>
      <dgm:spPr/>
      <dgm:t>
        <a:bodyPr/>
        <a:lstStyle/>
        <a:p>
          <a:endParaRPr lang="en-GB"/>
        </a:p>
      </dgm:t>
    </dgm:pt>
    <dgm:pt modelId="{98F4F292-E3C1-4C12-87BA-C8645850FE1C}" type="sibTrans" cxnId="{E9E19BBF-CC8D-4F7E-8BB8-4DBD76D32667}">
      <dgm:prSet/>
      <dgm:spPr/>
      <dgm:t>
        <a:bodyPr/>
        <a:lstStyle/>
        <a:p>
          <a:endParaRPr lang="en-GB"/>
        </a:p>
      </dgm:t>
    </dgm:pt>
    <dgm:pt modelId="{7D751A0E-9D32-4DF7-871A-B05ECCE3601B}">
      <dgm:prSet phldrT="[Text]" phldr="0"/>
      <dgm:spPr/>
      <dgm:t>
        <a:bodyPr/>
        <a:lstStyle/>
        <a:p>
          <a:r>
            <a:rPr lang="en-GB" dirty="0"/>
            <a:t>Alexander pouts</a:t>
          </a:r>
        </a:p>
      </dgm:t>
    </dgm:pt>
    <dgm:pt modelId="{BB99906C-1AE2-4025-94B9-7B5F03450DEC}" type="parTrans" cxnId="{A25009D9-D0AD-437E-B204-7EBC0F869D89}">
      <dgm:prSet/>
      <dgm:spPr/>
      <dgm:t>
        <a:bodyPr/>
        <a:lstStyle/>
        <a:p>
          <a:endParaRPr lang="en-GB"/>
        </a:p>
      </dgm:t>
    </dgm:pt>
    <dgm:pt modelId="{5B40682E-072A-49A0-A715-CDD523AE422A}" type="sibTrans" cxnId="{A25009D9-D0AD-437E-B204-7EBC0F869D89}">
      <dgm:prSet/>
      <dgm:spPr/>
      <dgm:t>
        <a:bodyPr/>
        <a:lstStyle/>
        <a:p>
          <a:endParaRPr lang="en-GB"/>
        </a:p>
      </dgm:t>
    </dgm:pt>
    <dgm:pt modelId="{C4986CB8-BFFB-451F-BB64-4C0C675A7123}">
      <dgm:prSet phldrT="[Text]" phldr="0"/>
      <dgm:spPr/>
      <dgm:t>
        <a:bodyPr/>
        <a:lstStyle/>
        <a:p>
          <a:r>
            <a:rPr lang="en-GB" dirty="0"/>
            <a:t>Alexander invites in Persian commanders</a:t>
          </a:r>
        </a:p>
      </dgm:t>
    </dgm:pt>
    <dgm:pt modelId="{BBA7D3DF-A7C7-4BDF-A70A-4149664753CA}" type="parTrans" cxnId="{7A4D85C4-7138-405B-8AEB-918C7DFB72E2}">
      <dgm:prSet/>
      <dgm:spPr/>
      <dgm:t>
        <a:bodyPr/>
        <a:lstStyle/>
        <a:p>
          <a:endParaRPr lang="en-GB"/>
        </a:p>
      </dgm:t>
    </dgm:pt>
    <dgm:pt modelId="{DC342C61-DBB6-4EA5-982D-7F4B3CB5A60B}" type="sibTrans" cxnId="{7A4D85C4-7138-405B-8AEB-918C7DFB72E2}">
      <dgm:prSet/>
      <dgm:spPr/>
      <dgm:t>
        <a:bodyPr/>
        <a:lstStyle/>
        <a:p>
          <a:endParaRPr lang="en-GB"/>
        </a:p>
      </dgm:t>
    </dgm:pt>
    <dgm:pt modelId="{C9ACBA0D-AD21-4D63-BE25-C4F0458C55BF}">
      <dgm:prSet phldrT="[Text]" phldr="0"/>
      <dgm:spPr/>
      <dgm:t>
        <a:bodyPr/>
        <a:lstStyle/>
        <a:p>
          <a:r>
            <a:rPr lang="en-GB"/>
            <a:t>Army returns</a:t>
          </a:r>
          <a:endParaRPr lang="en-GB" dirty="0"/>
        </a:p>
      </dgm:t>
    </dgm:pt>
    <dgm:pt modelId="{42E4F9F7-A8CD-4692-ADE1-75AF7583F547}" type="parTrans" cxnId="{E2345DCE-BC19-4E72-A5AE-1F722535FB23}">
      <dgm:prSet/>
      <dgm:spPr/>
      <dgm:t>
        <a:bodyPr/>
        <a:lstStyle/>
        <a:p>
          <a:endParaRPr lang="en-GB"/>
        </a:p>
      </dgm:t>
    </dgm:pt>
    <dgm:pt modelId="{D4A91B5F-C7D1-42F4-AA3D-77A0051614CE}" type="sibTrans" cxnId="{E2345DCE-BC19-4E72-A5AE-1F722535FB23}">
      <dgm:prSet/>
      <dgm:spPr/>
      <dgm:t>
        <a:bodyPr/>
        <a:lstStyle/>
        <a:p>
          <a:endParaRPr lang="en-GB"/>
        </a:p>
      </dgm:t>
    </dgm:pt>
    <dgm:pt modelId="{FC4842B1-5BFE-4F46-8E3E-CA9A4402DD5A}">
      <dgm:prSet phldrT="[Text]" phldr="0"/>
      <dgm:spPr/>
      <dgm:t>
        <a:bodyPr/>
        <a:lstStyle/>
        <a:p>
          <a:r>
            <a:rPr lang="en-GB" dirty="0"/>
            <a:t>Alexander releases veterans (with pay)</a:t>
          </a:r>
        </a:p>
      </dgm:t>
    </dgm:pt>
    <dgm:pt modelId="{6A47F789-C6E5-47FC-8304-98EAC948CFB8}" type="parTrans" cxnId="{813C10D0-ACE7-40A6-8BCB-0A5573557265}">
      <dgm:prSet/>
      <dgm:spPr/>
      <dgm:t>
        <a:bodyPr/>
        <a:lstStyle/>
        <a:p>
          <a:endParaRPr lang="en-GB"/>
        </a:p>
      </dgm:t>
    </dgm:pt>
    <dgm:pt modelId="{2E705644-8C9B-4320-BC80-C26CF05C8403}" type="sibTrans" cxnId="{813C10D0-ACE7-40A6-8BCB-0A5573557265}">
      <dgm:prSet/>
      <dgm:spPr/>
      <dgm:t>
        <a:bodyPr/>
        <a:lstStyle/>
        <a:p>
          <a:endParaRPr lang="en-GB"/>
        </a:p>
      </dgm:t>
    </dgm:pt>
    <dgm:pt modelId="{D998CF61-3103-4696-B59A-EF193CEEF2CA}" type="pres">
      <dgm:prSet presAssocID="{8C5CBEA3-F37E-4FD3-B132-2601B1ECC403}" presName="Name0" presStyleCnt="0">
        <dgm:presLayoutVars>
          <dgm:dir/>
          <dgm:resizeHandles val="exact"/>
        </dgm:presLayoutVars>
      </dgm:prSet>
      <dgm:spPr/>
    </dgm:pt>
    <dgm:pt modelId="{E1120D0E-BC6F-499E-ABC1-2C81C5A1EF4D}" type="pres">
      <dgm:prSet presAssocID="{1DE80E21-95EE-45A4-8A17-F7ED50DE2EC7}" presName="node" presStyleLbl="node1" presStyleIdx="0" presStyleCnt="6">
        <dgm:presLayoutVars>
          <dgm:bulletEnabled val="1"/>
        </dgm:presLayoutVars>
      </dgm:prSet>
      <dgm:spPr/>
    </dgm:pt>
    <dgm:pt modelId="{A743DAE4-178F-4DE3-AF23-011BDAAF3456}" type="pres">
      <dgm:prSet presAssocID="{9DE9D4D2-9C18-4662-A728-4E4ED8C9C63C}" presName="sibTrans" presStyleLbl="sibTrans2D1" presStyleIdx="0" presStyleCnt="5"/>
      <dgm:spPr/>
    </dgm:pt>
    <dgm:pt modelId="{4BE53B7B-B68B-451C-8A74-07DC46BA7605}" type="pres">
      <dgm:prSet presAssocID="{9DE9D4D2-9C18-4662-A728-4E4ED8C9C63C}" presName="connectorText" presStyleLbl="sibTrans2D1" presStyleIdx="0" presStyleCnt="5"/>
      <dgm:spPr/>
    </dgm:pt>
    <dgm:pt modelId="{2BF02C75-CF04-483A-A76F-56EAD76C7EFD}" type="pres">
      <dgm:prSet presAssocID="{C72A4866-4A65-46B4-9573-21A51063BEB7}" presName="node" presStyleLbl="node1" presStyleIdx="1" presStyleCnt="6">
        <dgm:presLayoutVars>
          <dgm:bulletEnabled val="1"/>
        </dgm:presLayoutVars>
      </dgm:prSet>
      <dgm:spPr/>
    </dgm:pt>
    <dgm:pt modelId="{36094C10-BCF5-4701-9298-BC0345D7C93F}" type="pres">
      <dgm:prSet presAssocID="{98F4F292-E3C1-4C12-87BA-C8645850FE1C}" presName="sibTrans" presStyleLbl="sibTrans2D1" presStyleIdx="1" presStyleCnt="5"/>
      <dgm:spPr/>
    </dgm:pt>
    <dgm:pt modelId="{1707FC96-B95F-45B9-97E6-D6190A89ADBD}" type="pres">
      <dgm:prSet presAssocID="{98F4F292-E3C1-4C12-87BA-C8645850FE1C}" presName="connectorText" presStyleLbl="sibTrans2D1" presStyleIdx="1" presStyleCnt="5"/>
      <dgm:spPr/>
    </dgm:pt>
    <dgm:pt modelId="{3F4E3EEC-41FB-4D07-ACA8-8362F4F0CFFF}" type="pres">
      <dgm:prSet presAssocID="{7D751A0E-9D32-4DF7-871A-B05ECCE3601B}" presName="node" presStyleLbl="node1" presStyleIdx="2" presStyleCnt="6">
        <dgm:presLayoutVars>
          <dgm:bulletEnabled val="1"/>
        </dgm:presLayoutVars>
      </dgm:prSet>
      <dgm:spPr/>
    </dgm:pt>
    <dgm:pt modelId="{47BE7594-DAF6-4EC3-80C5-17DE282EB697}" type="pres">
      <dgm:prSet presAssocID="{5B40682E-072A-49A0-A715-CDD523AE422A}" presName="sibTrans" presStyleLbl="sibTrans2D1" presStyleIdx="2" presStyleCnt="5"/>
      <dgm:spPr/>
    </dgm:pt>
    <dgm:pt modelId="{37944280-07D5-44C3-9EB0-4B5D0758BF3C}" type="pres">
      <dgm:prSet presAssocID="{5B40682E-072A-49A0-A715-CDD523AE422A}" presName="connectorText" presStyleLbl="sibTrans2D1" presStyleIdx="2" presStyleCnt="5"/>
      <dgm:spPr/>
    </dgm:pt>
    <dgm:pt modelId="{05E4F436-418B-4B03-AEA4-A2C0276C2DEB}" type="pres">
      <dgm:prSet presAssocID="{C4986CB8-BFFB-451F-BB64-4C0C675A7123}" presName="node" presStyleLbl="node1" presStyleIdx="3" presStyleCnt="6">
        <dgm:presLayoutVars>
          <dgm:bulletEnabled val="1"/>
        </dgm:presLayoutVars>
      </dgm:prSet>
      <dgm:spPr/>
    </dgm:pt>
    <dgm:pt modelId="{5DECBD70-C19E-4A42-8628-7E4253EB3EBB}" type="pres">
      <dgm:prSet presAssocID="{DC342C61-DBB6-4EA5-982D-7F4B3CB5A60B}" presName="sibTrans" presStyleLbl="sibTrans2D1" presStyleIdx="3" presStyleCnt="5"/>
      <dgm:spPr/>
    </dgm:pt>
    <dgm:pt modelId="{A09A6CD8-C162-4395-B8F2-7264F936313B}" type="pres">
      <dgm:prSet presAssocID="{DC342C61-DBB6-4EA5-982D-7F4B3CB5A60B}" presName="connectorText" presStyleLbl="sibTrans2D1" presStyleIdx="3" presStyleCnt="5"/>
      <dgm:spPr/>
    </dgm:pt>
    <dgm:pt modelId="{128E6824-71A1-4066-9BDC-8FAA147D7704}" type="pres">
      <dgm:prSet presAssocID="{C9ACBA0D-AD21-4D63-BE25-C4F0458C55BF}" presName="node" presStyleLbl="node1" presStyleIdx="4" presStyleCnt="6">
        <dgm:presLayoutVars>
          <dgm:bulletEnabled val="1"/>
        </dgm:presLayoutVars>
      </dgm:prSet>
      <dgm:spPr/>
    </dgm:pt>
    <dgm:pt modelId="{38798010-F8AD-46AB-BAB7-C26D6B8288BF}" type="pres">
      <dgm:prSet presAssocID="{D4A91B5F-C7D1-42F4-AA3D-77A0051614CE}" presName="sibTrans" presStyleLbl="sibTrans2D1" presStyleIdx="4" presStyleCnt="5"/>
      <dgm:spPr/>
    </dgm:pt>
    <dgm:pt modelId="{B25E4A98-43E8-42E4-B99F-53ECCE9B4B54}" type="pres">
      <dgm:prSet presAssocID="{D4A91B5F-C7D1-42F4-AA3D-77A0051614CE}" presName="connectorText" presStyleLbl="sibTrans2D1" presStyleIdx="4" presStyleCnt="5"/>
      <dgm:spPr/>
    </dgm:pt>
    <dgm:pt modelId="{D8C8807A-0086-4F49-9BD1-28CDC6608F9C}" type="pres">
      <dgm:prSet presAssocID="{FC4842B1-5BFE-4F46-8E3E-CA9A4402DD5A}" presName="node" presStyleLbl="node1" presStyleIdx="5" presStyleCnt="6">
        <dgm:presLayoutVars>
          <dgm:bulletEnabled val="1"/>
        </dgm:presLayoutVars>
      </dgm:prSet>
      <dgm:spPr/>
    </dgm:pt>
  </dgm:ptLst>
  <dgm:cxnLst>
    <dgm:cxn modelId="{62199D06-F00D-48E6-AE89-4FBFA53B9F1E}" type="presOf" srcId="{D4A91B5F-C7D1-42F4-AA3D-77A0051614CE}" destId="{38798010-F8AD-46AB-BAB7-C26D6B8288BF}" srcOrd="0" destOrd="0" presId="urn:microsoft.com/office/officeart/2005/8/layout/process1"/>
    <dgm:cxn modelId="{A3B5C313-ACB7-4038-9B02-256C986289C4}" type="presOf" srcId="{7D751A0E-9D32-4DF7-871A-B05ECCE3601B}" destId="{3F4E3EEC-41FB-4D07-ACA8-8362F4F0CFFF}" srcOrd="0" destOrd="0" presId="urn:microsoft.com/office/officeart/2005/8/layout/process1"/>
    <dgm:cxn modelId="{78B41815-5FF3-4E2D-B90B-B8D1AAFD6AC2}" type="presOf" srcId="{D4A91B5F-C7D1-42F4-AA3D-77A0051614CE}" destId="{B25E4A98-43E8-42E4-B99F-53ECCE9B4B54}" srcOrd="1" destOrd="0" presId="urn:microsoft.com/office/officeart/2005/8/layout/process1"/>
    <dgm:cxn modelId="{E904CC19-A7B4-462B-964A-BB811FE78768}" type="presOf" srcId="{DC342C61-DBB6-4EA5-982D-7F4B3CB5A60B}" destId="{5DECBD70-C19E-4A42-8628-7E4253EB3EBB}" srcOrd="0" destOrd="0" presId="urn:microsoft.com/office/officeart/2005/8/layout/process1"/>
    <dgm:cxn modelId="{F74F611A-CCD3-486E-AB77-14A2FE2B398C}" type="presOf" srcId="{DC342C61-DBB6-4EA5-982D-7F4B3CB5A60B}" destId="{A09A6CD8-C162-4395-B8F2-7264F936313B}" srcOrd="1" destOrd="0" presId="urn:microsoft.com/office/officeart/2005/8/layout/process1"/>
    <dgm:cxn modelId="{2AE9261D-BE85-448A-AA14-0B00339899DE}" type="presOf" srcId="{C4986CB8-BFFB-451F-BB64-4C0C675A7123}" destId="{05E4F436-418B-4B03-AEA4-A2C0276C2DEB}" srcOrd="0" destOrd="0" presId="urn:microsoft.com/office/officeart/2005/8/layout/process1"/>
    <dgm:cxn modelId="{52354620-A9C9-4C3D-9A03-597681D41675}" type="presOf" srcId="{FC4842B1-5BFE-4F46-8E3E-CA9A4402DD5A}" destId="{D8C8807A-0086-4F49-9BD1-28CDC6608F9C}" srcOrd="0" destOrd="0" presId="urn:microsoft.com/office/officeart/2005/8/layout/process1"/>
    <dgm:cxn modelId="{AE0A134B-C7C1-4A28-9B18-28D8F68F363B}" type="presOf" srcId="{9DE9D4D2-9C18-4662-A728-4E4ED8C9C63C}" destId="{A743DAE4-178F-4DE3-AF23-011BDAAF3456}" srcOrd="0" destOrd="0" presId="urn:microsoft.com/office/officeart/2005/8/layout/process1"/>
    <dgm:cxn modelId="{8E772975-FC6F-4AC8-BB92-1B4113FABA79}" type="presOf" srcId="{1DE80E21-95EE-45A4-8A17-F7ED50DE2EC7}" destId="{E1120D0E-BC6F-499E-ABC1-2C81C5A1EF4D}" srcOrd="0" destOrd="0" presId="urn:microsoft.com/office/officeart/2005/8/layout/process1"/>
    <dgm:cxn modelId="{48A5EDA2-7A4B-496C-BEEF-F35139D644A3}" type="presOf" srcId="{9DE9D4D2-9C18-4662-A728-4E4ED8C9C63C}" destId="{4BE53B7B-B68B-451C-8A74-07DC46BA7605}" srcOrd="1" destOrd="0" presId="urn:microsoft.com/office/officeart/2005/8/layout/process1"/>
    <dgm:cxn modelId="{8A52C0A6-11FE-4792-AF8C-74663FB5E270}" type="presOf" srcId="{98F4F292-E3C1-4C12-87BA-C8645850FE1C}" destId="{1707FC96-B95F-45B9-97E6-D6190A89ADBD}" srcOrd="1" destOrd="0" presId="urn:microsoft.com/office/officeart/2005/8/layout/process1"/>
    <dgm:cxn modelId="{E9E19BBF-CC8D-4F7E-8BB8-4DBD76D32667}" srcId="{8C5CBEA3-F37E-4FD3-B132-2601B1ECC403}" destId="{C72A4866-4A65-46B4-9573-21A51063BEB7}" srcOrd="1" destOrd="0" parTransId="{38A443DA-03B9-4E87-9D8C-D0B2F0C15FBC}" sibTransId="{98F4F292-E3C1-4C12-87BA-C8645850FE1C}"/>
    <dgm:cxn modelId="{29FE47C1-7ED7-4C7C-981F-572C94A3176D}" srcId="{8C5CBEA3-F37E-4FD3-B132-2601B1ECC403}" destId="{1DE80E21-95EE-45A4-8A17-F7ED50DE2EC7}" srcOrd="0" destOrd="0" parTransId="{1E26471E-BAD9-4F8C-8D46-396F613A459B}" sibTransId="{9DE9D4D2-9C18-4662-A728-4E4ED8C9C63C}"/>
    <dgm:cxn modelId="{7A4D85C4-7138-405B-8AEB-918C7DFB72E2}" srcId="{8C5CBEA3-F37E-4FD3-B132-2601B1ECC403}" destId="{C4986CB8-BFFB-451F-BB64-4C0C675A7123}" srcOrd="3" destOrd="0" parTransId="{BBA7D3DF-A7C7-4BDF-A70A-4149664753CA}" sibTransId="{DC342C61-DBB6-4EA5-982D-7F4B3CB5A60B}"/>
    <dgm:cxn modelId="{E2345DCE-BC19-4E72-A5AE-1F722535FB23}" srcId="{8C5CBEA3-F37E-4FD3-B132-2601B1ECC403}" destId="{C9ACBA0D-AD21-4D63-BE25-C4F0458C55BF}" srcOrd="4" destOrd="0" parTransId="{42E4F9F7-A8CD-4692-ADE1-75AF7583F547}" sibTransId="{D4A91B5F-C7D1-42F4-AA3D-77A0051614CE}"/>
    <dgm:cxn modelId="{813C10D0-ACE7-40A6-8BCB-0A5573557265}" srcId="{8C5CBEA3-F37E-4FD3-B132-2601B1ECC403}" destId="{FC4842B1-5BFE-4F46-8E3E-CA9A4402DD5A}" srcOrd="5" destOrd="0" parTransId="{6A47F789-C6E5-47FC-8304-98EAC948CFB8}" sibTransId="{2E705644-8C9B-4320-BC80-C26CF05C8403}"/>
    <dgm:cxn modelId="{A25009D9-D0AD-437E-B204-7EBC0F869D89}" srcId="{8C5CBEA3-F37E-4FD3-B132-2601B1ECC403}" destId="{7D751A0E-9D32-4DF7-871A-B05ECCE3601B}" srcOrd="2" destOrd="0" parTransId="{BB99906C-1AE2-4025-94B9-7B5F03450DEC}" sibTransId="{5B40682E-072A-49A0-A715-CDD523AE422A}"/>
    <dgm:cxn modelId="{B90FF7ED-3CA3-485B-A9FA-0DF9D03815F4}" type="presOf" srcId="{5B40682E-072A-49A0-A715-CDD523AE422A}" destId="{47BE7594-DAF6-4EC3-80C5-17DE282EB697}" srcOrd="0" destOrd="0" presId="urn:microsoft.com/office/officeart/2005/8/layout/process1"/>
    <dgm:cxn modelId="{B382CBEE-3EB9-4A93-BD43-65342BB0F93D}" type="presOf" srcId="{C9ACBA0D-AD21-4D63-BE25-C4F0458C55BF}" destId="{128E6824-71A1-4066-9BDC-8FAA147D7704}" srcOrd="0" destOrd="0" presId="urn:microsoft.com/office/officeart/2005/8/layout/process1"/>
    <dgm:cxn modelId="{963987F4-E5B8-4D17-9F17-8AA13359C67C}" type="presOf" srcId="{8C5CBEA3-F37E-4FD3-B132-2601B1ECC403}" destId="{D998CF61-3103-4696-B59A-EF193CEEF2CA}" srcOrd="0" destOrd="0" presId="urn:microsoft.com/office/officeart/2005/8/layout/process1"/>
    <dgm:cxn modelId="{6F5114F7-728F-4C64-B0FE-F33D6F4A9CB2}" type="presOf" srcId="{98F4F292-E3C1-4C12-87BA-C8645850FE1C}" destId="{36094C10-BCF5-4701-9298-BC0345D7C93F}" srcOrd="0" destOrd="0" presId="urn:microsoft.com/office/officeart/2005/8/layout/process1"/>
    <dgm:cxn modelId="{7FA551FE-90DA-4C13-9052-B0AAABD17A6D}" type="presOf" srcId="{5B40682E-072A-49A0-A715-CDD523AE422A}" destId="{37944280-07D5-44C3-9EB0-4B5D0758BF3C}" srcOrd="1" destOrd="0" presId="urn:microsoft.com/office/officeart/2005/8/layout/process1"/>
    <dgm:cxn modelId="{8A62E3FE-13AE-40EC-9924-8AB0364D5FCD}" type="presOf" srcId="{C72A4866-4A65-46B4-9573-21A51063BEB7}" destId="{2BF02C75-CF04-483A-A76F-56EAD76C7EFD}" srcOrd="0" destOrd="0" presId="urn:microsoft.com/office/officeart/2005/8/layout/process1"/>
    <dgm:cxn modelId="{9A6803CD-BA47-43ED-BA72-B0F1CF10A811}" type="presParOf" srcId="{D998CF61-3103-4696-B59A-EF193CEEF2CA}" destId="{E1120D0E-BC6F-499E-ABC1-2C81C5A1EF4D}" srcOrd="0" destOrd="0" presId="urn:microsoft.com/office/officeart/2005/8/layout/process1"/>
    <dgm:cxn modelId="{4C2466A4-4181-40D1-94F9-E1D4FBEACB73}" type="presParOf" srcId="{D998CF61-3103-4696-B59A-EF193CEEF2CA}" destId="{A743DAE4-178F-4DE3-AF23-011BDAAF3456}" srcOrd="1" destOrd="0" presId="urn:microsoft.com/office/officeart/2005/8/layout/process1"/>
    <dgm:cxn modelId="{C2038236-EC30-40BF-AE5A-BEB58D00587C}" type="presParOf" srcId="{A743DAE4-178F-4DE3-AF23-011BDAAF3456}" destId="{4BE53B7B-B68B-451C-8A74-07DC46BA7605}" srcOrd="0" destOrd="0" presId="urn:microsoft.com/office/officeart/2005/8/layout/process1"/>
    <dgm:cxn modelId="{0C5545E1-B934-4FF8-9F25-3D12D18DBBFC}" type="presParOf" srcId="{D998CF61-3103-4696-B59A-EF193CEEF2CA}" destId="{2BF02C75-CF04-483A-A76F-56EAD76C7EFD}" srcOrd="2" destOrd="0" presId="urn:microsoft.com/office/officeart/2005/8/layout/process1"/>
    <dgm:cxn modelId="{B07542C4-5437-425D-B431-E2BB4A5DB20B}" type="presParOf" srcId="{D998CF61-3103-4696-B59A-EF193CEEF2CA}" destId="{36094C10-BCF5-4701-9298-BC0345D7C93F}" srcOrd="3" destOrd="0" presId="urn:microsoft.com/office/officeart/2005/8/layout/process1"/>
    <dgm:cxn modelId="{91258332-B3F2-493B-A3F0-2D8172E7BD8B}" type="presParOf" srcId="{36094C10-BCF5-4701-9298-BC0345D7C93F}" destId="{1707FC96-B95F-45B9-97E6-D6190A89ADBD}" srcOrd="0" destOrd="0" presId="urn:microsoft.com/office/officeart/2005/8/layout/process1"/>
    <dgm:cxn modelId="{DC6372C4-E162-4959-B988-2425674FEBB1}" type="presParOf" srcId="{D998CF61-3103-4696-B59A-EF193CEEF2CA}" destId="{3F4E3EEC-41FB-4D07-ACA8-8362F4F0CFFF}" srcOrd="4" destOrd="0" presId="urn:microsoft.com/office/officeart/2005/8/layout/process1"/>
    <dgm:cxn modelId="{7DEEEA8F-184A-4292-A47A-4AEDEF8F675A}" type="presParOf" srcId="{D998CF61-3103-4696-B59A-EF193CEEF2CA}" destId="{47BE7594-DAF6-4EC3-80C5-17DE282EB697}" srcOrd="5" destOrd="0" presId="urn:microsoft.com/office/officeart/2005/8/layout/process1"/>
    <dgm:cxn modelId="{C6BCE57A-1BEE-4C23-813C-420852B6A1E3}" type="presParOf" srcId="{47BE7594-DAF6-4EC3-80C5-17DE282EB697}" destId="{37944280-07D5-44C3-9EB0-4B5D0758BF3C}" srcOrd="0" destOrd="0" presId="urn:microsoft.com/office/officeart/2005/8/layout/process1"/>
    <dgm:cxn modelId="{F4F335CC-EE44-4F8D-8323-38AFF6DAD8AF}" type="presParOf" srcId="{D998CF61-3103-4696-B59A-EF193CEEF2CA}" destId="{05E4F436-418B-4B03-AEA4-A2C0276C2DEB}" srcOrd="6" destOrd="0" presId="urn:microsoft.com/office/officeart/2005/8/layout/process1"/>
    <dgm:cxn modelId="{9D1B0B8D-A7ED-441D-90F3-35C1B67E1303}" type="presParOf" srcId="{D998CF61-3103-4696-B59A-EF193CEEF2CA}" destId="{5DECBD70-C19E-4A42-8628-7E4253EB3EBB}" srcOrd="7" destOrd="0" presId="urn:microsoft.com/office/officeart/2005/8/layout/process1"/>
    <dgm:cxn modelId="{4667EB9C-D6B1-42B0-83B9-99A2B9BA40D5}" type="presParOf" srcId="{5DECBD70-C19E-4A42-8628-7E4253EB3EBB}" destId="{A09A6CD8-C162-4395-B8F2-7264F936313B}" srcOrd="0" destOrd="0" presId="urn:microsoft.com/office/officeart/2005/8/layout/process1"/>
    <dgm:cxn modelId="{F34C824A-C275-4CB4-8010-7E0428258D7F}" type="presParOf" srcId="{D998CF61-3103-4696-B59A-EF193CEEF2CA}" destId="{128E6824-71A1-4066-9BDC-8FAA147D7704}" srcOrd="8" destOrd="0" presId="urn:microsoft.com/office/officeart/2005/8/layout/process1"/>
    <dgm:cxn modelId="{15F470B9-4B50-4E86-A882-8AF0BC73ABBF}" type="presParOf" srcId="{D998CF61-3103-4696-B59A-EF193CEEF2CA}" destId="{38798010-F8AD-46AB-BAB7-C26D6B8288BF}" srcOrd="9" destOrd="0" presId="urn:microsoft.com/office/officeart/2005/8/layout/process1"/>
    <dgm:cxn modelId="{1233B61B-A6FD-4CA2-8908-3B34A68DDC05}" type="presParOf" srcId="{38798010-F8AD-46AB-BAB7-C26D6B8288BF}" destId="{B25E4A98-43E8-42E4-B99F-53ECCE9B4B54}" srcOrd="0" destOrd="0" presId="urn:microsoft.com/office/officeart/2005/8/layout/process1"/>
    <dgm:cxn modelId="{1B5EA603-09DC-445F-AE3A-2B9AE9DB9E6F}" type="presParOf" srcId="{D998CF61-3103-4696-B59A-EF193CEEF2CA}" destId="{D8C8807A-0086-4F49-9BD1-28CDC6608F9C}"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A53F77-898F-4110-8502-BE2BEDFF0424}">
      <dsp:nvSpPr>
        <dsp:cNvPr id="0" name=""/>
        <dsp:cNvSpPr/>
      </dsp:nvSpPr>
      <dsp:spPr>
        <a:xfrm>
          <a:off x="0" y="336815"/>
          <a:ext cx="6797675" cy="16146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‘to raze the city, to sell the captives, to outlaw the Theban exiles from all Greece, and to allow no Greek to offer shelter to a Theban’  					   Diodorus 17.14.3</a:t>
          </a:r>
          <a:endParaRPr lang="en-US" sz="2300" kern="1200"/>
        </a:p>
      </dsp:txBody>
      <dsp:txXfrm>
        <a:off x="78818" y="415633"/>
        <a:ext cx="6640039" cy="1456964"/>
      </dsp:txXfrm>
    </dsp:sp>
    <dsp:sp modelId="{4E900D17-F62E-4C76-8955-167B49E29F8D}">
      <dsp:nvSpPr>
        <dsp:cNvPr id="0" name=""/>
        <dsp:cNvSpPr/>
      </dsp:nvSpPr>
      <dsp:spPr>
        <a:xfrm>
          <a:off x="0" y="2017656"/>
          <a:ext cx="6797675" cy="1614600"/>
        </a:xfrm>
        <a:prstGeom prst="roundRect">
          <a:avLst/>
        </a:prstGeom>
        <a:solidFill>
          <a:schemeClr val="accent2">
            <a:hueOff val="-739400"/>
            <a:satOff val="-3099"/>
            <a:lumOff val="5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Alexander demands ten Athenian generals and politicians (including Demosthenes) to be handed over to him. </a:t>
          </a:r>
          <a:endParaRPr lang="en-US" sz="2300" kern="1200"/>
        </a:p>
      </dsp:txBody>
      <dsp:txXfrm>
        <a:off x="78818" y="2096474"/>
        <a:ext cx="6640039" cy="1456964"/>
      </dsp:txXfrm>
    </dsp:sp>
    <dsp:sp modelId="{B9F5B87B-C5CB-429D-BE58-761B1CB34B3B}">
      <dsp:nvSpPr>
        <dsp:cNvPr id="0" name=""/>
        <dsp:cNvSpPr/>
      </dsp:nvSpPr>
      <dsp:spPr>
        <a:xfrm>
          <a:off x="0" y="3698496"/>
          <a:ext cx="6797675" cy="1614600"/>
        </a:xfrm>
        <a:prstGeom prst="roundRect">
          <a:avLst/>
        </a:prstGeom>
        <a:solidFill>
          <a:schemeClr val="accent2">
            <a:hueOff val="-1478800"/>
            <a:satOff val="-6198"/>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After a second Athenian embassy he lets most of them off. (Led by Demandes)</a:t>
          </a:r>
          <a:endParaRPr lang="en-US" sz="2300" kern="1200"/>
        </a:p>
      </dsp:txBody>
      <dsp:txXfrm>
        <a:off x="78818" y="3777314"/>
        <a:ext cx="6640039" cy="1456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62F74-8B6A-4EFD-9E29-730C5BC3B602}">
      <dsp:nvSpPr>
        <dsp:cNvPr id="0" name=""/>
        <dsp:cNvSpPr/>
      </dsp:nvSpPr>
      <dsp:spPr>
        <a:xfrm>
          <a:off x="0" y="15425"/>
          <a:ext cx="6797675" cy="7558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Parmenio is to go accept the surrender of the cities of Ionia, Lydia, and Aeolis. </a:t>
          </a:r>
          <a:endParaRPr lang="en-US" sz="1900" kern="1200"/>
        </a:p>
      </dsp:txBody>
      <dsp:txXfrm>
        <a:off x="36896" y="52321"/>
        <a:ext cx="6723883" cy="682028"/>
      </dsp:txXfrm>
    </dsp:sp>
    <dsp:sp modelId="{C67E5020-7787-4C39-BAB1-C28617B4EFCF}">
      <dsp:nvSpPr>
        <dsp:cNvPr id="0" name=""/>
        <dsp:cNvSpPr/>
      </dsp:nvSpPr>
      <dsp:spPr>
        <a:xfrm>
          <a:off x="0" y="825966"/>
          <a:ext cx="6797675" cy="755820"/>
        </a:xfrm>
        <a:prstGeom prst="roundRect">
          <a:avLst/>
        </a:prstGeom>
        <a:solidFill>
          <a:schemeClr val="accent2">
            <a:hueOff val="-246467"/>
            <a:satOff val="-1033"/>
            <a:lumOff val="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Oligarchies/Tyrannies are to be replaced with “democracies”</a:t>
          </a:r>
          <a:endParaRPr lang="en-US" sz="1900" kern="1200"/>
        </a:p>
      </dsp:txBody>
      <dsp:txXfrm>
        <a:off x="36896" y="862862"/>
        <a:ext cx="6723883" cy="682028"/>
      </dsp:txXfrm>
    </dsp:sp>
    <dsp:sp modelId="{7138577B-725A-4C2E-BCF0-908E00B76DF0}">
      <dsp:nvSpPr>
        <dsp:cNvPr id="0" name=""/>
        <dsp:cNvSpPr/>
      </dsp:nvSpPr>
      <dsp:spPr>
        <a:xfrm>
          <a:off x="0" y="1636506"/>
          <a:ext cx="6797675" cy="755820"/>
        </a:xfrm>
        <a:prstGeom prst="roundRect">
          <a:avLst/>
        </a:prstGeom>
        <a:solidFill>
          <a:schemeClr val="accent2">
            <a:hueOff val="-492933"/>
            <a:satOff val="-2066"/>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Local laws and customs to remain the same</a:t>
          </a:r>
          <a:endParaRPr lang="en-US" sz="1900" kern="1200"/>
        </a:p>
      </dsp:txBody>
      <dsp:txXfrm>
        <a:off x="36896" y="1673402"/>
        <a:ext cx="6723883" cy="682028"/>
      </dsp:txXfrm>
    </dsp:sp>
    <dsp:sp modelId="{B7B258B6-6A0F-418A-B318-492A9D11D3A6}">
      <dsp:nvSpPr>
        <dsp:cNvPr id="0" name=""/>
        <dsp:cNvSpPr/>
      </dsp:nvSpPr>
      <dsp:spPr>
        <a:xfrm>
          <a:off x="0" y="2447046"/>
          <a:ext cx="6797675" cy="755820"/>
        </a:xfrm>
        <a:prstGeom prst="roundRect">
          <a:avLst/>
        </a:prstGeom>
        <a:solidFill>
          <a:schemeClr val="accent2">
            <a:hueOff val="-739400"/>
            <a:satOff val="-3099"/>
            <a:lumOff val="5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Tribute to Persians to be removed</a:t>
          </a:r>
          <a:endParaRPr lang="en-US" sz="1900" kern="1200"/>
        </a:p>
      </dsp:txBody>
      <dsp:txXfrm>
        <a:off x="36896" y="2483942"/>
        <a:ext cx="6723883" cy="682028"/>
      </dsp:txXfrm>
    </dsp:sp>
    <dsp:sp modelId="{F1533CD5-A109-46F5-BAB8-54343D8AFEFA}">
      <dsp:nvSpPr>
        <dsp:cNvPr id="0" name=""/>
        <dsp:cNvSpPr/>
      </dsp:nvSpPr>
      <dsp:spPr>
        <a:xfrm>
          <a:off x="0" y="3257586"/>
          <a:ext cx="6797675" cy="755820"/>
        </a:xfrm>
        <a:prstGeom prst="roundRect">
          <a:avLst/>
        </a:prstGeom>
        <a:solidFill>
          <a:schemeClr val="accent2">
            <a:hueOff val="-985867"/>
            <a:satOff val="-4132"/>
            <a:lumOff val="78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Cities to join the league and pay contributions to the campaign</a:t>
          </a:r>
          <a:endParaRPr lang="en-US" sz="1900" kern="1200" dirty="0"/>
        </a:p>
      </dsp:txBody>
      <dsp:txXfrm>
        <a:off x="36896" y="3294482"/>
        <a:ext cx="6723883" cy="682028"/>
      </dsp:txXfrm>
    </dsp:sp>
    <dsp:sp modelId="{6C43BA2B-FFB7-4449-9C8A-17107487DDC8}">
      <dsp:nvSpPr>
        <dsp:cNvPr id="0" name=""/>
        <dsp:cNvSpPr/>
      </dsp:nvSpPr>
      <dsp:spPr>
        <a:xfrm>
          <a:off x="0" y="4068126"/>
          <a:ext cx="6797675" cy="755820"/>
        </a:xfrm>
        <a:prstGeom prst="roundRect">
          <a:avLst/>
        </a:prstGeom>
        <a:solidFill>
          <a:schemeClr val="accent2">
            <a:hueOff val="-1232333"/>
            <a:satOff val="-5165"/>
            <a:lumOff val="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Sacks </a:t>
          </a:r>
          <a:r>
            <a:rPr lang="en-GB" sz="1900" kern="1200" dirty="0" err="1"/>
            <a:t>Miletos</a:t>
          </a:r>
          <a:r>
            <a:rPr lang="en-GB" sz="1900" kern="1200" dirty="0"/>
            <a:t> after a siege </a:t>
          </a:r>
          <a:endParaRPr lang="en-US" sz="1900" kern="1200" dirty="0"/>
        </a:p>
      </dsp:txBody>
      <dsp:txXfrm>
        <a:off x="36896" y="4105022"/>
        <a:ext cx="6723883" cy="682028"/>
      </dsp:txXfrm>
    </dsp:sp>
    <dsp:sp modelId="{61F06F63-575E-4178-A563-6E5C373C712E}">
      <dsp:nvSpPr>
        <dsp:cNvPr id="0" name=""/>
        <dsp:cNvSpPr/>
      </dsp:nvSpPr>
      <dsp:spPr>
        <a:xfrm>
          <a:off x="0" y="4878666"/>
          <a:ext cx="6797675" cy="755820"/>
        </a:xfrm>
        <a:prstGeom prst="roundRect">
          <a:avLst/>
        </a:prstGeom>
        <a:solidFill>
          <a:schemeClr val="accent2">
            <a:hueOff val="-1478800"/>
            <a:satOff val="-6198"/>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Disbands the Fleet: Greek Allies, Expensive, No Retreat/No Surrender</a:t>
          </a:r>
          <a:endParaRPr lang="en-US" sz="1900" kern="1200" dirty="0"/>
        </a:p>
      </dsp:txBody>
      <dsp:txXfrm>
        <a:off x="36896" y="4915562"/>
        <a:ext cx="6723883" cy="682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20D0E-BC6F-499E-ABC1-2C81C5A1EF4D}">
      <dsp:nvSpPr>
        <dsp:cNvPr id="0" name=""/>
        <dsp:cNvSpPr/>
      </dsp:nvSpPr>
      <dsp:spPr>
        <a:xfrm>
          <a:off x="0" y="1058885"/>
          <a:ext cx="1453776" cy="10767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Alexand releases army veterans</a:t>
          </a:r>
        </a:p>
      </dsp:txBody>
      <dsp:txXfrm>
        <a:off x="31536" y="1090421"/>
        <a:ext cx="1390704" cy="1013631"/>
      </dsp:txXfrm>
    </dsp:sp>
    <dsp:sp modelId="{A743DAE4-178F-4DE3-AF23-011BDAAF3456}">
      <dsp:nvSpPr>
        <dsp:cNvPr id="0" name=""/>
        <dsp:cNvSpPr/>
      </dsp:nvSpPr>
      <dsp:spPr>
        <a:xfrm>
          <a:off x="1599154" y="1416969"/>
          <a:ext cx="308200" cy="360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599154" y="1489076"/>
        <a:ext cx="215740" cy="216322"/>
      </dsp:txXfrm>
    </dsp:sp>
    <dsp:sp modelId="{2BF02C75-CF04-483A-A76F-56EAD76C7EFD}">
      <dsp:nvSpPr>
        <dsp:cNvPr id="0" name=""/>
        <dsp:cNvSpPr/>
      </dsp:nvSpPr>
      <dsp:spPr>
        <a:xfrm>
          <a:off x="2035286" y="1058885"/>
          <a:ext cx="1453776" cy="10767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Army revolts</a:t>
          </a:r>
        </a:p>
      </dsp:txBody>
      <dsp:txXfrm>
        <a:off x="2066822" y="1090421"/>
        <a:ext cx="1390704" cy="1013631"/>
      </dsp:txXfrm>
    </dsp:sp>
    <dsp:sp modelId="{36094C10-BCF5-4701-9298-BC0345D7C93F}">
      <dsp:nvSpPr>
        <dsp:cNvPr id="0" name=""/>
        <dsp:cNvSpPr/>
      </dsp:nvSpPr>
      <dsp:spPr>
        <a:xfrm>
          <a:off x="3634440" y="1416969"/>
          <a:ext cx="308200" cy="360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634440" y="1489076"/>
        <a:ext cx="215740" cy="216322"/>
      </dsp:txXfrm>
    </dsp:sp>
    <dsp:sp modelId="{3F4E3EEC-41FB-4D07-ACA8-8362F4F0CFFF}">
      <dsp:nvSpPr>
        <dsp:cNvPr id="0" name=""/>
        <dsp:cNvSpPr/>
      </dsp:nvSpPr>
      <dsp:spPr>
        <a:xfrm>
          <a:off x="4070573" y="1058885"/>
          <a:ext cx="1453776" cy="10767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Alexander pouts</a:t>
          </a:r>
        </a:p>
      </dsp:txBody>
      <dsp:txXfrm>
        <a:off x="4102109" y="1090421"/>
        <a:ext cx="1390704" cy="1013631"/>
      </dsp:txXfrm>
    </dsp:sp>
    <dsp:sp modelId="{47BE7594-DAF6-4EC3-80C5-17DE282EB697}">
      <dsp:nvSpPr>
        <dsp:cNvPr id="0" name=""/>
        <dsp:cNvSpPr/>
      </dsp:nvSpPr>
      <dsp:spPr>
        <a:xfrm>
          <a:off x="5669727" y="1416969"/>
          <a:ext cx="308200" cy="360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669727" y="1489076"/>
        <a:ext cx="215740" cy="216322"/>
      </dsp:txXfrm>
    </dsp:sp>
    <dsp:sp modelId="{05E4F436-418B-4B03-AEA4-A2C0276C2DEB}">
      <dsp:nvSpPr>
        <dsp:cNvPr id="0" name=""/>
        <dsp:cNvSpPr/>
      </dsp:nvSpPr>
      <dsp:spPr>
        <a:xfrm>
          <a:off x="6105860" y="1058885"/>
          <a:ext cx="1453776" cy="10767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Alexander invites in Persian commanders</a:t>
          </a:r>
        </a:p>
      </dsp:txBody>
      <dsp:txXfrm>
        <a:off x="6137396" y="1090421"/>
        <a:ext cx="1390704" cy="1013631"/>
      </dsp:txXfrm>
    </dsp:sp>
    <dsp:sp modelId="{5DECBD70-C19E-4A42-8628-7E4253EB3EBB}">
      <dsp:nvSpPr>
        <dsp:cNvPr id="0" name=""/>
        <dsp:cNvSpPr/>
      </dsp:nvSpPr>
      <dsp:spPr>
        <a:xfrm>
          <a:off x="7705014" y="1416969"/>
          <a:ext cx="308200" cy="360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7705014" y="1489076"/>
        <a:ext cx="215740" cy="216322"/>
      </dsp:txXfrm>
    </dsp:sp>
    <dsp:sp modelId="{128E6824-71A1-4066-9BDC-8FAA147D7704}">
      <dsp:nvSpPr>
        <dsp:cNvPr id="0" name=""/>
        <dsp:cNvSpPr/>
      </dsp:nvSpPr>
      <dsp:spPr>
        <a:xfrm>
          <a:off x="8141147" y="1058885"/>
          <a:ext cx="1453776" cy="10767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Army returns</a:t>
          </a:r>
          <a:endParaRPr lang="en-GB" sz="1600" kern="1200" dirty="0"/>
        </a:p>
      </dsp:txBody>
      <dsp:txXfrm>
        <a:off x="8172683" y="1090421"/>
        <a:ext cx="1390704" cy="1013631"/>
      </dsp:txXfrm>
    </dsp:sp>
    <dsp:sp modelId="{38798010-F8AD-46AB-BAB7-C26D6B8288BF}">
      <dsp:nvSpPr>
        <dsp:cNvPr id="0" name=""/>
        <dsp:cNvSpPr/>
      </dsp:nvSpPr>
      <dsp:spPr>
        <a:xfrm>
          <a:off x="9740301" y="1416969"/>
          <a:ext cx="308200" cy="360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9740301" y="1489076"/>
        <a:ext cx="215740" cy="216322"/>
      </dsp:txXfrm>
    </dsp:sp>
    <dsp:sp modelId="{D8C8807A-0086-4F49-9BD1-28CDC6608F9C}">
      <dsp:nvSpPr>
        <dsp:cNvPr id="0" name=""/>
        <dsp:cNvSpPr/>
      </dsp:nvSpPr>
      <dsp:spPr>
        <a:xfrm>
          <a:off x="10176434" y="1058885"/>
          <a:ext cx="1453776" cy="10767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Alexander releases veterans (with pay)</a:t>
          </a:r>
        </a:p>
      </dsp:txBody>
      <dsp:txXfrm>
        <a:off x="10207970" y="1090421"/>
        <a:ext cx="1390704" cy="10136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2235B7-3EC2-4E00-B3B4-480D944FEA12}" type="datetimeFigureOut">
              <a:rPr lang="en-GB" smtClean="0"/>
              <a:t>25/01/2026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EA5A5E-DE6A-4A30-B966-75A435832C23}" type="slidenum">
              <a:rPr lang="en-GB" smtClean="0"/>
              <a:t>‹#›</a:t>
            </a:fld>
            <a:endParaRPr lang="en-GB"/>
          </a:p>
        </p:txBody>
      </p:sp>
    </p:spTree>
    <p:extLst>
      <p:ext uri="{BB962C8B-B14F-4D97-AF65-F5344CB8AC3E}">
        <p14:creationId xmlns:p14="http://schemas.microsoft.com/office/powerpoint/2010/main" val="1780078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Darius takes a defensive position on the north bank of the </a:t>
            </a:r>
            <a:r>
              <a:rPr lang="en-GB" dirty="0" err="1"/>
              <a:t>Pinarus</a:t>
            </a:r>
            <a:r>
              <a:rPr lang="en-GB" dirty="0"/>
              <a:t> river</a:t>
            </a:r>
          </a:p>
          <a:p>
            <a:r>
              <a:rPr lang="en-GB" dirty="0"/>
              <a:t>Alexander has to win: a draw is as good as a loss</a:t>
            </a:r>
          </a:p>
          <a:p>
            <a:r>
              <a:rPr lang="en-GB" dirty="0"/>
              <a:t>Alexander marches the 12 miles to Issus</a:t>
            </a:r>
          </a:p>
          <a:p>
            <a:endParaRPr lang="en-GB" dirty="0"/>
          </a:p>
        </p:txBody>
      </p:sp>
      <p:sp>
        <p:nvSpPr>
          <p:cNvPr id="4" name="Slide Number Placeholder 3"/>
          <p:cNvSpPr>
            <a:spLocks noGrp="1"/>
          </p:cNvSpPr>
          <p:nvPr>
            <p:ph type="sldNum" sz="quarter" idx="5"/>
          </p:nvPr>
        </p:nvSpPr>
        <p:spPr/>
        <p:txBody>
          <a:bodyPr/>
          <a:lstStyle/>
          <a:p>
            <a:fld id="{7CEA5A5E-DE6A-4A30-B966-75A435832C23}" type="slidenum">
              <a:rPr lang="en-GB" smtClean="0"/>
              <a:t>17</a:t>
            </a:fld>
            <a:endParaRPr lang="en-GB"/>
          </a:p>
        </p:txBody>
      </p:sp>
    </p:spTree>
    <p:extLst>
      <p:ext uri="{BB962C8B-B14F-4D97-AF65-F5344CB8AC3E}">
        <p14:creationId xmlns:p14="http://schemas.microsoft.com/office/powerpoint/2010/main" val="519607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Alexander breaks through arches on the right flank</a:t>
            </a:r>
          </a:p>
          <a:p>
            <a:r>
              <a:rPr lang="en-GB" dirty="0"/>
              <a:t>Battle in centre goes well for Persians</a:t>
            </a:r>
          </a:p>
          <a:p>
            <a:r>
              <a:rPr lang="en-GB" dirty="0"/>
              <a:t>Alexander goes towards Darius, who flees</a:t>
            </a:r>
          </a:p>
          <a:p>
            <a:r>
              <a:rPr lang="en-GB" dirty="0"/>
              <a:t>Alexander turns to pursue, but receives message that the Phalanx needs help</a:t>
            </a:r>
          </a:p>
          <a:p>
            <a:r>
              <a:rPr lang="en-GB" dirty="0"/>
              <a:t>Alexander turns his cavalry into the flank of the mercenaries</a:t>
            </a:r>
          </a:p>
          <a:p>
            <a:r>
              <a:rPr lang="en-GB" dirty="0"/>
              <a:t>Chaos ensues</a:t>
            </a:r>
          </a:p>
          <a:p>
            <a:endParaRPr lang="en-GB" dirty="0"/>
          </a:p>
          <a:p>
            <a:endParaRPr lang="en-GB" dirty="0"/>
          </a:p>
        </p:txBody>
      </p:sp>
      <p:sp>
        <p:nvSpPr>
          <p:cNvPr id="4" name="Slide Number Placeholder 3"/>
          <p:cNvSpPr>
            <a:spLocks noGrp="1"/>
          </p:cNvSpPr>
          <p:nvPr>
            <p:ph type="sldNum" sz="quarter" idx="5"/>
          </p:nvPr>
        </p:nvSpPr>
        <p:spPr/>
        <p:txBody>
          <a:bodyPr/>
          <a:lstStyle/>
          <a:p>
            <a:fld id="{7CEA5A5E-DE6A-4A30-B966-75A435832C23}" type="slidenum">
              <a:rPr lang="en-GB" smtClean="0"/>
              <a:t>18</a:t>
            </a:fld>
            <a:endParaRPr lang="en-GB"/>
          </a:p>
        </p:txBody>
      </p:sp>
    </p:spTree>
    <p:extLst>
      <p:ext uri="{BB962C8B-B14F-4D97-AF65-F5344CB8AC3E}">
        <p14:creationId xmlns:p14="http://schemas.microsoft.com/office/powerpoint/2010/main" val="3676851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Alexander was going to be outflanked,</a:t>
            </a:r>
            <a:r>
              <a:rPr lang="en-GB" baseline="0" dirty="0"/>
              <a:t> and knew it. There were no mountains to protect him as at Issus and no sea. Persian line overlapped his by nearly a mile. Special variations on his normal battle lines. </a:t>
            </a:r>
            <a:r>
              <a:rPr lang="en-GB" baseline="0" dirty="0" err="1"/>
              <a:t>Mercs</a:t>
            </a:r>
            <a:r>
              <a:rPr lang="en-GB" baseline="0" dirty="0"/>
              <a:t> on right wing, masked with cavalry. Both wings of the battle line go back at 45 degree angles, league infantry and rest of </a:t>
            </a:r>
            <a:r>
              <a:rPr lang="en-GB" baseline="0" dirty="0" err="1"/>
              <a:t>mercs</a:t>
            </a:r>
            <a:r>
              <a:rPr lang="en-GB" baseline="0" dirty="0"/>
              <a:t> in rear</a:t>
            </a:r>
          </a:p>
          <a:p>
            <a:r>
              <a:rPr lang="en-GB" baseline="0" dirty="0"/>
              <a:t>This plan is essentially reused by Marlborough at </a:t>
            </a:r>
            <a:r>
              <a:rPr lang="en-GB" baseline="0" dirty="0" err="1"/>
              <a:t>Benheim</a:t>
            </a:r>
            <a:r>
              <a:rPr lang="en-GB" baseline="0" dirty="0"/>
              <a:t> and Napoleon at Austerlitz</a:t>
            </a:r>
          </a:p>
          <a:p>
            <a:r>
              <a:rPr lang="en-GB" baseline="0" dirty="0"/>
              <a:t>Plan – draw cavalry to the flanks as much as possible. When flanks are fully committed, he strikes at the centre</a:t>
            </a:r>
          </a:p>
          <a:p>
            <a:r>
              <a:rPr lang="en-GB" baseline="0" dirty="0"/>
              <a:t>All timing: Darius has to move first, Alexander has to strike at the right moment, he moves too quickly he is stopped, too slowly his wings collapse</a:t>
            </a:r>
            <a:endParaRPr lang="en-GB" dirty="0"/>
          </a:p>
        </p:txBody>
      </p:sp>
      <p:sp>
        <p:nvSpPr>
          <p:cNvPr id="4" name="Slide Number Placeholder 3"/>
          <p:cNvSpPr>
            <a:spLocks noGrp="1"/>
          </p:cNvSpPr>
          <p:nvPr>
            <p:ph type="sldNum" sz="quarter" idx="10"/>
          </p:nvPr>
        </p:nvSpPr>
        <p:spPr/>
        <p:txBody>
          <a:bodyPr/>
          <a:lstStyle/>
          <a:p>
            <a:fld id="{2BE039FA-51B7-4EDD-88CB-54B95088B945}" type="slidenum">
              <a:rPr lang="en-GB" smtClean="0"/>
              <a:pPr/>
              <a:t>32</a:t>
            </a:fld>
            <a:endParaRPr lang="en-GB"/>
          </a:p>
        </p:txBody>
      </p:sp>
    </p:spTree>
    <p:extLst>
      <p:ext uri="{BB962C8B-B14F-4D97-AF65-F5344CB8AC3E}">
        <p14:creationId xmlns:p14="http://schemas.microsoft.com/office/powerpoint/2010/main" val="3459403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BE039FA-51B7-4EDD-88CB-54B95088B945}" type="slidenum">
              <a:rPr lang="en-GB" smtClean="0"/>
              <a:pPr/>
              <a:t>50</a:t>
            </a:fld>
            <a:endParaRPr lang="en-GB"/>
          </a:p>
        </p:txBody>
      </p:sp>
    </p:spTree>
    <p:extLst>
      <p:ext uri="{BB962C8B-B14F-4D97-AF65-F5344CB8AC3E}">
        <p14:creationId xmlns:p14="http://schemas.microsoft.com/office/powerpoint/2010/main" val="2525314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sz="900" dirty="0"/>
              <a:t>Battle at the </a:t>
            </a:r>
            <a:r>
              <a:rPr lang="en-GB" sz="900" dirty="0" err="1"/>
              <a:t>Hydaspes</a:t>
            </a:r>
            <a:r>
              <a:rPr lang="en-GB" sz="900" dirty="0"/>
              <a:t> River</a:t>
            </a:r>
          </a:p>
          <a:p>
            <a:pPr>
              <a:lnSpc>
                <a:spcPct val="90000"/>
              </a:lnSpc>
            </a:pPr>
            <a:r>
              <a:rPr lang="en-GB" sz="900" dirty="0" err="1"/>
              <a:t>Porus</a:t>
            </a:r>
            <a:r>
              <a:rPr lang="en-GB" sz="900" dirty="0"/>
              <a:t> uses elephants to disrupt Alexander’s lines</a:t>
            </a:r>
          </a:p>
          <a:p>
            <a:pPr lvl="1">
              <a:lnSpc>
                <a:spcPct val="90000"/>
              </a:lnSpc>
            </a:pPr>
            <a:r>
              <a:rPr lang="en-GB" sz="900" dirty="0"/>
              <a:t>Elephants are extremely useful against horses</a:t>
            </a:r>
          </a:p>
          <a:p>
            <a:pPr>
              <a:lnSpc>
                <a:spcPct val="90000"/>
              </a:lnSpc>
            </a:pPr>
            <a:r>
              <a:rPr lang="en-GB" sz="900" dirty="0"/>
              <a:t>Alexander hides his intentions on how to cross the river</a:t>
            </a:r>
          </a:p>
          <a:p>
            <a:pPr>
              <a:lnSpc>
                <a:spcPct val="90000"/>
              </a:lnSpc>
            </a:pPr>
            <a:r>
              <a:rPr lang="en-GB" sz="900" dirty="0"/>
              <a:t>Alexander moves his troops constantly, particularly at night</a:t>
            </a:r>
          </a:p>
          <a:p>
            <a:pPr>
              <a:lnSpc>
                <a:spcPct val="90000"/>
              </a:lnSpc>
            </a:pPr>
            <a:r>
              <a:rPr lang="en-GB" sz="900" dirty="0" err="1"/>
              <a:t>Porus</a:t>
            </a:r>
            <a:r>
              <a:rPr lang="en-GB" sz="900" dirty="0"/>
              <a:t> stops following his every movement</a:t>
            </a:r>
          </a:p>
          <a:p>
            <a:pPr>
              <a:lnSpc>
                <a:spcPct val="90000"/>
              </a:lnSpc>
            </a:pPr>
            <a:r>
              <a:rPr lang="en-GB" sz="900" dirty="0"/>
              <a:t>Attack must be a surprise</a:t>
            </a:r>
          </a:p>
          <a:p>
            <a:pPr>
              <a:lnSpc>
                <a:spcPct val="90000"/>
              </a:lnSpc>
            </a:pPr>
            <a:r>
              <a:rPr lang="en-GB" sz="900" dirty="0"/>
              <a:t>Prepare a feint in the centre</a:t>
            </a:r>
          </a:p>
          <a:p>
            <a:pPr>
              <a:lnSpc>
                <a:spcPct val="90000"/>
              </a:lnSpc>
            </a:pPr>
            <a:r>
              <a:rPr lang="en-GB" sz="900" dirty="0"/>
              <a:t>Main force goes upstream to a crossing</a:t>
            </a:r>
          </a:p>
          <a:p>
            <a:pPr>
              <a:lnSpc>
                <a:spcPct val="90000"/>
              </a:lnSpc>
            </a:pPr>
            <a:r>
              <a:rPr lang="en-GB" sz="900" dirty="0"/>
              <a:t>Everything almost goes wrong as they disembark on a jetty not on the bank</a:t>
            </a:r>
          </a:p>
        </p:txBody>
      </p:sp>
      <p:sp>
        <p:nvSpPr>
          <p:cNvPr id="4" name="Slide Number Placeholder 3"/>
          <p:cNvSpPr>
            <a:spLocks noGrp="1"/>
          </p:cNvSpPr>
          <p:nvPr>
            <p:ph type="sldNum" sz="quarter" idx="5"/>
          </p:nvPr>
        </p:nvSpPr>
        <p:spPr/>
        <p:txBody>
          <a:bodyPr/>
          <a:lstStyle/>
          <a:p>
            <a:fld id="{7CEA5A5E-DE6A-4A30-B966-75A435832C23}" type="slidenum">
              <a:rPr lang="en-GB" smtClean="0"/>
              <a:t>53</a:t>
            </a:fld>
            <a:endParaRPr lang="en-GB"/>
          </a:p>
        </p:txBody>
      </p:sp>
    </p:spTree>
    <p:extLst>
      <p:ext uri="{BB962C8B-B14F-4D97-AF65-F5344CB8AC3E}">
        <p14:creationId xmlns:p14="http://schemas.microsoft.com/office/powerpoint/2010/main" val="3278282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Craterus</a:t>
            </a:r>
            <a:r>
              <a:rPr lang="en-GB" dirty="0"/>
              <a:t> has been building a fleet, it is now ready, </a:t>
            </a:r>
            <a:r>
              <a:rPr lang="en-GB" dirty="0" err="1"/>
              <a:t>Nearchus</a:t>
            </a:r>
            <a:r>
              <a:rPr lang="en-GB" dirty="0"/>
              <a:t> commands the fleet</a:t>
            </a:r>
          </a:p>
          <a:p>
            <a:pPr>
              <a:buNone/>
            </a:pPr>
            <a:endParaRPr lang="en-GB" dirty="0"/>
          </a:p>
          <a:p>
            <a:r>
              <a:rPr lang="en-GB" dirty="0"/>
              <a:t>Alexander starts to make his way to the Indian ocean</a:t>
            </a:r>
          </a:p>
          <a:p>
            <a:endParaRPr lang="en-GB" dirty="0"/>
          </a:p>
          <a:p>
            <a:r>
              <a:rPr lang="en-GB" dirty="0"/>
              <a:t>3 columns move south, under the commands of </a:t>
            </a:r>
            <a:r>
              <a:rPr lang="en-GB" dirty="0" err="1"/>
              <a:t>Craterus</a:t>
            </a:r>
            <a:r>
              <a:rPr lang="en-GB" dirty="0"/>
              <a:t>, Hephaestion and Philip</a:t>
            </a:r>
          </a:p>
          <a:p>
            <a:endParaRPr lang="en-GB" dirty="0"/>
          </a:p>
        </p:txBody>
      </p:sp>
      <p:sp>
        <p:nvSpPr>
          <p:cNvPr id="4" name="Slide Number Placeholder 3"/>
          <p:cNvSpPr>
            <a:spLocks noGrp="1"/>
          </p:cNvSpPr>
          <p:nvPr>
            <p:ph type="sldNum" sz="quarter" idx="5"/>
          </p:nvPr>
        </p:nvSpPr>
        <p:spPr/>
        <p:txBody>
          <a:bodyPr/>
          <a:lstStyle/>
          <a:p>
            <a:fld id="{7CEA5A5E-DE6A-4A30-B966-75A435832C23}" type="slidenum">
              <a:rPr lang="en-GB" smtClean="0"/>
              <a:t>57</a:t>
            </a:fld>
            <a:endParaRPr lang="en-GB"/>
          </a:p>
        </p:txBody>
      </p:sp>
    </p:spTree>
    <p:extLst>
      <p:ext uri="{BB962C8B-B14F-4D97-AF65-F5344CB8AC3E}">
        <p14:creationId xmlns:p14="http://schemas.microsoft.com/office/powerpoint/2010/main" val="3858136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1/25/2026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1432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9598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1/25/2026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98357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8468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5120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7928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1/25/2026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52579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1/25/2026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598523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1/25/2026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9942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1/25/2026</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2956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1/25/2026</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74143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1/25/2026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874839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43" r:id="rId5"/>
    <p:sldLayoutId id="2147483737" r:id="rId6"/>
    <p:sldLayoutId id="2147483738" r:id="rId7"/>
    <p:sldLayoutId id="2147483739" r:id="rId8"/>
    <p:sldLayoutId id="2147483742" r:id="rId9"/>
    <p:sldLayoutId id="2147483740" r:id="rId10"/>
    <p:sldLayoutId id="2147483741"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es.m.wikipedia.org/wiki/Alejandro_Magno"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File:Battle_Granicus.svg"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Wikipedia:Reference_desk/Archives/Humanities/2011_June_2" TargetMode="External"/><Relationship Id="rId2" Type="http://schemas.openxmlformats.org/officeDocument/2006/relationships/image" Target="../media/image5.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www.nowthedetails.com/2010_02_01_archive.html" TargetMode="External"/><Relationship Id="rId3" Type="http://schemas.openxmlformats.org/officeDocument/2006/relationships/diagramLayout" Target="../diagrams/layout1.xml"/><Relationship Id="rId7" Type="http://schemas.openxmlformats.org/officeDocument/2006/relationships/image" Target="../media/image6.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documents-macedon.blogspot.com/2012/08/age-of-battles-antiquity.html"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abiusmaximus.com/2015/07/25/martin-van-creveld-armies-as-pussycats-ptsd-87361/"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flickr.com/photos/mharrsch/2521591412/"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9XuPCcpXcRU"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en.wikipedia.org/wiki/Second_Battle_of_Anandpur" TargetMode="External"/><Relationship Id="rId2" Type="http://schemas.openxmlformats.org/officeDocument/2006/relationships/image" Target="../media/image24.jp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25.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en.wikipedia.org/wiki/Panther_(legendary_creature)"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aristotleguide.wordpress.com/2016/02/22/the-greek-carnival/" TargetMode="External"/><Relationship Id="rId4" Type="http://schemas.openxmlformats.org/officeDocument/2006/relationships/image" Target="../media/image28.jp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7E17F268-C845-4B3E-9735-6FBCC61FFCAA}"/>
              </a:ext>
            </a:extLst>
          </p:cNvPr>
          <p:cNvPicPr>
            <a:picLocks noChangeAspect="1"/>
          </p:cNvPicPr>
          <p:nvPr/>
        </p:nvPicPr>
        <p:blipFill rotWithShape="1">
          <a:blip r:embed="rId2"/>
          <a:srcRect t="6483" b="9247"/>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51A7E-FD81-464F-9A0D-6BFE4C34F231}"/>
              </a:ext>
            </a:extLst>
          </p:cNvPr>
          <p:cNvSpPr>
            <a:spLocks noGrp="1"/>
          </p:cNvSpPr>
          <p:nvPr>
            <p:ph type="ctrTitle"/>
          </p:nvPr>
        </p:nvSpPr>
        <p:spPr>
          <a:xfrm>
            <a:off x="4985517" y="3331444"/>
            <a:ext cx="6470692" cy="1229306"/>
          </a:xfrm>
        </p:spPr>
        <p:txBody>
          <a:bodyPr>
            <a:normAutofit/>
          </a:bodyPr>
          <a:lstStyle/>
          <a:p>
            <a:r>
              <a:rPr lang="en-GB" sz="5400">
                <a:solidFill>
                  <a:schemeClr val="tx1"/>
                </a:solidFill>
              </a:rPr>
              <a:t>Alexander the Great</a:t>
            </a:r>
          </a:p>
        </p:txBody>
      </p:sp>
      <p:sp>
        <p:nvSpPr>
          <p:cNvPr id="3" name="Subtitle 2">
            <a:extLst>
              <a:ext uri="{FF2B5EF4-FFF2-40B4-BE49-F238E27FC236}">
                <a16:creationId xmlns:a16="http://schemas.microsoft.com/office/drawing/2014/main" id="{8AC3D22D-78D1-4420-A9E5-183FCE8085E6}"/>
              </a:ext>
            </a:extLst>
          </p:cNvPr>
          <p:cNvSpPr>
            <a:spLocks noGrp="1"/>
          </p:cNvSpPr>
          <p:nvPr>
            <p:ph type="subTitle" idx="1"/>
          </p:nvPr>
        </p:nvSpPr>
        <p:spPr>
          <a:xfrm>
            <a:off x="4985516" y="4735799"/>
            <a:ext cx="6470693" cy="605256"/>
          </a:xfrm>
        </p:spPr>
        <p:txBody>
          <a:bodyPr>
            <a:normAutofit/>
          </a:bodyPr>
          <a:lstStyle/>
          <a:p>
            <a:r>
              <a:rPr lang="en-GB" dirty="0"/>
              <a:t>Historical Summary</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99266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defRPr/>
            </a:pPr>
            <a:r>
              <a:rPr lang="en-GB"/>
              <a:t>What are our sources?</a:t>
            </a:r>
          </a:p>
        </p:txBody>
      </p:sp>
      <p:sp>
        <p:nvSpPr>
          <p:cNvPr id="6147" name="Rectangle 3"/>
          <p:cNvSpPr>
            <a:spLocks noGrp="1" noChangeArrowheads="1"/>
          </p:cNvSpPr>
          <p:nvPr>
            <p:ph sz="quarter" idx="1"/>
          </p:nvPr>
        </p:nvSpPr>
        <p:spPr/>
        <p:txBody>
          <a:bodyPr/>
          <a:lstStyle/>
          <a:p>
            <a:pPr lvl="1" eaLnBrk="1" hangingPunct="1">
              <a:defRPr/>
            </a:pPr>
            <a:r>
              <a:rPr lang="en-GB" dirty="0" err="1"/>
              <a:t>Diodorus</a:t>
            </a:r>
            <a:endParaRPr lang="en-GB" dirty="0"/>
          </a:p>
          <a:p>
            <a:pPr lvl="1" eaLnBrk="1" hangingPunct="1">
              <a:defRPr/>
            </a:pPr>
            <a:r>
              <a:rPr lang="en-GB" dirty="0"/>
              <a:t>Q. </a:t>
            </a:r>
            <a:r>
              <a:rPr lang="en-GB" dirty="0" err="1"/>
              <a:t>Curtius</a:t>
            </a:r>
            <a:r>
              <a:rPr lang="en-GB" dirty="0"/>
              <a:t> Rufus</a:t>
            </a:r>
          </a:p>
          <a:p>
            <a:pPr lvl="1" eaLnBrk="1" hangingPunct="1">
              <a:defRPr/>
            </a:pPr>
            <a:r>
              <a:rPr lang="en-GB" dirty="0"/>
              <a:t>Plutarch</a:t>
            </a:r>
          </a:p>
          <a:p>
            <a:pPr lvl="1" eaLnBrk="1" hangingPunct="1">
              <a:defRPr/>
            </a:pPr>
            <a:r>
              <a:rPr lang="en-GB" dirty="0" err="1"/>
              <a:t>Arrian</a:t>
            </a:r>
            <a:endParaRPr lang="en-GB" dirty="0"/>
          </a:p>
          <a:p>
            <a:pPr lvl="1" eaLnBrk="1" hangingPunct="1">
              <a:defRPr/>
            </a:pPr>
            <a:r>
              <a:rPr lang="en-GB" dirty="0"/>
              <a:t>Justin</a:t>
            </a:r>
          </a:p>
          <a:p>
            <a:pPr lvl="1">
              <a:defRPr/>
            </a:pPr>
            <a:r>
              <a:rPr lang="en-GB" dirty="0"/>
              <a:t>Inscriptions</a:t>
            </a:r>
          </a:p>
          <a:p>
            <a:pPr lvl="1" eaLnBrk="1" hangingPunct="1">
              <a:defRPr/>
            </a:pPr>
            <a:r>
              <a:rPr lang="en-GB" dirty="0"/>
              <a:t>Alexander Romance?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652AA22-9808-424D-A3B8-B7892D1E0C65}"/>
              </a:ext>
            </a:extLst>
          </p:cNvPr>
          <p:cNvSpPr>
            <a:spLocks noGrp="1"/>
          </p:cNvSpPr>
          <p:nvPr>
            <p:ph type="title"/>
          </p:nvPr>
        </p:nvSpPr>
        <p:spPr>
          <a:xfrm>
            <a:off x="642257" y="634946"/>
            <a:ext cx="3690257" cy="1450757"/>
          </a:xfrm>
        </p:spPr>
        <p:txBody>
          <a:bodyPr>
            <a:normAutofit/>
          </a:bodyPr>
          <a:lstStyle/>
          <a:p>
            <a:r>
              <a:rPr lang="en-GB" sz="2900"/>
              <a:t>Key Narrative Features of Alexander’s Early Life</a:t>
            </a:r>
          </a:p>
        </p:txBody>
      </p:sp>
      <p:cxnSp>
        <p:nvCxnSpPr>
          <p:cNvPr id="16" name="Straight Connector 15">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F7C4AF5-A8F7-4B17-83B5-78160CB01C8F}"/>
              </a:ext>
            </a:extLst>
          </p:cNvPr>
          <p:cNvSpPr>
            <a:spLocks noGrp="1"/>
          </p:cNvSpPr>
          <p:nvPr>
            <p:ph idx="1"/>
          </p:nvPr>
        </p:nvSpPr>
        <p:spPr>
          <a:xfrm>
            <a:off x="642257" y="2407436"/>
            <a:ext cx="3690257" cy="3461658"/>
          </a:xfrm>
        </p:spPr>
        <p:txBody>
          <a:bodyPr>
            <a:normAutofit/>
          </a:bodyPr>
          <a:lstStyle/>
          <a:p>
            <a:r>
              <a:rPr lang="en-GB" dirty="0"/>
              <a:t>Relationship with Olympias</a:t>
            </a:r>
          </a:p>
          <a:p>
            <a:r>
              <a:rPr lang="en-GB" dirty="0" err="1"/>
              <a:t>Nectanebo</a:t>
            </a:r>
            <a:endParaRPr lang="en-GB" dirty="0"/>
          </a:p>
          <a:p>
            <a:r>
              <a:rPr lang="en-GB" dirty="0"/>
              <a:t>Relationship with Aristotle</a:t>
            </a:r>
          </a:p>
        </p:txBody>
      </p:sp>
      <p:pic>
        <p:nvPicPr>
          <p:cNvPr id="8" name="Picture 7" descr="A close up of a sign&#10;&#10;Description automatically generated">
            <a:extLst>
              <a:ext uri="{FF2B5EF4-FFF2-40B4-BE49-F238E27FC236}">
                <a16:creationId xmlns:a16="http://schemas.microsoft.com/office/drawing/2014/main" id="{9550BA3F-B871-4666-81C8-1082492FC52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84" r="-1" b="11045"/>
          <a:stretch/>
        </p:blipFill>
        <p:spPr>
          <a:xfrm>
            <a:off x="4648201" y="640081"/>
            <a:ext cx="6909801" cy="5314406"/>
          </a:xfrm>
          <a:prstGeom prst="rect">
            <a:avLst/>
          </a:prstGeom>
        </p:spPr>
      </p:pic>
      <p:sp>
        <p:nvSpPr>
          <p:cNvPr id="18" name="Rectangle 17">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D015B48E-3579-45FC-881B-2BAFB5F65B47}"/>
              </a:ext>
            </a:extLst>
          </p:cNvPr>
          <p:cNvSpPr txBox="1"/>
          <p:nvPr/>
        </p:nvSpPr>
        <p:spPr>
          <a:xfrm>
            <a:off x="8951198" y="5754432"/>
            <a:ext cx="26068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s.m.wikipedia.org/wiki/Alejandro_Magn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50572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Alexander Birth and Propaganda</a:t>
            </a:r>
          </a:p>
        </p:txBody>
      </p:sp>
      <p:sp>
        <p:nvSpPr>
          <p:cNvPr id="3" name="Content Placeholder 2"/>
          <p:cNvSpPr>
            <a:spLocks noGrp="1"/>
          </p:cNvSpPr>
          <p:nvPr>
            <p:ph sz="quarter" idx="1"/>
          </p:nvPr>
        </p:nvSpPr>
        <p:spPr/>
        <p:txBody>
          <a:bodyPr>
            <a:normAutofit fontScale="85000" lnSpcReduction="10000"/>
          </a:bodyPr>
          <a:lstStyle/>
          <a:p>
            <a:r>
              <a:rPr lang="en-GB" dirty="0"/>
              <a:t>Be that as it may, Alexander was born early in the month </a:t>
            </a:r>
            <a:r>
              <a:rPr lang="en-GB" dirty="0" err="1"/>
              <a:t>Hecatombaeon</a:t>
            </a:r>
            <a:r>
              <a:rPr lang="en-GB" dirty="0"/>
              <a:t>, the Macedonian name for which is </a:t>
            </a:r>
            <a:r>
              <a:rPr lang="en-GB" dirty="0" err="1"/>
              <a:t>Loüs</a:t>
            </a:r>
            <a:r>
              <a:rPr lang="en-GB" dirty="0"/>
              <a:t>, on the sixth day of the month, and on this day the temple of Ephesian Artemis was burnt. 6 It was apropos of this that </a:t>
            </a:r>
            <a:r>
              <a:rPr lang="en-GB" dirty="0" err="1"/>
              <a:t>Hegesias</a:t>
            </a:r>
            <a:r>
              <a:rPr lang="en-GB" dirty="0"/>
              <a:t> the </a:t>
            </a:r>
            <a:r>
              <a:rPr lang="en-GB" dirty="0" err="1"/>
              <a:t>Magnesian</a:t>
            </a:r>
            <a:r>
              <a:rPr lang="en-GB" dirty="0"/>
              <a:t> made an utterance frigid enough to have extinguished that great conflagration. He said, namely, it was no wonder that the temple of Artemis was burned down, since the goddess was busy bringing Alexander into the world.  But all the Magi who were then at Ephesus, looking upon the temple's disaster as a sign of further disaster, ran about beating their faces and crying aloud that woe and great calamity for Asia had that day been born.  To Philip, however, who had just taken Potidaea, there came three messages at the same time: the first that </a:t>
            </a:r>
            <a:r>
              <a:rPr lang="en-GB" dirty="0" err="1"/>
              <a:t>Parmenio</a:t>
            </a:r>
            <a:r>
              <a:rPr lang="en-GB" dirty="0"/>
              <a:t> had conquered the Illyrians in a great battle, the second that his race-horse had won a victory at the Olympic games, while a third announced the birth of Alexander. These things delighted him, of course, and the seers raised his hopes still higher by declaring that the son whose birth coincided with three victories would be always victorious. </a:t>
            </a:r>
          </a:p>
          <a:p>
            <a:pPr algn="r"/>
            <a:r>
              <a:rPr lang="en-GB" dirty="0"/>
              <a:t>Plutarch </a:t>
            </a:r>
            <a:r>
              <a:rPr lang="en-GB" i="1" dirty="0"/>
              <a:t>Life of Alexander</a:t>
            </a:r>
            <a:r>
              <a:rPr lang="en-GB" dirty="0"/>
              <a:t> 4</a:t>
            </a:r>
          </a:p>
        </p:txBody>
      </p:sp>
    </p:spTree>
    <p:extLst>
      <p:ext uri="{BB962C8B-B14F-4D97-AF65-F5344CB8AC3E}">
        <p14:creationId xmlns:p14="http://schemas.microsoft.com/office/powerpoint/2010/main" val="62570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46232-4129-BB4B-9D69-DE735AFDF3E7}"/>
            </a:ext>
          </a:extLst>
        </p:cNvPr>
        <p:cNvGrpSpPr/>
        <p:nvPr/>
      </p:nvGrpSpPr>
      <p:grpSpPr>
        <a:xfrm>
          <a:off x="0" y="0"/>
          <a:ext cx="0" cy="0"/>
          <a:chOff x="0" y="0"/>
          <a:chExt cx="0" cy="0"/>
        </a:xfrm>
      </p:grpSpPr>
      <p:pic>
        <p:nvPicPr>
          <p:cNvPr id="4" name="Picture 2" descr="http://www.grahamphillips.net/Alexander/Alexander%27s_campaigns_map.jpg">
            <a:extLst>
              <a:ext uri="{FF2B5EF4-FFF2-40B4-BE49-F238E27FC236}">
                <a16:creationId xmlns:a16="http://schemas.microsoft.com/office/drawing/2014/main" id="{FF6AF759-AEC4-422C-9416-0A6B7A547B27}"/>
              </a:ext>
            </a:extLst>
          </p:cNvPr>
          <p:cNvPicPr>
            <a:picLocks noChangeAspect="1" noChangeArrowheads="1"/>
          </p:cNvPicPr>
          <p:nvPr/>
        </p:nvPicPr>
        <p:blipFill rotWithShape="1">
          <a:blip r:embed="rId2" cstate="print"/>
          <a:srcRect l="889" r="-1" b="-1"/>
          <a:stretch/>
        </p:blipFill>
        <p:spPr bwMode="auto">
          <a:xfrm>
            <a:off x="20" y="10"/>
            <a:ext cx="12191980" cy="6857990"/>
          </a:xfrm>
          <a:prstGeom prst="rect">
            <a:avLst/>
          </a:prstGeom>
          <a:noFill/>
        </p:spPr>
      </p:pic>
    </p:spTree>
    <p:extLst>
      <p:ext uri="{BB962C8B-B14F-4D97-AF65-F5344CB8AC3E}">
        <p14:creationId xmlns:p14="http://schemas.microsoft.com/office/powerpoint/2010/main" val="36964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5D727-E075-4525-A872-C30FF5FF0786}"/>
              </a:ext>
            </a:extLst>
          </p:cNvPr>
          <p:cNvSpPr>
            <a:spLocks noGrp="1"/>
          </p:cNvSpPr>
          <p:nvPr>
            <p:ph type="title"/>
          </p:nvPr>
        </p:nvSpPr>
        <p:spPr>
          <a:xfrm>
            <a:off x="878911" y="643468"/>
            <a:ext cx="3177847" cy="1674180"/>
          </a:xfrm>
        </p:spPr>
        <p:txBody>
          <a:bodyPr>
            <a:normAutofit/>
          </a:bodyPr>
          <a:lstStyle/>
          <a:p>
            <a:r>
              <a:rPr lang="en-GB" sz="4000"/>
              <a:t>Up to </a:t>
            </a:r>
            <a:br>
              <a:rPr lang="en-GB" sz="4000"/>
            </a:br>
            <a:r>
              <a:rPr lang="en-GB" sz="4000"/>
              <a:t>Granicus</a:t>
            </a:r>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93FF45-063B-4B09-A71C-E52C5C089F1F}"/>
              </a:ext>
            </a:extLst>
          </p:cNvPr>
          <p:cNvSpPr>
            <a:spLocks noGrp="1"/>
          </p:cNvSpPr>
          <p:nvPr>
            <p:ph idx="1"/>
          </p:nvPr>
        </p:nvSpPr>
        <p:spPr>
          <a:xfrm>
            <a:off x="858064" y="2639380"/>
            <a:ext cx="3205049" cy="3229714"/>
          </a:xfrm>
        </p:spPr>
        <p:txBody>
          <a:bodyPr>
            <a:normAutofit/>
          </a:bodyPr>
          <a:lstStyle/>
          <a:p>
            <a:r>
              <a:rPr lang="en-GB" dirty="0"/>
              <a:t>Alexander and the Philosophers</a:t>
            </a:r>
          </a:p>
          <a:p>
            <a:r>
              <a:rPr lang="en-GB" dirty="0"/>
              <a:t>Destruction of Thebes</a:t>
            </a:r>
          </a:p>
          <a:p>
            <a:r>
              <a:rPr lang="en-GB" dirty="0"/>
              <a:t>Crossing the Hellespont</a:t>
            </a:r>
          </a:p>
          <a:p>
            <a:r>
              <a:rPr lang="en-GB" dirty="0"/>
              <a:t>Battle of Granicus</a:t>
            </a:r>
          </a:p>
          <a:p>
            <a:endParaRPr lang="en-GB" dirty="0"/>
          </a:p>
        </p:txBody>
      </p:sp>
      <p:pic>
        <p:nvPicPr>
          <p:cNvPr id="5" name="Picture 4" descr="A picture containing text, map&#10;&#10;Description automatically generated">
            <a:extLst>
              <a:ext uri="{FF2B5EF4-FFF2-40B4-BE49-F238E27FC236}">
                <a16:creationId xmlns:a16="http://schemas.microsoft.com/office/drawing/2014/main" id="{B293EB67-B8D8-4440-8A54-EFE543DE12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3447" y="822341"/>
            <a:ext cx="6892560" cy="4867870"/>
          </a:xfrm>
          <a:prstGeom prst="rect">
            <a:avLst/>
          </a:prstGeom>
        </p:spPr>
      </p:pic>
      <p:sp>
        <p:nvSpPr>
          <p:cNvPr id="15" name="Rectangle 14">
            <a:extLst>
              <a:ext uri="{FF2B5EF4-FFF2-40B4-BE49-F238E27FC236}">
                <a16:creationId xmlns:a16="http://schemas.microsoft.com/office/drawing/2014/main" id="{75CF30C0-9394-4459-976E-2AA223FB1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A3D0EB03-B634-4B69-AE6C-B9487BE93BDB}"/>
              </a:ext>
            </a:extLst>
          </p:cNvPr>
          <p:cNvSpPr txBox="1"/>
          <p:nvPr/>
        </p:nvSpPr>
        <p:spPr>
          <a:xfrm>
            <a:off x="8939204" y="5490156"/>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File:Battle_Granicus.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51247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type="body" sz="half" idx="4294967295"/>
          </p:nvPr>
        </p:nvSpPr>
        <p:spPr>
          <a:xfrm>
            <a:off x="6759615" y="328914"/>
            <a:ext cx="5432385" cy="5995686"/>
          </a:xfrm>
        </p:spPr>
        <p:txBody>
          <a:bodyPr>
            <a:noAutofit/>
          </a:bodyPr>
          <a:lstStyle/>
          <a:p>
            <a:pPr indent="19050">
              <a:lnSpc>
                <a:spcPct val="100000"/>
              </a:lnSpc>
              <a:buNone/>
              <a:defRPr/>
            </a:pPr>
            <a:r>
              <a:rPr lang="en-GB" dirty="0"/>
              <a:t>Alexander went in person to see him and found him basking at full length in the sun. When he saw so many people approaching him, Diogenes raised himself a little on his elbow and fixed his gaze upon Alexander. The king greeted him and inquired whether he could do anything for him. ‘Yes,’ replied the philosopher, ‘you can stand a little to one side out of my sun.’ Alexander is said to have been greatly impressed by this answer and full of admiration for the hauteur and independence of mind of a man who could look down on him with such condescension. So much so that he remarked to his followers, who were laughing and mocking the philosopher as they went away, ‘You may say what you like, but if I were not Alexander, I would be Diogenes.’</a:t>
            </a:r>
          </a:p>
          <a:p>
            <a:pPr>
              <a:lnSpc>
                <a:spcPct val="100000"/>
              </a:lnSpc>
              <a:defRPr/>
            </a:pPr>
            <a:r>
              <a:rPr lang="en-GB" dirty="0"/>
              <a:t>Plutarch </a:t>
            </a:r>
            <a:r>
              <a:rPr lang="en-GB" i="1" dirty="0"/>
              <a:t>Life of Alexander</a:t>
            </a:r>
            <a:r>
              <a:rPr lang="en-GB" dirty="0"/>
              <a:t> 14</a:t>
            </a:r>
          </a:p>
        </p:txBody>
      </p:sp>
      <p:pic>
        <p:nvPicPr>
          <p:cNvPr id="5" name="Picture 4" descr="A picture containing barrel&#10;&#10;Description automatically generated">
            <a:extLst>
              <a:ext uri="{FF2B5EF4-FFF2-40B4-BE49-F238E27FC236}">
                <a16:creationId xmlns:a16="http://schemas.microsoft.com/office/drawing/2014/main" id="{BD2E17CC-854B-472D-B847-91BFF3EADB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189" r="15594" b="1"/>
          <a:stretch/>
        </p:blipFill>
        <p:spPr>
          <a:xfrm>
            <a:off x="372334" y="328914"/>
            <a:ext cx="6160469" cy="5208608"/>
          </a:xfrm>
          <a:prstGeom prst="rect">
            <a:avLst/>
          </a:prstGeom>
        </p:spPr>
      </p:pic>
      <p:sp>
        <p:nvSpPr>
          <p:cNvPr id="6" name="TextBox 5">
            <a:extLst>
              <a:ext uri="{FF2B5EF4-FFF2-40B4-BE49-F238E27FC236}">
                <a16:creationId xmlns:a16="http://schemas.microsoft.com/office/drawing/2014/main" id="{593B20E8-9CCB-4391-8F9D-AEA9F90A7B30}"/>
              </a:ext>
            </a:extLst>
          </p:cNvPr>
          <p:cNvSpPr txBox="1"/>
          <p:nvPr/>
        </p:nvSpPr>
        <p:spPr>
          <a:xfrm>
            <a:off x="9585196" y="6657945"/>
            <a:ext cx="26068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Wikipedia:Reference_desk/Archives/Humanities/2011_June_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073550" cy="5126203"/>
          </a:xfrm>
        </p:spPr>
        <p:txBody>
          <a:bodyPr anchor="ctr">
            <a:normAutofit/>
          </a:bodyPr>
          <a:lstStyle/>
          <a:p>
            <a:pPr algn="r">
              <a:defRPr/>
            </a:pPr>
            <a:r>
              <a:rPr lang="en-GB" sz="4300"/>
              <a:t>Destruction of Thebes</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
          </p:nvPr>
        </p:nvSpPr>
        <p:spPr>
          <a:xfrm>
            <a:off x="4363786" y="621697"/>
            <a:ext cx="6791894" cy="5147973"/>
          </a:xfrm>
        </p:spPr>
        <p:txBody>
          <a:bodyPr anchor="ctr">
            <a:normAutofit/>
          </a:bodyPr>
          <a:lstStyle/>
          <a:p>
            <a:pPr indent="19050">
              <a:buNone/>
              <a:defRPr/>
            </a:pPr>
            <a:r>
              <a:rPr lang="en-GB" dirty="0"/>
              <a:t>Alexander’s principal object in permitting the sack of Thebes was to frighten the rest of the Greeks into submission by making a terrible example. But he also put forward the excuse that he was redressing the wrongs done to his allies, for the </a:t>
            </a:r>
            <a:r>
              <a:rPr lang="en-GB" dirty="0" err="1"/>
              <a:t>Plataeans</a:t>
            </a:r>
            <a:r>
              <a:rPr lang="en-GB" dirty="0"/>
              <a:t> and </a:t>
            </a:r>
            <a:r>
              <a:rPr lang="en-GB" dirty="0" err="1"/>
              <a:t>Phocians</a:t>
            </a:r>
            <a:r>
              <a:rPr lang="en-GB" dirty="0"/>
              <a:t> had both complained of the actions of the Thebans against them. As for the population of Thebes, he singled out the priests, a few citizens who had friendly connections with Macedonia, the descendants of the poet Pindar, and those who had opposed the revolt to be spared: all the rest were publicly sold into slavery to the number of twenty thousand. Those who were killed in the battle numbered more than six thousand. </a:t>
            </a:r>
          </a:p>
          <a:p>
            <a:pPr>
              <a:buFont typeface="Wingdings" pitchFamily="2" charset="2"/>
              <a:buNone/>
              <a:defRPr/>
            </a:pPr>
            <a:r>
              <a:rPr lang="en-GB" dirty="0"/>
              <a:t>Plutarch, </a:t>
            </a:r>
            <a:r>
              <a:rPr lang="en-GB" i="1" dirty="0"/>
              <a:t>Life of Alexander</a:t>
            </a:r>
            <a:r>
              <a:rPr lang="en-GB" dirty="0"/>
              <a:t> 11</a:t>
            </a:r>
            <a:endParaRPr lang="en-GB"/>
          </a:p>
        </p:txBody>
      </p:sp>
      <p:sp>
        <p:nvSpPr>
          <p:cNvPr id="12" name="Rectangle 11">
            <a:extLst>
              <a:ext uri="{FF2B5EF4-FFF2-40B4-BE49-F238E27FC236}">
                <a16:creationId xmlns:a16="http://schemas.microsoft.com/office/drawing/2014/main" id="{A14E4FB9-9BBF-47B3-A09F-01A3868E9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516835"/>
            <a:ext cx="3084844" cy="1879124"/>
          </a:xfrm>
        </p:spPr>
        <p:txBody>
          <a:bodyPr anchor="ctr">
            <a:normAutofit/>
          </a:bodyPr>
          <a:lstStyle/>
          <a:p>
            <a:pPr>
              <a:defRPr/>
            </a:pPr>
            <a:r>
              <a:rPr lang="en-GB" sz="3600" dirty="0">
                <a:solidFill>
                  <a:schemeClr val="bg1"/>
                </a:solidFill>
              </a:rPr>
              <a:t>Results?</a:t>
            </a:r>
          </a:p>
        </p:txBody>
      </p:sp>
      <p:graphicFrame>
        <p:nvGraphicFramePr>
          <p:cNvPr id="5" name="Content Placeholder 2">
            <a:extLst>
              <a:ext uri="{FF2B5EF4-FFF2-40B4-BE49-F238E27FC236}">
                <a16:creationId xmlns:a16="http://schemas.microsoft.com/office/drawing/2014/main" id="{60521CCF-083E-4EF5-B550-F3A5A8E4D368}"/>
              </a:ext>
            </a:extLst>
          </p:cNvPr>
          <p:cNvGraphicFramePr>
            <a:graphicFrameLocks noGrp="1"/>
          </p:cNvGraphicFramePr>
          <p:nvPr>
            <p:ph sz="quarter" idx="1"/>
            <p:extLst>
              <p:ext uri="{D42A27DB-BD31-4B8C-83A1-F6EECF244321}">
                <p14:modId xmlns:p14="http://schemas.microsoft.com/office/powerpoint/2010/main" val="398206823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close up of a sign&#10;&#10;Description automatically generated">
            <a:extLst>
              <a:ext uri="{FF2B5EF4-FFF2-40B4-BE49-F238E27FC236}">
                <a16:creationId xmlns:a16="http://schemas.microsoft.com/office/drawing/2014/main" id="{5AB0E6B2-B0C7-4C9E-90DE-558189BE590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92370" y="2755539"/>
            <a:ext cx="3009900" cy="3048000"/>
          </a:xfrm>
          <a:prstGeom prst="rect">
            <a:avLst/>
          </a:prstGeom>
        </p:spPr>
      </p:pic>
      <p:sp>
        <p:nvSpPr>
          <p:cNvPr id="8" name="TextBox 7">
            <a:extLst>
              <a:ext uri="{FF2B5EF4-FFF2-40B4-BE49-F238E27FC236}">
                <a16:creationId xmlns:a16="http://schemas.microsoft.com/office/drawing/2014/main" id="{35E067C9-973A-434C-95A9-693D3032CC67}"/>
              </a:ext>
            </a:extLst>
          </p:cNvPr>
          <p:cNvSpPr txBox="1"/>
          <p:nvPr/>
        </p:nvSpPr>
        <p:spPr>
          <a:xfrm>
            <a:off x="492370" y="6389171"/>
            <a:ext cx="3009900" cy="369332"/>
          </a:xfrm>
          <a:prstGeom prst="rect">
            <a:avLst/>
          </a:prstGeom>
          <a:noFill/>
        </p:spPr>
        <p:txBody>
          <a:bodyPr wrap="square" rtlCol="0">
            <a:spAutoFit/>
          </a:bodyPr>
          <a:lstStyle/>
          <a:p>
            <a:r>
              <a:rPr lang="en-GB" sz="900" dirty="0">
                <a:hlinkClick r:id="rId8" tooltip="http://www.nowthedetails.com/2010_02_01_archive.html"/>
              </a:rPr>
              <a:t>This Photo</a:t>
            </a:r>
            <a:r>
              <a:rPr lang="en-GB" sz="900" dirty="0"/>
              <a:t> by Unknown Author is licensed under </a:t>
            </a:r>
            <a:r>
              <a:rPr lang="en-GB" sz="900" dirty="0">
                <a:hlinkClick r:id="rId9" tooltip="https://creativecommons.org/licenses/by/3.0/"/>
              </a:rPr>
              <a:t>CC BY</a:t>
            </a:r>
            <a:endParaRPr lang="en-GB"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Macedonian Forces</a:t>
            </a:r>
          </a:p>
        </p:txBody>
      </p:sp>
      <p:sp>
        <p:nvSpPr>
          <p:cNvPr id="3" name="Content Placeholder 2"/>
          <p:cNvSpPr>
            <a:spLocks noGrp="1"/>
          </p:cNvSpPr>
          <p:nvPr>
            <p:ph sz="quarter" idx="1"/>
          </p:nvPr>
        </p:nvSpPr>
        <p:spPr>
          <a:xfrm>
            <a:off x="897467" y="2150533"/>
            <a:ext cx="9323677" cy="4097868"/>
          </a:xfrm>
        </p:spPr>
        <p:txBody>
          <a:bodyPr/>
          <a:lstStyle/>
          <a:p>
            <a:pPr>
              <a:defRPr/>
            </a:pPr>
            <a:r>
              <a:rPr lang="en-GB" dirty="0"/>
              <a:t>Advance force (in Asia)</a:t>
            </a:r>
          </a:p>
          <a:p>
            <a:pPr lvl="1">
              <a:defRPr/>
            </a:pPr>
            <a:r>
              <a:rPr lang="en-GB" dirty="0"/>
              <a:t>10,000 foot and c. 1,000 cavalry</a:t>
            </a:r>
          </a:p>
          <a:p>
            <a:pPr>
              <a:defRPr/>
            </a:pPr>
            <a:r>
              <a:rPr lang="en-GB" dirty="0"/>
              <a:t>Total Army in Macedon</a:t>
            </a:r>
          </a:p>
          <a:p>
            <a:pPr lvl="1">
              <a:defRPr/>
            </a:pPr>
            <a:r>
              <a:rPr lang="en-GB" dirty="0"/>
              <a:t>30,000 infantry</a:t>
            </a:r>
          </a:p>
          <a:p>
            <a:pPr lvl="1">
              <a:defRPr/>
            </a:pPr>
            <a:r>
              <a:rPr lang="en-GB" dirty="0"/>
              <a:t>3,300 cavalry</a:t>
            </a:r>
          </a:p>
          <a:p>
            <a:pPr lvl="1">
              <a:defRPr/>
            </a:pPr>
            <a:r>
              <a:rPr lang="en-GB" dirty="0"/>
              <a:t>Home defence</a:t>
            </a:r>
          </a:p>
          <a:p>
            <a:pPr lvl="2">
              <a:defRPr/>
            </a:pPr>
            <a:r>
              <a:rPr lang="en-GB" dirty="0"/>
              <a:t>No less than 12,000 infantry and 1,500 cavalry</a:t>
            </a:r>
          </a:p>
          <a:p>
            <a:pPr lvl="1">
              <a:defRPr/>
            </a:pPr>
            <a:r>
              <a:rPr lang="en-GB" dirty="0"/>
              <a:t>Garrisons</a:t>
            </a:r>
          </a:p>
          <a:p>
            <a:pPr lvl="2">
              <a:defRPr/>
            </a:pPr>
            <a:r>
              <a:rPr lang="en-GB" dirty="0"/>
              <a:t>5-6,000</a:t>
            </a:r>
          </a:p>
          <a:p>
            <a:pPr>
              <a:defRPr/>
            </a:pPr>
            <a:endParaRPr lang="en-GB" dirty="0"/>
          </a:p>
        </p:txBody>
      </p:sp>
      <p:pic>
        <p:nvPicPr>
          <p:cNvPr id="4" name="Picture 3">
            <a:extLst>
              <a:ext uri="{FF2B5EF4-FFF2-40B4-BE49-F238E27FC236}">
                <a16:creationId xmlns:a16="http://schemas.microsoft.com/office/drawing/2014/main" id="{3DEB8A44-B082-4037-8D17-8D483EF448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507235" y="1963330"/>
            <a:ext cx="5130173" cy="3674486"/>
          </a:xfrm>
          <a:prstGeom prst="rect">
            <a:avLst/>
          </a:prstGeom>
        </p:spPr>
      </p:pic>
      <p:sp>
        <p:nvSpPr>
          <p:cNvPr id="5" name="TextBox 4">
            <a:extLst>
              <a:ext uri="{FF2B5EF4-FFF2-40B4-BE49-F238E27FC236}">
                <a16:creationId xmlns:a16="http://schemas.microsoft.com/office/drawing/2014/main" id="{6D08BC28-F0C4-48AA-8B1A-AA5ACB91E4CB}"/>
              </a:ext>
            </a:extLst>
          </p:cNvPr>
          <p:cNvSpPr txBox="1"/>
          <p:nvPr/>
        </p:nvSpPr>
        <p:spPr>
          <a:xfrm>
            <a:off x="6507214" y="5637816"/>
            <a:ext cx="4580077" cy="230832"/>
          </a:xfrm>
          <a:prstGeom prst="rect">
            <a:avLst/>
          </a:prstGeom>
          <a:noFill/>
        </p:spPr>
        <p:txBody>
          <a:bodyPr wrap="square" rtlCol="0">
            <a:spAutoFit/>
          </a:bodyPr>
          <a:lstStyle/>
          <a:p>
            <a:r>
              <a:rPr lang="en-GB" sz="900" dirty="0">
                <a:hlinkClick r:id="rId3" tooltip="http://documents-macedon.blogspot.com/2012/08/age-of-battles-antiquity.html"/>
              </a:rPr>
              <a:t>This Photo</a:t>
            </a:r>
            <a:r>
              <a:rPr lang="en-GB" sz="900" dirty="0"/>
              <a:t> by Unknown Author is licensed under </a:t>
            </a:r>
            <a:r>
              <a:rPr lang="en-GB" sz="900" dirty="0">
                <a:hlinkClick r:id="rId4" tooltip="https://creativecommons.org/licenses/by-nc-nd/3.0/"/>
              </a:rPr>
              <a:t>CC BY-NC-ND</a:t>
            </a:r>
            <a:endParaRPr lang="en-GB"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503157" y="87601"/>
            <a:ext cx="3642309" cy="921962"/>
          </a:xfrm>
        </p:spPr>
        <p:txBody>
          <a:bodyPr anchor="ctr">
            <a:normAutofit fontScale="90000"/>
          </a:bodyPr>
          <a:lstStyle/>
          <a:p>
            <a:pPr>
              <a:defRPr/>
            </a:pPr>
            <a:r>
              <a:rPr lang="en-GB" sz="4400" dirty="0">
                <a:solidFill>
                  <a:srgbClr val="FFFFFF"/>
                </a:solidFill>
              </a:rPr>
              <a:t>Temporarily Like Achilles</a:t>
            </a:r>
          </a:p>
        </p:txBody>
      </p:sp>
      <p:sp>
        <p:nvSpPr>
          <p:cNvPr id="3" name="Content Placeholder 2"/>
          <p:cNvSpPr>
            <a:spLocks noGrp="1"/>
          </p:cNvSpPr>
          <p:nvPr>
            <p:ph sz="quarter" idx="1"/>
          </p:nvPr>
        </p:nvSpPr>
        <p:spPr>
          <a:xfrm>
            <a:off x="5231958" y="605896"/>
            <a:ext cx="5923721" cy="5646208"/>
          </a:xfrm>
        </p:spPr>
        <p:txBody>
          <a:bodyPr anchor="ctr">
            <a:normAutofit/>
          </a:bodyPr>
          <a:lstStyle/>
          <a:p>
            <a:pPr indent="19050">
              <a:buNone/>
              <a:defRPr/>
            </a:pPr>
            <a:r>
              <a:rPr lang="en-GB" sz="2400"/>
              <a:t>Once arrived in Asia, he went up to Troy, sacrificed to Athena and poured librations to the heroes of the Greek army. He anointed with oil the column which marks the grave of Achilles, ran a race by it naked with his companions, as the custom is, and then crowned it with a wreath: he also remarked that Achilles was happy in having found a faithful friend while he lived and a great poet to sing of his deeds after his death. </a:t>
            </a:r>
          </a:p>
          <a:p>
            <a:pPr indent="19050">
              <a:buNone/>
              <a:defRPr/>
            </a:pPr>
            <a:r>
              <a:rPr lang="en-GB" sz="2400"/>
              <a:t>Plutarch, </a:t>
            </a:r>
            <a:r>
              <a:rPr lang="en-GB" sz="2400" i="1"/>
              <a:t>Life of Alexander </a:t>
            </a:r>
            <a:r>
              <a:rPr lang="en-GB" sz="2400"/>
              <a:t>15</a:t>
            </a:r>
          </a:p>
        </p:txBody>
      </p:sp>
      <p:pic>
        <p:nvPicPr>
          <p:cNvPr id="5" name="Picture 4" descr="A picture containing drawing&#10;&#10;Description automatically generated">
            <a:extLst>
              <a:ext uri="{FF2B5EF4-FFF2-40B4-BE49-F238E27FC236}">
                <a16:creationId xmlns:a16="http://schemas.microsoft.com/office/drawing/2014/main" id="{BD690E4E-9ACB-4BAA-92B5-7A78478A0EE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4061" y="1442823"/>
            <a:ext cx="4000500" cy="4800600"/>
          </a:xfrm>
          <a:prstGeom prst="rect">
            <a:avLst/>
          </a:prstGeom>
        </p:spPr>
      </p:pic>
      <p:sp>
        <p:nvSpPr>
          <p:cNvPr id="6" name="TextBox 5">
            <a:extLst>
              <a:ext uri="{FF2B5EF4-FFF2-40B4-BE49-F238E27FC236}">
                <a16:creationId xmlns:a16="http://schemas.microsoft.com/office/drawing/2014/main" id="{8EB80E17-4E6A-476C-92AF-6EF2026C1667}"/>
              </a:ext>
            </a:extLst>
          </p:cNvPr>
          <p:cNvSpPr txBox="1"/>
          <p:nvPr/>
        </p:nvSpPr>
        <p:spPr>
          <a:xfrm>
            <a:off x="241381" y="6319879"/>
            <a:ext cx="4000500" cy="230832"/>
          </a:xfrm>
          <a:prstGeom prst="rect">
            <a:avLst/>
          </a:prstGeom>
          <a:noFill/>
        </p:spPr>
        <p:txBody>
          <a:bodyPr wrap="square" rtlCol="0">
            <a:spAutoFit/>
          </a:bodyPr>
          <a:lstStyle/>
          <a:p>
            <a:r>
              <a:rPr lang="en-GB" sz="900" dirty="0">
                <a:hlinkClick r:id="rId3" tooltip="https://fabiusmaximus.com/2015/07/25/martin-van-creveld-armies-as-pussycats-ptsd-87361/"/>
              </a:rPr>
              <a:t>This Photo</a:t>
            </a:r>
            <a:r>
              <a:rPr lang="en-GB" sz="900" dirty="0"/>
              <a:t> by Unknown Author is licensed under </a:t>
            </a:r>
            <a:r>
              <a:rPr lang="en-GB" sz="900" dirty="0">
                <a:hlinkClick r:id="rId4" tooltip="https://creativecommons.org/licenses/by/3.0/"/>
              </a:rPr>
              <a:t>CC BY</a:t>
            </a:r>
            <a:endParaRPr lang="en-GB"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pPr>
              <a:defRPr/>
            </a:pPr>
            <a:r>
              <a:rPr lang="en-GB"/>
              <a:t>Persian Response?</a:t>
            </a:r>
          </a:p>
        </p:txBody>
      </p:sp>
      <p:pic>
        <p:nvPicPr>
          <p:cNvPr id="5" name="Picture 4">
            <a:extLst>
              <a:ext uri="{FF2B5EF4-FFF2-40B4-BE49-F238E27FC236}">
                <a16:creationId xmlns:a16="http://schemas.microsoft.com/office/drawing/2014/main" id="{D8059BE6-1B48-4A46-B118-2BB291165075}"/>
              </a:ext>
            </a:extLst>
          </p:cNvPr>
          <p:cNvPicPr>
            <a:picLocks noChangeAspect="1"/>
          </p:cNvPicPr>
          <p:nvPr/>
        </p:nvPicPr>
        <p:blipFill rotWithShape="1">
          <a:blip r:embed="rId2"/>
          <a:srcRect l="22613" r="26799" b="2"/>
          <a:stretch/>
        </p:blipFill>
        <p:spPr>
          <a:xfrm>
            <a:off x="20" y="10"/>
            <a:ext cx="4580077" cy="6857990"/>
          </a:xfrm>
          <a:prstGeom prst="rect">
            <a:avLst/>
          </a:prstGeom>
        </p:spPr>
      </p:pic>
      <p:cxnSp>
        <p:nvCxnSpPr>
          <p:cNvPr id="21" name="Straight Connector 17">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
          </p:nvPr>
        </p:nvSpPr>
        <p:spPr>
          <a:xfrm>
            <a:off x="5172073" y="2108201"/>
            <a:ext cx="6732059" cy="4463186"/>
          </a:xfrm>
        </p:spPr>
        <p:txBody>
          <a:bodyPr>
            <a:normAutofit fontScale="92500"/>
          </a:bodyPr>
          <a:lstStyle/>
          <a:p>
            <a:pPr indent="19050">
              <a:lnSpc>
                <a:spcPct val="100000"/>
              </a:lnSpc>
              <a:buNone/>
              <a:defRPr/>
            </a:pPr>
            <a:r>
              <a:rPr lang="en-GB" sz="1800" dirty="0"/>
              <a:t>Meanwhile, the Persian satraps and generals had not acted in time to prevent the crossing of the Macedonians, but they mustered their forces and took counsel how to oppose Alexander. Memnon, the Rhodian, famed for his military competence, advocated a policy of not fighting a pitched battle, but of stripping the countryside and through the shortage of supplies preventing the Macedonians from advancing further, while at the same time they sent naval and land forces across to Macedonia and transferred the impact of war to Europe. This was the best counsel, as after-events made clear, but, for all that, Memnon failed to win over the other commanders, since his advice seemed beneath the dignity of the Persians. So they decided to fight it out, and summoning forces from every quarter and heavily outnumbering the Macedonians, they advanced in the direction of </a:t>
            </a:r>
            <a:r>
              <a:rPr lang="en-GB" sz="1800" dirty="0" err="1"/>
              <a:t>Hellespontine</a:t>
            </a:r>
            <a:r>
              <a:rPr lang="en-GB" sz="1800" dirty="0"/>
              <a:t> Phrygia. They pitched camp by the river Granicus, using the bed of the river as a line of defence.</a:t>
            </a:r>
          </a:p>
          <a:p>
            <a:pPr>
              <a:lnSpc>
                <a:spcPct val="100000"/>
              </a:lnSpc>
              <a:buFont typeface="Wingdings" pitchFamily="2" charset="2"/>
              <a:buNone/>
              <a:defRPr/>
            </a:pPr>
            <a:r>
              <a:rPr lang="en-GB" sz="1800" dirty="0" err="1"/>
              <a:t>Diodorus</a:t>
            </a:r>
            <a:r>
              <a:rPr lang="en-GB" sz="1800" dirty="0"/>
              <a:t>  17.18.2-4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http://www.grahamphillips.net/Alexander/Alexander%27s_campaigns_map.jpg"/>
          <p:cNvPicPr>
            <a:picLocks noChangeAspect="1" noChangeArrowheads="1"/>
          </p:cNvPicPr>
          <p:nvPr/>
        </p:nvPicPr>
        <p:blipFill rotWithShape="1">
          <a:blip r:embed="rId2" cstate="print"/>
          <a:srcRect l="889" r="-1" b="-1"/>
          <a:stretch/>
        </p:blipFill>
        <p:spPr bwMode="auto">
          <a:xfrm>
            <a:off x="20" y="10"/>
            <a:ext cx="12191980" cy="6857990"/>
          </a:xfrm>
          <a:prstGeom prst="rect">
            <a:avLst/>
          </a:prstGeom>
          <a:noFill/>
        </p:spPr>
      </p:pic>
      <p:sp>
        <p:nvSpPr>
          <p:cNvPr id="7" name="Rectangle 8">
            <a:extLst>
              <a:ext uri="{FF2B5EF4-FFF2-40B4-BE49-F238E27FC236}">
                <a16:creationId xmlns:a16="http://schemas.microsoft.com/office/drawing/2014/main" id="{8DA9D5E3-3A22-4873-81C8-59749E2165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p:cNvSpPr>
            <a:spLocks noGrp="1"/>
          </p:cNvSpPr>
          <p:nvPr>
            <p:ph type="title"/>
          </p:nvPr>
        </p:nvSpPr>
        <p:spPr>
          <a:xfrm>
            <a:off x="492370" y="516835"/>
            <a:ext cx="3084844" cy="5772840"/>
          </a:xfrm>
        </p:spPr>
        <p:txBody>
          <a:bodyPr anchor="ctr">
            <a:normAutofit/>
          </a:bodyPr>
          <a:lstStyle/>
          <a:p>
            <a:r>
              <a:rPr lang="en-GB" sz="3600">
                <a:solidFill>
                  <a:schemeClr val="bg1"/>
                </a:solidFill>
              </a:rPr>
              <a:t>Fate of Asia Minor</a:t>
            </a:r>
          </a:p>
        </p:txBody>
      </p:sp>
      <p:graphicFrame>
        <p:nvGraphicFramePr>
          <p:cNvPr id="8" name="Content Placeholder 5">
            <a:extLst>
              <a:ext uri="{FF2B5EF4-FFF2-40B4-BE49-F238E27FC236}">
                <a16:creationId xmlns:a16="http://schemas.microsoft.com/office/drawing/2014/main" id="{458527AA-046A-4694-9A49-02B22A1ABEE0}"/>
              </a:ext>
            </a:extLst>
          </p:cNvPr>
          <p:cNvGraphicFramePr>
            <a:graphicFrameLocks noGrp="1"/>
          </p:cNvGraphicFramePr>
          <p:nvPr>
            <p:ph sz="quarter" idx="1"/>
            <p:extLst>
              <p:ext uri="{D42A27DB-BD31-4B8C-83A1-F6EECF244321}">
                <p14:modId xmlns:p14="http://schemas.microsoft.com/office/powerpoint/2010/main" val="286868527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Darius v Alexander: Round 1</a:t>
            </a:r>
          </a:p>
        </p:txBody>
      </p:sp>
      <p:sp>
        <p:nvSpPr>
          <p:cNvPr id="3" name="Content Placeholder 2"/>
          <p:cNvSpPr>
            <a:spLocks noGrp="1"/>
          </p:cNvSpPr>
          <p:nvPr>
            <p:ph sz="quarter" idx="1"/>
          </p:nvPr>
        </p:nvSpPr>
        <p:spPr>
          <a:xfrm>
            <a:off x="1373108" y="2194560"/>
            <a:ext cx="6392848" cy="3796756"/>
          </a:xfrm>
        </p:spPr>
        <p:txBody>
          <a:bodyPr>
            <a:normAutofit/>
          </a:bodyPr>
          <a:lstStyle/>
          <a:p>
            <a:r>
              <a:rPr lang="en-GB" dirty="0"/>
              <a:t>Darius gathers troops in Babylon</a:t>
            </a:r>
          </a:p>
          <a:p>
            <a:r>
              <a:rPr lang="en-GB" dirty="0"/>
              <a:t>Alexander is in Cappadocia in August</a:t>
            </a:r>
          </a:p>
          <a:p>
            <a:r>
              <a:rPr lang="en-GB" dirty="0"/>
              <a:t>Alexander must pass through the Cilician Gates</a:t>
            </a:r>
          </a:p>
          <a:p>
            <a:r>
              <a:rPr lang="en-GB" dirty="0"/>
              <a:t>Before the highway, barely wide enough for 2 camels to pass each other</a:t>
            </a:r>
          </a:p>
          <a:p>
            <a:endParaRPr lang="en-GB" dirty="0"/>
          </a:p>
        </p:txBody>
      </p:sp>
      <p:pic>
        <p:nvPicPr>
          <p:cNvPr id="27650" name="Picture 2" descr="http://farm3.static.flickr.com/2143/2159737140_e2fb3e99b7.jpg"/>
          <p:cNvPicPr>
            <a:picLocks noChangeAspect="1" noChangeArrowheads="1"/>
          </p:cNvPicPr>
          <p:nvPr/>
        </p:nvPicPr>
        <p:blipFill>
          <a:blip r:embed="rId2" cstate="print"/>
          <a:srcRect/>
          <a:stretch>
            <a:fillRect/>
          </a:stretch>
        </p:blipFill>
        <p:spPr bwMode="auto">
          <a:xfrm>
            <a:off x="8760296" y="200254"/>
            <a:ext cx="3456384" cy="2308864"/>
          </a:xfrm>
          <a:prstGeom prst="rect">
            <a:avLst/>
          </a:prstGeom>
          <a:noFill/>
        </p:spPr>
      </p:pic>
      <p:pic>
        <p:nvPicPr>
          <p:cNvPr id="27651" name="Picture 3"/>
          <p:cNvPicPr>
            <a:picLocks noChangeAspect="1" noChangeArrowheads="1"/>
          </p:cNvPicPr>
          <p:nvPr/>
        </p:nvPicPr>
        <p:blipFill>
          <a:blip r:embed="rId3" cstate="print"/>
          <a:srcRect l="12334" t="30760" r="38842" b="11281"/>
          <a:stretch>
            <a:fillRect/>
          </a:stretch>
        </p:blipFill>
        <p:spPr bwMode="auto">
          <a:xfrm>
            <a:off x="8401040" y="2986538"/>
            <a:ext cx="3672408" cy="2724689"/>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4D5B3C"/>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516836"/>
            <a:ext cx="3084844" cy="1961086"/>
          </a:xfrm>
        </p:spPr>
        <p:txBody>
          <a:bodyPr>
            <a:normAutofit/>
          </a:bodyPr>
          <a:lstStyle/>
          <a:p>
            <a:r>
              <a:rPr lang="en-GB" sz="4000">
                <a:solidFill>
                  <a:srgbClr val="FFFFFF"/>
                </a:solidFill>
              </a:rPr>
              <a:t>Cilician Gates</a:t>
            </a:r>
          </a:p>
        </p:txBody>
      </p:sp>
      <p:cxnSp>
        <p:nvCxnSpPr>
          <p:cNvPr id="13" name="Straight Connector 12">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
          </p:nvPr>
        </p:nvSpPr>
        <p:spPr>
          <a:xfrm>
            <a:off x="571752" y="2799654"/>
            <a:ext cx="3005462" cy="3189665"/>
          </a:xfrm>
        </p:spPr>
        <p:txBody>
          <a:bodyPr>
            <a:normAutofit/>
          </a:bodyPr>
          <a:lstStyle/>
          <a:p>
            <a:r>
              <a:rPr lang="en-GB" sz="1700">
                <a:solidFill>
                  <a:srgbClr val="FFFFFF"/>
                </a:solidFill>
              </a:rPr>
              <a:t>Arsames does not put all his forces across the gates</a:t>
            </a:r>
          </a:p>
          <a:p>
            <a:r>
              <a:rPr lang="en-GB" sz="1700">
                <a:solidFill>
                  <a:srgbClr val="FFFFFF"/>
                </a:solidFill>
              </a:rPr>
              <a:t>Leaves a small force and then devastates the land behind the gates</a:t>
            </a:r>
          </a:p>
          <a:p>
            <a:r>
              <a:rPr lang="en-GB" sz="1700">
                <a:solidFill>
                  <a:srgbClr val="FFFFFF"/>
                </a:solidFill>
              </a:rPr>
              <a:t>Wrong lessons learned from Granicus</a:t>
            </a:r>
          </a:p>
          <a:p>
            <a:r>
              <a:rPr lang="en-GB" sz="1700">
                <a:solidFill>
                  <a:srgbClr val="FFFFFF"/>
                </a:solidFill>
              </a:rPr>
              <a:t>Alexander marches through the gates largely unopposed</a:t>
            </a:r>
          </a:p>
        </p:txBody>
      </p:sp>
      <p:pic>
        <p:nvPicPr>
          <p:cNvPr id="4" name="Picture 3">
            <a:extLst>
              <a:ext uri="{FF2B5EF4-FFF2-40B4-BE49-F238E27FC236}">
                <a16:creationId xmlns:a16="http://schemas.microsoft.com/office/drawing/2014/main" id="{7CF63AB9-4FDF-4671-AD89-B1FF5D7763A1}"/>
              </a:ext>
            </a:extLst>
          </p:cNvPr>
          <p:cNvPicPr>
            <a:picLocks noChangeAspect="1" noChangeArrowheads="1"/>
          </p:cNvPicPr>
          <p:nvPr/>
        </p:nvPicPr>
        <p:blipFill>
          <a:blip r:embed="rId2" cstate="print"/>
          <a:srcRect l="12334" t="30760" r="38842" b="11281"/>
          <a:stretch>
            <a:fillRect/>
          </a:stretch>
        </p:blipFill>
        <p:spPr bwMode="auto">
          <a:xfrm>
            <a:off x="4742017" y="907123"/>
            <a:ext cx="6798082" cy="504375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endParaRPr lang="en-GB"/>
          </a:p>
        </p:txBody>
      </p:sp>
      <p:pic>
        <p:nvPicPr>
          <p:cNvPr id="41986" name="Picture 2" descr="Map of the Battle of Issus, 333 BC - Initial Situation"/>
          <p:cNvPicPr>
            <a:picLocks noChangeAspect="1" noChangeArrowheads="1"/>
          </p:cNvPicPr>
          <p:nvPr/>
        </p:nvPicPr>
        <p:blipFill>
          <a:blip r:embed="rId3" cstate="print"/>
          <a:srcRect/>
          <a:stretch>
            <a:fillRect/>
          </a:stretch>
        </p:blipFill>
        <p:spPr bwMode="auto">
          <a:xfrm>
            <a:off x="1524000" y="0"/>
            <a:ext cx="8858556" cy="685800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endParaRPr lang="en-GB"/>
          </a:p>
        </p:txBody>
      </p:sp>
      <p:pic>
        <p:nvPicPr>
          <p:cNvPr id="46082" name="Picture 2" descr="Map of the Battle of Issus, 333 BC - Decisive Action"/>
          <p:cNvPicPr>
            <a:picLocks noChangeAspect="1" noChangeArrowheads="1"/>
          </p:cNvPicPr>
          <p:nvPr/>
        </p:nvPicPr>
        <p:blipFill>
          <a:blip r:embed="rId3" cstate="print"/>
          <a:srcRect/>
          <a:stretch>
            <a:fillRect/>
          </a:stretch>
        </p:blipFill>
        <p:spPr bwMode="auto">
          <a:xfrm>
            <a:off x="1550895" y="0"/>
            <a:ext cx="8858556" cy="6858000"/>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Darius’ plans</a:t>
            </a:r>
          </a:p>
        </p:txBody>
      </p:sp>
      <p:sp>
        <p:nvSpPr>
          <p:cNvPr id="3" name="Content Placeholder 2"/>
          <p:cNvSpPr>
            <a:spLocks noGrp="1"/>
          </p:cNvSpPr>
          <p:nvPr>
            <p:ph sz="quarter" idx="1"/>
          </p:nvPr>
        </p:nvSpPr>
        <p:spPr/>
        <p:txBody>
          <a:bodyPr/>
          <a:lstStyle/>
          <a:p>
            <a:r>
              <a:rPr lang="en-GB" dirty="0"/>
              <a:t>Control Aegean</a:t>
            </a:r>
          </a:p>
          <a:p>
            <a:r>
              <a:rPr lang="en-GB" dirty="0"/>
              <a:t>Give money and ships to King </a:t>
            </a:r>
            <a:r>
              <a:rPr lang="en-GB" dirty="0" err="1"/>
              <a:t>Agis</a:t>
            </a:r>
            <a:r>
              <a:rPr lang="en-GB" dirty="0"/>
              <a:t> in Sparta</a:t>
            </a:r>
          </a:p>
          <a:p>
            <a:r>
              <a:rPr lang="en-GB" dirty="0"/>
              <a:t>Retake the Hellespont</a:t>
            </a:r>
          </a:p>
          <a:p>
            <a:r>
              <a:rPr lang="en-GB" dirty="0"/>
              <a:t>Support revolts in Cappadocia and Paphlagonia</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Tyre</a:t>
            </a:r>
          </a:p>
        </p:txBody>
      </p:sp>
      <p:sp>
        <p:nvSpPr>
          <p:cNvPr id="3" name="Content Placeholder 2"/>
          <p:cNvSpPr>
            <a:spLocks noGrp="1"/>
          </p:cNvSpPr>
          <p:nvPr>
            <p:ph sz="quarter" idx="1"/>
          </p:nvPr>
        </p:nvSpPr>
        <p:spPr/>
        <p:txBody>
          <a:bodyPr/>
          <a:lstStyle/>
          <a:p>
            <a:r>
              <a:rPr lang="en-GB" dirty="0"/>
              <a:t>Asks Tyre to surrender</a:t>
            </a:r>
          </a:p>
          <a:p>
            <a:r>
              <a:rPr lang="en-GB" dirty="0"/>
              <a:t>They kill his heralds</a:t>
            </a:r>
          </a:p>
          <a:p>
            <a:r>
              <a:rPr lang="en-GB" dirty="0"/>
              <a:t>Alexander needs the city so that it can no longer be a base for the Persian fleet</a:t>
            </a:r>
          </a:p>
          <a:p>
            <a:r>
              <a:rPr lang="en-GB" dirty="0"/>
              <a:t>Alexander decides to build a mole to attack the island</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7078" y="516836"/>
            <a:ext cx="3100136" cy="1960234"/>
          </a:xfrm>
        </p:spPr>
        <p:txBody>
          <a:bodyPr>
            <a:normAutofit/>
          </a:bodyPr>
          <a:lstStyle/>
          <a:p>
            <a:r>
              <a:rPr lang="en-GB" sz="4000">
                <a:solidFill>
                  <a:srgbClr val="2D3E51"/>
                </a:solidFill>
              </a:rPr>
              <a:t>Tyre</a:t>
            </a:r>
          </a:p>
        </p:txBody>
      </p:sp>
      <p:cxnSp>
        <p:nvCxnSpPr>
          <p:cNvPr id="11" name="Straight Connector 1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
          </p:nvPr>
        </p:nvSpPr>
        <p:spPr>
          <a:xfrm>
            <a:off x="492371" y="2790855"/>
            <a:ext cx="3084844" cy="3311766"/>
          </a:xfrm>
        </p:spPr>
        <p:txBody>
          <a:bodyPr>
            <a:normAutofit/>
          </a:bodyPr>
          <a:lstStyle/>
          <a:p>
            <a:r>
              <a:rPr lang="en-GB" sz="1600"/>
              <a:t>City is eventually taken</a:t>
            </a:r>
          </a:p>
          <a:p>
            <a:r>
              <a:rPr lang="en-GB" sz="1600"/>
              <a:t>Siege lasts over 6 months</a:t>
            </a:r>
          </a:p>
          <a:p>
            <a:r>
              <a:rPr lang="en-GB" sz="1600"/>
              <a:t>Destructive violence once walls are breached</a:t>
            </a:r>
          </a:p>
          <a:p>
            <a:r>
              <a:rPr lang="en-GB" sz="1600"/>
              <a:t>30,000 survivors sold into slavery</a:t>
            </a:r>
          </a:p>
          <a:p>
            <a:r>
              <a:rPr lang="en-GB" sz="1600"/>
              <a:t>2,000 men of military age crucified</a:t>
            </a:r>
          </a:p>
          <a:p>
            <a:endParaRPr lang="en-GB" sz="1600"/>
          </a:p>
        </p:txBody>
      </p:sp>
      <p:pic>
        <p:nvPicPr>
          <p:cNvPr id="4" name="Picture 2" descr="http://www.earthspots.com/SpotImages/1211/LebanonTyre.jpg">
            <a:extLst>
              <a:ext uri="{FF2B5EF4-FFF2-40B4-BE49-F238E27FC236}">
                <a16:creationId xmlns:a16="http://schemas.microsoft.com/office/drawing/2014/main" id="{9A94C445-683F-4C25-82CE-CC12598285C8}"/>
              </a:ext>
            </a:extLst>
          </p:cNvPr>
          <p:cNvPicPr>
            <a:picLocks noChangeAspect="1" noChangeArrowheads="1"/>
          </p:cNvPicPr>
          <p:nvPr/>
        </p:nvPicPr>
        <p:blipFill rotWithShape="1">
          <a:blip r:embed="rId2" cstate="print"/>
          <a:srcRect l="-6" r="37011" b="14514"/>
          <a:stretch/>
        </p:blipFill>
        <p:spPr bwMode="auto">
          <a:xfrm>
            <a:off x="3842416" y="0"/>
            <a:ext cx="8352000" cy="6840000"/>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Darius’ Letter</a:t>
            </a:r>
          </a:p>
        </p:txBody>
      </p:sp>
      <p:sp>
        <p:nvSpPr>
          <p:cNvPr id="3" name="Content Placeholder 2"/>
          <p:cNvSpPr>
            <a:spLocks noGrp="1"/>
          </p:cNvSpPr>
          <p:nvPr>
            <p:ph sz="quarter" idx="1"/>
          </p:nvPr>
        </p:nvSpPr>
        <p:spPr/>
        <p:txBody>
          <a:bodyPr>
            <a:normAutofit lnSpcReduction="10000"/>
          </a:bodyPr>
          <a:lstStyle/>
          <a:p>
            <a:r>
              <a:rPr lang="en-GB" dirty="0"/>
              <a:t>10,000 talents for Darius’ family</a:t>
            </a:r>
          </a:p>
          <a:p>
            <a:r>
              <a:rPr lang="en-GB" dirty="0"/>
              <a:t>All territory west of the Euphrates to the Aegean</a:t>
            </a:r>
          </a:p>
          <a:p>
            <a:r>
              <a:rPr lang="en-GB" dirty="0"/>
              <a:t>Marriage to Darius’ daughter</a:t>
            </a:r>
          </a:p>
          <a:p>
            <a:pPr>
              <a:buNone/>
            </a:pPr>
            <a:r>
              <a:rPr lang="en-GB" dirty="0"/>
              <a:t>“These proposals were made known at a meeting of Alexander’s personal advisers, and </a:t>
            </a:r>
            <a:r>
              <a:rPr lang="en-GB" dirty="0" err="1"/>
              <a:t>Parmenio</a:t>
            </a:r>
            <a:r>
              <a:rPr lang="en-GB" dirty="0"/>
              <a:t>, according to all reports, declared that were he Alexander he would be happy to end the war on such terms and be done with any further adventures. ‘That,’ replied Alexander, ‘is what I should do were I </a:t>
            </a:r>
            <a:r>
              <a:rPr lang="en-GB" dirty="0" err="1"/>
              <a:t>Parmenio</a:t>
            </a:r>
            <a:r>
              <a:rPr lang="en-GB" dirty="0"/>
              <a:t>; but since I am Alexander, I shall send Darius a different answer.’ </a:t>
            </a:r>
          </a:p>
          <a:p>
            <a:pPr algn="r">
              <a:buNone/>
            </a:pPr>
            <a:r>
              <a:rPr lang="en-GB" dirty="0" err="1"/>
              <a:t>Arrian</a:t>
            </a:r>
            <a:r>
              <a:rPr lang="en-GB" dirty="0"/>
              <a:t> 2.26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Surrender of Phoenicia</a:t>
            </a:r>
          </a:p>
        </p:txBody>
      </p:sp>
      <p:sp>
        <p:nvSpPr>
          <p:cNvPr id="3" name="Content Placeholder 2"/>
          <p:cNvSpPr>
            <a:spLocks noGrp="1"/>
          </p:cNvSpPr>
          <p:nvPr>
            <p:ph sz="quarter" idx="1"/>
          </p:nvPr>
        </p:nvSpPr>
        <p:spPr/>
        <p:txBody>
          <a:bodyPr/>
          <a:lstStyle/>
          <a:p>
            <a:r>
              <a:rPr lang="en-GB" dirty="0"/>
              <a:t>Every city south of Tyre to Egypt surrender</a:t>
            </a:r>
          </a:p>
          <a:p>
            <a:r>
              <a:rPr lang="en-GB" dirty="0"/>
              <a:t>Except Gaza</a:t>
            </a:r>
          </a:p>
          <a:p>
            <a:r>
              <a:rPr lang="en-GB" dirty="0"/>
              <a:t>Siege Gaza (2 months)</a:t>
            </a:r>
          </a:p>
          <a:p>
            <a:r>
              <a:rPr lang="en-GB" dirty="0"/>
              <a:t>Slaughter defenders</a:t>
            </a:r>
          </a:p>
          <a:p>
            <a:pPr>
              <a:buNone/>
            </a:pPr>
            <a:endParaRPr lang="en-GB"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Gaza to Egypt</a:t>
            </a:r>
          </a:p>
        </p:txBody>
      </p:sp>
      <p:sp>
        <p:nvSpPr>
          <p:cNvPr id="3" name="Content Placeholder 2"/>
          <p:cNvSpPr>
            <a:spLocks noGrp="1"/>
          </p:cNvSpPr>
          <p:nvPr>
            <p:ph sz="quarter" idx="1"/>
          </p:nvPr>
        </p:nvSpPr>
        <p:spPr/>
        <p:txBody>
          <a:bodyPr>
            <a:normAutofit/>
          </a:bodyPr>
          <a:lstStyle/>
          <a:p>
            <a:r>
              <a:rPr lang="en-GB" dirty="0"/>
              <a:t>Gaza to </a:t>
            </a:r>
            <a:r>
              <a:rPr lang="en-GB" dirty="0" err="1"/>
              <a:t>Pelusium</a:t>
            </a:r>
            <a:r>
              <a:rPr lang="en-GB" dirty="0"/>
              <a:t> in a week (130 miles)</a:t>
            </a:r>
          </a:p>
          <a:p>
            <a:r>
              <a:rPr lang="en-GB" dirty="0"/>
              <a:t>Alexander greeted as liberator</a:t>
            </a:r>
          </a:p>
          <a:p>
            <a:r>
              <a:rPr lang="en-GB" dirty="0"/>
              <a:t>Must not offend local religious sensibilities</a:t>
            </a:r>
          </a:p>
          <a:p>
            <a:r>
              <a:rPr lang="en-GB" dirty="0"/>
              <a:t>Coronation in Memphis?</a:t>
            </a:r>
          </a:p>
          <a:p>
            <a:pPr lvl="1"/>
            <a:r>
              <a:rPr lang="en-GB" dirty="0"/>
              <a:t>Alexander romance</a:t>
            </a:r>
          </a:p>
          <a:p>
            <a:pPr lvl="1"/>
            <a:r>
              <a:rPr lang="en-GB" dirty="0"/>
              <a:t>Alexander connections with </a:t>
            </a:r>
            <a:r>
              <a:rPr lang="en-GB" dirty="0" err="1"/>
              <a:t>Nectanebo</a:t>
            </a:r>
            <a:r>
              <a:rPr lang="en-GB" dirty="0"/>
              <a:t> (last Pharaoh)</a:t>
            </a:r>
          </a:p>
          <a:p>
            <a:pPr lvl="1"/>
            <a:r>
              <a:rPr lang="en-GB" dirty="0" err="1"/>
              <a:t>Olympias</a:t>
            </a:r>
            <a:r>
              <a:rPr lang="en-GB" dirty="0"/>
              <a:t> and the snake</a:t>
            </a:r>
          </a:p>
          <a:p>
            <a:r>
              <a:rPr lang="en-GB" dirty="0"/>
              <a:t>Restoration of </a:t>
            </a:r>
            <a:r>
              <a:rPr lang="en-GB" dirty="0" err="1"/>
              <a:t>Karnak</a:t>
            </a:r>
            <a:r>
              <a:rPr lang="en-GB" dirty="0"/>
              <a:t> and Luxor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Alexandria</a:t>
            </a:r>
          </a:p>
        </p:txBody>
      </p:sp>
      <p:sp>
        <p:nvSpPr>
          <p:cNvPr id="3" name="Content Placeholder 2"/>
          <p:cNvSpPr>
            <a:spLocks noGrp="1"/>
          </p:cNvSpPr>
          <p:nvPr>
            <p:ph sz="quarter" idx="1"/>
          </p:nvPr>
        </p:nvSpPr>
        <p:spPr/>
        <p:txBody>
          <a:bodyPr>
            <a:normAutofit/>
          </a:bodyPr>
          <a:lstStyle/>
          <a:p>
            <a:pPr indent="-71438">
              <a:buNone/>
            </a:pPr>
            <a:r>
              <a:rPr lang="en-GB" dirty="0"/>
              <a:t>While the king was enjoying the symmetry of the design, suddenly a huge flock of birds appeared from the river and the lagoon, descended upon the site and devoured every grain of the barley. Alexander was greatly disturbed by this omen, but the diviners urged him to take heart and interpreted the occurrence as a sign that the city would not only have abundant resources of its own but would be the nurse of men of innumerable nations, and so he ordered those in charge of the work to proceed while he himself set out to visit the temple of </a:t>
            </a:r>
            <a:r>
              <a:rPr lang="en-GB" dirty="0" err="1"/>
              <a:t>Ammon</a:t>
            </a:r>
            <a:r>
              <a:rPr lang="en-GB" dirty="0"/>
              <a:t>.</a:t>
            </a:r>
          </a:p>
          <a:p>
            <a:pPr algn="r">
              <a:buNone/>
            </a:pPr>
            <a:r>
              <a:rPr lang="en-GB" dirty="0"/>
              <a:t>Plutarch </a:t>
            </a:r>
            <a:r>
              <a:rPr lang="en-GB" i="1" dirty="0"/>
              <a:t>Life of Alexander</a:t>
            </a:r>
            <a:r>
              <a:rPr lang="en-GB" dirty="0"/>
              <a:t> 26</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a:t>‘O paidion’ or ‘o pai Dios</a:t>
            </a:r>
          </a:p>
        </p:txBody>
      </p:sp>
      <p:pic>
        <p:nvPicPr>
          <p:cNvPr id="5" name="Picture 4" descr="A picture containing food, sitting, standing, table&#10;&#10;Description automatically generated">
            <a:extLst>
              <a:ext uri="{FF2B5EF4-FFF2-40B4-BE49-F238E27FC236}">
                <a16:creationId xmlns:a16="http://schemas.microsoft.com/office/drawing/2014/main" id="{A95055FD-A5C2-4EAA-B7C7-9CD85CE39D1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928" r="5026"/>
          <a:stretch/>
        </p:blipFill>
        <p:spPr>
          <a:xfrm>
            <a:off x="20" y="10"/>
            <a:ext cx="4580077" cy="6857990"/>
          </a:xfrm>
          <a:prstGeom prst="rect">
            <a:avLst/>
          </a:prstGeom>
        </p:spPr>
      </p:pic>
      <p:cxnSp>
        <p:nvCxnSpPr>
          <p:cNvPr id="24" name="Straight Connector 23">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
          </p:nvPr>
        </p:nvSpPr>
        <p:spPr>
          <a:xfrm>
            <a:off x="5172074" y="2108201"/>
            <a:ext cx="6760846" cy="4463194"/>
          </a:xfrm>
        </p:spPr>
        <p:txBody>
          <a:bodyPr>
            <a:normAutofit fontScale="92500" lnSpcReduction="20000"/>
          </a:bodyPr>
          <a:lstStyle/>
          <a:p>
            <a:pPr indent="-161925">
              <a:lnSpc>
                <a:spcPct val="100000"/>
              </a:lnSpc>
              <a:buNone/>
            </a:pPr>
            <a:r>
              <a:rPr lang="en-GB" sz="2400" dirty="0"/>
              <a:t>Alexander’s first question was to ask whether any of his father’s murders had escaped punishment. At this the high priest commanded him to speak more guardedly, since his father was not a mortal. Alexander therefore changed the form of his question and asked whether the murderers of Philip had all been punished, and he added another inquiry concerning his own empire, and asked whether he was destined to rule over all mankind. This, the god replied, would be granted to him, and he also assured him that Philip’s death had been completely avenged, whereupon Alexander dedicated some magnificent offerings to the god and presented large sums of money to his priests.</a:t>
            </a:r>
          </a:p>
          <a:p>
            <a:pPr>
              <a:lnSpc>
                <a:spcPct val="100000"/>
              </a:lnSpc>
              <a:buNone/>
            </a:pPr>
            <a:r>
              <a:rPr lang="en-GB" sz="2400" dirty="0"/>
              <a:t>Plutarch</a:t>
            </a:r>
            <a:r>
              <a:rPr lang="en-GB" sz="2400" i="1" dirty="0"/>
              <a:t> Life of Alexander</a:t>
            </a:r>
            <a:r>
              <a:rPr lang="en-GB" sz="2400" dirty="0"/>
              <a:t> 27</a:t>
            </a:r>
          </a:p>
        </p:txBody>
      </p:sp>
      <p:sp>
        <p:nvSpPr>
          <p:cNvPr id="6" name="TextBox 5">
            <a:extLst>
              <a:ext uri="{FF2B5EF4-FFF2-40B4-BE49-F238E27FC236}">
                <a16:creationId xmlns:a16="http://schemas.microsoft.com/office/drawing/2014/main" id="{FE1F8B0B-BD2A-4518-823F-02A837B758F9}"/>
              </a:ext>
            </a:extLst>
          </p:cNvPr>
          <p:cNvSpPr txBox="1"/>
          <p:nvPr/>
        </p:nvSpPr>
        <p:spPr>
          <a:xfrm>
            <a:off x="1811390" y="6657945"/>
            <a:ext cx="27687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mharrsch/252159141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2" descr="http://www.grahamphillips.net/Alexander/Alexander%27s_campaigns_map.jpg"/>
          <p:cNvPicPr>
            <a:picLocks noChangeAspect="1" noChangeArrowheads="1"/>
          </p:cNvPicPr>
          <p:nvPr/>
        </p:nvPicPr>
        <p:blipFill rotWithShape="1">
          <a:blip r:embed="rId2" cstate="print"/>
          <a:srcRect l="889" r="-1" b="-1"/>
          <a:stretch/>
        </p:blipFill>
        <p:spPr bwMode="auto">
          <a:xfrm>
            <a:off x="20" y="10"/>
            <a:ext cx="12191980" cy="6857990"/>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Road to Gaugamela</a:t>
            </a:r>
          </a:p>
        </p:txBody>
      </p:sp>
      <p:sp>
        <p:nvSpPr>
          <p:cNvPr id="3" name="Content Placeholder 2"/>
          <p:cNvSpPr>
            <a:spLocks noGrp="1"/>
          </p:cNvSpPr>
          <p:nvPr>
            <p:ph sz="quarter" idx="1"/>
          </p:nvPr>
        </p:nvSpPr>
        <p:spPr/>
        <p:txBody>
          <a:bodyPr/>
          <a:lstStyle/>
          <a:p>
            <a:r>
              <a:rPr lang="en-GB" dirty="0"/>
              <a:t>Back to Tyre</a:t>
            </a:r>
          </a:p>
          <a:p>
            <a:r>
              <a:rPr lang="en-GB" dirty="0"/>
              <a:t>Heads towards Babylon</a:t>
            </a:r>
          </a:p>
          <a:p>
            <a:r>
              <a:rPr lang="en-GB" dirty="0"/>
              <a:t>Darius plans for battle at Cunaxa</a:t>
            </a:r>
          </a:p>
          <a:p>
            <a:pPr lvl="1"/>
            <a:r>
              <a:rPr lang="en-GB" dirty="0"/>
              <a:t>Orders a scorched earth policy</a:t>
            </a:r>
          </a:p>
          <a:p>
            <a:r>
              <a:rPr lang="en-GB" dirty="0"/>
              <a:t>Alexander does not follow the easiest route so as to avoid a battle there</a:t>
            </a:r>
          </a:p>
          <a:p>
            <a:r>
              <a:rPr lang="en-GB" dirty="0"/>
              <a:t>4 possible crossings for Alexander, so Darius sends scouts to all of them</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Darius picks a battlefield</a:t>
            </a:r>
          </a:p>
        </p:txBody>
      </p:sp>
      <p:sp>
        <p:nvSpPr>
          <p:cNvPr id="3" name="Content Placeholder 2"/>
          <p:cNvSpPr>
            <a:spLocks noGrp="1"/>
          </p:cNvSpPr>
          <p:nvPr>
            <p:ph sz="quarter" idx="1"/>
          </p:nvPr>
        </p:nvSpPr>
        <p:spPr/>
        <p:txBody>
          <a:bodyPr/>
          <a:lstStyle/>
          <a:p>
            <a:r>
              <a:rPr lang="en-GB" dirty="0"/>
              <a:t>Gaugamela: Darius clears the field of trees, rocks etc.</a:t>
            </a:r>
          </a:p>
          <a:p>
            <a:r>
              <a:rPr lang="en-GB" dirty="0"/>
              <a:t>He does not occupy the hills three-miles to the NW</a:t>
            </a:r>
          </a:p>
          <a:p>
            <a:r>
              <a:rPr lang="en-GB" dirty="0"/>
              <a:t>Alexander finds Darius, but first rests his troops</a:t>
            </a:r>
          </a:p>
          <a:p>
            <a:r>
              <a:rPr lang="en-GB" dirty="0"/>
              <a:t>Darius attempts to bribe Alexander’s officers</a:t>
            </a:r>
          </a:p>
          <a:p>
            <a:r>
              <a:rPr lang="en-GB" dirty="0"/>
              <a:t>Darius’ wife dies (in childbirth?)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Darius’ offer</a:t>
            </a:r>
          </a:p>
        </p:txBody>
      </p:sp>
      <p:sp>
        <p:nvSpPr>
          <p:cNvPr id="3" name="Content Placeholder 2"/>
          <p:cNvSpPr>
            <a:spLocks noGrp="1"/>
          </p:cNvSpPr>
          <p:nvPr>
            <p:ph sz="quarter" idx="1"/>
          </p:nvPr>
        </p:nvSpPr>
        <p:spPr/>
        <p:txBody>
          <a:bodyPr/>
          <a:lstStyle/>
          <a:p>
            <a:r>
              <a:rPr lang="en-GB" dirty="0"/>
              <a:t>Euphrates west</a:t>
            </a:r>
          </a:p>
          <a:p>
            <a:r>
              <a:rPr lang="en-GB" dirty="0"/>
              <a:t>10,000 talents for the Persian prisoners</a:t>
            </a:r>
          </a:p>
          <a:p>
            <a:pPr>
              <a:buNone/>
            </a:pPr>
            <a:r>
              <a:rPr lang="en-GB" dirty="0"/>
              <a:t>“Alexander told his companions of this offer, whereupon </a:t>
            </a:r>
            <a:r>
              <a:rPr lang="en-GB" dirty="0" err="1"/>
              <a:t>Parmenio</a:t>
            </a:r>
            <a:r>
              <a:rPr lang="en-GB" dirty="0"/>
              <a:t> said, ‘I would accept those terms if I were Alexander.’ ‘So would I, by Zeus,’ retorted Alexander, ‘if I were </a:t>
            </a:r>
            <a:r>
              <a:rPr lang="en-GB" dirty="0" err="1"/>
              <a:t>Parmenio</a:t>
            </a:r>
            <a:r>
              <a:rPr lang="en-GB" dirty="0"/>
              <a:t>!’</a:t>
            </a:r>
          </a:p>
          <a:p>
            <a:pPr algn="r">
              <a:buNone/>
            </a:pPr>
            <a:r>
              <a:rPr lang="en-GB" dirty="0"/>
              <a:t>Plutarch </a:t>
            </a:r>
            <a:r>
              <a:rPr lang="en-GB" i="1" dirty="0"/>
              <a:t>Life of Alexander</a:t>
            </a:r>
            <a:r>
              <a:rPr lang="en-GB" dirty="0"/>
              <a:t> 29</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76672"/>
            <a:ext cx="8229600" cy="1143000"/>
          </a:xfrm>
        </p:spPr>
        <p:txBody>
          <a:bodyPr/>
          <a:lstStyle/>
          <a:p>
            <a:r>
              <a:rPr lang="en-GB" dirty="0"/>
              <a:t>Darius’ Army</a:t>
            </a:r>
          </a:p>
        </p:txBody>
      </p:sp>
      <p:sp>
        <p:nvSpPr>
          <p:cNvPr id="3" name="Content Placeholder 2"/>
          <p:cNvSpPr>
            <a:spLocks noGrp="1"/>
          </p:cNvSpPr>
          <p:nvPr>
            <p:ph sz="quarter" idx="1"/>
          </p:nvPr>
        </p:nvSpPr>
        <p:spPr>
          <a:xfrm>
            <a:off x="548640" y="2042160"/>
            <a:ext cx="11430000" cy="4627200"/>
          </a:xfrm>
        </p:spPr>
        <p:txBody>
          <a:bodyPr>
            <a:normAutofit/>
          </a:bodyPr>
          <a:lstStyle/>
          <a:p>
            <a:r>
              <a:rPr lang="en-GB" dirty="0"/>
              <a:t>Mostly armoured cavalry: 34,000 v 7,250</a:t>
            </a:r>
          </a:p>
          <a:p>
            <a:r>
              <a:rPr lang="en-GB" dirty="0"/>
              <a:t>Chariots</a:t>
            </a:r>
          </a:p>
          <a:p>
            <a:r>
              <a:rPr lang="en-GB" dirty="0"/>
              <a:t>Scythed chariots (</a:t>
            </a:r>
            <a:r>
              <a:rPr lang="en-GB" dirty="0" err="1"/>
              <a:t>Artaxerxes</a:t>
            </a:r>
            <a:r>
              <a:rPr lang="en-GB" dirty="0"/>
              <a:t> had used them at Cunaxa)</a:t>
            </a:r>
          </a:p>
          <a:p>
            <a:r>
              <a:rPr lang="en-GB" dirty="0"/>
              <a:t>Alexander delays a day to scout the battlefield</a:t>
            </a:r>
          </a:p>
          <a:p>
            <a:pPr>
              <a:buNone/>
            </a:pPr>
            <a:r>
              <a:rPr lang="en-GB" dirty="0"/>
              <a:t>“They therefore went to the king as soon as he had performed his sacrifice and tried to persuade him to attack by night, so as to conceal from his men the most terrifying element in the coming struggle, that is the odds against them. It was then that Alexander gave them his celebrated answer, ‘I will not steal my victory’. </a:t>
            </a:r>
          </a:p>
          <a:p>
            <a:pPr algn="r">
              <a:buNone/>
            </a:pPr>
            <a:r>
              <a:rPr lang="en-GB" dirty="0"/>
              <a:t>Plutarch </a:t>
            </a:r>
            <a:r>
              <a:rPr lang="en-GB" i="1" dirty="0"/>
              <a:t>Life of Alexander</a:t>
            </a:r>
            <a:r>
              <a:rPr lang="en-GB" dirty="0"/>
              <a:t> 31</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ww.utexas.edu/courses/introtogreece/lect32/fGaugamela.jpg">
            <a:hlinkClick r:id="rId3"/>
          </p:cNvPr>
          <p:cNvPicPr>
            <a:picLocks noChangeAspect="1" noChangeArrowheads="1"/>
          </p:cNvPicPr>
          <p:nvPr/>
        </p:nvPicPr>
        <p:blipFill>
          <a:blip r:embed="rId4" cstate="print"/>
          <a:srcRect/>
          <a:stretch>
            <a:fillRect/>
          </a:stretch>
        </p:blipFill>
        <p:spPr bwMode="auto">
          <a:xfrm>
            <a:off x="1775520" y="-17629"/>
            <a:ext cx="8892480" cy="6875629"/>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7078" y="516836"/>
            <a:ext cx="3100136" cy="1960234"/>
          </a:xfrm>
        </p:spPr>
        <p:txBody>
          <a:bodyPr>
            <a:normAutofit/>
          </a:bodyPr>
          <a:lstStyle/>
          <a:p>
            <a:r>
              <a:rPr lang="en-GB" sz="4000">
                <a:solidFill>
                  <a:srgbClr val="37414E"/>
                </a:solidFill>
              </a:rPr>
              <a:t>Aftermath</a:t>
            </a:r>
          </a:p>
        </p:txBody>
      </p:sp>
      <p:cxnSp>
        <p:nvCxnSpPr>
          <p:cNvPr id="14" name="Straight Connector 1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
          </p:nvPr>
        </p:nvSpPr>
        <p:spPr>
          <a:xfrm>
            <a:off x="492371" y="2790855"/>
            <a:ext cx="3084844" cy="3311766"/>
          </a:xfrm>
        </p:spPr>
        <p:txBody>
          <a:bodyPr>
            <a:normAutofit/>
          </a:bodyPr>
          <a:lstStyle/>
          <a:p>
            <a:r>
              <a:rPr lang="en-GB" sz="1600" dirty="0"/>
              <a:t>Alexander proclaims himself ‘Lord of Asia’</a:t>
            </a:r>
          </a:p>
          <a:p>
            <a:r>
              <a:rPr lang="en-GB" sz="1600" dirty="0"/>
              <a:t>Conquest rather then even most tenuous liberation</a:t>
            </a:r>
          </a:p>
          <a:p>
            <a:r>
              <a:rPr lang="en-GB" sz="1600" dirty="0"/>
              <a:t>Marches to Babylon which surrenders</a:t>
            </a:r>
          </a:p>
          <a:p>
            <a:r>
              <a:rPr lang="en-GB" sz="1600" dirty="0"/>
              <a:t>Rich beyond any Greeks dream</a:t>
            </a:r>
          </a:p>
          <a:p>
            <a:endParaRPr lang="en-GB" sz="1600" dirty="0"/>
          </a:p>
        </p:txBody>
      </p:sp>
      <p:pic>
        <p:nvPicPr>
          <p:cNvPr id="4" name="Picture 2" descr="Ishtar Gate">
            <a:extLst>
              <a:ext uri="{FF2B5EF4-FFF2-40B4-BE49-F238E27FC236}">
                <a16:creationId xmlns:a16="http://schemas.microsoft.com/office/drawing/2014/main" id="{8D908047-C97A-4B9F-A0F5-0710B51537C0}"/>
              </a:ext>
            </a:extLst>
          </p:cNvPr>
          <p:cNvPicPr>
            <a:picLocks noChangeAspect="1" noChangeArrowheads="1"/>
          </p:cNvPicPr>
          <p:nvPr/>
        </p:nvPicPr>
        <p:blipFill rotWithShape="1">
          <a:blip r:embed="rId2" cstate="print"/>
          <a:srcRect r="353" b="-1"/>
          <a:stretch/>
        </p:blipFill>
        <p:spPr bwMode="auto">
          <a:xfrm>
            <a:off x="4080728" y="10"/>
            <a:ext cx="8111272" cy="6857990"/>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MONEY!!!!</a:t>
            </a:r>
          </a:p>
        </p:txBody>
      </p:sp>
      <p:sp>
        <p:nvSpPr>
          <p:cNvPr id="5" name="Text Placeholder 4">
            <a:extLst>
              <a:ext uri="{FF2B5EF4-FFF2-40B4-BE49-F238E27FC236}">
                <a16:creationId xmlns:a16="http://schemas.microsoft.com/office/drawing/2014/main" id="{2E47BFD3-3C88-4886-8D6A-7F7361298531}"/>
              </a:ext>
            </a:extLst>
          </p:cNvPr>
          <p:cNvSpPr>
            <a:spLocks noGrp="1"/>
          </p:cNvSpPr>
          <p:nvPr>
            <p:ph type="body" idx="1"/>
          </p:nvPr>
        </p:nvSpPr>
        <p:spPr/>
        <p:txBody>
          <a:bodyPr/>
          <a:lstStyle/>
          <a:p>
            <a:r>
              <a:rPr lang="en-GB" dirty="0"/>
              <a:t>Susa</a:t>
            </a:r>
          </a:p>
        </p:txBody>
      </p:sp>
      <p:sp>
        <p:nvSpPr>
          <p:cNvPr id="3" name="Content Placeholder 2"/>
          <p:cNvSpPr>
            <a:spLocks noGrp="1"/>
          </p:cNvSpPr>
          <p:nvPr>
            <p:ph sz="half" idx="2"/>
          </p:nvPr>
        </p:nvSpPr>
        <p:spPr/>
        <p:txBody>
          <a:bodyPr>
            <a:normAutofit fontScale="85000" lnSpcReduction="10000"/>
          </a:bodyPr>
          <a:lstStyle/>
          <a:p>
            <a:r>
              <a:rPr lang="en-GB" dirty="0"/>
              <a:t>40-50,000 talents of gold of silver bullion</a:t>
            </a:r>
          </a:p>
          <a:p>
            <a:r>
              <a:rPr lang="en-GB" dirty="0"/>
              <a:t>9,000 in coined money</a:t>
            </a:r>
          </a:p>
          <a:p>
            <a:r>
              <a:rPr lang="en-GB" dirty="0"/>
              <a:t>‘</a:t>
            </a:r>
            <a:r>
              <a:rPr lang="en-GB" dirty="0" err="1"/>
              <a:t>Tyrannicide</a:t>
            </a:r>
            <a:r>
              <a:rPr lang="en-GB" dirty="0"/>
              <a:t>’ statue</a:t>
            </a:r>
          </a:p>
          <a:p>
            <a:r>
              <a:rPr lang="en-GB" dirty="0"/>
              <a:t>Riches of other sorts</a:t>
            </a:r>
          </a:p>
          <a:p>
            <a:r>
              <a:rPr lang="en-GB" dirty="0"/>
              <a:t>Spends winter in Susa</a:t>
            </a:r>
          </a:p>
        </p:txBody>
      </p:sp>
      <p:sp>
        <p:nvSpPr>
          <p:cNvPr id="6" name="Text Placeholder 5">
            <a:extLst>
              <a:ext uri="{FF2B5EF4-FFF2-40B4-BE49-F238E27FC236}">
                <a16:creationId xmlns:a16="http://schemas.microsoft.com/office/drawing/2014/main" id="{AEFC3C0B-1560-41B5-A1D4-1F687C50B9E2}"/>
              </a:ext>
            </a:extLst>
          </p:cNvPr>
          <p:cNvSpPr>
            <a:spLocks noGrp="1"/>
          </p:cNvSpPr>
          <p:nvPr>
            <p:ph type="body" sz="quarter" idx="3"/>
          </p:nvPr>
        </p:nvSpPr>
        <p:spPr/>
        <p:txBody>
          <a:bodyPr/>
          <a:lstStyle/>
          <a:p>
            <a:r>
              <a:rPr lang="en-GB" dirty="0"/>
              <a:t>Persepolis</a:t>
            </a:r>
          </a:p>
        </p:txBody>
      </p:sp>
      <p:sp>
        <p:nvSpPr>
          <p:cNvPr id="7" name="Content Placeholder 6">
            <a:extLst>
              <a:ext uri="{FF2B5EF4-FFF2-40B4-BE49-F238E27FC236}">
                <a16:creationId xmlns:a16="http://schemas.microsoft.com/office/drawing/2014/main" id="{15B2C02D-EF88-424A-A410-ADCB55DC222A}"/>
              </a:ext>
            </a:extLst>
          </p:cNvPr>
          <p:cNvSpPr>
            <a:spLocks noGrp="1"/>
          </p:cNvSpPr>
          <p:nvPr>
            <p:ph sz="quarter" idx="4"/>
          </p:nvPr>
        </p:nvSpPr>
        <p:spPr/>
        <p:txBody>
          <a:bodyPr>
            <a:normAutofit fontScale="85000" lnSpcReduction="10000"/>
          </a:bodyPr>
          <a:lstStyle/>
          <a:p>
            <a:r>
              <a:rPr lang="en-GB" dirty="0"/>
              <a:t>Treasury vaults: 120,000 talents</a:t>
            </a:r>
          </a:p>
          <a:p>
            <a:r>
              <a:rPr lang="en-GB" dirty="0"/>
              <a:t>Bedchamber: 8,000 talents</a:t>
            </a:r>
          </a:p>
          <a:p>
            <a:r>
              <a:rPr lang="en-GB" dirty="0"/>
              <a:t>= Thucydides has the income of the Athenian Empire at its height at 500 talents a year. </a:t>
            </a:r>
          </a:p>
          <a:p>
            <a:r>
              <a:rPr lang="en-GB" dirty="0"/>
              <a:t>=The money Alexander has taken at Susa and Persepolis is roughly 300 years worth of the income of the Athenian Empire at its height. </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Burning of Persepolis</a:t>
            </a:r>
          </a:p>
        </p:txBody>
      </p:sp>
      <p:sp>
        <p:nvSpPr>
          <p:cNvPr id="3" name="Content Placeholder 2"/>
          <p:cNvSpPr>
            <a:spLocks noGrp="1"/>
          </p:cNvSpPr>
          <p:nvPr>
            <p:ph sz="quarter" idx="1"/>
          </p:nvPr>
        </p:nvSpPr>
        <p:spPr>
          <a:xfrm>
            <a:off x="7752184" y="2060849"/>
            <a:ext cx="2736304" cy="4525963"/>
          </a:xfrm>
        </p:spPr>
        <p:txBody>
          <a:bodyPr>
            <a:normAutofit/>
          </a:bodyPr>
          <a:lstStyle/>
          <a:p>
            <a:pPr marL="0" indent="0">
              <a:buNone/>
            </a:pPr>
            <a:r>
              <a:rPr lang="en-GB" dirty="0"/>
              <a:t>According to a number of historians it was in this way that the place was burned down, that is on impulse, but there are others who maintain that it was an act of deliberate policy. </a:t>
            </a:r>
          </a:p>
          <a:p>
            <a:pPr algn="r">
              <a:buNone/>
            </a:pPr>
            <a:r>
              <a:rPr lang="en-GB" dirty="0"/>
              <a:t>Plutarch </a:t>
            </a:r>
            <a:r>
              <a:rPr lang="en-GB" i="1" dirty="0"/>
              <a:t>Alex. 38</a:t>
            </a:r>
            <a:endParaRPr lang="en-GB" dirty="0"/>
          </a:p>
        </p:txBody>
      </p:sp>
      <p:pic>
        <p:nvPicPr>
          <p:cNvPr id="1026" name="Picture 2" descr="http://www.mitchellteachers.net/WorldHistory/AncientGreece/Images/AlexanderPersepolisLootingTrans.jpg"/>
          <p:cNvPicPr>
            <a:picLocks noChangeAspect="1" noChangeArrowheads="1"/>
          </p:cNvPicPr>
          <p:nvPr/>
        </p:nvPicPr>
        <p:blipFill>
          <a:blip r:embed="rId2" cstate="print"/>
          <a:srcRect/>
          <a:stretch>
            <a:fillRect/>
          </a:stretch>
        </p:blipFill>
        <p:spPr bwMode="auto">
          <a:xfrm>
            <a:off x="487680" y="1938928"/>
            <a:ext cx="6248400" cy="4457700"/>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battle with Darius?</a:t>
            </a:r>
          </a:p>
        </p:txBody>
      </p:sp>
      <p:sp>
        <p:nvSpPr>
          <p:cNvPr id="3" name="Content Placeholder 2"/>
          <p:cNvSpPr>
            <a:spLocks noGrp="1"/>
          </p:cNvSpPr>
          <p:nvPr>
            <p:ph sz="quarter" idx="1"/>
          </p:nvPr>
        </p:nvSpPr>
        <p:spPr/>
        <p:txBody>
          <a:bodyPr>
            <a:normAutofit/>
          </a:bodyPr>
          <a:lstStyle/>
          <a:p>
            <a:r>
              <a:rPr lang="en-GB" dirty="0"/>
              <a:t>After 4 months around Persepolis, Alexander begins to pursue Darius</a:t>
            </a:r>
          </a:p>
          <a:p>
            <a:r>
              <a:rPr lang="en-GB" dirty="0"/>
              <a:t>Darius building an army?</a:t>
            </a:r>
          </a:p>
          <a:p>
            <a:r>
              <a:rPr lang="en-GB" dirty="0"/>
              <a:t>Darius retreats towards Bactria</a:t>
            </a:r>
          </a:p>
          <a:p>
            <a:r>
              <a:rPr lang="en-GB" dirty="0"/>
              <a:t>All league troops are released</a:t>
            </a:r>
          </a:p>
          <a:p>
            <a:pPr lvl="1"/>
            <a:r>
              <a:rPr lang="en-GB" dirty="0"/>
              <a:t>Cavalry get a bonus of 1 talent</a:t>
            </a:r>
          </a:p>
          <a:p>
            <a:pPr lvl="1"/>
            <a:r>
              <a:rPr lang="en-GB" dirty="0"/>
              <a:t>Infantry get 1,000 drachmas</a:t>
            </a:r>
          </a:p>
          <a:p>
            <a:pPr lvl="1"/>
            <a:r>
              <a:rPr lang="en-GB" dirty="0"/>
              <a:t>Anyone who re-enlisted gets 3 talents on enrolment</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8911" y="643468"/>
            <a:ext cx="3177847" cy="1674180"/>
          </a:xfrm>
        </p:spPr>
        <p:txBody>
          <a:bodyPr>
            <a:normAutofit/>
          </a:bodyPr>
          <a:lstStyle/>
          <a:p>
            <a:r>
              <a:rPr lang="en-GB" sz="4000" dirty="0"/>
              <a:t>Chasing Darius</a:t>
            </a:r>
          </a:p>
        </p:txBody>
      </p:sp>
      <p:cxnSp>
        <p:nvCxnSpPr>
          <p:cNvPr id="73" name="Straight Connector 7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
          </p:nvPr>
        </p:nvSpPr>
        <p:spPr>
          <a:xfrm>
            <a:off x="858064" y="2639380"/>
            <a:ext cx="3205049" cy="3229714"/>
          </a:xfrm>
        </p:spPr>
        <p:txBody>
          <a:bodyPr>
            <a:normAutofit/>
          </a:bodyPr>
          <a:lstStyle/>
          <a:p>
            <a:r>
              <a:rPr lang="en-GB" dirty="0"/>
              <a:t>Darius retreats through the Caspian gates and heads towards </a:t>
            </a:r>
            <a:r>
              <a:rPr lang="en-GB" dirty="0" err="1"/>
              <a:t>Hecatomplylus</a:t>
            </a:r>
            <a:endParaRPr lang="en-GB" dirty="0"/>
          </a:p>
          <a:p>
            <a:r>
              <a:rPr lang="en-GB" dirty="0"/>
              <a:t>Alexander in pursuit, as he gets closer sped increases</a:t>
            </a:r>
          </a:p>
          <a:p>
            <a:endParaRPr lang="en-GB" dirty="0"/>
          </a:p>
        </p:txBody>
      </p:sp>
      <p:pic>
        <p:nvPicPr>
          <p:cNvPr id="1026" name="Picture 2" descr="http://www.mayavisionint.com/Productions/Alexander_the_Great/images/zoommap2.jpg"/>
          <p:cNvPicPr>
            <a:picLocks noChangeAspect="1" noChangeArrowheads="1"/>
          </p:cNvPicPr>
          <p:nvPr/>
        </p:nvPicPr>
        <p:blipFill>
          <a:blip r:embed="rId2" cstate="print"/>
          <a:stretch>
            <a:fillRect/>
          </a:stretch>
        </p:blipFill>
        <p:spPr bwMode="auto">
          <a:xfrm>
            <a:off x="4653447" y="654335"/>
            <a:ext cx="6892560" cy="5203882"/>
          </a:xfrm>
          <a:prstGeom prst="rect">
            <a:avLst/>
          </a:prstGeom>
          <a:noFill/>
        </p:spPr>
      </p:pic>
      <p:sp>
        <p:nvSpPr>
          <p:cNvPr id="75" name="Rectangle 74">
            <a:extLst>
              <a:ext uri="{FF2B5EF4-FFF2-40B4-BE49-F238E27FC236}">
                <a16:creationId xmlns:a16="http://schemas.microsoft.com/office/drawing/2014/main" id="{75CF30C0-9394-4459-976E-2AA223FB1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Bessus</a:t>
            </a:r>
            <a:r>
              <a:rPr lang="en-GB" dirty="0"/>
              <a:t>, satrap of Bactria</a:t>
            </a:r>
          </a:p>
        </p:txBody>
      </p:sp>
      <p:sp>
        <p:nvSpPr>
          <p:cNvPr id="3" name="Content Placeholder 2"/>
          <p:cNvSpPr>
            <a:spLocks noGrp="1"/>
          </p:cNvSpPr>
          <p:nvPr>
            <p:ph sz="quarter" idx="1"/>
          </p:nvPr>
        </p:nvSpPr>
        <p:spPr/>
        <p:txBody>
          <a:bodyPr>
            <a:normAutofit fontScale="92500" lnSpcReduction="10000"/>
          </a:bodyPr>
          <a:lstStyle/>
          <a:p>
            <a:r>
              <a:rPr lang="en-GB" dirty="0"/>
              <a:t>Dispute in Persian camp, Darius resign and </a:t>
            </a:r>
            <a:r>
              <a:rPr lang="en-GB" dirty="0" err="1"/>
              <a:t>Bessus</a:t>
            </a:r>
            <a:r>
              <a:rPr lang="en-GB" dirty="0"/>
              <a:t> replace him?</a:t>
            </a:r>
          </a:p>
          <a:p>
            <a:r>
              <a:rPr lang="en-GB" dirty="0" err="1"/>
              <a:t>Bactrians</a:t>
            </a:r>
            <a:r>
              <a:rPr lang="en-GB" dirty="0"/>
              <a:t> and East – Loyal to </a:t>
            </a:r>
            <a:r>
              <a:rPr lang="en-GB" dirty="0" err="1"/>
              <a:t>Bessus</a:t>
            </a:r>
            <a:endParaRPr lang="en-GB" dirty="0"/>
          </a:p>
          <a:p>
            <a:r>
              <a:rPr lang="en-GB" dirty="0"/>
              <a:t>Persians and Greek Mercenaries – Loyal to Darius</a:t>
            </a:r>
          </a:p>
          <a:p>
            <a:r>
              <a:rPr lang="en-GB" dirty="0"/>
              <a:t>Bessus deposes Darius and takes him captive</a:t>
            </a:r>
          </a:p>
          <a:p>
            <a:r>
              <a:rPr lang="en-GB" dirty="0"/>
              <a:t>Persians and Greeks leave, but quickly come back</a:t>
            </a:r>
          </a:p>
          <a:p>
            <a:r>
              <a:rPr lang="en-GB" dirty="0"/>
              <a:t>Bessus now Artaxerxes IV</a:t>
            </a:r>
          </a:p>
          <a:p>
            <a:r>
              <a:rPr lang="en-GB" dirty="0"/>
              <a:t>Can Alexander reach the rebels and capture Darius?</a:t>
            </a:r>
          </a:p>
          <a:p>
            <a:r>
              <a:rPr lang="en-GB" dirty="0"/>
              <a:t>Alexander appears to cover 50 miles in a day to catch the Persians</a:t>
            </a:r>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Death of Darius</a:t>
            </a:r>
          </a:p>
        </p:txBody>
      </p:sp>
      <p:sp>
        <p:nvSpPr>
          <p:cNvPr id="3" name="Content Placeholder 2"/>
          <p:cNvSpPr>
            <a:spLocks noGrp="1"/>
          </p:cNvSpPr>
          <p:nvPr>
            <p:ph sz="quarter" idx="1"/>
          </p:nvPr>
        </p:nvSpPr>
        <p:spPr/>
        <p:txBody>
          <a:bodyPr/>
          <a:lstStyle/>
          <a:p>
            <a:r>
              <a:rPr lang="en-GB" dirty="0"/>
              <a:t>In the historians, a Macedonian reaches Darius before he dies, but not Alexander</a:t>
            </a:r>
          </a:p>
          <a:p>
            <a:r>
              <a:rPr lang="en-GB" dirty="0"/>
              <a:t>In the </a:t>
            </a:r>
            <a:r>
              <a:rPr lang="en-GB" i="1" dirty="0"/>
              <a:t>Alexander Romance</a:t>
            </a:r>
            <a:r>
              <a:rPr lang="en-GB" dirty="0"/>
              <a:t>, it is Alexander who catches Darius. Darius then offers Alexander his kingdom and his daughter in marriage</a:t>
            </a:r>
          </a:p>
          <a:p>
            <a:endParaRPr lang="en-GB" i="1"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Hunting </a:t>
            </a:r>
            <a:r>
              <a:rPr lang="en-GB" dirty="0" err="1"/>
              <a:t>Bessus</a:t>
            </a:r>
            <a:endParaRPr lang="en-GB" dirty="0"/>
          </a:p>
        </p:txBody>
      </p:sp>
      <p:sp>
        <p:nvSpPr>
          <p:cNvPr id="3" name="Content Placeholder 2"/>
          <p:cNvSpPr>
            <a:spLocks noGrp="1"/>
          </p:cNvSpPr>
          <p:nvPr>
            <p:ph sz="quarter" idx="1"/>
          </p:nvPr>
        </p:nvSpPr>
        <p:spPr/>
        <p:txBody>
          <a:bodyPr>
            <a:normAutofit/>
          </a:bodyPr>
          <a:lstStyle/>
          <a:p>
            <a:r>
              <a:rPr lang="en-GB" dirty="0"/>
              <a:t>Alexander must now act as Great King</a:t>
            </a:r>
          </a:p>
          <a:p>
            <a:r>
              <a:rPr lang="en-GB" dirty="0"/>
              <a:t>Bessus hunted as a rebel, not as a successor to Darius</a:t>
            </a:r>
          </a:p>
          <a:p>
            <a:r>
              <a:rPr lang="en-GB" dirty="0"/>
              <a:t>Mercenaries and Persians slowly desert Bessus</a:t>
            </a:r>
          </a:p>
          <a:p>
            <a:r>
              <a:rPr lang="en-GB" dirty="0"/>
              <a:t>Alexander pursues him into Parthia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East is East and West is West</a:t>
            </a:r>
            <a:br>
              <a:rPr lang="en-GB" dirty="0"/>
            </a:br>
            <a:r>
              <a:rPr lang="en-GB" dirty="0"/>
              <a:t>and never the twain shall meet</a:t>
            </a:r>
          </a:p>
        </p:txBody>
      </p:sp>
      <p:sp>
        <p:nvSpPr>
          <p:cNvPr id="3" name="Content Placeholder 2"/>
          <p:cNvSpPr>
            <a:spLocks noGrp="1"/>
          </p:cNvSpPr>
          <p:nvPr>
            <p:ph sz="quarter" idx="1"/>
          </p:nvPr>
        </p:nvSpPr>
        <p:spPr/>
        <p:txBody>
          <a:bodyPr>
            <a:normAutofit/>
          </a:bodyPr>
          <a:lstStyle/>
          <a:p>
            <a:r>
              <a:rPr lang="en-GB" dirty="0"/>
              <a:t>Adoption of some Persian court traditions</a:t>
            </a:r>
          </a:p>
          <a:p>
            <a:r>
              <a:rPr lang="en-GB" dirty="0"/>
              <a:t>Adoption of diadem (perhaps not actually Persian)</a:t>
            </a:r>
          </a:p>
          <a:p>
            <a:r>
              <a:rPr lang="en-GB" dirty="0"/>
              <a:t>No adoption of trousers, but adoption of other Persian clothing</a:t>
            </a:r>
          </a:p>
          <a:p>
            <a:r>
              <a:rPr lang="en-GB" dirty="0"/>
              <a:t>No pointed tiara</a:t>
            </a:r>
          </a:p>
          <a:p>
            <a:r>
              <a:rPr lang="en-GB" dirty="0"/>
              <a:t>2 signet rings </a:t>
            </a:r>
          </a:p>
          <a:p>
            <a:pPr lvl="1"/>
            <a:r>
              <a:rPr lang="en-GB" dirty="0"/>
              <a:t>1 Macedonian</a:t>
            </a:r>
          </a:p>
          <a:p>
            <a:pPr lvl="1"/>
            <a:r>
              <a:rPr lang="en-GB" dirty="0"/>
              <a:t>1 Darius’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Into Legend</a:t>
            </a:r>
          </a:p>
        </p:txBody>
      </p:sp>
      <p:sp>
        <p:nvSpPr>
          <p:cNvPr id="3" name="Content Placeholder 2"/>
          <p:cNvSpPr>
            <a:spLocks noGrp="1"/>
          </p:cNvSpPr>
          <p:nvPr>
            <p:ph sz="quarter" idx="1"/>
          </p:nvPr>
        </p:nvSpPr>
        <p:spPr/>
        <p:txBody>
          <a:bodyPr>
            <a:normAutofit/>
          </a:bodyPr>
          <a:lstStyle/>
          <a:p>
            <a:pPr indent="-71438">
              <a:buNone/>
            </a:pPr>
            <a:r>
              <a:rPr lang="en-GB" dirty="0"/>
              <a:t>It was here that he was visited by the queen of the Amazons, according to the report we have from many writers…There is also a story that many years afterwards, when Lysimachus had become king of Macedonia, </a:t>
            </a:r>
            <a:r>
              <a:rPr lang="en-GB" dirty="0" err="1"/>
              <a:t>Onesicritus</a:t>
            </a:r>
            <a:r>
              <a:rPr lang="en-GB" dirty="0"/>
              <a:t> was reading aloud the fourth book of his history, which contained the tale of the Amazon, at which Lysimachus smiled and asked quietly, ‘I wonder where I was then.’</a:t>
            </a:r>
          </a:p>
          <a:p>
            <a:pPr algn="r">
              <a:buNone/>
            </a:pPr>
            <a:r>
              <a:rPr lang="en-GB" dirty="0"/>
              <a:t>Plutarch </a:t>
            </a:r>
            <a:r>
              <a:rPr lang="en-GB" i="1" dirty="0"/>
              <a:t>Life of Alexander </a:t>
            </a:r>
            <a:r>
              <a:rPr lang="en-GB" dirty="0"/>
              <a:t>46</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grahamphillips.net/Alexander/Alexander%27s_campaigns_map.jpg"/>
          <p:cNvPicPr>
            <a:picLocks noChangeAspect="1" noChangeArrowheads="1"/>
          </p:cNvPicPr>
          <p:nvPr/>
        </p:nvPicPr>
        <p:blipFill rotWithShape="1">
          <a:blip r:embed="rId2" cstate="print"/>
          <a:srcRect l="889" r="-1" b="-1"/>
          <a:stretch/>
        </p:blipFill>
        <p:spPr bwMode="auto">
          <a:xfrm>
            <a:off x="20" y="10"/>
            <a:ext cx="12191980" cy="6857990"/>
          </a:xfrm>
          <a:prstGeom prst="rect">
            <a:avLst/>
          </a:prstGeom>
          <a:noFill/>
        </p:spPr>
      </p:pic>
    </p:spTree>
    <p:extLst>
      <p:ext uri="{BB962C8B-B14F-4D97-AF65-F5344CB8AC3E}">
        <p14:creationId xmlns:p14="http://schemas.microsoft.com/office/powerpoint/2010/main" val="42771918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Soghdian</a:t>
            </a:r>
            <a:r>
              <a:rPr lang="en-GB" dirty="0"/>
              <a:t> War</a:t>
            </a:r>
          </a:p>
        </p:txBody>
      </p:sp>
      <p:sp>
        <p:nvSpPr>
          <p:cNvPr id="3" name="Content Placeholder 2"/>
          <p:cNvSpPr>
            <a:spLocks noGrp="1"/>
          </p:cNvSpPr>
          <p:nvPr>
            <p:ph sz="quarter" idx="1"/>
          </p:nvPr>
        </p:nvSpPr>
        <p:spPr/>
        <p:txBody>
          <a:bodyPr/>
          <a:lstStyle/>
          <a:p>
            <a:r>
              <a:rPr lang="en-GB" dirty="0" err="1"/>
              <a:t>Spitamenes</a:t>
            </a:r>
            <a:r>
              <a:rPr lang="en-GB" dirty="0"/>
              <a:t> traps the troops that Alexander had sent against him and slaughters them</a:t>
            </a:r>
          </a:p>
          <a:p>
            <a:r>
              <a:rPr lang="en-GB" dirty="0"/>
              <a:t>Alexander moves quickly and drives off the siege at </a:t>
            </a:r>
            <a:r>
              <a:rPr lang="en-GB" dirty="0" err="1"/>
              <a:t>Maracanda</a:t>
            </a:r>
            <a:r>
              <a:rPr lang="en-GB" dirty="0"/>
              <a:t>, </a:t>
            </a:r>
            <a:r>
              <a:rPr lang="en-GB" dirty="0" err="1"/>
              <a:t>Spitamenes</a:t>
            </a:r>
            <a:r>
              <a:rPr lang="en-GB" dirty="0"/>
              <a:t> retreats to wage a guerrilla war</a:t>
            </a:r>
          </a:p>
          <a:p>
            <a:r>
              <a:rPr lang="en-GB" dirty="0"/>
              <a:t>Alexander winters in </a:t>
            </a:r>
            <a:r>
              <a:rPr lang="en-GB" dirty="0" err="1"/>
              <a:t>Zariaspa</a:t>
            </a:r>
            <a:r>
              <a:rPr lang="en-GB" dirty="0"/>
              <a:t> </a:t>
            </a:r>
          </a:p>
          <a:p>
            <a:r>
              <a:rPr lang="en-GB" dirty="0"/>
              <a:t>After 2 campaigning seasons, Alexander is finally able to deprive Spitamenes of supplies</a:t>
            </a:r>
          </a:p>
          <a:p>
            <a:r>
              <a:rPr lang="en-GB" dirty="0"/>
              <a:t>Spitamenes allies with Massagetae, they give up and kill him (or according to Curtius his wife does)</a:t>
            </a:r>
          </a:p>
          <a:p>
            <a:endParaRPr lang="en-GB" dirty="0"/>
          </a:p>
          <a:p>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Soghdian</a:t>
            </a:r>
            <a:r>
              <a:rPr lang="en-GB" dirty="0"/>
              <a:t> Rock</a:t>
            </a:r>
          </a:p>
        </p:txBody>
      </p:sp>
      <p:sp>
        <p:nvSpPr>
          <p:cNvPr id="3" name="Content Placeholder 2"/>
          <p:cNvSpPr>
            <a:spLocks noGrp="1"/>
          </p:cNvSpPr>
          <p:nvPr>
            <p:ph sz="quarter" idx="1"/>
          </p:nvPr>
        </p:nvSpPr>
        <p:spPr/>
        <p:txBody>
          <a:bodyPr>
            <a:normAutofit/>
          </a:bodyPr>
          <a:lstStyle/>
          <a:p>
            <a:pPr indent="107950">
              <a:buNone/>
            </a:pPr>
            <a:r>
              <a:rPr lang="en-GB" dirty="0"/>
              <a:t>He had called on them to discuss terms, and offered to allow them to return unmolested to their homes on condition of surrendering the stronghold; but their answer to the offer was a shout of laughter. Then in their barbaric lingo they told Alexander to find soldiers with wings to capture the Rock for him, as no other sort of person could cause them the least anxiety. As a result of this Alexander proclaimed that he would give a price of twelve talents to the first man up, eleven to the second, and ten to the third, and so on to the twelfth, who would receive 300 gold </a:t>
            </a:r>
            <a:r>
              <a:rPr lang="en-GB" dirty="0" err="1"/>
              <a:t>darics</a:t>
            </a:r>
            <a:r>
              <a:rPr lang="en-GB" dirty="0"/>
              <a:t>. </a:t>
            </a:r>
          </a:p>
          <a:p>
            <a:pPr algn="r">
              <a:buNone/>
            </a:pPr>
            <a:r>
              <a:rPr lang="en-GB" dirty="0" err="1"/>
              <a:t>Arrian</a:t>
            </a:r>
            <a:r>
              <a:rPr lang="en-GB" dirty="0"/>
              <a:t> </a:t>
            </a:r>
            <a:r>
              <a:rPr lang="en-GB" i="1" dirty="0"/>
              <a:t>Anabasis</a:t>
            </a:r>
            <a:r>
              <a:rPr lang="en-GB" dirty="0"/>
              <a:t> 4.19</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Rhoxane</a:t>
            </a:r>
            <a:endParaRPr lang="en-GB" dirty="0"/>
          </a:p>
        </p:txBody>
      </p:sp>
      <p:sp>
        <p:nvSpPr>
          <p:cNvPr id="3" name="Content Placeholder 2"/>
          <p:cNvSpPr>
            <a:spLocks noGrp="1"/>
          </p:cNvSpPr>
          <p:nvPr>
            <p:ph sz="quarter" idx="1"/>
          </p:nvPr>
        </p:nvSpPr>
        <p:spPr/>
        <p:txBody>
          <a:bodyPr/>
          <a:lstStyle/>
          <a:p>
            <a:r>
              <a:rPr lang="en-GB" dirty="0"/>
              <a:t>Alexander marries the daughter of </a:t>
            </a:r>
            <a:r>
              <a:rPr lang="en-GB" dirty="0" err="1"/>
              <a:t>Oxyartes</a:t>
            </a:r>
            <a:endParaRPr lang="en-GB" dirty="0"/>
          </a:p>
          <a:p>
            <a:r>
              <a:rPr lang="en-GB" dirty="0"/>
              <a:t>Move to consolidate the alliances of the Bactrian barons?</a:t>
            </a:r>
          </a:p>
          <a:p>
            <a:r>
              <a:rPr lang="en-GB" dirty="0"/>
              <a:t>Merger of East and West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404664"/>
            <a:ext cx="8229600" cy="1143000"/>
          </a:xfrm>
        </p:spPr>
        <p:txBody>
          <a:bodyPr/>
          <a:lstStyle/>
          <a:p>
            <a:r>
              <a:rPr lang="en-GB" dirty="0" err="1"/>
              <a:t>Proskynesis</a:t>
            </a:r>
            <a:endParaRPr lang="en-GB" dirty="0"/>
          </a:p>
        </p:txBody>
      </p:sp>
      <p:sp>
        <p:nvSpPr>
          <p:cNvPr id="3" name="Content Placeholder 2"/>
          <p:cNvSpPr>
            <a:spLocks noGrp="1"/>
          </p:cNvSpPr>
          <p:nvPr>
            <p:ph sz="quarter" idx="1"/>
          </p:nvPr>
        </p:nvSpPr>
        <p:spPr>
          <a:xfrm>
            <a:off x="502920" y="2209800"/>
            <a:ext cx="10820400" cy="4243536"/>
          </a:xfrm>
        </p:spPr>
        <p:txBody>
          <a:bodyPr>
            <a:normAutofit/>
          </a:bodyPr>
          <a:lstStyle/>
          <a:p>
            <a:pPr indent="107950">
              <a:buNone/>
            </a:pPr>
            <a:r>
              <a:rPr lang="en-GB" dirty="0"/>
              <a:t>Chares of </a:t>
            </a:r>
            <a:r>
              <a:rPr lang="en-GB" dirty="0" err="1"/>
              <a:t>Mitylene</a:t>
            </a:r>
            <a:r>
              <a:rPr lang="en-GB" dirty="0"/>
              <a:t> says that on one occasion at a banquet Alexander, after he had drunk, passed the cup to one of is friends, who took it and rose so as to face the shrine of the household; next he drank in his turn, then performed </a:t>
            </a:r>
            <a:r>
              <a:rPr lang="en-GB" dirty="0" err="1"/>
              <a:t>proskynesis</a:t>
            </a:r>
            <a:r>
              <a:rPr lang="en-GB" dirty="0"/>
              <a:t> toward Alexander, kissed him and resumed his place on the couch. All the guests did the same in succession, until the cup came to Callisthenes. The king was talking to </a:t>
            </a:r>
            <a:r>
              <a:rPr lang="en-GB" dirty="0" err="1"/>
              <a:t>Hephaestion</a:t>
            </a:r>
            <a:r>
              <a:rPr lang="en-GB" dirty="0"/>
              <a:t> and paying no attention to Callisthenes, and the philosopher, after he had drunk, came forward to kiss him. At this Demetrius, whose surname was </a:t>
            </a:r>
            <a:r>
              <a:rPr lang="en-GB" dirty="0" err="1"/>
              <a:t>Pheido</a:t>
            </a:r>
            <a:r>
              <a:rPr lang="en-GB" dirty="0"/>
              <a:t>, called out, ‘Sire do not kiss him; he is the only one who has not made obeisance to you.’ Alexander therefore refused to kiss him, and Callisthenes exclaimed in a loud voice, ‘Very well then, I shall go away the poorer by a kiss.’</a:t>
            </a:r>
          </a:p>
          <a:p>
            <a:pPr algn="r">
              <a:buNone/>
            </a:pPr>
            <a:r>
              <a:rPr lang="en-GB" dirty="0"/>
              <a:t>Plutarch </a:t>
            </a:r>
            <a:r>
              <a:rPr lang="en-GB" i="1" dirty="0"/>
              <a:t>Life of Alexander </a:t>
            </a:r>
            <a:r>
              <a:rPr lang="en-GB" dirty="0"/>
              <a:t>54</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Into India</a:t>
            </a:r>
          </a:p>
        </p:txBody>
      </p:sp>
      <p:sp>
        <p:nvSpPr>
          <p:cNvPr id="3" name="Content Placeholder 2"/>
          <p:cNvSpPr>
            <a:spLocks noGrp="1"/>
          </p:cNvSpPr>
          <p:nvPr>
            <p:ph sz="quarter" idx="1"/>
          </p:nvPr>
        </p:nvSpPr>
        <p:spPr/>
        <p:txBody>
          <a:bodyPr/>
          <a:lstStyle/>
          <a:p>
            <a:r>
              <a:rPr lang="en-GB" dirty="0"/>
              <a:t>Very bad historical information available to Alexander</a:t>
            </a:r>
          </a:p>
          <a:p>
            <a:r>
              <a:rPr lang="en-GB" dirty="0"/>
              <a:t>Only Dionysus and Heracles had had some success in conquering India</a:t>
            </a:r>
          </a:p>
          <a:p>
            <a:r>
              <a:rPr lang="en-GB" dirty="0"/>
              <a:t>Alexander hopes to rival both</a:t>
            </a:r>
          </a:p>
          <a:p>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www.utexas.edu/courses/ancientfilmCC304/lecture18/images/8map.jpg"/>
          <p:cNvPicPr>
            <a:picLocks noGrp="1" noChangeAspect="1" noChangeArrowheads="1"/>
          </p:cNvPicPr>
          <p:nvPr>
            <p:ph sz="quarter" idx="1"/>
          </p:nvPr>
        </p:nvPicPr>
        <p:blipFill>
          <a:blip r:embed="rId2" cstate="print"/>
          <a:srcRect/>
          <a:stretch>
            <a:fillRect/>
          </a:stretch>
        </p:blipFill>
        <p:spPr bwMode="auto">
          <a:xfrm>
            <a:off x="2360812" y="0"/>
            <a:ext cx="7731125" cy="6858000"/>
          </a:xfrm>
          <a:prstGeom prst="rect">
            <a:avLst/>
          </a:prstGeom>
          <a:noFill/>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Violent Resistance</a:t>
            </a:r>
          </a:p>
        </p:txBody>
      </p:sp>
      <p:sp>
        <p:nvSpPr>
          <p:cNvPr id="3" name="Content Placeholder 2"/>
          <p:cNvSpPr>
            <a:spLocks noGrp="1"/>
          </p:cNvSpPr>
          <p:nvPr>
            <p:ph sz="quarter" idx="1"/>
          </p:nvPr>
        </p:nvSpPr>
        <p:spPr/>
        <p:txBody>
          <a:bodyPr>
            <a:normAutofit/>
          </a:bodyPr>
          <a:lstStyle/>
          <a:p>
            <a:r>
              <a:rPr lang="en-GB" dirty="0"/>
              <a:t>Most towns offer violent resistance rather than surrender:</a:t>
            </a:r>
          </a:p>
          <a:p>
            <a:pPr indent="107950">
              <a:buNone/>
            </a:pPr>
            <a:r>
              <a:rPr lang="en-GB" dirty="0"/>
              <a:t> Now the best fighters among the Indians were mercenaries…So he concluded a truce with them when they were in one city, allowed them to leave, and then attacked them on the march and annihilated them. This action remains a blot on his career as a soldier: on all other occasions he observed the normal usages of war and behaved like a king.</a:t>
            </a:r>
          </a:p>
          <a:p>
            <a:pPr algn="r">
              <a:buNone/>
            </a:pPr>
            <a:r>
              <a:rPr lang="en-GB" dirty="0"/>
              <a:t>Plutarch </a:t>
            </a:r>
            <a:r>
              <a:rPr lang="en-GB" i="1" dirty="0"/>
              <a:t>Life of Alexander</a:t>
            </a:r>
            <a:r>
              <a:rPr lang="en-GB" dirty="0"/>
              <a:t> 59</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 to the gods?</a:t>
            </a:r>
          </a:p>
        </p:txBody>
      </p:sp>
      <p:sp>
        <p:nvSpPr>
          <p:cNvPr id="4" name="Content Placeholder 2"/>
          <p:cNvSpPr>
            <a:spLocks noGrp="1"/>
          </p:cNvSpPr>
          <p:nvPr>
            <p:ph sz="quarter" idx="1"/>
          </p:nvPr>
        </p:nvSpPr>
        <p:spPr/>
        <p:txBody>
          <a:bodyPr/>
          <a:lstStyle/>
          <a:p>
            <a:r>
              <a:rPr lang="en-GB" dirty="0"/>
              <a:t>Surrender of </a:t>
            </a:r>
            <a:r>
              <a:rPr lang="en-GB" dirty="0" err="1"/>
              <a:t>Nysa</a:t>
            </a:r>
            <a:endParaRPr lang="en-GB" dirty="0"/>
          </a:p>
          <a:p>
            <a:pPr lvl="1"/>
            <a:r>
              <a:rPr lang="en-GB" dirty="0"/>
              <a:t>Association with Dionysus</a:t>
            </a:r>
          </a:p>
          <a:p>
            <a:pPr lvl="1"/>
            <a:r>
              <a:rPr lang="en-GB" dirty="0"/>
              <a:t>People who make wine (rare in the region)</a:t>
            </a:r>
          </a:p>
          <a:p>
            <a:pPr lvl="1"/>
            <a:r>
              <a:rPr lang="en-GB" dirty="0"/>
              <a:t>Sacrifice goats for religious purposes</a:t>
            </a:r>
          </a:p>
          <a:p>
            <a:r>
              <a:rPr lang="en-GB" dirty="0"/>
              <a:t>Rock of </a:t>
            </a:r>
            <a:r>
              <a:rPr lang="en-GB" dirty="0" err="1"/>
              <a:t>Aornus</a:t>
            </a:r>
            <a:endParaRPr lang="en-GB" dirty="0"/>
          </a:p>
          <a:p>
            <a:pPr lvl="1"/>
            <a:r>
              <a:rPr lang="en-GB" dirty="0"/>
              <a:t>“not captured” by Heracles</a:t>
            </a:r>
          </a:p>
          <a:p>
            <a:pPr lvl="1"/>
            <a:r>
              <a:rPr lang="en-GB" dirty="0"/>
              <a:t>Alexander captures it</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A3873-5425-47FB-A185-9391B7B78437}"/>
              </a:ext>
            </a:extLst>
          </p:cNvPr>
          <p:cNvSpPr>
            <a:spLocks noGrp="1"/>
          </p:cNvSpPr>
          <p:nvPr>
            <p:ph type="title"/>
          </p:nvPr>
        </p:nvSpPr>
        <p:spPr>
          <a:xfrm>
            <a:off x="3836504" y="758951"/>
            <a:ext cx="7319175" cy="3374931"/>
          </a:xfrm>
        </p:spPr>
        <p:txBody>
          <a:bodyPr vert="horz" lIns="91440" tIns="45720" rIns="91440" bIns="45720" rtlCol="0" anchor="b">
            <a:normAutofit/>
          </a:bodyPr>
          <a:lstStyle/>
          <a:p>
            <a:r>
              <a:rPr lang="en-US" sz="8000">
                <a:solidFill>
                  <a:schemeClr val="tx1">
                    <a:lumMod val="85000"/>
                    <a:lumOff val="15000"/>
                  </a:schemeClr>
                </a:solidFill>
              </a:rPr>
              <a:t>Battle of the Hydaspes</a:t>
            </a:r>
          </a:p>
        </p:txBody>
      </p:sp>
      <p:pic>
        <p:nvPicPr>
          <p:cNvPr id="6" name="Graphic 5" descr="Fireworks">
            <a:extLst>
              <a:ext uri="{FF2B5EF4-FFF2-40B4-BE49-F238E27FC236}">
                <a16:creationId xmlns:a16="http://schemas.microsoft.com/office/drawing/2014/main" id="{37807556-C0C3-4224-AD0F-2686E119FF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5" name="Straight Connector 14">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3816D44C-5F7C-41A5-BDC7-B2ADF0414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219906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4818" name="Picture 2" descr="Map of the Battle of the Hydaspes in 326 BC - Crossing of the River"/>
          <p:cNvPicPr>
            <a:picLocks noChangeAspect="1" noChangeArrowheads="1"/>
          </p:cNvPicPr>
          <p:nvPr/>
        </p:nvPicPr>
        <p:blipFill>
          <a:blip r:embed="rId3" cstate="print"/>
          <a:srcRect/>
          <a:stretch>
            <a:fillRect/>
          </a:stretch>
        </p:blipFill>
        <p:spPr bwMode="auto">
          <a:xfrm>
            <a:off x="1863080" y="1"/>
            <a:ext cx="8804920" cy="6815009"/>
          </a:xfrm>
          <a:prstGeom prst="rect">
            <a:avLst/>
          </a:prstGeom>
          <a:noFill/>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2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5" name="Rectangle 26">
            <a:extLst>
              <a:ext uri="{FF2B5EF4-FFF2-40B4-BE49-F238E27FC236}">
                <a16:creationId xmlns:a16="http://schemas.microsoft.com/office/drawing/2014/main" id="{7472B899-9BAA-4120-ABDF-C37ED56BD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814" y="640081"/>
            <a:ext cx="3659246" cy="2566652"/>
          </a:xfrm>
        </p:spPr>
        <p:txBody>
          <a:bodyPr vert="horz" lIns="91440" tIns="45720" rIns="91440" bIns="45720" rtlCol="0" anchor="b">
            <a:normAutofit/>
          </a:bodyPr>
          <a:lstStyle/>
          <a:p>
            <a:r>
              <a:rPr lang="en-US" sz="5400">
                <a:solidFill>
                  <a:schemeClr val="tx1"/>
                </a:solidFill>
              </a:rPr>
              <a:t>Battle with Porus</a:t>
            </a:r>
          </a:p>
        </p:txBody>
      </p:sp>
      <p:pic>
        <p:nvPicPr>
          <p:cNvPr id="5" name="Picture 4" descr="A elephant that is jumping in the air&#10;&#10;Description automatically generated">
            <a:extLst>
              <a:ext uri="{FF2B5EF4-FFF2-40B4-BE49-F238E27FC236}">
                <a16:creationId xmlns:a16="http://schemas.microsoft.com/office/drawing/2014/main" id="{4EF25570-C4C0-45B0-9855-B18AF7D3C17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153" r="-1" b="20152"/>
          <a:stretch/>
        </p:blipFill>
        <p:spPr>
          <a:xfrm>
            <a:off x="4635092" y="10"/>
            <a:ext cx="7556906" cy="3383270"/>
          </a:xfrm>
          <a:prstGeom prst="rect">
            <a:avLst/>
          </a:prstGeom>
        </p:spPr>
      </p:pic>
      <p:cxnSp>
        <p:nvCxnSpPr>
          <p:cNvPr id="36" name="Straight Connector 28">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429000"/>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2" descr="http://i981.photobucket.com/albums/ae295/myimagesdigital/FORVM%20Forum/BM_Porus.jpg">
            <a:extLst>
              <a:ext uri="{FF2B5EF4-FFF2-40B4-BE49-F238E27FC236}">
                <a16:creationId xmlns:a16="http://schemas.microsoft.com/office/drawing/2014/main" id="{B83C4E5A-F31C-498F-B052-38BDDF2BC6D4}"/>
              </a:ext>
            </a:extLst>
          </p:cNvPr>
          <p:cNvPicPr>
            <a:picLocks noChangeAspect="1" noChangeArrowheads="1"/>
          </p:cNvPicPr>
          <p:nvPr/>
        </p:nvPicPr>
        <p:blipFill rotWithShape="1">
          <a:blip r:embed="rId4" cstate="print"/>
          <a:srcRect t="5057" r="-1" b="4950"/>
          <a:stretch/>
        </p:blipFill>
        <p:spPr bwMode="auto">
          <a:xfrm>
            <a:off x="4635097" y="3474720"/>
            <a:ext cx="7556889" cy="3383280"/>
          </a:xfrm>
          <a:prstGeom prst="rect">
            <a:avLst/>
          </a:prstGeom>
          <a:noFill/>
        </p:spPr>
      </p:pic>
      <p:sp>
        <p:nvSpPr>
          <p:cNvPr id="6" name="TextBox 5">
            <a:extLst>
              <a:ext uri="{FF2B5EF4-FFF2-40B4-BE49-F238E27FC236}">
                <a16:creationId xmlns:a16="http://schemas.microsoft.com/office/drawing/2014/main" id="{46A95744-9C9A-4393-B78F-B5CDF9FDC658}"/>
              </a:ext>
            </a:extLst>
          </p:cNvPr>
          <p:cNvSpPr txBox="1"/>
          <p:nvPr/>
        </p:nvSpPr>
        <p:spPr>
          <a:xfrm>
            <a:off x="9585195" y="3183225"/>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Second_Battle_of_Anandpu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322F9BB-9FCD-9D4E-E37C-B5D519EB5BD9}"/>
              </a:ext>
            </a:extLst>
          </p:cNvPr>
          <p:cNvSpPr/>
          <p:nvPr/>
        </p:nvSpPr>
        <p:spPr>
          <a:xfrm>
            <a:off x="934571" y="1573306"/>
            <a:ext cx="10576111" cy="618565"/>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524000" y="0"/>
            <a:ext cx="9144000" cy="1143000"/>
          </a:xfrm>
        </p:spPr>
        <p:txBody>
          <a:bodyPr>
            <a:noAutofit/>
          </a:bodyPr>
          <a:lstStyle/>
          <a:p>
            <a:r>
              <a:rPr lang="en-GB" sz="3600" dirty="0"/>
              <a:t>When two strong men stand face to face </a:t>
            </a:r>
            <a:r>
              <a:rPr lang="en-GB" sz="3600" dirty="0" err="1"/>
              <a:t>tho</a:t>
            </a:r>
            <a:r>
              <a:rPr lang="en-GB" sz="3600" dirty="0"/>
              <a:t>’ they come from the ends of the earth</a:t>
            </a:r>
          </a:p>
        </p:txBody>
      </p:sp>
      <p:sp>
        <p:nvSpPr>
          <p:cNvPr id="3" name="Content Placeholder 2"/>
          <p:cNvSpPr>
            <a:spLocks noGrp="1"/>
          </p:cNvSpPr>
          <p:nvPr>
            <p:ph sz="quarter" idx="1"/>
          </p:nvPr>
        </p:nvSpPr>
        <p:spPr>
          <a:xfrm>
            <a:off x="547295" y="1321398"/>
            <a:ext cx="10835640" cy="4663440"/>
          </a:xfrm>
        </p:spPr>
        <p:txBody>
          <a:bodyPr>
            <a:normAutofit lnSpcReduction="10000"/>
          </a:bodyPr>
          <a:lstStyle/>
          <a:p>
            <a:pPr marL="95250" indent="198438">
              <a:buNone/>
            </a:pPr>
            <a:r>
              <a:rPr lang="en-GB" dirty="0"/>
              <a:t>Alexander, informed of his approach, rode out to meet him, accompanied by a small party of his Companions. When they met, he reined in his horse, and looked at his adversary with admiration: he was a magnificent figure of a man, over seven feet high and of great personal beauty; his bearing had lost none of its pride; his air was one of a brave man meeting another, of a king in the presence of a king, with whom he had fought honourably for his kingdom.</a:t>
            </a:r>
          </a:p>
          <a:p>
            <a:pPr marL="95250" indent="198438">
              <a:buNone/>
            </a:pPr>
            <a:r>
              <a:rPr lang="en-GB" dirty="0"/>
              <a:t>Alexander was the first to speak, ‘What,’ he said, ‘do you wish that I should do with you?’</a:t>
            </a:r>
          </a:p>
          <a:p>
            <a:pPr marL="95250" indent="198438">
              <a:buNone/>
            </a:pPr>
            <a:r>
              <a:rPr lang="en-GB" dirty="0"/>
              <a:t>‘Treat me as a king ought,’ </a:t>
            </a:r>
            <a:r>
              <a:rPr lang="en-GB" dirty="0" err="1"/>
              <a:t>Porus</a:t>
            </a:r>
            <a:r>
              <a:rPr lang="en-GB" dirty="0"/>
              <a:t> is said to have replied.</a:t>
            </a:r>
          </a:p>
          <a:p>
            <a:pPr marL="95250" indent="198438">
              <a:buNone/>
            </a:pPr>
            <a:r>
              <a:rPr lang="en-GB" dirty="0"/>
              <a:t>‘For my part,’ said Alexander, pleased by his answer, your request shall be granted. But is there not something you should wish for yourself? Ask it.’</a:t>
            </a:r>
          </a:p>
          <a:p>
            <a:pPr marL="95250" indent="198438">
              <a:buNone/>
            </a:pPr>
            <a:r>
              <a:rPr lang="en-GB" dirty="0"/>
              <a:t>‘Everything,’ said </a:t>
            </a:r>
            <a:r>
              <a:rPr lang="en-GB" dirty="0" err="1"/>
              <a:t>Porus</a:t>
            </a:r>
            <a:r>
              <a:rPr lang="en-GB" dirty="0"/>
              <a:t>, ‘is contained in this one request.’</a:t>
            </a:r>
          </a:p>
          <a:p>
            <a:pPr algn="r">
              <a:buNone/>
            </a:pPr>
            <a:r>
              <a:rPr lang="en-GB" dirty="0" err="1"/>
              <a:t>Arrian</a:t>
            </a:r>
            <a:r>
              <a:rPr lang="en-GB" dirty="0"/>
              <a:t> </a:t>
            </a:r>
            <a:r>
              <a:rPr lang="en-GB" i="1" dirty="0"/>
              <a:t>Anabasis </a:t>
            </a:r>
            <a:r>
              <a:rPr lang="en-GB" dirty="0"/>
              <a:t>5.19</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The end of the adventure</a:t>
            </a:r>
          </a:p>
        </p:txBody>
      </p:sp>
      <p:sp>
        <p:nvSpPr>
          <p:cNvPr id="3" name="Content Placeholder 2"/>
          <p:cNvSpPr>
            <a:spLocks noGrp="1"/>
          </p:cNvSpPr>
          <p:nvPr>
            <p:ph sz="quarter" idx="1"/>
          </p:nvPr>
        </p:nvSpPr>
        <p:spPr>
          <a:xfrm>
            <a:off x="5231958" y="605896"/>
            <a:ext cx="5923721" cy="5646208"/>
          </a:xfrm>
        </p:spPr>
        <p:txBody>
          <a:bodyPr anchor="ctr">
            <a:normAutofit/>
          </a:bodyPr>
          <a:lstStyle/>
          <a:p>
            <a:pPr marL="0" indent="90488">
              <a:lnSpc>
                <a:spcPct val="100000"/>
              </a:lnSpc>
              <a:buNone/>
            </a:pPr>
            <a:r>
              <a:rPr lang="en-GB" sz="1900" dirty="0"/>
              <a:t>All this he accounted adverse to his project, and he saw only one hope of gaining his wish, if he might gain the soldiers' great goodwill through gratitude. Accordingly he allowed them to ravage the enemy's country, which was full of every good thing. During these days when the army was busy foraging, he called together the wives of the soldiers and their children; to the wives he undertook to give a monthly ration, to the children he distributed a service bonus in proportion to the military records of their fathers. When the soldiers returned laden with wealth from their expedition, he brought them together to a meeting. He delivered a carefully prepared speech about the expedition against the </a:t>
            </a:r>
            <a:r>
              <a:rPr lang="en-GB" sz="1900" dirty="0" err="1"/>
              <a:t>Gandaridae</a:t>
            </a:r>
            <a:r>
              <a:rPr lang="en-GB" sz="1900" dirty="0"/>
              <a:t> but the Macedonians did not accept it, and he gave up the undertaking. </a:t>
            </a:r>
          </a:p>
          <a:p>
            <a:pPr>
              <a:lnSpc>
                <a:spcPct val="100000"/>
              </a:lnSpc>
              <a:buNone/>
            </a:pPr>
            <a:r>
              <a:rPr lang="en-GB" sz="1900" dirty="0" err="1"/>
              <a:t>Diodorus</a:t>
            </a:r>
            <a:r>
              <a:rPr lang="en-GB" sz="1900" dirty="0"/>
              <a:t> 17.94</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3" name="Rectangle 72">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43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0" name="Picture 2" descr="http://www.awesomestories.com/images/user/thumb_f39375c6b1.gif"/>
          <p:cNvPicPr>
            <a:picLocks noGrp="1" noChangeAspect="1" noChangeArrowheads="1"/>
          </p:cNvPicPr>
          <p:nvPr>
            <p:ph sz="quarter" idx="1"/>
          </p:nvPr>
        </p:nvPicPr>
        <p:blipFill>
          <a:blip r:embed="rId3" cstate="print"/>
          <a:stretch>
            <a:fillRect/>
          </a:stretch>
        </p:blipFill>
        <p:spPr bwMode="auto">
          <a:xfrm>
            <a:off x="2724481" y="801793"/>
            <a:ext cx="6743038" cy="5273056"/>
          </a:xfrm>
          <a:prstGeom prst="rect">
            <a:avLst/>
          </a:prstGeom>
          <a:noFill/>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5116783" y="516835"/>
            <a:ext cx="5977937" cy="1666501"/>
          </a:xfrm>
        </p:spPr>
        <p:txBody>
          <a:bodyPr>
            <a:normAutofit/>
          </a:bodyPr>
          <a:lstStyle/>
          <a:p>
            <a:r>
              <a:rPr lang="en-GB" sz="4000">
                <a:solidFill>
                  <a:schemeClr val="tx1"/>
                </a:solidFill>
              </a:rPr>
              <a:t>Dionysiac Procession?</a:t>
            </a:r>
          </a:p>
        </p:txBody>
      </p:sp>
      <p:pic>
        <p:nvPicPr>
          <p:cNvPr id="5" name="Picture 4" descr="A picture containing drawing&#10;&#10;Description automatically generated">
            <a:extLst>
              <a:ext uri="{FF2B5EF4-FFF2-40B4-BE49-F238E27FC236}">
                <a16:creationId xmlns:a16="http://schemas.microsoft.com/office/drawing/2014/main" id="{D9E50490-AFF1-4B05-832F-325F1F607F4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712"/>
          <a:stretch/>
        </p:blipFill>
        <p:spPr>
          <a:xfrm>
            <a:off x="20" y="10"/>
            <a:ext cx="4580077" cy="3383266"/>
          </a:xfrm>
          <a:prstGeom prst="rect">
            <a:avLst/>
          </a:prstGeom>
        </p:spPr>
      </p:pic>
      <p:cxnSp>
        <p:nvCxnSpPr>
          <p:cNvPr id="16" name="Straight Connector 1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7" descr="A picture containing cup&#10;&#10;Description automatically generated">
            <a:extLst>
              <a:ext uri="{FF2B5EF4-FFF2-40B4-BE49-F238E27FC236}">
                <a16:creationId xmlns:a16="http://schemas.microsoft.com/office/drawing/2014/main" id="{B8A5CECC-BA8D-4005-AEE9-8D961AC9D6E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084" r="19076" b="1"/>
          <a:stretch/>
        </p:blipFill>
        <p:spPr>
          <a:xfrm>
            <a:off x="20" y="3474720"/>
            <a:ext cx="4580077" cy="3383280"/>
          </a:xfrm>
          <a:prstGeom prst="rect">
            <a:avLst/>
          </a:prstGeom>
        </p:spPr>
      </p:pic>
      <p:sp>
        <p:nvSpPr>
          <p:cNvPr id="3" name="Content Placeholder 2"/>
          <p:cNvSpPr>
            <a:spLocks noGrp="1"/>
          </p:cNvSpPr>
          <p:nvPr>
            <p:ph sz="quarter" idx="1"/>
          </p:nvPr>
        </p:nvSpPr>
        <p:spPr>
          <a:xfrm>
            <a:off x="5116784" y="2546224"/>
            <a:ext cx="5977938" cy="3342747"/>
          </a:xfrm>
        </p:spPr>
        <p:txBody>
          <a:bodyPr>
            <a:normAutofit/>
          </a:bodyPr>
          <a:lstStyle/>
          <a:p>
            <a:r>
              <a:rPr lang="en-GB" sz="1800">
                <a:solidFill>
                  <a:schemeClr val="tx1"/>
                </a:solidFill>
              </a:rPr>
              <a:t>According to Plutarch, having made it out of the desert and receiving supplies he leads his men on a seven day Dionysiac procession. </a:t>
            </a:r>
          </a:p>
          <a:p>
            <a:r>
              <a:rPr lang="en-GB" sz="1800">
                <a:solidFill>
                  <a:schemeClr val="tx1"/>
                </a:solidFill>
              </a:rPr>
              <a:t>Plutarch </a:t>
            </a:r>
            <a:r>
              <a:rPr lang="en-GB" sz="1800" i="1">
                <a:solidFill>
                  <a:schemeClr val="tx1"/>
                </a:solidFill>
              </a:rPr>
              <a:t>Life of Alexander </a:t>
            </a:r>
            <a:r>
              <a:rPr lang="en-GB" sz="1800">
                <a:solidFill>
                  <a:schemeClr val="tx1"/>
                </a:solidFill>
              </a:rPr>
              <a:t>67</a:t>
            </a:r>
          </a:p>
        </p:txBody>
      </p:sp>
      <p:sp>
        <p:nvSpPr>
          <p:cNvPr id="6" name="TextBox 5">
            <a:extLst>
              <a:ext uri="{FF2B5EF4-FFF2-40B4-BE49-F238E27FC236}">
                <a16:creationId xmlns:a16="http://schemas.microsoft.com/office/drawing/2014/main" id="{24761D4F-F6A7-45F5-996A-069065AE6067}"/>
              </a:ext>
            </a:extLst>
          </p:cNvPr>
          <p:cNvSpPr txBox="1"/>
          <p:nvPr/>
        </p:nvSpPr>
        <p:spPr>
          <a:xfrm>
            <a:off x="1973294" y="3183221"/>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Panther_(legendary_crea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E19AA8A4-271A-40B6-B776-FAA893A516AD}"/>
              </a:ext>
            </a:extLst>
          </p:cNvPr>
          <p:cNvSpPr txBox="1"/>
          <p:nvPr/>
        </p:nvSpPr>
        <p:spPr>
          <a:xfrm>
            <a:off x="1788948" y="6657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aristotleguide.wordpress.com/2016/02/22/the-greek-carniva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Unity of Mankind? </a:t>
            </a:r>
          </a:p>
        </p:txBody>
      </p:sp>
      <p:sp>
        <p:nvSpPr>
          <p:cNvPr id="3" name="Content Placeholder 2"/>
          <p:cNvSpPr>
            <a:spLocks noGrp="1"/>
          </p:cNvSpPr>
          <p:nvPr>
            <p:ph sz="quarter" idx="1"/>
          </p:nvPr>
        </p:nvSpPr>
        <p:spPr>
          <a:xfrm>
            <a:off x="5231958" y="605896"/>
            <a:ext cx="5923721" cy="5646208"/>
          </a:xfrm>
        </p:spPr>
        <p:txBody>
          <a:bodyPr anchor="ctr">
            <a:normAutofit/>
          </a:bodyPr>
          <a:lstStyle/>
          <a:p>
            <a:pPr>
              <a:lnSpc>
                <a:spcPct val="90000"/>
              </a:lnSpc>
            </a:pPr>
            <a:r>
              <a:rPr lang="en-GB" sz="2400"/>
              <a:t>Re-organisation of the army</a:t>
            </a:r>
          </a:p>
          <a:p>
            <a:pPr lvl="1">
              <a:lnSpc>
                <a:spcPct val="90000"/>
              </a:lnSpc>
            </a:pPr>
            <a:r>
              <a:rPr lang="en-GB" sz="2400"/>
              <a:t>Companion cavalry reduced from 8 to 4 (plus a new one)</a:t>
            </a:r>
          </a:p>
          <a:p>
            <a:pPr lvl="1">
              <a:lnSpc>
                <a:spcPct val="90000"/>
              </a:lnSpc>
            </a:pPr>
            <a:r>
              <a:rPr lang="en-GB" sz="2400"/>
              <a:t>Iranians fully integrated</a:t>
            </a:r>
          </a:p>
          <a:p>
            <a:pPr lvl="1">
              <a:lnSpc>
                <a:spcPct val="90000"/>
              </a:lnSpc>
            </a:pPr>
            <a:r>
              <a:rPr lang="en-GB" sz="2400"/>
              <a:t>30,000 Persian youths who Alexander sent to receive Macedonian training now return</a:t>
            </a:r>
          </a:p>
          <a:p>
            <a:pPr lvl="1">
              <a:lnSpc>
                <a:spcPct val="90000"/>
              </a:lnSpc>
              <a:buNone/>
            </a:pPr>
            <a:endParaRPr lang="en-GB" sz="2400"/>
          </a:p>
          <a:p>
            <a:pPr marL="0" lvl="1" indent="180975">
              <a:lnSpc>
                <a:spcPct val="90000"/>
              </a:lnSpc>
              <a:buNone/>
            </a:pPr>
            <a:r>
              <a:rPr lang="en-GB" sz="2400"/>
              <a:t>‘All this was a cause of deep resentment to the Macedonians, who could not but feel that Alexander’s whole outlook was becoming tainted with orientalism, and that he no longer cared for his own people or his native ways.’</a:t>
            </a:r>
          </a:p>
          <a:p>
            <a:pPr lvl="1">
              <a:lnSpc>
                <a:spcPct val="90000"/>
              </a:lnSpc>
              <a:buNone/>
            </a:pPr>
            <a:r>
              <a:rPr lang="en-GB" sz="2400"/>
              <a:t>Arrian 7.6.5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4">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97280" y="286603"/>
            <a:ext cx="10058400" cy="1450757"/>
          </a:xfrm>
        </p:spPr>
        <p:txBody>
          <a:bodyPr>
            <a:normAutofit/>
          </a:bodyPr>
          <a:lstStyle/>
          <a:p>
            <a:r>
              <a:rPr lang="en-GB"/>
              <a:t>Mass Weddings at Susa</a:t>
            </a:r>
          </a:p>
        </p:txBody>
      </p:sp>
      <p:cxnSp>
        <p:nvCxnSpPr>
          <p:cNvPr id="22" name="Straight Connector 16">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quarter" idx="1"/>
          </p:nvPr>
        </p:nvSpPr>
        <p:spPr>
          <a:xfrm>
            <a:off x="1097280" y="2108201"/>
            <a:ext cx="10058400" cy="3760891"/>
          </a:xfrm>
        </p:spPr>
        <p:txBody>
          <a:bodyPr>
            <a:normAutofit/>
          </a:bodyPr>
          <a:lstStyle/>
          <a:p>
            <a:pPr marL="0" indent="271463">
              <a:lnSpc>
                <a:spcPct val="100000"/>
              </a:lnSpc>
              <a:buNone/>
            </a:pPr>
            <a:r>
              <a:rPr lang="en-GB" sz="1700"/>
              <a:t>Here at Susa he held wedding ceremonies for his Companions; he also took a wife himself – </a:t>
            </a:r>
            <a:r>
              <a:rPr lang="en-GB" sz="1700" err="1"/>
              <a:t>Barsine</a:t>
            </a:r>
            <a:r>
              <a:rPr lang="en-GB" sz="1700"/>
              <a:t> (</a:t>
            </a:r>
            <a:r>
              <a:rPr lang="en-GB" sz="1700" err="1"/>
              <a:t>Stateira</a:t>
            </a:r>
            <a:r>
              <a:rPr lang="en-GB" sz="1700"/>
              <a:t>), Darius’ eldest daughter, and according to </a:t>
            </a:r>
            <a:r>
              <a:rPr lang="en-GB" sz="1700" err="1"/>
              <a:t>Aristobulus</a:t>
            </a:r>
            <a:r>
              <a:rPr lang="en-GB" sz="1700"/>
              <a:t>, another as well, namely </a:t>
            </a:r>
            <a:r>
              <a:rPr lang="en-GB" sz="1700" err="1"/>
              <a:t>Parysatis</a:t>
            </a:r>
            <a:r>
              <a:rPr lang="en-GB" sz="1700"/>
              <a:t>, the youngest daughter of </a:t>
            </a:r>
            <a:r>
              <a:rPr lang="en-GB" sz="1700" err="1"/>
              <a:t>Ochus</a:t>
            </a:r>
            <a:r>
              <a:rPr lang="en-GB" sz="1700"/>
              <a:t>. He had already married </a:t>
            </a:r>
            <a:r>
              <a:rPr lang="en-GB" sz="1700" err="1"/>
              <a:t>Roxane</a:t>
            </a:r>
            <a:r>
              <a:rPr lang="en-GB" sz="1700"/>
              <a:t>, daughter of </a:t>
            </a:r>
            <a:r>
              <a:rPr lang="en-GB" sz="1700" err="1"/>
              <a:t>Oxyartes</a:t>
            </a:r>
            <a:r>
              <a:rPr lang="en-GB" sz="1700"/>
              <a:t> of Bactria. To </a:t>
            </a:r>
            <a:r>
              <a:rPr lang="en-GB" sz="1700" err="1"/>
              <a:t>Hephaestion</a:t>
            </a:r>
            <a:r>
              <a:rPr lang="en-GB" sz="1700"/>
              <a:t> he gave </a:t>
            </a:r>
            <a:r>
              <a:rPr lang="en-GB" sz="1700" err="1"/>
              <a:t>Drypetis</a:t>
            </a:r>
            <a:r>
              <a:rPr lang="en-GB" sz="1700"/>
              <a:t>, another of Darius’ daughters and sister of his own wife </a:t>
            </a:r>
            <a:r>
              <a:rPr lang="en-GB" sz="1700" err="1"/>
              <a:t>Barsine</a:t>
            </a:r>
            <a:r>
              <a:rPr lang="en-GB" sz="1700"/>
              <a:t>, as he wanted to be uncle to </a:t>
            </a:r>
            <a:r>
              <a:rPr lang="en-GB" sz="1700" err="1"/>
              <a:t>Hephaestion’s</a:t>
            </a:r>
            <a:r>
              <a:rPr lang="en-GB" sz="1700"/>
              <a:t> children; to </a:t>
            </a:r>
            <a:r>
              <a:rPr lang="en-GB" sz="1700" err="1"/>
              <a:t>Craterus</a:t>
            </a:r>
            <a:r>
              <a:rPr lang="en-GB" sz="1700"/>
              <a:t> he gave </a:t>
            </a:r>
            <a:r>
              <a:rPr lang="en-GB" sz="1700" err="1"/>
              <a:t>Amastrine</a:t>
            </a:r>
            <a:r>
              <a:rPr lang="en-GB" sz="1700"/>
              <a:t>, daughter of Darius’ brother </a:t>
            </a:r>
            <a:r>
              <a:rPr lang="en-GB" sz="1700" err="1"/>
              <a:t>Oxyatres</a:t>
            </a:r>
            <a:r>
              <a:rPr lang="en-GB" sz="1700"/>
              <a:t>, and to </a:t>
            </a:r>
            <a:r>
              <a:rPr lang="en-GB" sz="1700" err="1"/>
              <a:t>Perdiccas</a:t>
            </a:r>
            <a:r>
              <a:rPr lang="en-GB" sz="1700"/>
              <a:t> a daughter of </a:t>
            </a:r>
            <a:r>
              <a:rPr lang="en-GB" sz="1700" err="1"/>
              <a:t>Atropates</a:t>
            </a:r>
            <a:r>
              <a:rPr lang="en-GB" sz="1700"/>
              <a:t>, governor of Media. The bride of Ptolemy (of the Guard) was </a:t>
            </a:r>
            <a:r>
              <a:rPr lang="en-GB" sz="1700" err="1"/>
              <a:t>Artacama</a:t>
            </a:r>
            <a:r>
              <a:rPr lang="en-GB" sz="1700"/>
              <a:t>, daughter of </a:t>
            </a:r>
            <a:r>
              <a:rPr lang="en-GB" sz="1700" err="1"/>
              <a:t>Artabazus</a:t>
            </a:r>
            <a:r>
              <a:rPr lang="en-GB" sz="1700"/>
              <a:t>, and </a:t>
            </a:r>
            <a:r>
              <a:rPr lang="en-GB" sz="1700" err="1"/>
              <a:t>Eumenes</a:t>
            </a:r>
            <a:r>
              <a:rPr lang="en-GB" sz="1700"/>
              <a:t>, the King’s secretary, had her sister </a:t>
            </a:r>
            <a:r>
              <a:rPr lang="en-GB" sz="1700" err="1"/>
              <a:t>Artonis</a:t>
            </a:r>
            <a:r>
              <a:rPr lang="en-GB" sz="1700"/>
              <a:t>; </a:t>
            </a:r>
            <a:r>
              <a:rPr lang="en-GB" sz="1700" err="1"/>
              <a:t>Nearchus</a:t>
            </a:r>
            <a:r>
              <a:rPr lang="en-GB" sz="1700"/>
              <a:t> was given the daughter of </a:t>
            </a:r>
            <a:r>
              <a:rPr lang="en-GB" sz="1700" err="1"/>
              <a:t>Barsine</a:t>
            </a:r>
            <a:r>
              <a:rPr lang="en-GB" sz="1700"/>
              <a:t> and Mentor, </a:t>
            </a:r>
            <a:r>
              <a:rPr lang="en-GB" sz="1700" err="1"/>
              <a:t>Seleucus</a:t>
            </a:r>
            <a:r>
              <a:rPr lang="en-GB" sz="1700"/>
              <a:t> the daughter of </a:t>
            </a:r>
            <a:r>
              <a:rPr lang="en-GB" sz="1700" err="1"/>
              <a:t>Spitamenes</a:t>
            </a:r>
            <a:r>
              <a:rPr lang="en-GB" sz="1700"/>
              <a:t> of Bactria [</a:t>
            </a:r>
            <a:r>
              <a:rPr lang="en-GB" sz="1700" err="1"/>
              <a:t>Apame</a:t>
            </a:r>
            <a:r>
              <a:rPr lang="en-GB" sz="1700"/>
              <a:t>]. Similarly, the other officers – to a number of eighty all told – were given as brides young women of the noblest Persian and Median blood. The marriage ceremonies were in Persian fashion… There proved to be over 10,00 other Macedonians who had married Asian women; Alexander had them all registered, and every man of them received a wedding gift. </a:t>
            </a:r>
          </a:p>
          <a:p>
            <a:pPr>
              <a:lnSpc>
                <a:spcPct val="100000"/>
              </a:lnSpc>
              <a:buNone/>
            </a:pPr>
            <a:r>
              <a:rPr lang="en-GB" sz="1700" err="1"/>
              <a:t>Arrian</a:t>
            </a:r>
            <a:r>
              <a:rPr lang="en-GB" sz="1700"/>
              <a:t> Anabasis 7.5</a:t>
            </a:r>
          </a:p>
        </p:txBody>
      </p:sp>
      <p:sp>
        <p:nvSpPr>
          <p:cNvPr id="23" name="Rectangle 18">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Mutiny at </a:t>
            </a:r>
            <a:r>
              <a:rPr lang="en-GB" dirty="0" err="1"/>
              <a:t>Opis</a:t>
            </a:r>
            <a:endParaRPr lang="en-GB" dirty="0"/>
          </a:p>
        </p:txBody>
      </p:sp>
      <p:sp>
        <p:nvSpPr>
          <p:cNvPr id="2" name="Content Placeholder 1"/>
          <p:cNvSpPr>
            <a:spLocks noGrp="1"/>
          </p:cNvSpPr>
          <p:nvPr>
            <p:ph sz="quarter" idx="1"/>
          </p:nvPr>
        </p:nvSpPr>
        <p:spPr/>
        <p:txBody>
          <a:bodyPr>
            <a:normAutofit/>
          </a:bodyPr>
          <a:lstStyle/>
          <a:p>
            <a:r>
              <a:rPr lang="en-GB" dirty="0"/>
              <a:t>Alexander assembles his Macedonian troops and announced the imminent demobilization of: </a:t>
            </a:r>
          </a:p>
          <a:p>
            <a:r>
              <a:rPr lang="en-GB" dirty="0"/>
              <a:t>‘all men unfit through age or disablement for further service.’</a:t>
            </a:r>
          </a:p>
          <a:p>
            <a:pPr lvl="1" algn="r">
              <a:buNone/>
            </a:pPr>
            <a:r>
              <a:rPr lang="en-GB" dirty="0" err="1"/>
              <a:t>Arrian</a:t>
            </a:r>
            <a:r>
              <a:rPr lang="en-GB" dirty="0"/>
              <a:t> </a:t>
            </a:r>
            <a:r>
              <a:rPr lang="en-GB" i="1" dirty="0"/>
              <a:t>Anabasis</a:t>
            </a:r>
            <a:r>
              <a:rPr lang="en-GB" dirty="0"/>
              <a:t> 7.8.1</a:t>
            </a:r>
          </a:p>
          <a:p>
            <a:r>
              <a:rPr lang="en-GB" dirty="0"/>
              <a:t>Near riot</a:t>
            </a:r>
          </a:p>
          <a:p>
            <a:r>
              <a:rPr lang="en-GB" dirty="0"/>
              <a:t>Alexander recalls the work of his father and everything that they had done.</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4CE7E476-B538-D028-5232-B3D413C97680}"/>
              </a:ext>
            </a:extLst>
          </p:cNvPr>
          <p:cNvGraphicFramePr/>
          <p:nvPr>
            <p:extLst>
              <p:ext uri="{D42A27DB-BD31-4B8C-83A1-F6EECF244321}">
                <p14:modId xmlns:p14="http://schemas.microsoft.com/office/powerpoint/2010/main" val="1548773680"/>
              </p:ext>
            </p:extLst>
          </p:nvPr>
        </p:nvGraphicFramePr>
        <p:xfrm>
          <a:off x="150010" y="-621688"/>
          <a:ext cx="11630211" cy="3194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Content Placeholder 1">
            <a:extLst>
              <a:ext uri="{FF2B5EF4-FFF2-40B4-BE49-F238E27FC236}">
                <a16:creationId xmlns:a16="http://schemas.microsoft.com/office/drawing/2014/main" id="{3828CB0C-6B58-F6A1-69DF-CE654982E265}"/>
              </a:ext>
            </a:extLst>
          </p:cNvPr>
          <p:cNvSpPr>
            <a:spLocks noGrp="1"/>
          </p:cNvSpPr>
          <p:nvPr>
            <p:ph sz="quarter" idx="1"/>
          </p:nvPr>
        </p:nvSpPr>
        <p:spPr>
          <a:xfrm>
            <a:off x="935915" y="2008011"/>
            <a:ext cx="10058400" cy="1986428"/>
          </a:xfrm>
        </p:spPr>
        <p:txBody>
          <a:bodyPr>
            <a:normAutofit fontScale="92500"/>
          </a:bodyPr>
          <a:lstStyle/>
          <a:p>
            <a:pPr marL="0" indent="271463">
              <a:buNone/>
            </a:pPr>
            <a:r>
              <a:rPr lang="en-GB" dirty="0"/>
              <a:t>‘You all wish to leave me. Go then! And when you reach home, tell them that Alexander your king, who vanquished Persians and Medes… tell them, I say, that you deserted him and left him to the mercy of barbarian men, whom you yourselves had conquered. Such news will indeed assure you praise upon earth and reward in heaven. Out of my sight!’</a:t>
            </a:r>
          </a:p>
          <a:p>
            <a:pPr algn="r">
              <a:buNone/>
            </a:pPr>
            <a:r>
              <a:rPr lang="en-GB" dirty="0" err="1"/>
              <a:t>Arrian</a:t>
            </a:r>
            <a:r>
              <a:rPr lang="en-GB" dirty="0"/>
              <a:t> </a:t>
            </a:r>
            <a:r>
              <a:rPr lang="en-GB" i="1" dirty="0"/>
              <a:t>Anabasis</a:t>
            </a:r>
            <a:r>
              <a:rPr lang="en-GB" dirty="0"/>
              <a:t> 7.11</a:t>
            </a:r>
          </a:p>
          <a:p>
            <a:pPr>
              <a:buNone/>
            </a:pPr>
            <a:endParaRPr lang="en-GB" dirty="0"/>
          </a:p>
        </p:txBody>
      </p:sp>
      <p:sp>
        <p:nvSpPr>
          <p:cNvPr id="13" name="TextBox 12">
            <a:extLst>
              <a:ext uri="{FF2B5EF4-FFF2-40B4-BE49-F238E27FC236}">
                <a16:creationId xmlns:a16="http://schemas.microsoft.com/office/drawing/2014/main" id="{54970600-93B6-0BF6-BF77-72D0BACCDD50}"/>
              </a:ext>
            </a:extLst>
          </p:cNvPr>
          <p:cNvSpPr txBox="1"/>
          <p:nvPr/>
        </p:nvSpPr>
        <p:spPr>
          <a:xfrm>
            <a:off x="1670628" y="4285214"/>
            <a:ext cx="8588973" cy="923330"/>
          </a:xfrm>
          <a:prstGeom prst="rect">
            <a:avLst/>
          </a:prstGeom>
          <a:noFill/>
        </p:spPr>
        <p:txBody>
          <a:bodyPr wrap="square">
            <a:spAutoFit/>
          </a:bodyPr>
          <a:lstStyle/>
          <a:p>
            <a:r>
              <a:rPr lang="en-GB" dirty="0" err="1"/>
              <a:t>Craterus</a:t>
            </a:r>
            <a:r>
              <a:rPr lang="en-GB" dirty="0"/>
              <a:t> is to lead this group back to Greece and:</a:t>
            </a:r>
          </a:p>
          <a:p>
            <a:r>
              <a:rPr lang="en-GB" dirty="0"/>
              <a:t>‘to assume control of Macedonia, Thrace and Thessaly, and assure the freedom of Greece’ - Arrian 7.12.4</a:t>
            </a:r>
          </a:p>
        </p:txBody>
      </p:sp>
    </p:spTree>
    <p:extLst>
      <p:ext uri="{BB962C8B-B14F-4D97-AF65-F5344CB8AC3E}">
        <p14:creationId xmlns:p14="http://schemas.microsoft.com/office/powerpoint/2010/main" val="30984330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Death of </a:t>
            </a:r>
            <a:r>
              <a:rPr lang="en-GB" dirty="0" err="1"/>
              <a:t>Hephaestion</a:t>
            </a:r>
            <a:endParaRPr lang="en-GB" dirty="0"/>
          </a:p>
        </p:txBody>
      </p:sp>
      <p:sp>
        <p:nvSpPr>
          <p:cNvPr id="2" name="Content Placeholder 1"/>
          <p:cNvSpPr>
            <a:spLocks noGrp="1"/>
          </p:cNvSpPr>
          <p:nvPr>
            <p:ph sz="quarter" idx="1"/>
          </p:nvPr>
        </p:nvSpPr>
        <p:spPr>
          <a:xfrm>
            <a:off x="1097280" y="2108201"/>
            <a:ext cx="3232673" cy="3760891"/>
          </a:xfrm>
        </p:spPr>
        <p:txBody>
          <a:bodyPr>
            <a:normAutofit fontScale="77500" lnSpcReduction="20000"/>
          </a:bodyPr>
          <a:lstStyle/>
          <a:p>
            <a:r>
              <a:rPr lang="en-GB" dirty="0"/>
              <a:t>Alexander moves from </a:t>
            </a:r>
            <a:r>
              <a:rPr lang="en-GB" dirty="0" err="1"/>
              <a:t>Opis</a:t>
            </a:r>
            <a:r>
              <a:rPr lang="en-GB" dirty="0"/>
              <a:t> to Ecbatana</a:t>
            </a:r>
          </a:p>
          <a:p>
            <a:r>
              <a:rPr lang="en-GB" dirty="0"/>
              <a:t>Giant festival to Dionysus</a:t>
            </a:r>
          </a:p>
          <a:p>
            <a:r>
              <a:rPr lang="en-GB" dirty="0" err="1"/>
              <a:t>Hephaestion</a:t>
            </a:r>
            <a:r>
              <a:rPr lang="en-GB" dirty="0"/>
              <a:t> gets very drunk and falls ill</a:t>
            </a:r>
          </a:p>
          <a:p>
            <a:r>
              <a:rPr lang="en-GB" dirty="0"/>
              <a:t>Follows doctor’s advice of a strict plain diet and starts to get better</a:t>
            </a:r>
          </a:p>
          <a:p>
            <a:r>
              <a:rPr lang="en-GB" dirty="0"/>
              <a:t>Eats a whole chicken and a half gallon of wine</a:t>
            </a:r>
          </a:p>
          <a:p>
            <a:r>
              <a:rPr lang="en-GB" dirty="0"/>
              <a:t>He gets really sick and then dies</a:t>
            </a:r>
          </a:p>
          <a:p>
            <a:endParaRPr lang="en-GB" dirty="0"/>
          </a:p>
        </p:txBody>
      </p:sp>
      <p:sp>
        <p:nvSpPr>
          <p:cNvPr id="4" name="Content Placeholder 1">
            <a:extLst>
              <a:ext uri="{FF2B5EF4-FFF2-40B4-BE49-F238E27FC236}">
                <a16:creationId xmlns:a16="http://schemas.microsoft.com/office/drawing/2014/main" id="{9A69EE5F-8488-BC77-D434-060871ED9D66}"/>
              </a:ext>
            </a:extLst>
          </p:cNvPr>
          <p:cNvSpPr txBox="1">
            <a:spLocks/>
          </p:cNvSpPr>
          <p:nvPr/>
        </p:nvSpPr>
        <p:spPr>
          <a:xfrm>
            <a:off x="5795683" y="2108200"/>
            <a:ext cx="5521362" cy="3760891"/>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a:t>Then there is the story – to me quite incredible – that he personally drove for a short distance the funeral carriage with Hephaestion’s body in it; and, again, that he ordered the shrine of Asclepius in Ecbatana to be razed to the ground…. Most authorities have said that he ordered sacrifice to be always offered to Hephaestion as a demi-god, and some declare that he sent to inquire of Ammon if he would permit sacrifice to be offered to him as a god; but Ammon refused.</a:t>
            </a:r>
          </a:p>
          <a:p>
            <a:pPr algn="r">
              <a:buFont typeface="Calibri" panose="020F0502020204030204" pitchFamily="34" charset="0"/>
              <a:buNone/>
            </a:pPr>
            <a:r>
              <a:rPr lang="en-GB"/>
              <a:t>Arrian </a:t>
            </a:r>
            <a:r>
              <a:rPr lang="en-GB" i="1"/>
              <a:t>Anabasis</a:t>
            </a:r>
            <a:r>
              <a:rPr lang="en-GB"/>
              <a:t> 7.14 </a:t>
            </a:r>
            <a:endParaRPr lang="en-GB"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Alexander in Babylon</a:t>
            </a:r>
          </a:p>
        </p:txBody>
      </p:sp>
      <p:sp>
        <p:nvSpPr>
          <p:cNvPr id="2" name="Content Placeholder 1"/>
          <p:cNvSpPr>
            <a:spLocks noGrp="1"/>
          </p:cNvSpPr>
          <p:nvPr>
            <p:ph sz="quarter" idx="1"/>
          </p:nvPr>
        </p:nvSpPr>
        <p:spPr/>
        <p:txBody>
          <a:bodyPr>
            <a:normAutofit/>
          </a:bodyPr>
          <a:lstStyle/>
          <a:p>
            <a:r>
              <a:rPr lang="en-GB" dirty="0"/>
              <a:t>Alexander warned by the </a:t>
            </a:r>
            <a:r>
              <a:rPr lang="en-GB" dirty="0" err="1"/>
              <a:t>Chaldaean</a:t>
            </a:r>
            <a:r>
              <a:rPr lang="en-GB" dirty="0"/>
              <a:t> priests not to enter Babylon</a:t>
            </a:r>
          </a:p>
          <a:p>
            <a:r>
              <a:rPr lang="en-GB" dirty="0"/>
              <a:t>Alexander camps outside the city</a:t>
            </a:r>
          </a:p>
          <a:p>
            <a:r>
              <a:rPr lang="en-GB" dirty="0"/>
              <a:t>Alexander meets delegates from all over</a:t>
            </a:r>
          </a:p>
          <a:p>
            <a:r>
              <a:rPr lang="en-GB" dirty="0"/>
              <a:t>Plans campaign against Arabia</a:t>
            </a:r>
          </a:p>
          <a:p>
            <a:r>
              <a:rPr lang="en-GB" dirty="0"/>
              <a:t>Preparation for </a:t>
            </a:r>
            <a:r>
              <a:rPr lang="en-GB" dirty="0" err="1"/>
              <a:t>Hephaestion’s</a:t>
            </a:r>
            <a:r>
              <a:rPr lang="en-GB" dirty="0"/>
              <a:t> funeral</a:t>
            </a:r>
          </a:p>
          <a:p>
            <a:r>
              <a:rPr lang="en-GB" dirty="0"/>
              <a:t>Brief entrance to Babylon, loses diadem either a sailor or </a:t>
            </a:r>
            <a:r>
              <a:rPr lang="en-GB" dirty="0" err="1"/>
              <a:t>Seleucus</a:t>
            </a:r>
            <a:r>
              <a:rPr lang="en-GB" dirty="0"/>
              <a:t> retrieves it and places it on his head</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May 30 – 9 June 323 BC</a:t>
            </a:r>
          </a:p>
        </p:txBody>
      </p:sp>
      <p:sp>
        <p:nvSpPr>
          <p:cNvPr id="2" name="Content Placeholder 1"/>
          <p:cNvSpPr>
            <a:spLocks noGrp="1"/>
          </p:cNvSpPr>
          <p:nvPr>
            <p:ph sz="quarter" idx="1"/>
          </p:nvPr>
        </p:nvSpPr>
        <p:spPr>
          <a:xfrm>
            <a:off x="1097280" y="2108201"/>
            <a:ext cx="4328608" cy="3760891"/>
          </a:xfrm>
        </p:spPr>
        <p:txBody>
          <a:bodyPr>
            <a:normAutofit fontScale="92500" lnSpcReduction="20000"/>
          </a:bodyPr>
          <a:lstStyle/>
          <a:p>
            <a:r>
              <a:rPr lang="en-GB" dirty="0"/>
              <a:t>Banquet for </a:t>
            </a:r>
            <a:r>
              <a:rPr lang="en-GB" dirty="0" err="1"/>
              <a:t>Nearchus</a:t>
            </a:r>
            <a:endParaRPr lang="en-GB" dirty="0"/>
          </a:p>
          <a:p>
            <a:r>
              <a:rPr lang="en-GB" dirty="0"/>
              <a:t>Alexander wishes to go home (unusual)</a:t>
            </a:r>
          </a:p>
          <a:p>
            <a:r>
              <a:rPr lang="en-GB" dirty="0"/>
              <a:t>Alexander goes to the party of </a:t>
            </a:r>
            <a:r>
              <a:rPr lang="en-GB" dirty="0" err="1"/>
              <a:t>Medius</a:t>
            </a:r>
            <a:r>
              <a:rPr lang="en-GB" dirty="0"/>
              <a:t> (a </a:t>
            </a:r>
            <a:r>
              <a:rPr lang="en-GB" dirty="0" err="1"/>
              <a:t>Thessalian</a:t>
            </a:r>
            <a:r>
              <a:rPr lang="en-GB" dirty="0"/>
              <a:t>)</a:t>
            </a:r>
          </a:p>
          <a:p>
            <a:r>
              <a:rPr lang="en-GB" dirty="0"/>
              <a:t>Alexander drinks more and gets carried home</a:t>
            </a:r>
          </a:p>
          <a:p>
            <a:r>
              <a:rPr lang="en-GB" dirty="0"/>
              <a:t>High-fever, next day goes drinking (May 31</a:t>
            </a:r>
            <a:r>
              <a:rPr lang="en-GB" baseline="30000" dirty="0"/>
              <a:t>st</a:t>
            </a:r>
            <a:r>
              <a:rPr lang="en-GB" dirty="0"/>
              <a:t>)</a:t>
            </a:r>
          </a:p>
          <a:p>
            <a:r>
              <a:rPr lang="en-GB" dirty="0"/>
              <a:t>June 6</a:t>
            </a:r>
            <a:r>
              <a:rPr lang="en-GB" baseline="30000" dirty="0"/>
              <a:t>th</a:t>
            </a:r>
            <a:r>
              <a:rPr lang="en-GB" dirty="0"/>
              <a:t> clearly ill</a:t>
            </a:r>
          </a:p>
        </p:txBody>
      </p:sp>
      <p:sp>
        <p:nvSpPr>
          <p:cNvPr id="4" name="Content Placeholder 1">
            <a:extLst>
              <a:ext uri="{FF2B5EF4-FFF2-40B4-BE49-F238E27FC236}">
                <a16:creationId xmlns:a16="http://schemas.microsoft.com/office/drawing/2014/main" id="{3E37CB79-EC42-8DDD-ADB6-D9CE23439184}"/>
              </a:ext>
            </a:extLst>
          </p:cNvPr>
          <p:cNvSpPr txBox="1">
            <a:spLocks/>
          </p:cNvSpPr>
          <p:nvPr/>
        </p:nvSpPr>
        <p:spPr>
          <a:xfrm>
            <a:off x="6286500" y="2108201"/>
            <a:ext cx="4869180" cy="3760891"/>
          </a:xfrm>
          <a:prstGeom prst="rect">
            <a:avLst/>
          </a:prstGeom>
        </p:spPr>
        <p:txBody>
          <a:bodyPr vert="horz" lIns="0" tIns="45720" rIns="0" bIns="45720" rtlCol="0">
            <a:normAutofit fontScale="8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a:t>The Macedonians now believed that he was dead: they thronged the doors of the palace and began to shout and threaten the Companions, who were at last obliged to let them in. When the doors had been thrown open they all filed slowly past his bedside one by one, wearing neither cloak nor armour. </a:t>
            </a:r>
          </a:p>
          <a:p>
            <a:r>
              <a:rPr lang="en-GB" dirty="0"/>
              <a:t>In the course of this day too Python and Seleucus were sent to the temple of Serapis to ask whether Alexander should be moved there, and the god replied that they should leave him where he was. </a:t>
            </a:r>
          </a:p>
          <a:p>
            <a:r>
              <a:rPr lang="en-GB" dirty="0"/>
              <a:t>Plutarch</a:t>
            </a:r>
            <a:r>
              <a:rPr lang="en-GB" i="1" dirty="0"/>
              <a:t> Life of Alexander </a:t>
            </a:r>
            <a:r>
              <a:rPr lang="en-GB" dirty="0"/>
              <a:t> 76</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Poison?</a:t>
            </a:r>
          </a:p>
        </p:txBody>
      </p:sp>
      <p:sp>
        <p:nvSpPr>
          <p:cNvPr id="2" name="Content Placeholder 1"/>
          <p:cNvSpPr>
            <a:spLocks noGrp="1"/>
          </p:cNvSpPr>
          <p:nvPr>
            <p:ph sz="quarter" idx="1"/>
          </p:nvPr>
        </p:nvSpPr>
        <p:spPr/>
        <p:txBody>
          <a:bodyPr>
            <a:normAutofit/>
          </a:bodyPr>
          <a:lstStyle/>
          <a:p>
            <a:pPr marL="0" indent="271463">
              <a:buNone/>
            </a:pPr>
            <a:r>
              <a:rPr lang="en-GB" dirty="0"/>
              <a:t>They say that Antipater, who had been left by Alexander as viceroy in Europe, was at variance with the king's mother </a:t>
            </a:r>
            <a:r>
              <a:rPr lang="en-GB" dirty="0" err="1"/>
              <a:t>Olympias</a:t>
            </a:r>
            <a:r>
              <a:rPr lang="en-GB" dirty="0"/>
              <a:t>. At first he did not take her seriously because Alexander did not heed her complaints against him, but later, as their enmity kept growing and the king showed an anxiety to gratify his mother in everything out of piety, Antipater gave many indications of his disaffection. This was bad enough, but the murder of </a:t>
            </a:r>
            <a:r>
              <a:rPr lang="en-GB" dirty="0" err="1"/>
              <a:t>Parmenion</a:t>
            </a:r>
            <a:r>
              <a:rPr lang="en-GB" dirty="0"/>
              <a:t> and </a:t>
            </a:r>
            <a:r>
              <a:rPr lang="en-GB" dirty="0" err="1"/>
              <a:t>Philotas</a:t>
            </a:r>
            <a:r>
              <a:rPr lang="en-GB" dirty="0"/>
              <a:t> struck terror into Antipater as into all of Alexander's Friends, so by the hand of his own son, who was the king's wine-pourer, he administered poison to the king.</a:t>
            </a:r>
          </a:p>
          <a:p>
            <a:pPr algn="r">
              <a:buNone/>
            </a:pPr>
            <a:r>
              <a:rPr lang="en-GB" dirty="0" err="1"/>
              <a:t>Diodorus</a:t>
            </a:r>
            <a:r>
              <a:rPr lang="en-GB" dirty="0"/>
              <a:t> 17.118.1</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June 10</a:t>
            </a:r>
            <a:r>
              <a:rPr lang="en-GB" baseline="30000" dirty="0"/>
              <a:t>th</a:t>
            </a:r>
            <a:r>
              <a:rPr lang="en-GB" dirty="0"/>
              <a:t> 323 BC: To the strongest</a:t>
            </a:r>
          </a:p>
        </p:txBody>
      </p:sp>
      <p:sp>
        <p:nvSpPr>
          <p:cNvPr id="2" name="Content Placeholder 1"/>
          <p:cNvSpPr>
            <a:spLocks noGrp="1"/>
          </p:cNvSpPr>
          <p:nvPr>
            <p:ph sz="quarter" idx="1"/>
          </p:nvPr>
        </p:nvSpPr>
        <p:spPr/>
        <p:txBody>
          <a:bodyPr/>
          <a:lstStyle/>
          <a:p>
            <a:pPr marL="0" indent="450850">
              <a:buNone/>
            </a:pPr>
            <a:r>
              <a:rPr lang="en-GB" dirty="0"/>
              <a:t>When he, at length, despaired of life, he took off his ring and handed it to </a:t>
            </a:r>
            <a:r>
              <a:rPr lang="en-GB" dirty="0" err="1"/>
              <a:t>Perdiccas</a:t>
            </a:r>
            <a:r>
              <a:rPr lang="en-GB" dirty="0"/>
              <a:t>. His Friends asked: "To whom do you leave the kingdom?" and he replied: "To the strongest." He added, and these were his last words, that all of his leading Friends would stage a vast contest in honour of his funeral. This was how he died after a reign of twelve years and seven months.</a:t>
            </a:r>
          </a:p>
          <a:p>
            <a:pPr algn="r">
              <a:buNone/>
            </a:pPr>
            <a:r>
              <a:rPr lang="en-GB" dirty="0" err="1"/>
              <a:t>Diodorus</a:t>
            </a:r>
            <a:r>
              <a:rPr lang="en-GB" dirty="0"/>
              <a:t> 17.117.3-5</a:t>
            </a:r>
          </a:p>
        </p:txBody>
      </p:sp>
    </p:spTree>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413524"/>
      </a:dk2>
      <a:lt2>
        <a:srgbClr val="E8E2E7"/>
      </a:lt2>
      <a:accent1>
        <a:srgbClr val="48B65F"/>
      </a:accent1>
      <a:accent2>
        <a:srgbClr val="54B13B"/>
      </a:accent2>
      <a:accent3>
        <a:srgbClr val="86AE44"/>
      </a:accent3>
      <a:accent4>
        <a:srgbClr val="A9A438"/>
      </a:accent4>
      <a:accent5>
        <a:srgbClr val="C38D4D"/>
      </a:accent5>
      <a:accent6>
        <a:srgbClr val="B14A3B"/>
      </a:accent6>
      <a:hlink>
        <a:srgbClr val="9C7E34"/>
      </a:hlink>
      <a:folHlink>
        <a:srgbClr val="828282"/>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4841</Words>
  <Application>Microsoft Office PowerPoint</Application>
  <PresentationFormat>Widescreen</PresentationFormat>
  <Paragraphs>341</Paragraphs>
  <Slides>67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67</vt:i4>
      </vt:variant>
    </vt:vector>
  </HeadingPairs>
  <TitlesOfParts>
    <vt:vector size="72" baseType="lpstr">
      <vt:lpstr>Wingdings</vt:lpstr>
      <vt:lpstr>Avenir Next LT Pro</vt:lpstr>
      <vt:lpstr>Calibri</vt:lpstr>
      <vt:lpstr>Avenir Next LT Pro Light</vt:lpstr>
      <vt:lpstr>RetrospectVTI</vt:lpstr>
      <vt:lpstr>Alexander the Great</vt:lpstr>
      <vt:lpstr>What are our sources?</vt:lpstr>
      <vt:lpstr>Key Narrative Features of Alexander’s Early Life</vt:lpstr>
      <vt:lpstr>Alexander Birth and Propaganda</vt:lpstr>
      <vt:lpstr>PowerPoint Presentation</vt:lpstr>
      <vt:lpstr>Up to  Granicus</vt:lpstr>
      <vt:lpstr>PowerPoint Presentation</vt:lpstr>
      <vt:lpstr>Destruction of Thebes</vt:lpstr>
      <vt:lpstr>Results?</vt:lpstr>
      <vt:lpstr>Macedonian Forces</vt:lpstr>
      <vt:lpstr>Temporarily Like Achilles</vt:lpstr>
      <vt:lpstr>Persian Response?</vt:lpstr>
      <vt:lpstr>PowerPoint Presentation</vt:lpstr>
      <vt:lpstr>Fate of Asia Minor</vt:lpstr>
      <vt:lpstr>Darius v Alexander: Round 1</vt:lpstr>
      <vt:lpstr>Cilician Gates</vt:lpstr>
      <vt:lpstr>PowerPoint Presentation</vt:lpstr>
      <vt:lpstr>PowerPoint Presentation</vt:lpstr>
      <vt:lpstr>Darius’ plans</vt:lpstr>
      <vt:lpstr>Tyre</vt:lpstr>
      <vt:lpstr>Tyre</vt:lpstr>
      <vt:lpstr>Darius’ Letter</vt:lpstr>
      <vt:lpstr>Surrender of Phoenicia</vt:lpstr>
      <vt:lpstr>Gaza to Egypt</vt:lpstr>
      <vt:lpstr>Alexandria</vt:lpstr>
      <vt:lpstr>‘O paidion’ or ‘o pai Dios</vt:lpstr>
      <vt:lpstr>PowerPoint Presentation</vt:lpstr>
      <vt:lpstr>The Road to Gaugamela</vt:lpstr>
      <vt:lpstr>Darius picks a battlefield</vt:lpstr>
      <vt:lpstr>Darius’ offer</vt:lpstr>
      <vt:lpstr>Darius’ Army</vt:lpstr>
      <vt:lpstr>PowerPoint Presentation</vt:lpstr>
      <vt:lpstr>Aftermath</vt:lpstr>
      <vt:lpstr>MONEY!!!!</vt:lpstr>
      <vt:lpstr>Burning of Persepolis</vt:lpstr>
      <vt:lpstr>A final battle with Darius?</vt:lpstr>
      <vt:lpstr>Chasing Darius</vt:lpstr>
      <vt:lpstr>Bessus, satrap of Bactria</vt:lpstr>
      <vt:lpstr>Death of Darius</vt:lpstr>
      <vt:lpstr>Hunting Bessus</vt:lpstr>
      <vt:lpstr>East is East and West is West and never the twain shall meet</vt:lpstr>
      <vt:lpstr>Into Legend</vt:lpstr>
      <vt:lpstr>PowerPoint Presentation</vt:lpstr>
      <vt:lpstr>Soghdian War</vt:lpstr>
      <vt:lpstr>Soghdian Rock</vt:lpstr>
      <vt:lpstr>Rhoxane</vt:lpstr>
      <vt:lpstr>Proskynesis</vt:lpstr>
      <vt:lpstr>Into India</vt:lpstr>
      <vt:lpstr>PowerPoint Presentation</vt:lpstr>
      <vt:lpstr>Violent Resistance</vt:lpstr>
      <vt:lpstr>Equal to the gods?</vt:lpstr>
      <vt:lpstr>Battle of the Hydaspes</vt:lpstr>
      <vt:lpstr>PowerPoint Presentation</vt:lpstr>
      <vt:lpstr>Battle with Porus</vt:lpstr>
      <vt:lpstr>When two strong men stand face to face tho’ they come from the ends of the earth</vt:lpstr>
      <vt:lpstr>The end of the adventure</vt:lpstr>
      <vt:lpstr>PowerPoint Presentation</vt:lpstr>
      <vt:lpstr>Dionysiac Procession?</vt:lpstr>
      <vt:lpstr>Unity of Mankind? </vt:lpstr>
      <vt:lpstr>Mass Weddings at Susa</vt:lpstr>
      <vt:lpstr>Mutiny at Opis</vt:lpstr>
      <vt:lpstr>PowerPoint Presentation</vt:lpstr>
      <vt:lpstr>Death of Hephaestion</vt:lpstr>
      <vt:lpstr>Alexander in Babylon</vt:lpstr>
      <vt:lpstr>May 30 – 9 June 323 BC</vt:lpstr>
      <vt:lpstr>Poison?</vt:lpstr>
      <vt:lpstr>June 10th 323 BC: To the strongest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dc:title>
  <dc:creator>Kyle Erickson</dc:creator>
  <cp:lastModifiedBy>Kyle Erickson</cp:lastModifiedBy>
  <cp:revision>9</cp:revision>
  <dcterms:created xsi:type="dcterms:W3CDTF">2020-10-30T08:51:33Z</dcterms:created>
  <dcterms:modified xsi:type="dcterms:W3CDTF">2026-01-25T09:10:21Z</dcterms:modified>
</cp:coreProperties>
</file>