
<file path=[Content_Types].xml><?xml version="1.0" encoding="utf-8"?>
<Types xmlns="http://schemas.openxmlformats.org/package/2006/content-types">
  <Override PartName="/ppt/slideLayouts/slideLayout21.xml" ContentType="application/vnd.openxmlformats-officedocument.presentationml.slideLayout+xml"/>
  <Override PartName="/ppt/slideLayouts/slideLayout18.xml" ContentType="application/vnd.openxmlformats-officedocument.presentationml.slideLayout+xml"/>
  <Override PartName="/ppt/slideLayouts/slideLayout1.xml" ContentType="application/vnd.openxmlformats-officedocument.presentationml.slideLayout+xml"/>
  <Default Extension="png" ContentType="image/png"/>
  <Default Extension="rels" ContentType="application/vnd.openxmlformats-package.relationships+xml"/>
  <Override PartName="/ppt/slides/slide11.xml" ContentType="application/vnd.openxmlformats-officedocument.presentationml.slide+xml"/>
  <Default Extension="xml" ContentType="application/xml"/>
  <Override PartName="/ppt/slides/slide9.xml" ContentType="application/vnd.openxmlformats-officedocument.presentationml.slide+xml"/>
  <Override PartName="/ppt/slideLayouts/slideLayout16.xml" ContentType="application/vnd.openxmlformats-officedocument.presentationml.slideLayout+xml"/>
  <Default Extension="jpeg" ContentType="image/jpeg"/>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slideLayouts/slideLayout22.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Layouts/slideLayout17.xml" ContentType="application/vnd.openxmlformats-officedocument.presentationml.slideLayout+xml"/>
  <Override PartName="/ppt/slideLayouts/slideLayout20.xml" ContentType="application/vnd.openxmlformats-officedocument.presentationml.slideLayout+xml"/>
  <Override PartName="/ppt/slides/slide10.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15.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slideMasters/slideMaster2.xml" ContentType="application/vnd.openxmlformats-officedocument.presentationml.slideMaster+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s/slide2.xml" ContentType="application/vnd.openxmlformats-officedocument.presentationml.slide+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ldMasterIdLst>
    <p:sldMasterId id="2147483648" r:id="rId1"/>
    <p:sldMasterId id="2147483661"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Lst>
  <p:sldSz cx="10080625" cy="7559675"/>
  <p:notesSz cx="7559675" cy="106918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showOutlineIcons="0">
    <p:restoredLeft sz="15620"/>
    <p:restoredTop sz="94660"/>
  </p:normalViewPr>
  <p:slideViewPr>
    <p:cSldViewPr snapToObjects="1">
      <p:cViewPr varScale="1">
        <p:scale>
          <a:sx n="91" d="100"/>
          <a:sy n="91" d="100"/>
        </p:scale>
        <p:origin x="-1120" y="-104"/>
      </p:cViewPr>
      <p:guideLst>
        <p:guide orient="horz" pos="2381"/>
        <p:guide pos="3175"/>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3" name="PlaceHolder 2"/>
          <p:cNvSpPr>
            <a:spLocks noGrp="1"/>
          </p:cNvSpPr>
          <p:nvPr>
            <p:ph type="subTitle"/>
          </p:nvPr>
        </p:nvSpPr>
        <p:spPr>
          <a:xfrm>
            <a:off x="504000" y="1768680"/>
            <a:ext cx="9072000" cy="4384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5" name="PlaceHolder 2"/>
          <p:cNvSpPr>
            <a:spLocks noGrp="1"/>
          </p:cNvSpPr>
          <p:nvPr>
            <p:ph type="body"/>
          </p:nvPr>
        </p:nvSpPr>
        <p:spPr>
          <a:xfrm>
            <a:off x="504000" y="1768680"/>
            <a:ext cx="907200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7"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301320"/>
            <a:ext cx="9072000" cy="58503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1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16"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20"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24" name="PlaceHolder 2"/>
          <p:cNvSpPr>
            <a:spLocks noGrp="1"/>
          </p:cNvSpPr>
          <p:nvPr>
            <p:ph type="body"/>
          </p:nvPr>
        </p:nvSpPr>
        <p:spPr>
          <a:xfrm>
            <a:off x="504000" y="1768680"/>
            <a:ext cx="9072000" cy="209088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27"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32" name="PlaceHolder 2"/>
          <p:cNvSpPr>
            <a:spLocks noGrp="1"/>
          </p:cNvSpPr>
          <p:nvPr>
            <p:ph type="body"/>
          </p:nvPr>
        </p:nvSpPr>
        <p:spPr>
          <a:xfrm>
            <a:off x="504000" y="1768680"/>
            <a:ext cx="2921040" cy="209088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571560" y="1768680"/>
            <a:ext cx="2921040" cy="209088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639120" y="1768680"/>
            <a:ext cx="2921040" cy="209088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504000" y="4058640"/>
            <a:ext cx="2921040" cy="209088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571560" y="4058640"/>
            <a:ext cx="2921040" cy="209088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639120" y="4058640"/>
            <a:ext cx="292104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41" name="PlaceHolder 2"/>
          <p:cNvSpPr>
            <a:spLocks noGrp="1"/>
          </p:cNvSpPr>
          <p:nvPr>
            <p:ph type="subTitle"/>
          </p:nvPr>
        </p:nvSpPr>
        <p:spPr>
          <a:xfrm>
            <a:off x="504000" y="1768680"/>
            <a:ext cx="9072000" cy="4384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43" name="PlaceHolder 2"/>
          <p:cNvSpPr>
            <a:spLocks noGrp="1"/>
          </p:cNvSpPr>
          <p:nvPr>
            <p:ph type="body"/>
          </p:nvPr>
        </p:nvSpPr>
        <p:spPr>
          <a:xfrm>
            <a:off x="504000" y="1768680"/>
            <a:ext cx="907200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45"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301320"/>
            <a:ext cx="9072000" cy="58503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50"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54"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58"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62" name="PlaceHolder 2"/>
          <p:cNvSpPr>
            <a:spLocks noGrp="1"/>
          </p:cNvSpPr>
          <p:nvPr>
            <p:ph type="body"/>
          </p:nvPr>
        </p:nvSpPr>
        <p:spPr>
          <a:xfrm>
            <a:off x="504000" y="1768680"/>
            <a:ext cx="9072000" cy="209088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65"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301320"/>
            <a:ext cx="9072000" cy="1261800"/>
          </a:xfrm>
          <a:prstGeom prst="rect">
            <a:avLst/>
          </a:prstGeom>
        </p:spPr>
        <p:txBody>
          <a:bodyPr lIns="0" tIns="0" rIns="0" bIns="0" anchor="ctr"/>
          <a:lstStyle/>
          <a:p>
            <a:pPr algn="ctr"/>
            <a:endParaRPr lang="en-GB" sz="4400" b="0" strike="noStrike" spc="-1">
              <a:latin typeface="Arial"/>
            </a:endParaRPr>
          </a:p>
        </p:txBody>
      </p:sp>
      <p:sp>
        <p:nvSpPr>
          <p:cNvPr id="70" name="PlaceHolder 2"/>
          <p:cNvSpPr>
            <a:spLocks noGrp="1"/>
          </p:cNvSpPr>
          <p:nvPr>
            <p:ph type="body"/>
          </p:nvPr>
        </p:nvSpPr>
        <p:spPr>
          <a:xfrm>
            <a:off x="504000" y="1768680"/>
            <a:ext cx="2921040" cy="209088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571560" y="1768680"/>
            <a:ext cx="2921040" cy="209088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639120" y="1768680"/>
            <a:ext cx="2921040" cy="209088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504000" y="4058640"/>
            <a:ext cx="2921040" cy="209088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571560" y="4058640"/>
            <a:ext cx="2921040" cy="209088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639120" y="4058640"/>
            <a:ext cx="292104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slideLayout" Target="../slideLayouts/slideLayout24.xml"/><Relationship Id="rId13" Type="http://schemas.openxmlformats.org/officeDocument/2006/relationships/theme" Target="../theme/theme2.xml"/><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2000" cy="1261800"/>
          </a:xfrm>
          <a:prstGeom prst="rect">
            <a:avLst/>
          </a:prstGeom>
        </p:spPr>
        <p:txBody>
          <a:bodyPr lIns="0" tIns="0" rIns="0" bIns="0" anchor="ctr"/>
          <a:lstStyle/>
          <a:p>
            <a:pPr algn="ctr"/>
            <a:r>
              <a:rPr lang="en-GB" sz="4400" b="0" strike="noStrike" spc="-1">
                <a:latin typeface="Arial"/>
              </a:rPr>
              <a:t>Click to edit the title text format</a:t>
            </a:r>
          </a:p>
        </p:txBody>
      </p:sp>
      <p:sp>
        <p:nvSpPr>
          <p:cNvPr id="3" name="PlaceHolder 2"/>
          <p:cNvSpPr>
            <a:spLocks noGrp="1"/>
          </p:cNvSpPr>
          <p:nvPr>
            <p:ph type="body"/>
          </p:nvPr>
        </p:nvSpPr>
        <p:spPr>
          <a:xfrm>
            <a:off x="504000" y="1768680"/>
            <a:ext cx="9072000" cy="43840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p:bodyStyle/>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301320"/>
            <a:ext cx="9072000" cy="1261800"/>
          </a:xfrm>
          <a:prstGeom prst="rect">
            <a:avLst/>
          </a:prstGeom>
        </p:spPr>
        <p:txBody>
          <a:bodyPr lIns="0" tIns="0" rIns="0" bIns="0" anchor="ct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504000" y="1768680"/>
            <a:ext cx="9072000" cy="43840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6" Type="http://schemas.openxmlformats.org/officeDocument/2006/relationships/image" Target="../media/image5.png"/><Relationship Id="rId1" Type="http://schemas.openxmlformats.org/officeDocument/2006/relationships/slideLayout" Target="../slideLayouts/slideLayout13.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6.jpeg"/><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13.xml"/><Relationship Id="rId2" Type="http://schemas.openxmlformats.org/officeDocument/2006/relationships/image" Target="../media/image8.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1.png"/><Relationship Id="rId3"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png"/><Relationship Id="rId3"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5.png"/><Relationship Id="rId3"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9.jpeg"/><Relationship Id="rId1" Type="http://schemas.openxmlformats.org/officeDocument/2006/relationships/slideLayout" Target="../slideLayouts/slideLayout13.xml"/><Relationship Id="rId2"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2.jpeg"/><Relationship Id="rId5" Type="http://schemas.openxmlformats.org/officeDocument/2006/relationships/image" Target="../media/image23.png"/><Relationship Id="rId1" Type="http://schemas.openxmlformats.org/officeDocument/2006/relationships/slideLayout" Target="../slideLayouts/slideLayout13.xml"/><Relationship Id="rId2"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76" name="CustomShape 1"/>
          <p:cNvSpPr/>
          <p:nvPr/>
        </p:nvSpPr>
        <p:spPr>
          <a:xfrm>
            <a:off x="504000" y="301320"/>
            <a:ext cx="9070560" cy="12607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5860" b="0" strike="noStrike" spc="-1">
                <a:solidFill>
                  <a:srgbClr val="FFFFFF"/>
                </a:solidFill>
                <a:latin typeface="Luminari"/>
                <a:ea typeface="DejaVu Sans"/>
              </a:rPr>
              <a:t>Texts and Images</a:t>
            </a:r>
            <a:endParaRPr lang="en-GB" sz="5860" b="0" strike="noStrike" spc="-1">
              <a:latin typeface="Arial"/>
            </a:endParaRPr>
          </a:p>
        </p:txBody>
      </p:sp>
      <p:sp>
        <p:nvSpPr>
          <p:cNvPr id="77" name="CustomShape 2"/>
          <p:cNvSpPr/>
          <p:nvPr/>
        </p:nvSpPr>
        <p:spPr>
          <a:xfrm>
            <a:off x="1656000" y="1769040"/>
            <a:ext cx="6982920" cy="4383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nSpc>
                <a:spcPct val="100000"/>
              </a:lnSpc>
            </a:pPr>
            <a:r>
              <a:rPr lang="en-GB" sz="3200" b="0" strike="noStrike" spc="-1">
                <a:solidFill>
                  <a:srgbClr val="FFFFFF"/>
                </a:solidFill>
                <a:latin typeface="Gill Sans"/>
                <a:ea typeface="DejaVu Sans"/>
              </a:rPr>
              <a:t>How does the image visualize the text?</a:t>
            </a:r>
            <a:endParaRPr lang="en-GB" sz="3200" b="0" strike="noStrike" spc="-1">
              <a:latin typeface="Arial"/>
            </a:endParaRPr>
          </a:p>
          <a:p>
            <a:pPr>
              <a:lnSpc>
                <a:spcPct val="100000"/>
              </a:lnSpc>
            </a:pPr>
            <a:endParaRPr lang="en-GB" sz="3200" b="0" strike="noStrike" spc="-1">
              <a:latin typeface="Arial"/>
            </a:endParaRPr>
          </a:p>
          <a:p>
            <a:pPr>
              <a:lnSpc>
                <a:spcPct val="100000"/>
              </a:lnSpc>
            </a:pPr>
            <a:r>
              <a:rPr lang="en-GB" sz="3200" b="0" strike="noStrike" spc="-1">
                <a:solidFill>
                  <a:srgbClr val="FFFFFF"/>
                </a:solidFill>
                <a:latin typeface="Gill Sans"/>
                <a:ea typeface="DejaVu Sans"/>
              </a:rPr>
              <a:t>Does the image leave out any details from the text, or add details that are not in the text?</a:t>
            </a:r>
            <a:endParaRPr lang="en-GB" sz="3200" b="0" strike="noStrike" spc="-1">
              <a:latin typeface="Arial"/>
            </a:endParaRPr>
          </a:p>
          <a:p>
            <a:pPr>
              <a:lnSpc>
                <a:spcPct val="100000"/>
              </a:lnSpc>
            </a:pPr>
            <a:endParaRPr lang="en-GB" sz="3200" b="0" strike="noStrike" spc="-1">
              <a:latin typeface="Arial"/>
            </a:endParaRPr>
          </a:p>
          <a:p>
            <a:pPr>
              <a:lnSpc>
                <a:spcPct val="100000"/>
              </a:lnSpc>
            </a:pPr>
            <a:r>
              <a:rPr lang="en-GB" sz="3200" b="0" strike="noStrike" spc="-1">
                <a:solidFill>
                  <a:srgbClr val="FFFFFF"/>
                </a:solidFill>
                <a:latin typeface="Gill Sans"/>
                <a:ea typeface="DejaVu Sans"/>
              </a:rPr>
              <a:t>How do images of the same story change over time?</a:t>
            </a:r>
            <a:endParaRPr lang="en-GB" sz="32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78" name="CustomShape 1"/>
          <p:cNvSpPr/>
          <p:nvPr/>
        </p:nvSpPr>
        <p:spPr>
          <a:xfrm>
            <a:off x="504000" y="288000"/>
            <a:ext cx="9261360" cy="6886080"/>
          </a:xfrm>
          <a:prstGeom prst="rect">
            <a:avLst/>
          </a:prstGeom>
          <a:solidFill>
            <a:srgbClr val="F2F2F2"/>
          </a:solidFill>
          <a:ln>
            <a:noFill/>
          </a:ln>
        </p:spPr>
        <p:style>
          <a:lnRef idx="0">
            <a:scrgbClr r="0" g="0" b="0"/>
          </a:lnRef>
          <a:fillRef idx="0">
            <a:scrgbClr r="0" g="0" b="0"/>
          </a:fillRef>
          <a:effectRef idx="0">
            <a:scrgbClr r="0" g="0" b="0"/>
          </a:effectRef>
          <a:fontRef idx="minor"/>
        </p:style>
        <p:txBody>
          <a:bodyPr lIns="180000" tIns="72000" rIns="180000" bIns="72000"/>
          <a:lstStyle/>
          <a:p>
            <a:pPr>
              <a:lnSpc>
                <a:spcPct val="100000"/>
              </a:lnSpc>
            </a:pPr>
            <a:r>
              <a:rPr lang="en-GB" sz="2200" b="0" strike="noStrike" spc="-1">
                <a:solidFill>
                  <a:srgbClr val="000000"/>
                </a:solidFill>
                <a:latin typeface="Gill Sans"/>
                <a:ea typeface="DejaVu Sans"/>
              </a:rPr>
              <a:t>The Annunciation:</a:t>
            </a:r>
            <a:endParaRPr lang="en-GB" sz="2200" b="0" strike="noStrike" spc="-1">
              <a:latin typeface="Arial"/>
            </a:endParaRPr>
          </a:p>
          <a:p>
            <a:pPr>
              <a:lnSpc>
                <a:spcPct val="100000"/>
              </a:lnSpc>
            </a:pPr>
            <a:endParaRPr lang="en-GB" sz="2200" b="0" strike="noStrike" spc="-1">
              <a:latin typeface="Arial"/>
            </a:endParaRPr>
          </a:p>
          <a:p>
            <a:pPr>
              <a:lnSpc>
                <a:spcPct val="100000"/>
              </a:lnSpc>
            </a:pPr>
            <a:r>
              <a:rPr lang="en-GB" sz="2200" b="0" strike="noStrike" spc="-1">
                <a:solidFill>
                  <a:srgbClr val="000000"/>
                </a:solidFill>
                <a:latin typeface="Gill Sans"/>
                <a:ea typeface="DejaVu Sans"/>
              </a:rPr>
              <a:t>“In the sixth month the angel Gabriel was sent by God to a town in Galilee called Nazareth,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to a virgin engaged to a man whose name was Joseph, of the house of David. The virgin’s name was Mary.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And he came to her and said, “Greetings, favoured one! The Lord is with you.”</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But she was much perplexed by his words and pondered what sort of greeting this might be.</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The angel said to her, “Do not be afraid, Mary, for you have found favour with God.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And now, you will conceive in your womb and bear a son, and you will name him Jesus.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He will be great, and will be called the Son of the Most High, and the Lord God will give to him the throne of his ancestor David.</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He will reign over the house of Jacob forever, and of his kingdom there will be no end.”</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Mary said to the angel, “How can this be, since I am a virgin?”</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The angel said to her, “The Holy Spirit will come upon you, and the power of the Most High will overshadow you; therefore the child to be born will be holy; he will be called Son of God.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And now, your relative Elizabeth in her old age has also conceived a son; and this is the sixth month for her who was said to be barren.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For nothing will be impossible with God.”</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Then Mary said, “Here am I, the servant of the Lord; let it be with me according to your word.” Then the angel departed from her.”—Luke 1:26–38</a:t>
            </a:r>
            <a:endParaRPr lang="en-GB" sz="22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79" name="Picture 78"/>
          <p:cNvPicPr/>
          <p:nvPr/>
        </p:nvPicPr>
        <p:blipFill>
          <a:blip r:embed="rId2"/>
          <a:stretch/>
        </p:blipFill>
        <p:spPr>
          <a:xfrm>
            <a:off x="2988000" y="144000"/>
            <a:ext cx="2518920" cy="3242520"/>
          </a:xfrm>
          <a:prstGeom prst="rect">
            <a:avLst/>
          </a:prstGeom>
          <a:ln>
            <a:noFill/>
          </a:ln>
        </p:spPr>
      </p:pic>
      <p:sp>
        <p:nvSpPr>
          <p:cNvPr id="80" name="CustomShape 1"/>
          <p:cNvSpPr/>
          <p:nvPr/>
        </p:nvSpPr>
        <p:spPr>
          <a:xfrm>
            <a:off x="3348000" y="3387600"/>
            <a:ext cx="1870920" cy="646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Gill Sans"/>
                <a:ea typeface="DejaVu Sans"/>
              </a:rPr>
              <a:t>Rhenish, c.1300</a:t>
            </a:r>
            <a:endParaRPr lang="en-GB" sz="1800" b="0" strike="noStrike" spc="-1">
              <a:latin typeface="Arial"/>
            </a:endParaRPr>
          </a:p>
          <a:p>
            <a:pPr algn="ctr">
              <a:lnSpc>
                <a:spcPct val="100000"/>
              </a:lnSpc>
            </a:pPr>
            <a:r>
              <a:rPr lang="en-GB" sz="1800" b="0" strike="noStrike" spc="-1">
                <a:solidFill>
                  <a:srgbClr val="FFFFFF"/>
                </a:solidFill>
                <a:latin typeface="Gill Sans"/>
                <a:ea typeface="DejaVu Sans"/>
              </a:rPr>
              <a:t>(Met Museum)</a:t>
            </a:r>
            <a:endParaRPr lang="en-GB" sz="1800" b="0" strike="noStrike" spc="-1">
              <a:latin typeface="Arial"/>
            </a:endParaRPr>
          </a:p>
        </p:txBody>
      </p:sp>
      <p:pic>
        <p:nvPicPr>
          <p:cNvPr id="81" name="Picture 80"/>
          <p:cNvPicPr/>
          <p:nvPr/>
        </p:nvPicPr>
        <p:blipFill>
          <a:blip r:embed="rId3"/>
          <a:stretch/>
        </p:blipFill>
        <p:spPr>
          <a:xfrm>
            <a:off x="432000" y="207720"/>
            <a:ext cx="2230920" cy="3175200"/>
          </a:xfrm>
          <a:prstGeom prst="rect">
            <a:avLst/>
          </a:prstGeom>
          <a:ln>
            <a:noFill/>
          </a:ln>
        </p:spPr>
      </p:pic>
      <p:sp>
        <p:nvSpPr>
          <p:cNvPr id="82" name="CustomShape 2"/>
          <p:cNvSpPr/>
          <p:nvPr/>
        </p:nvSpPr>
        <p:spPr>
          <a:xfrm>
            <a:off x="288000" y="3398837"/>
            <a:ext cx="2547360" cy="616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dirty="0">
                <a:solidFill>
                  <a:srgbClr val="FFFFFF"/>
                </a:solidFill>
                <a:latin typeface="Gill Sans"/>
                <a:ea typeface="DejaVu Sans"/>
              </a:rPr>
              <a:t>Augsburg, c.1250</a:t>
            </a:r>
            <a:endParaRPr lang="en-GB" sz="1800" b="0" strike="noStrike" spc="-1" dirty="0">
              <a:latin typeface="Arial"/>
            </a:endParaRPr>
          </a:p>
          <a:p>
            <a:pPr algn="ctr">
              <a:lnSpc>
                <a:spcPct val="100000"/>
              </a:lnSpc>
            </a:pPr>
            <a:r>
              <a:rPr lang="en-GB" sz="1800" b="0" strike="noStrike" spc="-1" dirty="0">
                <a:solidFill>
                  <a:srgbClr val="FFFFFF"/>
                </a:solidFill>
                <a:latin typeface="Gill Sans"/>
                <a:ea typeface="DejaVu Sans"/>
              </a:rPr>
              <a:t>(Walters Art Museum)</a:t>
            </a:r>
            <a:endParaRPr lang="en-GB" sz="1800" b="0" strike="noStrike" spc="-1" dirty="0">
              <a:latin typeface="Arial"/>
            </a:endParaRPr>
          </a:p>
        </p:txBody>
      </p:sp>
      <p:pic>
        <p:nvPicPr>
          <p:cNvPr id="83" name="Picture 82"/>
          <p:cNvPicPr/>
          <p:nvPr/>
        </p:nvPicPr>
        <p:blipFill>
          <a:blip r:embed="rId4"/>
          <a:stretch/>
        </p:blipFill>
        <p:spPr>
          <a:xfrm>
            <a:off x="295200" y="4248000"/>
            <a:ext cx="2943720" cy="2806920"/>
          </a:xfrm>
          <a:prstGeom prst="rect">
            <a:avLst/>
          </a:prstGeom>
          <a:ln>
            <a:noFill/>
          </a:ln>
        </p:spPr>
      </p:pic>
      <p:sp>
        <p:nvSpPr>
          <p:cNvPr id="84" name="CustomShape 3"/>
          <p:cNvSpPr/>
          <p:nvPr/>
        </p:nvSpPr>
        <p:spPr>
          <a:xfrm>
            <a:off x="720000" y="7128000"/>
            <a:ext cx="1870920" cy="430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Gill Sans"/>
                <a:ea typeface="DejaVu Sans"/>
              </a:rPr>
              <a:t>Tournai, c.1400</a:t>
            </a:r>
            <a:endParaRPr lang="en-GB" sz="1800" b="0" strike="noStrike" spc="-1">
              <a:latin typeface="Arial"/>
            </a:endParaRPr>
          </a:p>
        </p:txBody>
      </p:sp>
      <p:pic>
        <p:nvPicPr>
          <p:cNvPr id="85" name="Picture 84"/>
          <p:cNvPicPr/>
          <p:nvPr/>
        </p:nvPicPr>
        <p:blipFill>
          <a:blip r:embed="rId5"/>
          <a:stretch/>
        </p:blipFill>
        <p:spPr>
          <a:xfrm>
            <a:off x="3401280" y="4035600"/>
            <a:ext cx="2141640" cy="3283920"/>
          </a:xfrm>
          <a:prstGeom prst="rect">
            <a:avLst/>
          </a:prstGeom>
          <a:ln>
            <a:noFill/>
          </a:ln>
        </p:spPr>
      </p:pic>
      <p:sp>
        <p:nvSpPr>
          <p:cNvPr id="86" name="CustomShape 4"/>
          <p:cNvSpPr/>
          <p:nvPr/>
        </p:nvSpPr>
        <p:spPr>
          <a:xfrm>
            <a:off x="5544000" y="5649120"/>
            <a:ext cx="1294920" cy="16704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Gill Sans"/>
                <a:ea typeface="DejaVu Sans"/>
              </a:rPr>
              <a:t>East Anglia, c.1300</a:t>
            </a:r>
            <a:endParaRPr lang="en-GB" sz="1800" b="0" strike="noStrike" spc="-1">
              <a:latin typeface="Arial"/>
            </a:endParaRPr>
          </a:p>
          <a:p>
            <a:pPr algn="ctr">
              <a:lnSpc>
                <a:spcPct val="100000"/>
              </a:lnSpc>
            </a:pPr>
            <a:r>
              <a:rPr lang="en-GB" sz="1800" b="0" strike="noStrike" spc="-1">
                <a:solidFill>
                  <a:srgbClr val="FFFFFF"/>
                </a:solidFill>
                <a:latin typeface="Gill Sans"/>
                <a:ea typeface="DejaVu Sans"/>
              </a:rPr>
              <a:t>(Corpus Christi College, </a:t>
            </a:r>
            <a:endParaRPr lang="en-GB" sz="1800" b="0" strike="noStrike" spc="-1">
              <a:latin typeface="Arial"/>
            </a:endParaRPr>
          </a:p>
          <a:p>
            <a:pPr algn="ctr">
              <a:lnSpc>
                <a:spcPct val="100000"/>
              </a:lnSpc>
            </a:pPr>
            <a:r>
              <a:rPr lang="en-GB" sz="1800" b="0" strike="noStrike" spc="-1">
                <a:solidFill>
                  <a:srgbClr val="FFFFFF"/>
                </a:solidFill>
                <a:latin typeface="Gill Sans"/>
                <a:ea typeface="DejaVu Sans"/>
              </a:rPr>
              <a:t>MS 53)</a:t>
            </a:r>
            <a:endParaRPr lang="en-GB" sz="1800" b="0" strike="noStrike" spc="-1">
              <a:latin typeface="Arial"/>
            </a:endParaRPr>
          </a:p>
        </p:txBody>
      </p:sp>
      <p:pic>
        <p:nvPicPr>
          <p:cNvPr id="87" name="Picture 86"/>
          <p:cNvPicPr/>
          <p:nvPr/>
        </p:nvPicPr>
        <p:blipFill>
          <a:blip r:embed="rId6"/>
          <a:stretch/>
        </p:blipFill>
        <p:spPr>
          <a:xfrm>
            <a:off x="6120000" y="216000"/>
            <a:ext cx="3563280" cy="4966560"/>
          </a:xfrm>
          <a:prstGeom prst="rect">
            <a:avLst/>
          </a:prstGeom>
          <a:ln>
            <a:noFill/>
          </a:ln>
        </p:spPr>
      </p:pic>
      <p:sp>
        <p:nvSpPr>
          <p:cNvPr id="88" name="CustomShape 5"/>
          <p:cNvSpPr/>
          <p:nvPr/>
        </p:nvSpPr>
        <p:spPr>
          <a:xfrm>
            <a:off x="6696000" y="5328000"/>
            <a:ext cx="2302920" cy="958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41">
                <a:solidFill>
                  <a:srgbClr val="FFFFFF"/>
                </a:solidFill>
                <a:latin typeface="Gill Sans"/>
                <a:ea typeface="Arial"/>
              </a:rPr>
              <a:t>Dutch; 15th century</a:t>
            </a:r>
            <a:endParaRPr lang="en-GB" sz="1800" b="0" strike="noStrike" spc="-1">
              <a:latin typeface="Arial"/>
            </a:endParaRPr>
          </a:p>
          <a:p>
            <a:pPr algn="ctr">
              <a:lnSpc>
                <a:spcPct val="100000"/>
              </a:lnSpc>
            </a:pPr>
            <a:r>
              <a:rPr lang="en-GB" sz="1800" b="0" strike="noStrike" spc="-41">
                <a:solidFill>
                  <a:srgbClr val="FFFFFF"/>
                </a:solidFill>
                <a:latin typeface="Gill Sans"/>
                <a:ea typeface="Arial"/>
              </a:rPr>
              <a:t>(Oxford, Bodleian Library MS Douce 93)</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89" name="Picture 88"/>
          <p:cNvPicPr/>
          <p:nvPr/>
        </p:nvPicPr>
        <p:blipFill>
          <a:blip r:embed="rId2"/>
          <a:stretch/>
        </p:blipFill>
        <p:spPr>
          <a:xfrm>
            <a:off x="3024000" y="379080"/>
            <a:ext cx="4390920" cy="6783840"/>
          </a:xfrm>
          <a:prstGeom prst="rect">
            <a:avLst/>
          </a:prstGeom>
          <a:ln>
            <a:noFill/>
          </a:ln>
        </p:spPr>
      </p:pic>
      <p:sp>
        <p:nvSpPr>
          <p:cNvPr id="90" name="CustomShape 1"/>
          <p:cNvSpPr/>
          <p:nvPr/>
        </p:nvSpPr>
        <p:spPr>
          <a:xfrm>
            <a:off x="360000" y="2664000"/>
            <a:ext cx="2518920" cy="16948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dirty="0">
                <a:solidFill>
                  <a:srgbClr val="FFFFFF"/>
                </a:solidFill>
                <a:latin typeface="Gill Sans"/>
                <a:ea typeface="DejaVu Sans"/>
              </a:rPr>
              <a:t>Queen Mary Psalter</a:t>
            </a:r>
            <a:r>
              <a:rPr lang="en-GB" sz="1800" b="0" strike="noStrike" spc="-1" dirty="0" smtClean="0">
                <a:solidFill>
                  <a:srgbClr val="FFFFFF"/>
                </a:solidFill>
                <a:latin typeface="Gill Sans"/>
                <a:ea typeface="DejaVu Sans"/>
              </a:rPr>
              <a:t>,</a:t>
            </a:r>
          </a:p>
          <a:p>
            <a:pPr algn="ctr">
              <a:lnSpc>
                <a:spcPct val="100000"/>
              </a:lnSpc>
            </a:pPr>
            <a:r>
              <a:rPr lang="en-GB" sz="1800" b="0" strike="noStrike" spc="-1" dirty="0" smtClean="0">
                <a:solidFill>
                  <a:srgbClr val="FFFFFF"/>
                </a:solidFill>
                <a:latin typeface="Gill Sans"/>
                <a:ea typeface="DejaVu Sans"/>
              </a:rPr>
              <a:t>c</a:t>
            </a:r>
            <a:r>
              <a:rPr lang="en-GB" sz="1800" b="0" strike="noStrike" spc="-1" dirty="0">
                <a:solidFill>
                  <a:srgbClr val="FFFFFF"/>
                </a:solidFill>
                <a:latin typeface="Gill Sans"/>
                <a:ea typeface="DejaVu Sans"/>
              </a:rPr>
              <a:t>.1310</a:t>
            </a:r>
            <a:endParaRPr lang="en-GB" sz="1800" b="0" strike="noStrike" spc="-1" dirty="0">
              <a:latin typeface="Arial"/>
            </a:endParaRPr>
          </a:p>
          <a:p>
            <a:pPr algn="ctr">
              <a:lnSpc>
                <a:spcPct val="100000"/>
              </a:lnSpc>
            </a:pPr>
            <a:r>
              <a:rPr lang="en-GB" sz="1800" b="0" strike="noStrike" spc="-1" dirty="0">
                <a:solidFill>
                  <a:srgbClr val="FFFFFF"/>
                </a:solidFill>
                <a:latin typeface="Gill Sans"/>
                <a:ea typeface="DejaVu Sans"/>
              </a:rPr>
              <a:t>(BL  Royal MS 2 B VII</a:t>
            </a:r>
            <a:endParaRPr lang="en-GB" sz="1800" b="0" strike="noStrike" spc="-1" dirty="0">
              <a:latin typeface="Arial"/>
            </a:endParaRPr>
          </a:p>
          <a:p>
            <a:pPr algn="ctr">
              <a:lnSpc>
                <a:spcPct val="100000"/>
              </a:lnSpc>
            </a:pPr>
            <a:r>
              <a:rPr lang="en-GB" sz="1800" b="0" strike="noStrike" spc="-1" dirty="0">
                <a:solidFill>
                  <a:srgbClr val="FFFFFF"/>
                </a:solidFill>
                <a:latin typeface="Gill Sans"/>
                <a:ea typeface="DejaVu Sans"/>
              </a:rPr>
              <a:t> f.84v.)</a:t>
            </a:r>
            <a:endParaRPr lang="en-GB" sz="1800" b="0" strike="noStrike" spc="-1" dirty="0">
              <a:latin typeface="Arial"/>
            </a:endParaRPr>
          </a:p>
        </p:txBody>
      </p:sp>
      <p:pic>
        <p:nvPicPr>
          <p:cNvPr id="91" name="Picture 90"/>
          <p:cNvPicPr/>
          <p:nvPr/>
        </p:nvPicPr>
        <p:blipFill>
          <a:blip r:embed="rId3"/>
          <a:stretch/>
        </p:blipFill>
        <p:spPr>
          <a:xfrm>
            <a:off x="7623360" y="2109960"/>
            <a:ext cx="2167920" cy="2353320"/>
          </a:xfrm>
          <a:prstGeom prst="rect">
            <a:avLst/>
          </a:prstGeom>
          <a:ln>
            <a:noFill/>
          </a:ln>
        </p:spPr>
      </p:pic>
      <p:sp>
        <p:nvSpPr>
          <p:cNvPr id="92" name="CustomShape 2"/>
          <p:cNvSpPr/>
          <p:nvPr/>
        </p:nvSpPr>
        <p:spPr>
          <a:xfrm>
            <a:off x="8009640" y="4614120"/>
            <a:ext cx="1674000" cy="353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rPr>
              <a:t>Wells Cathedral</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93" name="CustomShape 1"/>
          <p:cNvSpPr/>
          <p:nvPr/>
        </p:nvSpPr>
        <p:spPr>
          <a:xfrm>
            <a:off x="432000" y="360000"/>
            <a:ext cx="4102920" cy="2896560"/>
          </a:xfrm>
          <a:prstGeom prst="rect">
            <a:avLst/>
          </a:prstGeom>
          <a:solidFill>
            <a:srgbClr val="FFFFFF"/>
          </a:solid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600" b="0" strike="noStrike" spc="-1">
                <a:solidFill>
                  <a:srgbClr val="000000"/>
                </a:solidFill>
                <a:latin typeface="Gill Sans"/>
                <a:ea typeface="DejaVu Sans"/>
              </a:rPr>
              <a:t>Nativity</a:t>
            </a:r>
            <a:endParaRPr lang="en-GB" sz="2600" b="0" strike="noStrike" spc="-1">
              <a:latin typeface="Arial"/>
            </a:endParaRPr>
          </a:p>
          <a:p>
            <a:pPr>
              <a:lnSpc>
                <a:spcPct val="100000"/>
              </a:lnSpc>
            </a:pPr>
            <a:r>
              <a:rPr lang="en-GB" sz="2600" b="0" strike="noStrike" spc="-1">
                <a:solidFill>
                  <a:srgbClr val="000000"/>
                </a:solidFill>
                <a:latin typeface="Gill Sans"/>
                <a:ea typeface="DejaVu Sans"/>
              </a:rPr>
              <a:t>“And she brought forth her firstborn son, and wrapped him in swaddling clothes, and laid him in a manger; because there was no room for them in the inn.” Luke 2:7</a:t>
            </a:r>
            <a:endParaRPr lang="en-GB" sz="2600" b="0" strike="noStrike" spc="-1">
              <a:latin typeface="Arial"/>
            </a:endParaRPr>
          </a:p>
        </p:txBody>
      </p:sp>
      <p:pic>
        <p:nvPicPr>
          <p:cNvPr id="94" name="Picture 93"/>
          <p:cNvPicPr/>
          <p:nvPr/>
        </p:nvPicPr>
        <p:blipFill>
          <a:blip r:embed="rId2"/>
          <a:stretch/>
        </p:blipFill>
        <p:spPr>
          <a:xfrm>
            <a:off x="5040000" y="178200"/>
            <a:ext cx="3211560" cy="2844720"/>
          </a:xfrm>
          <a:prstGeom prst="rect">
            <a:avLst/>
          </a:prstGeom>
          <a:ln>
            <a:noFill/>
          </a:ln>
        </p:spPr>
      </p:pic>
      <p:sp>
        <p:nvSpPr>
          <p:cNvPr id="95" name="CustomShape 2"/>
          <p:cNvSpPr/>
          <p:nvPr/>
        </p:nvSpPr>
        <p:spPr>
          <a:xfrm>
            <a:off x="8568000" y="720000"/>
            <a:ext cx="1150920" cy="14140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dirty="0">
                <a:solidFill>
                  <a:srgbClr val="FFFFFF"/>
                </a:solidFill>
                <a:latin typeface="Gill Sans"/>
                <a:ea typeface="DejaVu Sans"/>
              </a:rPr>
              <a:t>Eton College MS 123, late </a:t>
            </a:r>
            <a:r>
              <a:rPr lang="en-GB" sz="1800" b="0" strike="noStrike" spc="-1" dirty="0" smtClean="0">
                <a:solidFill>
                  <a:srgbClr val="FFFFFF"/>
                </a:solidFill>
                <a:latin typeface="Gill Sans"/>
                <a:ea typeface="DejaVu Sans"/>
              </a:rPr>
              <a:t>13</a:t>
            </a:r>
            <a:r>
              <a:rPr lang="en-GB" sz="1800" b="0" strike="noStrike" spc="-1" baseline="30000" dirty="0" smtClean="0">
                <a:solidFill>
                  <a:srgbClr val="FFFFFF"/>
                </a:solidFill>
                <a:latin typeface="Gill Sans"/>
                <a:ea typeface="DejaVu Sans"/>
              </a:rPr>
              <a:t>th</a:t>
            </a:r>
            <a:r>
              <a:rPr lang="en-GB" sz="1800" b="0" strike="noStrike" spc="-1" dirty="0" smtClean="0">
                <a:solidFill>
                  <a:srgbClr val="FFFFFF"/>
                </a:solidFill>
                <a:latin typeface="Gill Sans"/>
                <a:ea typeface="DejaVu Sans"/>
              </a:rPr>
              <a:t> century</a:t>
            </a:r>
            <a:endParaRPr lang="en-GB" sz="1800" b="0" strike="noStrike" spc="-1" dirty="0">
              <a:latin typeface="Arial"/>
            </a:endParaRPr>
          </a:p>
        </p:txBody>
      </p:sp>
      <p:sp>
        <p:nvSpPr>
          <p:cNvPr id="96" name="CustomShape 3"/>
          <p:cNvSpPr/>
          <p:nvPr/>
        </p:nvSpPr>
        <p:spPr>
          <a:xfrm>
            <a:off x="3017880" y="3744000"/>
            <a:ext cx="1769040" cy="1798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Arial"/>
              </a:rPr>
              <a:t>English, 12</a:t>
            </a:r>
            <a:r>
              <a:rPr lang="en-GB" sz="1800" b="0" strike="noStrike" spc="-1" baseline="30000">
                <a:solidFill>
                  <a:srgbClr val="FFFFFF"/>
                </a:solidFill>
                <a:latin typeface="Gill Sans"/>
                <a:ea typeface="Arial"/>
              </a:rPr>
              <a:t>th</a:t>
            </a:r>
            <a:r>
              <a:rPr lang="en-GB" sz="1800" b="0" strike="noStrike" spc="-1">
                <a:solidFill>
                  <a:srgbClr val="FFFFFF"/>
                </a:solidFill>
                <a:latin typeface="Gill Sans"/>
                <a:ea typeface="Arial"/>
              </a:rPr>
              <a:t> century</a:t>
            </a:r>
            <a:endParaRPr lang="en-GB" sz="1800" b="0" strike="noStrike" spc="-1">
              <a:latin typeface="Arial"/>
            </a:endParaRPr>
          </a:p>
          <a:p>
            <a:pPr>
              <a:lnSpc>
                <a:spcPct val="100000"/>
              </a:lnSpc>
            </a:pPr>
            <a:r>
              <a:rPr lang="en-GB" sz="1800" b="0" strike="noStrike" spc="-1">
                <a:solidFill>
                  <a:srgbClr val="FFFFFF"/>
                </a:solidFill>
                <a:latin typeface="Gill Sans"/>
                <a:ea typeface="Arial"/>
              </a:rPr>
              <a:t>(Oxford, Bodleian, MS Douce 293)</a:t>
            </a:r>
            <a:endParaRPr lang="en-GB" sz="1800" b="0" strike="noStrike" spc="-1">
              <a:latin typeface="Arial"/>
            </a:endParaRPr>
          </a:p>
        </p:txBody>
      </p:sp>
      <p:pic>
        <p:nvPicPr>
          <p:cNvPr id="97" name="Picture 96"/>
          <p:cNvPicPr/>
          <p:nvPr/>
        </p:nvPicPr>
        <p:blipFill>
          <a:blip r:embed="rId3"/>
          <a:stretch/>
        </p:blipFill>
        <p:spPr>
          <a:xfrm>
            <a:off x="260640" y="3312000"/>
            <a:ext cx="2599200" cy="3979080"/>
          </a:xfrm>
          <a:prstGeom prst="rect">
            <a:avLst/>
          </a:prstGeom>
          <a:ln>
            <a:noFill/>
          </a:ln>
        </p:spPr>
      </p:pic>
      <p:sp>
        <p:nvSpPr>
          <p:cNvPr id="98" name="CustomShape 4"/>
          <p:cNvSpPr/>
          <p:nvPr/>
        </p:nvSpPr>
        <p:spPr>
          <a:xfrm>
            <a:off x="7668000" y="3636000"/>
            <a:ext cx="1366920" cy="2302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Arial"/>
              </a:rPr>
              <a:t>Northern England</a:t>
            </a:r>
            <a:endParaRPr lang="en-GB" sz="1800" b="0" strike="noStrike" spc="-1">
              <a:latin typeface="Arial"/>
            </a:endParaRPr>
          </a:p>
          <a:p>
            <a:pPr>
              <a:lnSpc>
                <a:spcPct val="100000"/>
              </a:lnSpc>
            </a:pPr>
            <a:r>
              <a:rPr lang="en-GB" sz="1800" b="0" strike="noStrike" spc="-1">
                <a:solidFill>
                  <a:srgbClr val="FFFFFF"/>
                </a:solidFill>
                <a:latin typeface="Gill Sans"/>
                <a:ea typeface="Arial"/>
              </a:rPr>
              <a:t>Late 12</a:t>
            </a:r>
            <a:r>
              <a:rPr lang="en-GB" sz="1800" b="0" strike="noStrike" spc="-1" baseline="30000">
                <a:solidFill>
                  <a:srgbClr val="FFFFFF"/>
                </a:solidFill>
                <a:latin typeface="Gill Sans"/>
                <a:ea typeface="Arial"/>
              </a:rPr>
              <a:t>th</a:t>
            </a:r>
            <a:r>
              <a:rPr lang="en-GB" sz="1800" b="0" strike="noStrike" spc="-1">
                <a:solidFill>
                  <a:srgbClr val="FFFFFF"/>
                </a:solidFill>
                <a:latin typeface="Gill Sans"/>
                <a:ea typeface="Arial"/>
              </a:rPr>
              <a:t> century</a:t>
            </a:r>
            <a:endParaRPr lang="en-GB" sz="1800" b="0" strike="noStrike" spc="-1">
              <a:latin typeface="Arial"/>
            </a:endParaRPr>
          </a:p>
          <a:p>
            <a:pPr>
              <a:lnSpc>
                <a:spcPct val="100000"/>
              </a:lnSpc>
            </a:pPr>
            <a:r>
              <a:rPr lang="en-GB" sz="1800" b="0" strike="noStrike" spc="-1">
                <a:solidFill>
                  <a:srgbClr val="FFFFFF"/>
                </a:solidFill>
                <a:latin typeface="Gill Sans"/>
                <a:ea typeface="Arial"/>
              </a:rPr>
              <a:t>(Oxford, Bodleian, MS Gough</a:t>
            </a:r>
            <a:endParaRPr lang="en-GB" sz="1800" b="0" strike="noStrike" spc="-1">
              <a:latin typeface="Arial"/>
            </a:endParaRPr>
          </a:p>
          <a:p>
            <a:pPr>
              <a:lnSpc>
                <a:spcPct val="100000"/>
              </a:lnSpc>
            </a:pPr>
            <a:r>
              <a:rPr lang="en-GB" sz="1800" b="0" strike="noStrike" spc="-1">
                <a:solidFill>
                  <a:srgbClr val="FFFFFF"/>
                </a:solidFill>
                <a:latin typeface="Gill Sans"/>
                <a:ea typeface="Arial"/>
              </a:rPr>
              <a:t>Liturgy 2)</a:t>
            </a:r>
            <a:endParaRPr lang="en-GB" sz="1800" b="0" strike="noStrike" spc="-1">
              <a:latin typeface="Arial"/>
            </a:endParaRPr>
          </a:p>
        </p:txBody>
      </p:sp>
      <p:pic>
        <p:nvPicPr>
          <p:cNvPr id="99" name="Picture 98"/>
          <p:cNvPicPr/>
          <p:nvPr/>
        </p:nvPicPr>
        <p:blipFill>
          <a:blip r:embed="rId4"/>
          <a:stretch/>
        </p:blipFill>
        <p:spPr>
          <a:xfrm>
            <a:off x="4752000" y="3411720"/>
            <a:ext cx="2531520" cy="3787200"/>
          </a:xfrm>
          <a:prstGeom prst="rect">
            <a:avLst/>
          </a:prstGeom>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00" name="Picture 99"/>
          <p:cNvPicPr/>
          <p:nvPr/>
        </p:nvPicPr>
        <p:blipFill>
          <a:blip r:embed="rId2"/>
          <a:stretch/>
        </p:blipFill>
        <p:spPr>
          <a:xfrm>
            <a:off x="515880" y="137160"/>
            <a:ext cx="4496400" cy="7313760"/>
          </a:xfrm>
          <a:prstGeom prst="rect">
            <a:avLst/>
          </a:prstGeom>
          <a:ln>
            <a:noFill/>
          </a:ln>
        </p:spPr>
      </p:pic>
      <p:pic>
        <p:nvPicPr>
          <p:cNvPr id="101" name="Picture 100"/>
          <p:cNvPicPr/>
          <p:nvPr/>
        </p:nvPicPr>
        <p:blipFill>
          <a:blip r:embed="rId3"/>
          <a:stretch/>
        </p:blipFill>
        <p:spPr>
          <a:xfrm>
            <a:off x="5601600" y="288000"/>
            <a:ext cx="4117320" cy="5814360"/>
          </a:xfrm>
          <a:prstGeom prst="rect">
            <a:avLst/>
          </a:prstGeom>
          <a:ln>
            <a:noFill/>
          </a:ln>
        </p:spPr>
      </p:pic>
      <p:sp>
        <p:nvSpPr>
          <p:cNvPr id="102" name="CustomShape 1"/>
          <p:cNvSpPr/>
          <p:nvPr/>
        </p:nvSpPr>
        <p:spPr>
          <a:xfrm>
            <a:off x="5760000" y="6264000"/>
            <a:ext cx="3526920" cy="11505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Queen Mary Psalter c.1310 (f.85r.,with King David under); Huth Hours, Flemish, 15</a:t>
            </a:r>
            <a:r>
              <a:rPr lang="en-GB" sz="1800" b="0" strike="noStrike" spc="-1" baseline="101000">
                <a:solidFill>
                  <a:srgbClr val="FFFFFF"/>
                </a:solidFill>
                <a:latin typeface="Gill Sans"/>
                <a:ea typeface="DejaVu Sans"/>
              </a:rPr>
              <a:t>th</a:t>
            </a:r>
            <a:r>
              <a:rPr lang="en-GB" sz="1800" b="0" strike="noStrike" spc="-1">
                <a:solidFill>
                  <a:srgbClr val="FFFFFF"/>
                </a:solidFill>
                <a:latin typeface="Gill Sans"/>
                <a:ea typeface="DejaVu Sans"/>
              </a:rPr>
              <a:t> century (BL Add MS 38126, f. 75v)</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103" name="CustomShape 1"/>
          <p:cNvSpPr/>
          <p:nvPr/>
        </p:nvSpPr>
        <p:spPr>
          <a:xfrm>
            <a:off x="201600" y="423000"/>
            <a:ext cx="9697320" cy="6855120"/>
          </a:xfrm>
          <a:prstGeom prst="rect">
            <a:avLst/>
          </a:prstGeom>
          <a:solidFill>
            <a:srgbClr val="F2F2F2"/>
          </a:solid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200" b="0" strike="noStrike" spc="-1">
                <a:solidFill>
                  <a:srgbClr val="000000"/>
                </a:solidFill>
                <a:latin typeface="Gill Sans"/>
                <a:ea typeface="DejaVu Sans"/>
              </a:rPr>
              <a:t>3 Wise Men </a:t>
            </a:r>
            <a:endParaRPr lang="en-GB" sz="2200" b="0" strike="noStrike" spc="-1">
              <a:latin typeface="Arial"/>
            </a:endParaRPr>
          </a:p>
          <a:p>
            <a:pPr>
              <a:lnSpc>
                <a:spcPct val="100000"/>
              </a:lnSpc>
            </a:pPr>
            <a:endParaRPr lang="en-GB" sz="2200" b="0" strike="noStrike" spc="-1">
              <a:latin typeface="Arial"/>
            </a:endParaRPr>
          </a:p>
          <a:p>
            <a:pPr>
              <a:lnSpc>
                <a:spcPct val="100000"/>
              </a:lnSpc>
            </a:pPr>
            <a:r>
              <a:rPr lang="en-GB" sz="2200" b="0" strike="noStrike" spc="-1">
                <a:solidFill>
                  <a:srgbClr val="000000"/>
                </a:solidFill>
                <a:latin typeface="Gill Sans"/>
                <a:ea typeface="DejaVu Sans"/>
              </a:rPr>
              <a:t>“In the time of King Herod, after Jesus was born in Bethlehem of Judea, wise men from the East came to Jerusalem, asking, “Where is the child who has been born king of the Jews? For we observed his star at its rising, and have come to pay him homage.” When King Herod heard this, he was frightened… and calling together all the chief priests and scribes of the people, he inquired of them where the Messiah was to be born.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They told him, “In Bethlehem of Judea…” Then Herod secretly called for the wise men and… sent them to Bethlehem, saying, “Go and search diligently for the child; and when you have found him, bring me word so that I may also go and pay him homage.” </a:t>
            </a:r>
            <a:r>
              <a:rPr lang="en-GB" sz="2200" b="1" strike="noStrike" spc="-1" baseline="30000">
                <a:solidFill>
                  <a:srgbClr val="000000"/>
                </a:solidFill>
                <a:latin typeface="Gill Sans"/>
                <a:ea typeface="DejaVu Sans"/>
              </a:rPr>
              <a:t> </a:t>
            </a:r>
            <a:endParaRPr lang="en-GB" sz="2200" b="0" strike="noStrike" spc="-1">
              <a:latin typeface="Arial"/>
            </a:endParaRPr>
          </a:p>
          <a:p>
            <a:pPr>
              <a:lnSpc>
                <a:spcPct val="100000"/>
              </a:lnSpc>
            </a:pPr>
            <a:endParaRPr lang="en-GB" sz="2200" b="0" strike="noStrike" spc="-1">
              <a:latin typeface="Arial"/>
            </a:endParaRPr>
          </a:p>
          <a:p>
            <a:pPr>
              <a:lnSpc>
                <a:spcPct val="100000"/>
              </a:lnSpc>
            </a:pPr>
            <a:r>
              <a:rPr lang="en-GB" sz="2200" b="0" strike="noStrike" spc="-1">
                <a:solidFill>
                  <a:srgbClr val="000000"/>
                </a:solidFill>
                <a:latin typeface="Gill Sans"/>
                <a:ea typeface="DejaVu Sans"/>
              </a:rPr>
              <a:t>When they had heard the king, they set out; and there, ahead of them, went the star that they had seen at its rising, until it stopped over the place where the child was.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When they saw that the star had stopped, they were overwhelmed with joy.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On entering the house, they saw the child with Mary his mother; and they knelt down and paid him homage. Then, opening their treasure chests, they offered him gifts of gold, frankincense, and myrrh. </a:t>
            </a:r>
            <a:r>
              <a:rPr lang="en-GB" sz="2200" b="1" strike="noStrike" spc="-1" baseline="30000">
                <a:solidFill>
                  <a:srgbClr val="000000"/>
                </a:solidFill>
                <a:latin typeface="Gill Sans"/>
                <a:ea typeface="DejaVu Sans"/>
              </a:rPr>
              <a:t> </a:t>
            </a:r>
            <a:r>
              <a:rPr lang="en-GB" sz="2200" b="0" strike="noStrike" spc="-1">
                <a:solidFill>
                  <a:srgbClr val="000000"/>
                </a:solidFill>
                <a:latin typeface="Gill Sans"/>
                <a:ea typeface="DejaVu Sans"/>
              </a:rPr>
              <a:t>And having been warned in a dream not to return to Herod, they left for their own country by another road.”</a:t>
            </a:r>
            <a:endParaRPr lang="en-GB" sz="2200" b="0" strike="noStrike" spc="-1">
              <a:latin typeface="Arial"/>
            </a:endParaRPr>
          </a:p>
          <a:p>
            <a:pPr algn="r">
              <a:lnSpc>
                <a:spcPct val="100000"/>
              </a:lnSpc>
            </a:pPr>
            <a:r>
              <a:rPr lang="en-GB" sz="2200" b="0" strike="noStrike" spc="-1">
                <a:solidFill>
                  <a:srgbClr val="000000"/>
                </a:solidFill>
                <a:latin typeface="Gill Sans"/>
                <a:ea typeface="DejaVu Sans"/>
              </a:rPr>
              <a:t>Matthew 2:1–12</a:t>
            </a:r>
            <a:endParaRPr lang="en-GB" sz="2200" b="0" strike="noStrike" spc="-1">
              <a:latin typeface="Arial"/>
            </a:endParaRPr>
          </a:p>
          <a:p>
            <a:pPr>
              <a:lnSpc>
                <a:spcPct val="100000"/>
              </a:lnSpc>
            </a:pPr>
            <a:endParaRPr lang="en-GB" sz="22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04" name="Picture 103"/>
          <p:cNvPicPr/>
          <p:nvPr/>
        </p:nvPicPr>
        <p:blipFill>
          <a:blip r:embed="rId2"/>
          <a:stretch/>
        </p:blipFill>
        <p:spPr>
          <a:xfrm>
            <a:off x="359280" y="288000"/>
            <a:ext cx="3378240" cy="4462920"/>
          </a:xfrm>
          <a:prstGeom prst="rect">
            <a:avLst/>
          </a:prstGeom>
          <a:ln>
            <a:noFill/>
          </a:ln>
        </p:spPr>
      </p:pic>
      <p:sp>
        <p:nvSpPr>
          <p:cNvPr id="105" name="CustomShape 1"/>
          <p:cNvSpPr/>
          <p:nvPr/>
        </p:nvSpPr>
        <p:spPr>
          <a:xfrm>
            <a:off x="828000" y="4902120"/>
            <a:ext cx="2951640" cy="11433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St Albans Psalter, 1140s;</a:t>
            </a: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FFFFFF"/>
                </a:solidFill>
                <a:latin typeface="Gill Sans"/>
                <a:ea typeface="SimSun"/>
              </a:rPr>
              <a:t>Right, Eadwine Psalter, c.1140 </a:t>
            </a:r>
            <a:endParaRPr lang="en-GB" sz="1800" b="0" strike="noStrike" spc="-1">
              <a:latin typeface="Arial"/>
            </a:endParaRPr>
          </a:p>
          <a:p>
            <a:pPr>
              <a:lnSpc>
                <a:spcPct val="100000"/>
              </a:lnSpc>
            </a:pPr>
            <a:r>
              <a:rPr lang="en-GB" sz="1800" b="0" strike="noStrike" spc="-1">
                <a:solidFill>
                  <a:srgbClr val="FFFFFF"/>
                </a:solidFill>
                <a:latin typeface="Gill Sans"/>
                <a:ea typeface="Arial"/>
              </a:rPr>
              <a:t>BL MS Add. 37472 </a:t>
            </a:r>
            <a:endParaRPr lang="en-GB" sz="1800" b="0" strike="noStrike" spc="-1">
              <a:latin typeface="Arial"/>
            </a:endParaRPr>
          </a:p>
        </p:txBody>
      </p:sp>
      <p:pic>
        <p:nvPicPr>
          <p:cNvPr id="106" name="Picture 105"/>
          <p:cNvPicPr/>
          <p:nvPr/>
        </p:nvPicPr>
        <p:blipFill>
          <a:blip r:embed="rId3"/>
          <a:stretch/>
        </p:blipFill>
        <p:spPr>
          <a:xfrm>
            <a:off x="4214160" y="36000"/>
            <a:ext cx="5310000" cy="7486920"/>
          </a:xfrm>
          <a:prstGeom prst="rect">
            <a:avLst/>
          </a:prstGeom>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107" name="CustomShape 1"/>
          <p:cNvSpPr/>
          <p:nvPr/>
        </p:nvSpPr>
        <p:spPr>
          <a:xfrm>
            <a:off x="504000" y="3672000"/>
            <a:ext cx="2950920" cy="1006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chorCtr="1"/>
          <a:lstStyle/>
          <a:p>
            <a:pPr>
              <a:lnSpc>
                <a:spcPct val="85000"/>
              </a:lnSpc>
            </a:pPr>
            <a:r>
              <a:rPr lang="en-GB" sz="1800" b="0" strike="noStrike" spc="-41">
                <a:solidFill>
                  <a:srgbClr val="FFFFFF"/>
                </a:solidFill>
                <a:latin typeface="Gill Sans"/>
                <a:ea typeface="DejaVu Sans"/>
              </a:rPr>
              <a:t>England, c. 1315 (Oxford, Bodleian MS Selden Supra 38)</a:t>
            </a:r>
            <a:r>
              <a:t/>
            </a:r>
            <a:br/>
            <a:endParaRPr lang="en-GB" sz="1800" b="0" strike="noStrike" spc="-1">
              <a:latin typeface="Arial"/>
            </a:endParaRPr>
          </a:p>
        </p:txBody>
      </p:sp>
      <p:pic>
        <p:nvPicPr>
          <p:cNvPr id="108" name="Picture 107"/>
          <p:cNvPicPr/>
          <p:nvPr/>
        </p:nvPicPr>
        <p:blipFill>
          <a:blip r:embed="rId2"/>
          <a:stretch/>
        </p:blipFill>
        <p:spPr>
          <a:xfrm>
            <a:off x="288000" y="553680"/>
            <a:ext cx="4853880" cy="3045240"/>
          </a:xfrm>
          <a:prstGeom prst="rect">
            <a:avLst/>
          </a:prstGeom>
          <a:ln>
            <a:noFill/>
          </a:ln>
        </p:spPr>
      </p:pic>
      <p:pic>
        <p:nvPicPr>
          <p:cNvPr id="109" name="Picture 108"/>
          <p:cNvPicPr/>
          <p:nvPr/>
        </p:nvPicPr>
        <p:blipFill>
          <a:blip r:embed="rId3"/>
          <a:stretch/>
        </p:blipFill>
        <p:spPr>
          <a:xfrm>
            <a:off x="5457600" y="1155960"/>
            <a:ext cx="4117320" cy="5970960"/>
          </a:xfrm>
          <a:prstGeom prst="rect">
            <a:avLst/>
          </a:prstGeom>
          <a:ln>
            <a:noFill/>
          </a:ln>
        </p:spPr>
      </p:pic>
      <p:sp>
        <p:nvSpPr>
          <p:cNvPr id="110" name="CustomShape 2"/>
          <p:cNvSpPr/>
          <p:nvPr/>
        </p:nvSpPr>
        <p:spPr>
          <a:xfrm>
            <a:off x="3002760" y="5112000"/>
            <a:ext cx="2288160" cy="1294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Huth Hours, Flemish, 15</a:t>
            </a:r>
            <a:r>
              <a:rPr lang="en-GB" sz="1800" b="0" strike="noStrike" spc="-1" baseline="101000">
                <a:solidFill>
                  <a:srgbClr val="FFFFFF"/>
                </a:solidFill>
                <a:latin typeface="Gill Sans"/>
                <a:ea typeface="DejaVu Sans"/>
              </a:rPr>
              <a:t>th</a:t>
            </a:r>
            <a:r>
              <a:rPr lang="en-GB" sz="1800" b="0" strike="noStrike" spc="-1">
                <a:solidFill>
                  <a:srgbClr val="FFFFFF"/>
                </a:solidFill>
                <a:latin typeface="Gill Sans"/>
                <a:ea typeface="DejaVu Sans"/>
              </a:rPr>
              <a:t> century (BL Add MS 38126, f. 83v.)</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111" name="CustomShape 1"/>
          <p:cNvSpPr/>
          <p:nvPr/>
        </p:nvSpPr>
        <p:spPr>
          <a:xfrm>
            <a:off x="504000" y="180000"/>
            <a:ext cx="9216000" cy="7102080"/>
          </a:xfrm>
          <a:prstGeom prst="rect">
            <a:avLst/>
          </a:prstGeom>
          <a:solidFill>
            <a:srgbClr val="F2F2F2"/>
          </a:solid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000000"/>
                </a:solidFill>
                <a:latin typeface="Gill Sans"/>
                <a:ea typeface="DejaVu Sans"/>
              </a:rPr>
              <a:t>Harrowing of Hell</a:t>
            </a: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GB" sz="2400" b="0" strike="noStrike" spc="-1">
                <a:solidFill>
                  <a:srgbClr val="000000"/>
                </a:solidFill>
                <a:latin typeface="Gill Sans"/>
                <a:ea typeface="DejaVu Sans"/>
              </a:rPr>
              <a:t>“Again the voice sounded: Lift up the gates…the gates of brass were broken in pieces and the bars of iron were crushed and all the dead who were bound were loosed from their chains…And the King of glory entered in like a man, and all the dark places of Hades were illumined…</a:t>
            </a: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GB" sz="2400" b="0" strike="noStrike" spc="-1">
                <a:solidFill>
                  <a:srgbClr val="000000"/>
                </a:solidFill>
                <a:latin typeface="Gill Sans"/>
                <a:ea typeface="DejaVu Sans"/>
              </a:rPr>
              <a:t>Then the King of glory seized the chief ruler Satan by the head and handed him over to the angels, saying: Bind with iron fetters his hands and his feet and his neck and his mouth…the King of glory stretched out his right hand, and took hold of our forefather Adam and raised him up. </a:t>
            </a: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GB" sz="2400" b="0" strike="noStrike" spc="-1">
                <a:solidFill>
                  <a:srgbClr val="000000"/>
                </a:solidFill>
                <a:latin typeface="Gill Sans"/>
                <a:ea typeface="DejaVu Sans"/>
              </a:rPr>
              <a:t>Then he turned also to the rest and said: Come with me, all you who have suffered death through the tree of which this man touched. For behold, I raise you all up again through the tree of the cross…Thus he went into paradise holding our forefather Adam by the hand, and he handed him over and all the righteous to Michael the archangel.”—Gospel of Nicodemus (apocryphal), 5:3-9:1</a:t>
            </a:r>
            <a:endParaRPr lang="en-GB" sz="2400" b="0" strike="noStrike" spc="-1">
              <a:latin typeface="Arial"/>
            </a:endParaRPr>
          </a:p>
          <a:p>
            <a:pPr>
              <a:lnSpc>
                <a:spcPct val="100000"/>
              </a:lnSpc>
            </a:pP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12" name="Picture 111"/>
          <p:cNvPicPr/>
          <p:nvPr/>
        </p:nvPicPr>
        <p:blipFill>
          <a:blip r:embed="rId2"/>
          <a:stretch/>
        </p:blipFill>
        <p:spPr>
          <a:xfrm>
            <a:off x="216000" y="218880"/>
            <a:ext cx="3157560" cy="4244040"/>
          </a:xfrm>
          <a:prstGeom prst="rect">
            <a:avLst/>
          </a:prstGeom>
          <a:ln>
            <a:noFill/>
          </a:ln>
        </p:spPr>
      </p:pic>
      <p:sp>
        <p:nvSpPr>
          <p:cNvPr id="113" name="CustomShape 1"/>
          <p:cNvSpPr/>
          <p:nvPr/>
        </p:nvSpPr>
        <p:spPr>
          <a:xfrm>
            <a:off x="3528000" y="6336000"/>
            <a:ext cx="1366920" cy="879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SimSun"/>
              </a:rPr>
              <a:t>Winchester Bible,</a:t>
            </a:r>
            <a:endParaRPr lang="en-GB" sz="1800" b="0" strike="noStrike" spc="-1">
              <a:latin typeface="Arial"/>
            </a:endParaRPr>
          </a:p>
          <a:p>
            <a:pPr>
              <a:lnSpc>
                <a:spcPct val="100000"/>
              </a:lnSpc>
            </a:pPr>
            <a:r>
              <a:rPr lang="en-GB" sz="1800" b="0" strike="noStrike" spc="-1">
                <a:solidFill>
                  <a:srgbClr val="FFFFFF"/>
                </a:solidFill>
                <a:latin typeface="Gill Sans"/>
                <a:ea typeface="SimSun"/>
              </a:rPr>
              <a:t>c.1150 </a:t>
            </a:r>
            <a:endParaRPr lang="en-GB" sz="1800" b="0" strike="noStrike" spc="-1">
              <a:latin typeface="Arial"/>
            </a:endParaRPr>
          </a:p>
        </p:txBody>
      </p:sp>
      <p:pic>
        <p:nvPicPr>
          <p:cNvPr id="114" name="Picture 113"/>
          <p:cNvPicPr/>
          <p:nvPr/>
        </p:nvPicPr>
        <p:blipFill>
          <a:blip r:embed="rId3"/>
          <a:stretch/>
        </p:blipFill>
        <p:spPr>
          <a:xfrm>
            <a:off x="159120" y="4691880"/>
            <a:ext cx="3367800" cy="2651040"/>
          </a:xfrm>
          <a:prstGeom prst="rect">
            <a:avLst/>
          </a:prstGeom>
          <a:ln>
            <a:noFill/>
          </a:ln>
        </p:spPr>
      </p:pic>
      <p:pic>
        <p:nvPicPr>
          <p:cNvPr id="115" name="Picture 114"/>
          <p:cNvPicPr/>
          <p:nvPr/>
        </p:nvPicPr>
        <p:blipFill>
          <a:blip r:embed="rId4"/>
          <a:stretch/>
        </p:blipFill>
        <p:spPr>
          <a:xfrm>
            <a:off x="5376960" y="216000"/>
            <a:ext cx="4343760" cy="5902920"/>
          </a:xfrm>
          <a:prstGeom prst="rect">
            <a:avLst/>
          </a:prstGeom>
          <a:ln>
            <a:noFill/>
          </a:ln>
        </p:spPr>
      </p:pic>
      <p:sp>
        <p:nvSpPr>
          <p:cNvPr id="116" name="CustomShape 2"/>
          <p:cNvSpPr/>
          <p:nvPr/>
        </p:nvSpPr>
        <p:spPr>
          <a:xfrm>
            <a:off x="3456000" y="1152000"/>
            <a:ext cx="1101600" cy="879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St Albans Psalter, 1140s</a:t>
            </a:r>
            <a:endParaRPr lang="en-GB" sz="1800" b="0" strike="noStrike" spc="-1">
              <a:latin typeface="Arial"/>
            </a:endParaRPr>
          </a:p>
        </p:txBody>
      </p:sp>
      <p:sp>
        <p:nvSpPr>
          <p:cNvPr id="117" name="CustomShape 3"/>
          <p:cNvSpPr/>
          <p:nvPr/>
        </p:nvSpPr>
        <p:spPr>
          <a:xfrm>
            <a:off x="6192000" y="6247080"/>
            <a:ext cx="3166920" cy="879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Gill Sans"/>
                <a:ea typeface="SimSun"/>
              </a:rPr>
              <a:t>Holkham Bible Picture Book,</a:t>
            </a:r>
            <a:endParaRPr lang="en-GB" sz="1800" b="0" strike="noStrike" spc="-1">
              <a:latin typeface="Arial"/>
            </a:endParaRPr>
          </a:p>
          <a:p>
            <a:pPr algn="ctr">
              <a:lnSpc>
                <a:spcPct val="100000"/>
              </a:lnSpc>
            </a:pPr>
            <a:r>
              <a:rPr lang="en-GB" sz="1800" b="0" strike="noStrike" spc="-1">
                <a:solidFill>
                  <a:srgbClr val="FFFFFF"/>
                </a:solidFill>
                <a:latin typeface="Gill Sans"/>
                <a:ea typeface="SimSun"/>
              </a:rPr>
              <a:t>c.1330 </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18" name="Picture 117"/>
          <p:cNvPicPr/>
          <p:nvPr/>
        </p:nvPicPr>
        <p:blipFill>
          <a:blip r:embed="rId2"/>
          <a:stretch/>
        </p:blipFill>
        <p:spPr>
          <a:xfrm>
            <a:off x="144000" y="144000"/>
            <a:ext cx="1856520" cy="2158920"/>
          </a:xfrm>
          <a:prstGeom prst="rect">
            <a:avLst/>
          </a:prstGeom>
          <a:ln>
            <a:noFill/>
          </a:ln>
        </p:spPr>
      </p:pic>
      <p:pic>
        <p:nvPicPr>
          <p:cNvPr id="119" name="Picture 118"/>
          <p:cNvPicPr/>
          <p:nvPr/>
        </p:nvPicPr>
        <p:blipFill>
          <a:blip r:embed="rId3"/>
          <a:stretch/>
        </p:blipFill>
        <p:spPr>
          <a:xfrm>
            <a:off x="3397320" y="65880"/>
            <a:ext cx="2586240" cy="2885040"/>
          </a:xfrm>
          <a:prstGeom prst="rect">
            <a:avLst/>
          </a:prstGeom>
          <a:ln>
            <a:noFill/>
          </a:ln>
        </p:spPr>
      </p:pic>
      <p:sp>
        <p:nvSpPr>
          <p:cNvPr id="120" name="CustomShape 1"/>
          <p:cNvSpPr/>
          <p:nvPr/>
        </p:nvSpPr>
        <p:spPr>
          <a:xfrm>
            <a:off x="2160000" y="288000"/>
            <a:ext cx="1150920" cy="1912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dirty="0">
                <a:solidFill>
                  <a:srgbClr val="FFFFFF"/>
                </a:solidFill>
                <a:latin typeface="Gill Sans"/>
                <a:ea typeface="DejaVu Sans"/>
              </a:rPr>
              <a:t>The </a:t>
            </a:r>
            <a:r>
              <a:rPr lang="en-GB" sz="1800" b="0" i="1" strike="noStrike" spc="-1" dirty="0">
                <a:solidFill>
                  <a:srgbClr val="FFFFFF"/>
                </a:solidFill>
                <a:latin typeface="Gill Sans"/>
                <a:ea typeface="DejaVu Sans"/>
              </a:rPr>
              <a:t>Petites</a:t>
            </a:r>
            <a:r>
              <a:rPr lang="en-GB" sz="1800" b="0" strike="noStrike" spc="-1" dirty="0">
                <a:solidFill>
                  <a:srgbClr val="FFFFFF"/>
                </a:solidFill>
                <a:latin typeface="Gill Sans"/>
                <a:ea typeface="DejaVu Sans"/>
              </a:rPr>
              <a:t> and </a:t>
            </a:r>
            <a:r>
              <a:rPr lang="en-GB" sz="1800" b="0" i="1" strike="noStrike" spc="-1" dirty="0" err="1">
                <a:solidFill>
                  <a:srgbClr val="FFFFFF"/>
                </a:solidFill>
                <a:latin typeface="Gill Sans"/>
                <a:ea typeface="DejaVu Sans"/>
              </a:rPr>
              <a:t>Grandes</a:t>
            </a:r>
            <a:r>
              <a:rPr lang="en-GB" sz="1800" b="0" i="1" strike="noStrike" spc="-1" dirty="0">
                <a:solidFill>
                  <a:srgbClr val="FFFFFF"/>
                </a:solidFill>
                <a:latin typeface="Gill Sans"/>
                <a:ea typeface="DejaVu Sans"/>
              </a:rPr>
              <a:t> </a:t>
            </a:r>
            <a:r>
              <a:rPr lang="en-GB" sz="1800" b="0" i="1" strike="noStrike" spc="-1" dirty="0" err="1">
                <a:solidFill>
                  <a:srgbClr val="FFFFFF"/>
                </a:solidFill>
                <a:latin typeface="Gill Sans"/>
                <a:ea typeface="DejaVu Sans"/>
              </a:rPr>
              <a:t>Heures</a:t>
            </a:r>
            <a:r>
              <a:rPr lang="en-GB" sz="1800" b="0" i="1" strike="noStrike" spc="-1" dirty="0">
                <a:solidFill>
                  <a:srgbClr val="FFFFFF"/>
                </a:solidFill>
                <a:latin typeface="Gill Sans"/>
                <a:ea typeface="DejaVu Sans"/>
              </a:rPr>
              <a:t> of Jean, </a:t>
            </a:r>
            <a:r>
              <a:rPr lang="en-GB" sz="1800" b="0" i="1" strike="noStrike" spc="-1" dirty="0" err="1">
                <a:solidFill>
                  <a:srgbClr val="FFFFFF"/>
                </a:solidFill>
                <a:latin typeface="Gill Sans"/>
                <a:ea typeface="DejaVu Sans"/>
              </a:rPr>
              <a:t>Duc</a:t>
            </a:r>
            <a:r>
              <a:rPr lang="en-GB" sz="1800" b="0" i="1" strike="noStrike" spc="-1" dirty="0">
                <a:solidFill>
                  <a:srgbClr val="FFFFFF"/>
                </a:solidFill>
                <a:latin typeface="Gill Sans"/>
                <a:ea typeface="DejaVu Sans"/>
              </a:rPr>
              <a:t> de Berry</a:t>
            </a:r>
            <a:r>
              <a:rPr lang="en-GB" sz="1800" b="0" i="1" strike="noStrike" spc="-1" dirty="0" smtClean="0">
                <a:solidFill>
                  <a:srgbClr val="FFFFFF"/>
                </a:solidFill>
                <a:latin typeface="Gill Sans"/>
                <a:ea typeface="DejaVu Sans"/>
              </a:rPr>
              <a:t>,</a:t>
            </a:r>
          </a:p>
          <a:p>
            <a:pPr>
              <a:lnSpc>
                <a:spcPct val="100000"/>
              </a:lnSpc>
            </a:pPr>
            <a:r>
              <a:rPr lang="en-GB" sz="1800" b="0" i="1" strike="noStrike" spc="-1" dirty="0" smtClean="0">
                <a:solidFill>
                  <a:srgbClr val="FFFFFF"/>
                </a:solidFill>
                <a:latin typeface="Gill Sans"/>
                <a:ea typeface="DejaVu Sans"/>
              </a:rPr>
              <a:t>c</a:t>
            </a:r>
            <a:r>
              <a:rPr lang="en-GB" sz="1800" b="0" i="1" strike="noStrike" spc="-1" dirty="0">
                <a:solidFill>
                  <a:srgbClr val="FFFFFF"/>
                </a:solidFill>
                <a:latin typeface="Gill Sans"/>
                <a:ea typeface="DejaVu Sans"/>
              </a:rPr>
              <a:t>.1380</a:t>
            </a:r>
            <a:endParaRPr lang="en-GB" sz="1800" b="0" strike="noStrike" spc="-1" dirty="0">
              <a:latin typeface="Arial"/>
            </a:endParaRPr>
          </a:p>
        </p:txBody>
      </p:sp>
      <p:pic>
        <p:nvPicPr>
          <p:cNvPr id="121" name="Picture 120"/>
          <p:cNvPicPr/>
          <p:nvPr/>
        </p:nvPicPr>
        <p:blipFill>
          <a:blip r:embed="rId4"/>
          <a:stretch/>
        </p:blipFill>
        <p:spPr>
          <a:xfrm>
            <a:off x="108000" y="2916360"/>
            <a:ext cx="3183120" cy="4138560"/>
          </a:xfrm>
          <a:prstGeom prst="rect">
            <a:avLst/>
          </a:prstGeom>
          <a:ln>
            <a:noFill/>
          </a:ln>
        </p:spPr>
      </p:pic>
      <p:sp>
        <p:nvSpPr>
          <p:cNvPr id="122" name="CustomShape 2"/>
          <p:cNvSpPr/>
          <p:nvPr/>
        </p:nvSpPr>
        <p:spPr>
          <a:xfrm>
            <a:off x="3384000" y="3967560"/>
            <a:ext cx="2158920" cy="11433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dirty="0">
                <a:solidFill>
                  <a:srgbClr val="FFFFFF"/>
                </a:solidFill>
                <a:latin typeface="Gill Sans"/>
                <a:ea typeface="DejaVu Sans"/>
              </a:rPr>
              <a:t>Missal of </a:t>
            </a:r>
            <a:r>
              <a:rPr lang="en-GB" sz="1800" b="0" strike="noStrike" spc="-1" dirty="0" err="1">
                <a:solidFill>
                  <a:srgbClr val="FFFFFF"/>
                </a:solidFill>
                <a:latin typeface="Gill Sans"/>
                <a:ea typeface="DejaVu Sans"/>
              </a:rPr>
              <a:t>Eberhard</a:t>
            </a:r>
            <a:r>
              <a:rPr lang="en-GB" sz="1800" b="0" strike="noStrike" spc="-1" dirty="0">
                <a:solidFill>
                  <a:srgbClr val="FFFFFF"/>
                </a:solidFill>
                <a:latin typeface="Gill Sans"/>
                <a:ea typeface="DejaVu Sans"/>
              </a:rPr>
              <a:t> von </a:t>
            </a:r>
            <a:r>
              <a:rPr lang="en-GB" sz="1800" b="0" strike="noStrike" spc="-1" dirty="0" err="1">
                <a:solidFill>
                  <a:srgbClr val="FFFFFF"/>
                </a:solidFill>
                <a:latin typeface="Gill Sans"/>
                <a:ea typeface="DejaVu Sans"/>
              </a:rPr>
              <a:t>Greiffenklau</a:t>
            </a:r>
            <a:r>
              <a:rPr lang="en-GB" sz="1800" b="0" strike="noStrike" spc="-1" dirty="0">
                <a:solidFill>
                  <a:srgbClr val="FFFFFF"/>
                </a:solidFill>
                <a:latin typeface="Gill Sans"/>
                <a:ea typeface="DejaVu Sans"/>
              </a:rPr>
              <a:t>,</a:t>
            </a:r>
            <a:r>
              <a:rPr lang="en-GB" sz="1800" b="0" strike="noStrike" spc="-1" dirty="0" smtClean="0">
                <a:solidFill>
                  <a:srgbClr val="FFFFFF"/>
                </a:solidFill>
                <a:latin typeface="Gill Sans"/>
                <a:ea typeface="DejaVu Sans"/>
              </a:rPr>
              <a:t> </a:t>
            </a:r>
          </a:p>
          <a:p>
            <a:pPr algn="ctr">
              <a:lnSpc>
                <a:spcPct val="100000"/>
              </a:lnSpc>
            </a:pPr>
            <a:r>
              <a:rPr lang="en-GB" sz="1800" b="0" strike="noStrike" spc="-1" dirty="0" smtClean="0">
                <a:solidFill>
                  <a:srgbClr val="FFFFFF"/>
                </a:solidFill>
                <a:latin typeface="Gill Sans"/>
                <a:ea typeface="DejaVu Sans"/>
              </a:rPr>
              <a:t>c</a:t>
            </a:r>
            <a:r>
              <a:rPr lang="en-GB" sz="1800" b="0" strike="noStrike" spc="-1" dirty="0">
                <a:solidFill>
                  <a:srgbClr val="FFFFFF"/>
                </a:solidFill>
                <a:latin typeface="Gill Sans"/>
                <a:ea typeface="DejaVu Sans"/>
              </a:rPr>
              <a:t>.1446 (Walters MS W.174, </a:t>
            </a:r>
            <a:r>
              <a:rPr lang="en-GB" sz="1800" b="0" strike="noStrike" spc="-1" dirty="0" err="1">
                <a:solidFill>
                  <a:srgbClr val="FFFFFF"/>
                </a:solidFill>
                <a:latin typeface="Gill Sans"/>
                <a:ea typeface="DejaVu Sans"/>
              </a:rPr>
              <a:t>f</a:t>
            </a:r>
            <a:r>
              <a:rPr lang="en-GB" sz="1800" b="0" strike="noStrike" spc="-1" dirty="0">
                <a:solidFill>
                  <a:srgbClr val="FFFFFF"/>
                </a:solidFill>
                <a:latin typeface="Gill Sans"/>
                <a:ea typeface="DejaVu Sans"/>
              </a:rPr>
              <a:t>. 95r)</a:t>
            </a:r>
            <a:endParaRPr lang="en-GB" sz="1800" b="0" strike="noStrike" spc="-1" dirty="0">
              <a:latin typeface="Arial"/>
            </a:endParaRPr>
          </a:p>
        </p:txBody>
      </p:sp>
      <p:pic>
        <p:nvPicPr>
          <p:cNvPr id="123" name="Picture 122"/>
          <p:cNvPicPr/>
          <p:nvPr/>
        </p:nvPicPr>
        <p:blipFill>
          <a:blip r:embed="rId5"/>
          <a:stretch/>
        </p:blipFill>
        <p:spPr>
          <a:xfrm>
            <a:off x="6239160" y="1799280"/>
            <a:ext cx="3695760" cy="5471640"/>
          </a:xfrm>
          <a:prstGeom prst="rect">
            <a:avLst/>
          </a:prstGeom>
          <a:ln>
            <a:noFill/>
          </a:ln>
        </p:spPr>
      </p:pic>
      <p:sp>
        <p:nvSpPr>
          <p:cNvPr id="124" name="CustomShape 3"/>
          <p:cNvSpPr/>
          <p:nvPr/>
        </p:nvSpPr>
        <p:spPr>
          <a:xfrm>
            <a:off x="6912000" y="792000"/>
            <a:ext cx="2374920" cy="934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Gill Sans"/>
                <a:ea typeface="DejaVu Sans"/>
              </a:rPr>
              <a:t>Franco-Flemish, c.1475 </a:t>
            </a:r>
            <a:endParaRPr lang="en-GB" sz="1800" b="0" strike="noStrike" spc="-1">
              <a:latin typeface="Arial"/>
            </a:endParaRPr>
          </a:p>
          <a:p>
            <a:pPr algn="ctr">
              <a:lnSpc>
                <a:spcPct val="100000"/>
              </a:lnSpc>
            </a:pPr>
            <a:r>
              <a:rPr lang="en-GB" sz="1800" b="0" strike="noStrike" spc="-1">
                <a:solidFill>
                  <a:srgbClr val="FFFFFF"/>
                </a:solidFill>
                <a:latin typeface="Gill Sans"/>
                <a:ea typeface="DejaVu Sans"/>
              </a:rPr>
              <a:t>(Aberystwyth, NLW, MS Peniarth 482)</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127</TotalTime>
  <Words>1207</Words>
  <Application>LibreOffice/6.0.7.3$MacOSX_X86_64 LibreOffice_project/dc89aa7a9eabfd848af146d5086077aeed2ae4a5</Application>
  <PresentationFormat>Custom</PresentationFormat>
  <Paragraphs>64</Paragraphs>
  <Slides>12</Slides>
  <Notes>0</Notes>
  <HiddenSlides>0</HiddenSlides>
  <MMClips>0</MMClips>
  <ScaleCrop>false</ScaleCrop>
  <HeadingPairs>
    <vt:vector size="4" baseType="variant">
      <vt:variant>
        <vt:lpstr>Design Template</vt:lpstr>
      </vt:variant>
      <vt:variant>
        <vt:i4>2</vt:i4>
      </vt:variant>
      <vt:variant>
        <vt:lpstr>Slide Titles</vt:lpstr>
      </vt:variant>
      <vt:variant>
        <vt:i4>12</vt:i4>
      </vt:variant>
    </vt:vector>
  </HeadingPairs>
  <TitlesOfParts>
    <vt:vector size="14" baseType="lpstr">
      <vt:lpstr>Office Theme</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KRH </dc:creator>
  <dc:description/>
  <cp:lastModifiedBy>Katie Hawks</cp:lastModifiedBy>
  <cp:revision>10</cp:revision>
  <dcterms:created xsi:type="dcterms:W3CDTF">2023-10-25T19:15:53Z</dcterms:created>
  <dcterms:modified xsi:type="dcterms:W3CDTF">2023-10-25T19:18:20Z</dcterms:modified>
  <dc:language>en-GB</dc:language>
</cp:coreProperties>
</file>