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87" r:id="rId2"/>
    <p:sldId id="256" r:id="rId3"/>
    <p:sldId id="278" r:id="rId4"/>
    <p:sldId id="277" r:id="rId5"/>
    <p:sldId id="257" r:id="rId6"/>
    <p:sldId id="259" r:id="rId7"/>
    <p:sldId id="285" r:id="rId8"/>
    <p:sldId id="264" r:id="rId9"/>
    <p:sldId id="267" r:id="rId10"/>
    <p:sldId id="268" r:id="rId11"/>
    <p:sldId id="270" r:id="rId12"/>
    <p:sldId id="272" r:id="rId13"/>
    <p:sldId id="281" r:id="rId14"/>
    <p:sldId id="279" r:id="rId15"/>
    <p:sldId id="282" r:id="rId16"/>
    <p:sldId id="280" r:id="rId17"/>
    <p:sldId id="286" r:id="rId18"/>
    <p:sldId id="275" r:id="rId19"/>
    <p:sldId id="276" r:id="rId20"/>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varScale="1">
        <p:scale>
          <a:sx n="82" d="100"/>
          <a:sy n="82" d="100"/>
        </p:scale>
        <p:origin x="-342" y="-9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42633831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3192949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125011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330654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3629258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2422210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3629667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4163743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1496034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2014840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22813202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14256302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33403456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11616541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15791645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3398227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1143BF2-FEF2-46E6-A65F-AE217BE6298B}" type="datetimeFigureOut">
              <a:rPr lang="en-GB" smtClean="0"/>
              <a:pPr/>
              <a:t>05/01/2018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2075584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1143BF2-FEF2-46E6-A65F-AE217BE6298B}" type="datetimeFigureOut">
              <a:rPr lang="en-GB" smtClean="0"/>
              <a:pPr/>
              <a:t>05/01/2018</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FA366A6-DC5D-4FEC-A952-453D22A508A3}" type="slidenum">
              <a:rPr lang="en-GB" smtClean="0"/>
              <a:pPr/>
              <a:t>‹#›</a:t>
            </a:fld>
            <a:endParaRPr lang="en-GB"/>
          </a:p>
        </p:txBody>
      </p:sp>
    </p:spTree>
    <p:extLst>
      <p:ext uri="{BB962C8B-B14F-4D97-AF65-F5344CB8AC3E}">
        <p14:creationId xmlns="" xmlns:p14="http://schemas.microsoft.com/office/powerpoint/2010/main" val="1478396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3229403" y="789834"/>
            <a:ext cx="5733193" cy="5278331"/>
          </a:xfrm>
          <a:prstGeom prst="rect">
            <a:avLst/>
          </a:prstGeom>
        </p:spPr>
      </p:pic>
    </p:spTree>
    <p:extLst>
      <p:ext uri="{BB962C8B-B14F-4D97-AF65-F5344CB8AC3E}">
        <p14:creationId xmlns="" xmlns:p14="http://schemas.microsoft.com/office/powerpoint/2010/main" val="270316348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EF8BE3D-3D55-47FA-B56B-3DAE6C402473}"/>
              </a:ext>
            </a:extLst>
          </p:cNvPr>
          <p:cNvSpPr>
            <a:spLocks noGrp="1"/>
          </p:cNvSpPr>
          <p:nvPr>
            <p:ph type="ctrTitle"/>
          </p:nvPr>
        </p:nvSpPr>
        <p:spPr/>
        <p:txBody>
          <a:bodyPr/>
          <a:lstStyle/>
          <a:p>
            <a:pPr algn="ctr"/>
            <a:r>
              <a:rPr lang="en-GB" dirty="0"/>
              <a:t>Project </a:t>
            </a:r>
            <a:r>
              <a:rPr lang="en-GB" dirty="0" smtClean="0"/>
              <a:t>Plan </a:t>
            </a:r>
            <a:endParaRPr lang="en-GB" dirty="0"/>
          </a:p>
        </p:txBody>
      </p:sp>
      <p:sp>
        <p:nvSpPr>
          <p:cNvPr id="3" name="Subtitle 2">
            <a:extLst>
              <a:ext uri="{FF2B5EF4-FFF2-40B4-BE49-F238E27FC236}">
                <a16:creationId xmlns="" xmlns:a16="http://schemas.microsoft.com/office/drawing/2014/main" id="{4ACFF18C-C5DC-4471-81E6-BFE5E958B565}"/>
              </a:ext>
            </a:extLst>
          </p:cNvPr>
          <p:cNvSpPr>
            <a:spLocks noGrp="1"/>
          </p:cNvSpPr>
          <p:nvPr>
            <p:ph type="subTitle" idx="1"/>
          </p:nvPr>
        </p:nvSpPr>
        <p:spPr/>
        <p:txBody>
          <a:bodyPr/>
          <a:lstStyle/>
          <a:p>
            <a:pPr algn="ctr"/>
            <a:r>
              <a:rPr lang="en-GB" dirty="0"/>
              <a:t>Max SNACK BAR</a:t>
            </a:r>
          </a:p>
        </p:txBody>
      </p:sp>
    </p:spTree>
    <p:extLst>
      <p:ext uri="{BB962C8B-B14F-4D97-AF65-F5344CB8AC3E}">
        <p14:creationId xmlns="" xmlns:p14="http://schemas.microsoft.com/office/powerpoint/2010/main" val="2212395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1"/>
            <a:ext cx="9246118" cy="897340"/>
          </a:xfrm>
        </p:spPr>
        <p:txBody>
          <a:bodyPr/>
          <a:lstStyle/>
          <a:p>
            <a:r>
              <a:rPr lang="en-GB" b="1" dirty="0"/>
              <a:t>Introduction</a:t>
            </a:r>
            <a:endParaRPr lang="en-US" b="1" dirty="0"/>
          </a:p>
        </p:txBody>
      </p:sp>
      <p:sp>
        <p:nvSpPr>
          <p:cNvPr id="3" name="Content Placeholder 2"/>
          <p:cNvSpPr>
            <a:spLocks noGrp="1"/>
          </p:cNvSpPr>
          <p:nvPr>
            <p:ph idx="1"/>
          </p:nvPr>
        </p:nvSpPr>
        <p:spPr>
          <a:xfrm>
            <a:off x="1484312" y="1583141"/>
            <a:ext cx="9345270" cy="3124201"/>
          </a:xfrm>
        </p:spPr>
        <p:txBody>
          <a:bodyPr/>
          <a:lstStyle/>
          <a:p>
            <a:pPr marL="0" indent="0" algn="ctr">
              <a:buNone/>
            </a:pPr>
            <a:r>
              <a:rPr lang="en-GB" dirty="0" smtClean="0"/>
              <a:t>This report </a:t>
            </a:r>
            <a:r>
              <a:rPr lang="en-GB" dirty="0"/>
              <a:t>is based on a small business that </a:t>
            </a:r>
            <a:r>
              <a:rPr lang="en-GB" dirty="0" smtClean="0"/>
              <a:t>is focusing </a:t>
            </a:r>
            <a:r>
              <a:rPr lang="en-GB" dirty="0"/>
              <a:t>on the relocation of </a:t>
            </a:r>
            <a:r>
              <a:rPr lang="en-GB" dirty="0" smtClean="0"/>
              <a:t>the </a:t>
            </a:r>
            <a:r>
              <a:rPr lang="en-GB" dirty="0"/>
              <a:t>business towards a new </a:t>
            </a:r>
            <a:r>
              <a:rPr lang="en-GB" dirty="0" smtClean="0"/>
              <a:t>spot </a:t>
            </a:r>
            <a:r>
              <a:rPr lang="en-GB" dirty="0"/>
              <a:t>in Kennington. </a:t>
            </a:r>
            <a:r>
              <a:rPr lang="en-GB" dirty="0" smtClean="0"/>
              <a:t>Various </a:t>
            </a:r>
            <a:r>
              <a:rPr lang="en-GB" dirty="0"/>
              <a:t>elements that are related </a:t>
            </a:r>
            <a:r>
              <a:rPr lang="en-GB" dirty="0" smtClean="0"/>
              <a:t>to the </a:t>
            </a:r>
            <a:r>
              <a:rPr lang="en-GB" dirty="0"/>
              <a:t>project planning will be outlined in the </a:t>
            </a:r>
            <a:r>
              <a:rPr lang="en-GB" dirty="0" smtClean="0"/>
              <a:t>report.</a:t>
            </a:r>
            <a:endParaRPr lang="en-US" dirty="0"/>
          </a:p>
        </p:txBody>
      </p:sp>
    </p:spTree>
    <p:extLst>
      <p:ext uri="{BB962C8B-B14F-4D97-AF65-F5344CB8AC3E}">
        <p14:creationId xmlns="" xmlns:p14="http://schemas.microsoft.com/office/powerpoint/2010/main" val="2129514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8107" y="44069"/>
            <a:ext cx="9716894" cy="782198"/>
          </a:xfrm>
        </p:spPr>
        <p:txBody>
          <a:bodyPr>
            <a:noAutofit/>
          </a:bodyPr>
          <a:lstStyle/>
          <a:p>
            <a:r>
              <a:rPr lang="en-US" sz="3200" b="1" dirty="0"/>
              <a:t>SMART Targets in the Context of Max Snacks </a:t>
            </a:r>
            <a:r>
              <a:rPr lang="en-US" sz="3200" b="1" dirty="0" smtClean="0"/>
              <a:t>Bar</a:t>
            </a:r>
            <a:endParaRPr lang="en-US" sz="3200" dirty="0"/>
          </a:p>
        </p:txBody>
      </p:sp>
      <p:graphicFrame>
        <p:nvGraphicFramePr>
          <p:cNvPr id="4" name="Content Placeholder 3"/>
          <p:cNvGraphicFramePr>
            <a:graphicFrameLocks noGrp="1"/>
          </p:cNvGraphicFramePr>
          <p:nvPr>
            <p:ph idx="1"/>
            <p:extLst>
              <p:ext uri="{D42A27DB-BD31-4B8C-83A1-F6EECF244321}">
                <p14:modId xmlns="" xmlns:p14="http://schemas.microsoft.com/office/powerpoint/2010/main" val="1255717895"/>
              </p:ext>
            </p:extLst>
          </p:nvPr>
        </p:nvGraphicFramePr>
        <p:xfrm>
          <a:off x="1487279" y="837285"/>
          <a:ext cx="9518572" cy="5092382"/>
        </p:xfrm>
        <a:graphic>
          <a:graphicData uri="http://schemas.openxmlformats.org/drawingml/2006/table">
            <a:tbl>
              <a:tblPr firstRow="1" bandRow="1">
                <a:tableStyleId>{9D7B26C5-4107-4FEC-AEDC-1716B250A1EF}</a:tableStyleId>
              </a:tblPr>
              <a:tblGrid>
                <a:gridCol w="1497790">
                  <a:extLst>
                    <a:ext uri="{9D8B030D-6E8A-4147-A177-3AD203B41FA5}">
                      <a16:colId xmlns="" xmlns:a16="http://schemas.microsoft.com/office/drawing/2014/main" val="20000"/>
                    </a:ext>
                  </a:extLst>
                </a:gridCol>
                <a:gridCol w="8020782">
                  <a:extLst>
                    <a:ext uri="{9D8B030D-6E8A-4147-A177-3AD203B41FA5}">
                      <a16:colId xmlns="" xmlns:a16="http://schemas.microsoft.com/office/drawing/2014/main" val="20001"/>
                    </a:ext>
                  </a:extLst>
                </a:gridCol>
              </a:tblGrid>
              <a:tr h="738129">
                <a:tc>
                  <a:txBody>
                    <a:bodyPr/>
                    <a:lstStyle/>
                    <a:p>
                      <a:pPr algn="ctr"/>
                      <a:r>
                        <a:rPr lang="en-US" sz="1800" b="1" kern="1200" dirty="0" smtClean="0">
                          <a:effectLst/>
                        </a:rPr>
                        <a:t>Specific</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US" sz="1800" b="0" kern="1200" dirty="0" smtClean="0">
                          <a:effectLst/>
                        </a:rPr>
                        <a:t>Max Snacks Bar will be relocating to </a:t>
                      </a:r>
                      <a:r>
                        <a:rPr lang="en-US" sz="1800" b="0" kern="1200" dirty="0" err="1" smtClean="0">
                          <a:effectLst/>
                        </a:rPr>
                        <a:t>Kennington</a:t>
                      </a:r>
                      <a:endParaRPr lang="en-US" sz="1800" b="0" kern="1200" dirty="0" smtClean="0">
                        <a:effectLst/>
                      </a:endParaRPr>
                    </a:p>
                    <a:p>
                      <a:pPr marL="285750" indent="-285750">
                        <a:buFont typeface="Arial" panose="020B0604020202020204" pitchFamily="34" charset="0"/>
                        <a:buChar char="•"/>
                      </a:pPr>
                      <a:r>
                        <a:rPr lang="en-US" sz="1800" b="0" kern="1200" dirty="0" smtClean="0">
                          <a:effectLst/>
                        </a:rPr>
                        <a:t>Infrastructure of the business will be targeting an indoor and outdoor set up</a:t>
                      </a:r>
                      <a:endParaRPr lang="en-US" b="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0"/>
                  </a:ext>
                </a:extLst>
              </a:tr>
              <a:tr h="1218424">
                <a:tc>
                  <a:txBody>
                    <a:bodyPr/>
                    <a:lstStyle/>
                    <a:p>
                      <a:pPr algn="ctr"/>
                      <a:r>
                        <a:rPr lang="en-US" sz="1800" b="1" kern="1200" dirty="0" smtClean="0">
                          <a:effectLst/>
                        </a:rPr>
                        <a:t>Measurable</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US" sz="1800" kern="1200" dirty="0" smtClean="0">
                          <a:effectLst/>
                        </a:rPr>
                        <a:t>Targeting to have on average 4.2 star on the social media response for the first month.</a:t>
                      </a:r>
                    </a:p>
                    <a:p>
                      <a:pPr marL="285750" indent="-285750">
                        <a:buFont typeface="Arial" panose="020B0604020202020204" pitchFamily="34" charset="0"/>
                        <a:buChar char="•"/>
                      </a:pPr>
                      <a:r>
                        <a:rPr lang="en-US" sz="1800" kern="1200" dirty="0" smtClean="0">
                          <a:effectLst/>
                        </a:rPr>
                        <a:t>Average customer arrival is expecting 1000 per week and revenue benchmark is expected £40,000 monthly</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1"/>
                  </a:ext>
                </a:extLst>
              </a:tr>
              <a:tr h="1192412">
                <a:tc>
                  <a:txBody>
                    <a:bodyPr/>
                    <a:lstStyle/>
                    <a:p>
                      <a:pPr algn="ctr"/>
                      <a:r>
                        <a:rPr lang="en-US" sz="1800" b="1" kern="1200" dirty="0" smtClean="0">
                          <a:solidFill>
                            <a:schemeClr val="tx1"/>
                          </a:solidFill>
                          <a:effectLst/>
                          <a:latin typeface="+mn-lt"/>
                          <a:ea typeface="+mn-ea"/>
                          <a:cs typeface="+mn-cs"/>
                        </a:rPr>
                        <a:t>Achievable</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US" sz="1800" kern="1200" dirty="0" smtClean="0">
                          <a:solidFill>
                            <a:schemeClr val="tx1"/>
                          </a:solidFill>
                          <a:effectLst/>
                          <a:latin typeface="+mn-lt"/>
                          <a:ea typeface="+mn-ea"/>
                          <a:cs typeface="+mn-cs"/>
                        </a:rPr>
                        <a:t>Serving 1000 customer weekly is quite possible and turn out of £40,000 per month is attainable for Max Snacks Bar in </a:t>
                      </a:r>
                      <a:r>
                        <a:rPr lang="en-US" sz="1800" kern="1200" dirty="0" err="1" smtClean="0">
                          <a:solidFill>
                            <a:schemeClr val="tx1"/>
                          </a:solidFill>
                          <a:effectLst/>
                          <a:latin typeface="+mn-lt"/>
                          <a:ea typeface="+mn-ea"/>
                          <a:cs typeface="+mn-cs"/>
                        </a:rPr>
                        <a:t>Kennington</a:t>
                      </a:r>
                      <a:endParaRPr lang="en-US" sz="1800" kern="1200" dirty="0" smtClean="0">
                        <a:solidFill>
                          <a:schemeClr val="tx1"/>
                        </a:solidFill>
                        <a:effectLst/>
                        <a:latin typeface="+mn-lt"/>
                        <a:ea typeface="+mn-ea"/>
                        <a:cs typeface="+mn-cs"/>
                      </a:endParaRPr>
                    </a:p>
                    <a:p>
                      <a:pPr marL="285750" indent="-285750">
                        <a:buFont typeface="Arial" panose="020B0604020202020204" pitchFamily="34" charset="0"/>
                        <a:buChar char="•"/>
                      </a:pPr>
                      <a:r>
                        <a:rPr lang="en-US" sz="1800" kern="1200" dirty="0" smtClean="0">
                          <a:solidFill>
                            <a:schemeClr val="tx1"/>
                          </a:solidFill>
                          <a:effectLst/>
                          <a:latin typeface="+mn-lt"/>
                          <a:ea typeface="+mn-ea"/>
                          <a:cs typeface="+mn-cs"/>
                        </a:rPr>
                        <a:t>The project will require 6 months to operate with the costing of £250,000 to £300,000 </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2"/>
                  </a:ext>
                </a:extLst>
              </a:tr>
              <a:tr h="751005">
                <a:tc>
                  <a:txBody>
                    <a:bodyPr/>
                    <a:lstStyle/>
                    <a:p>
                      <a:pPr algn="ctr"/>
                      <a:r>
                        <a:rPr lang="en-US" sz="1800" b="1" kern="1200" dirty="0" smtClean="0">
                          <a:solidFill>
                            <a:schemeClr val="tx1"/>
                          </a:solidFill>
                          <a:effectLst/>
                          <a:latin typeface="+mn-lt"/>
                          <a:ea typeface="+mn-ea"/>
                          <a:cs typeface="+mn-cs"/>
                        </a:rPr>
                        <a:t>Realistic</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US" sz="1800" kern="1200" dirty="0" smtClean="0">
                          <a:solidFill>
                            <a:schemeClr val="tx1"/>
                          </a:solidFill>
                          <a:effectLst/>
                          <a:latin typeface="+mn-lt"/>
                          <a:ea typeface="+mn-ea"/>
                          <a:cs typeface="+mn-cs"/>
                        </a:rPr>
                        <a:t>The target of this project is very realistic considering the current trend of customers’ in consuming foods.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3"/>
                  </a:ext>
                </a:extLst>
              </a:tr>
              <a:tr h="1192412">
                <a:tc>
                  <a:txBody>
                    <a:bodyPr/>
                    <a:lstStyle/>
                    <a:p>
                      <a:pPr algn="ctr"/>
                      <a:r>
                        <a:rPr lang="en-US" sz="1800" b="1" kern="1200" dirty="0" smtClean="0">
                          <a:solidFill>
                            <a:schemeClr val="tx1"/>
                          </a:solidFill>
                          <a:effectLst/>
                          <a:latin typeface="+mn-lt"/>
                          <a:ea typeface="+mn-ea"/>
                          <a:cs typeface="+mn-cs"/>
                        </a:rPr>
                        <a:t>Timely</a:t>
                      </a:r>
                      <a:endParaRPr lang="en-US"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US" sz="1800" kern="1200" dirty="0" smtClean="0">
                          <a:solidFill>
                            <a:schemeClr val="tx1"/>
                          </a:solidFill>
                          <a:effectLst/>
                          <a:latin typeface="+mn-lt"/>
                          <a:ea typeface="+mn-ea"/>
                          <a:cs typeface="+mn-cs"/>
                        </a:rPr>
                        <a:t>Specific time duration of completing this project is 6 months which will start in January 2018 and will be completing in June 2018.</a:t>
                      </a:r>
                    </a:p>
                    <a:p>
                      <a:pPr marL="285750" indent="-285750">
                        <a:buFont typeface="Arial" panose="020B0604020202020204" pitchFamily="34" charset="0"/>
                        <a:buChar char="•"/>
                      </a:pPr>
                      <a:r>
                        <a:rPr lang="en-US" sz="1800" kern="1200" dirty="0" smtClean="0">
                          <a:solidFill>
                            <a:schemeClr val="tx1"/>
                          </a:solidFill>
                          <a:effectLst/>
                          <a:latin typeface="+mn-lt"/>
                          <a:ea typeface="+mn-ea"/>
                          <a:cs typeface="+mn-cs"/>
                        </a:rPr>
                        <a:t>The time requirement of the project is very specific and appropriate to achieve its objectives.</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 xmlns:a16="http://schemas.microsoft.com/office/drawing/2014/main" val="10004"/>
                  </a:ext>
                </a:extLst>
              </a:tr>
            </a:tbl>
          </a:graphicData>
        </a:graphic>
      </p:graphicFrame>
    </p:spTree>
    <p:extLst>
      <p:ext uri="{BB962C8B-B14F-4D97-AF65-F5344CB8AC3E}">
        <p14:creationId xmlns="" xmlns:p14="http://schemas.microsoft.com/office/powerpoint/2010/main" val="29525230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1028" name="Picture 4" descr="Image result for process">
            <a:extLst>
              <a:ext uri="{FF2B5EF4-FFF2-40B4-BE49-F238E27FC236}">
                <a16:creationId xmlns="" xmlns:a16="http://schemas.microsoft.com/office/drawing/2014/main" id="{BE7C5D28-0692-49AE-956C-74DF6F0D0143}"/>
              </a:ext>
            </a:extLst>
          </p:cNvPr>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7776217" y="2277991"/>
            <a:ext cx="2926098" cy="2926098"/>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itle 1">
            <a:extLst>
              <a:ext uri="{FF2B5EF4-FFF2-40B4-BE49-F238E27FC236}">
                <a16:creationId xmlns="" xmlns:a16="http://schemas.microsoft.com/office/drawing/2014/main" id="{0DD5E658-D256-4B7C-8506-D4C3CD5828F7}"/>
              </a:ext>
            </a:extLst>
          </p:cNvPr>
          <p:cNvSpPr>
            <a:spLocks noGrp="1"/>
          </p:cNvSpPr>
          <p:nvPr>
            <p:ph type="title"/>
          </p:nvPr>
        </p:nvSpPr>
        <p:spPr>
          <a:xfrm>
            <a:off x="1484312" y="685800"/>
            <a:ext cx="9069848" cy="1752599"/>
          </a:xfrm>
        </p:spPr>
        <p:txBody>
          <a:bodyPr>
            <a:normAutofit/>
          </a:bodyPr>
          <a:lstStyle/>
          <a:p>
            <a:r>
              <a:rPr lang="en-GB" dirty="0"/>
              <a:t>Project Phases and Processes</a:t>
            </a:r>
          </a:p>
        </p:txBody>
      </p:sp>
      <p:sp>
        <p:nvSpPr>
          <p:cNvPr id="3" name="Content Placeholder 2">
            <a:extLst>
              <a:ext uri="{FF2B5EF4-FFF2-40B4-BE49-F238E27FC236}">
                <a16:creationId xmlns="" xmlns:a16="http://schemas.microsoft.com/office/drawing/2014/main" id="{FC9EB351-F732-43AA-AA01-F6FACB5CF01E}"/>
              </a:ext>
            </a:extLst>
          </p:cNvPr>
          <p:cNvSpPr>
            <a:spLocks noGrp="1"/>
          </p:cNvSpPr>
          <p:nvPr>
            <p:ph idx="1"/>
          </p:nvPr>
        </p:nvSpPr>
        <p:spPr>
          <a:xfrm>
            <a:off x="1451579" y="2015734"/>
            <a:ext cx="6195784" cy="3450613"/>
          </a:xfrm>
        </p:spPr>
        <p:txBody>
          <a:bodyPr>
            <a:normAutofit fontScale="92500"/>
          </a:bodyPr>
          <a:lstStyle/>
          <a:p>
            <a:r>
              <a:rPr lang="en-GB" dirty="0"/>
              <a:t>Appropriate project phases and processes are essential in making a business project successful. </a:t>
            </a:r>
          </a:p>
          <a:p>
            <a:r>
              <a:rPr lang="en-GB" dirty="0"/>
              <a:t>These are the obvious part of the project management plan. </a:t>
            </a:r>
          </a:p>
          <a:p>
            <a:r>
              <a:rPr lang="en-GB" dirty="0"/>
              <a:t>Project processes need to be aligned with the project planning and portray the various activities to be carried out in making this project successful</a:t>
            </a:r>
            <a:br>
              <a:rPr lang="en-GB" dirty="0"/>
            </a:br>
            <a:endParaRPr lang="en-GB" dirty="0"/>
          </a:p>
        </p:txBody>
      </p:sp>
    </p:spTree>
    <p:extLst>
      <p:ext uri="{BB962C8B-B14F-4D97-AF65-F5344CB8AC3E}">
        <p14:creationId xmlns="" xmlns:p14="http://schemas.microsoft.com/office/powerpoint/2010/main" val="349382735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32D32A60-013B-47A8-8833-D2424080917B}"/>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 xmlns:a16="http://schemas.microsoft.com/office/drawing/2014/main" id="{FE1A49CE-B63D-457A-A180-1C883E1A63D2}"/>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0" name="Title 1">
            <a:extLst>
              <a:ext uri="{FF2B5EF4-FFF2-40B4-BE49-F238E27FC236}">
                <a16:creationId xmlns="" xmlns:a16="http://schemas.microsoft.com/office/drawing/2014/main" id="{A9DA474E-6B91-4200-840F-0257B2358A75}"/>
              </a:ext>
            </a:extLst>
          </p:cNvPr>
          <p:cNvSpPr txBox="1">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sp>
        <p:nvSpPr>
          <p:cNvPr id="9" name="Title 1">
            <a:extLst>
              <a:ext uri="{FF2B5EF4-FFF2-40B4-BE49-F238E27FC236}">
                <a16:creationId xmlns="" xmlns:a16="http://schemas.microsoft.com/office/drawing/2014/main" id="{B5C5F015-5C4E-4631-927B-79DD01C9D683}"/>
              </a:ext>
            </a:extLst>
          </p:cNvPr>
          <p:cNvSpPr txBox="1">
            <a:spLocks/>
          </p:cNvSpPr>
          <p:nvPr/>
        </p:nvSpPr>
        <p:spPr>
          <a:xfrm>
            <a:off x="1225337" y="288212"/>
            <a:ext cx="9659327" cy="945677"/>
          </a:xfrm>
          <a:prstGeom prst="rect">
            <a:avLst/>
          </a:prstGeom>
          <a:effectLst/>
        </p:spPr>
        <p:txBody>
          <a:bodyPr vert="horz" lIns="91440" tIns="45720" rIns="91440" bIns="0" rtlCol="0" anchor="ctr">
            <a:norm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US" sz="4000" b="1" i="0" u="none" strike="noStrike" kern="1200" cap="none" spc="0" normalizeH="0" baseline="0" noProof="0" dirty="0" smtClean="0">
                <a:ln w="3175" cmpd="sng">
                  <a:noFill/>
                </a:ln>
                <a:solidFill>
                  <a:schemeClr val="tx1"/>
                </a:solidFill>
                <a:effectLst/>
                <a:uLnTx/>
                <a:uFillTx/>
                <a:latin typeface="+mj-lt"/>
                <a:ea typeface="+mj-ea"/>
                <a:cs typeface="+mj-cs"/>
              </a:rPr>
              <a:t>Project Strategy</a:t>
            </a:r>
            <a:endParaRPr kumimoji="0" lang="en-US" sz="4000" b="1" i="0" u="none" strike="noStrike" kern="1200" cap="none" spc="0" normalizeH="0" baseline="0" noProof="0" dirty="0">
              <a:ln w="3175" cmpd="sng">
                <a:noFill/>
              </a:ln>
              <a:solidFill>
                <a:schemeClr val="tx1"/>
              </a:solidFill>
              <a:effectLst/>
              <a:uLnTx/>
              <a:uFillTx/>
              <a:latin typeface="+mj-lt"/>
              <a:ea typeface="+mj-ea"/>
              <a:cs typeface="+mj-cs"/>
            </a:endParaRPr>
          </a:p>
        </p:txBody>
      </p:sp>
      <p:sp>
        <p:nvSpPr>
          <p:cNvPr id="7" name="Title 1">
            <a:extLst>
              <a:ext uri="{FF2B5EF4-FFF2-40B4-BE49-F238E27FC236}">
                <a16:creationId xmlns="" xmlns:a16="http://schemas.microsoft.com/office/drawing/2014/main" id="{B5C5F015-5C4E-4631-927B-79DD01C9D683}"/>
              </a:ext>
            </a:extLst>
          </p:cNvPr>
          <p:cNvSpPr txBox="1">
            <a:spLocks/>
          </p:cNvSpPr>
          <p:nvPr/>
        </p:nvSpPr>
        <p:spPr>
          <a:xfrm>
            <a:off x="1225337" y="1145461"/>
            <a:ext cx="9659327" cy="4693364"/>
          </a:xfrm>
          <a:prstGeom prst="rect">
            <a:avLst/>
          </a:prstGeom>
          <a:effectLst/>
        </p:spPr>
        <p:txBody>
          <a:bodyPr vert="horz" lIns="91440" tIns="45720" rIns="91440" bIns="0" rtlCol="0" anchor="ctr">
            <a:normAutofit fontScale="62500" lnSpcReduction="20000"/>
          </a:bodyPr>
          <a:lstStyle/>
          <a:p>
            <a:pPr marL="571500" lvl="0" indent="-571500">
              <a:buFont typeface="Arial" panose="020B0604020202020204" pitchFamily="34" charset="0"/>
              <a:buChar char="•"/>
            </a:pPr>
            <a:r>
              <a:rPr lang="en-GB" sz="4000" b="1" dirty="0"/>
              <a:t>Organise the project activities</a:t>
            </a:r>
            <a:r>
              <a:rPr lang="en-GB" sz="4000" dirty="0"/>
              <a:t> into a chronological process with specific time duration for each project actions. </a:t>
            </a:r>
            <a:r>
              <a:rPr lang="en-GB" sz="4000" dirty="0" smtClean="0"/>
              <a:t>It </a:t>
            </a:r>
            <a:r>
              <a:rPr lang="en-GB" sz="4000" dirty="0"/>
              <a:t>will lead the project to work with higher efficiency because of time, resources and responsibilities</a:t>
            </a:r>
            <a:r>
              <a:rPr lang="en-GB" sz="4000" dirty="0" smtClean="0"/>
              <a:t>.</a:t>
            </a:r>
          </a:p>
          <a:p>
            <a:pPr marL="571500" indent="-571500">
              <a:buFont typeface="Arial" panose="020B0604020202020204" pitchFamily="34" charset="0"/>
              <a:buChar char="•"/>
            </a:pPr>
            <a:endParaRPr lang="en-GB" sz="4000" dirty="0" smtClean="0"/>
          </a:p>
          <a:p>
            <a:pPr marL="571500" indent="-571500">
              <a:buFont typeface="Arial" panose="020B0604020202020204" pitchFamily="34" charset="0"/>
              <a:buChar char="•"/>
            </a:pPr>
            <a:r>
              <a:rPr lang="en-GB" sz="4000" dirty="0"/>
              <a:t>In this project, activities will be carried out in three different levels including- initiation, resource management and implementation. </a:t>
            </a:r>
            <a:r>
              <a:rPr lang="en-GB" sz="4000" dirty="0" smtClean="0"/>
              <a:t>In </a:t>
            </a:r>
            <a:r>
              <a:rPr lang="en-GB" sz="4000" dirty="0"/>
              <a:t>each level, project will be carried out following the specific actions designed for each stage</a:t>
            </a:r>
            <a:endParaRPr lang="en-US" sz="4000" dirty="0"/>
          </a:p>
          <a:p>
            <a:pPr marL="571500" indent="-571500">
              <a:buFont typeface="Arial" panose="020B0604020202020204" pitchFamily="34" charset="0"/>
              <a:buChar char="•"/>
            </a:pPr>
            <a:endParaRPr lang="en-GB" sz="4000" dirty="0" smtClean="0"/>
          </a:p>
          <a:p>
            <a:pPr marL="571500" indent="-571500">
              <a:buFont typeface="Arial" panose="020B0604020202020204" pitchFamily="34" charset="0"/>
              <a:buChar char="•"/>
            </a:pPr>
            <a:r>
              <a:rPr lang="en-GB" sz="4000" dirty="0" smtClean="0"/>
              <a:t>Float </a:t>
            </a:r>
            <a:r>
              <a:rPr lang="en-GB" sz="4000" dirty="0"/>
              <a:t>time might take place between the operations of two or more project activities but it needs to be reduced by engaging or planning to initiate further project activities within that time</a:t>
            </a:r>
            <a:r>
              <a:rPr lang="en-GB" sz="4000" dirty="0" smtClean="0"/>
              <a:t>.</a:t>
            </a:r>
            <a:endParaRPr lang="en-US" sz="4000" dirty="0"/>
          </a:p>
        </p:txBody>
      </p:sp>
    </p:spTree>
    <p:extLst>
      <p:ext uri="{BB962C8B-B14F-4D97-AF65-F5344CB8AC3E}">
        <p14:creationId xmlns="" xmlns:p14="http://schemas.microsoft.com/office/powerpoint/2010/main" val="31226741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390526"/>
            <a:ext cx="10018713" cy="876300"/>
          </a:xfrm>
        </p:spPr>
        <p:txBody>
          <a:bodyPr/>
          <a:lstStyle/>
          <a:p>
            <a:r>
              <a:rPr lang="en-US" b="1" dirty="0" smtClean="0"/>
              <a:t>Project Preparation</a:t>
            </a:r>
            <a:endParaRPr lang="en-GB" b="1" dirty="0"/>
          </a:p>
        </p:txBody>
      </p:sp>
      <p:sp>
        <p:nvSpPr>
          <p:cNvPr id="3" name="Content Placeholder 2"/>
          <p:cNvSpPr>
            <a:spLocks noGrp="1"/>
          </p:cNvSpPr>
          <p:nvPr>
            <p:ph idx="1"/>
          </p:nvPr>
        </p:nvSpPr>
        <p:spPr>
          <a:xfrm>
            <a:off x="1484311" y="1408897"/>
            <a:ext cx="9611581" cy="707810"/>
          </a:xfrm>
        </p:spPr>
        <p:txBody>
          <a:bodyPr>
            <a:normAutofit fontScale="92500" lnSpcReduction="10000"/>
          </a:bodyPr>
          <a:lstStyle/>
          <a:p>
            <a:r>
              <a:rPr lang="en-GB" dirty="0" smtClean="0"/>
              <a:t>In dealing with this project a number of important preparation needs to be taken by the Project Manager of Max Snacks Bar.</a:t>
            </a:r>
            <a:endParaRPr lang="en-GB" dirty="0"/>
          </a:p>
        </p:txBody>
      </p:sp>
      <p:sp>
        <p:nvSpPr>
          <p:cNvPr id="5" name="Title 1">
            <a:extLst>
              <a:ext uri="{FF2B5EF4-FFF2-40B4-BE49-F238E27FC236}">
                <a16:creationId xmlns="" xmlns:a16="http://schemas.microsoft.com/office/drawing/2014/main" id="{1D6986AA-073D-4065-BA7B-3F341BC8A74A}"/>
              </a:ext>
            </a:extLst>
          </p:cNvPr>
          <p:cNvSpPr txBox="1">
            <a:spLocks/>
          </p:cNvSpPr>
          <p:nvPr/>
        </p:nvSpPr>
        <p:spPr>
          <a:xfrm>
            <a:off x="1911765" y="2252884"/>
            <a:ext cx="8995772" cy="1752599"/>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dirty="0" smtClean="0"/>
              <a:t>Resource Management</a:t>
            </a:r>
            <a:endParaRPr lang="en-GB" b="1" dirty="0"/>
          </a:p>
        </p:txBody>
      </p:sp>
      <p:sp>
        <p:nvSpPr>
          <p:cNvPr id="6" name="Content Placeholder 2">
            <a:extLst>
              <a:ext uri="{FF2B5EF4-FFF2-40B4-BE49-F238E27FC236}">
                <a16:creationId xmlns="" xmlns:a16="http://schemas.microsoft.com/office/drawing/2014/main" id="{A3CDF929-E8DE-4942-A5D8-A6568910A9C7}"/>
              </a:ext>
            </a:extLst>
          </p:cNvPr>
          <p:cNvSpPr txBox="1">
            <a:spLocks/>
          </p:cNvSpPr>
          <p:nvPr/>
        </p:nvSpPr>
        <p:spPr>
          <a:xfrm>
            <a:off x="1484311" y="3566260"/>
            <a:ext cx="9611581" cy="1282699"/>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r>
              <a:rPr lang="en-GB" sz="2200" dirty="0" smtClean="0"/>
              <a:t>Different kinds of resources that are required in this project includes land, furniture, infrastructure, supplies of snacks , labour and machineries, service stuff, budget, interior etc.</a:t>
            </a:r>
            <a:endParaRPr lang="en-GB" sz="22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82D78EE-6783-46AA-9C5E-7D35296BAE77}"/>
              </a:ext>
            </a:extLst>
          </p:cNvPr>
          <p:cNvSpPr>
            <a:spLocks noGrp="1"/>
          </p:cNvSpPr>
          <p:nvPr>
            <p:ph type="title"/>
          </p:nvPr>
        </p:nvSpPr>
        <p:spPr>
          <a:xfrm>
            <a:off x="2295640" y="457342"/>
            <a:ext cx="7105879" cy="781676"/>
          </a:xfrm>
        </p:spPr>
        <p:txBody>
          <a:bodyPr anchor="t">
            <a:normAutofit/>
          </a:bodyPr>
          <a:lstStyle/>
          <a:p>
            <a:pPr algn="ctr"/>
            <a:r>
              <a:rPr lang="en-GB" sz="3600" b="1" dirty="0"/>
              <a:t>Quality Management</a:t>
            </a:r>
            <a:endParaRPr lang="en-GB" b="1" dirty="0"/>
          </a:p>
        </p:txBody>
      </p:sp>
      <p:sp>
        <p:nvSpPr>
          <p:cNvPr id="9" name="Title 1">
            <a:extLst>
              <a:ext uri="{FF2B5EF4-FFF2-40B4-BE49-F238E27FC236}">
                <a16:creationId xmlns="" xmlns:a16="http://schemas.microsoft.com/office/drawing/2014/main" id="{E82D78EE-6783-46AA-9C5E-7D35296BAE77}"/>
              </a:ext>
            </a:extLst>
          </p:cNvPr>
          <p:cNvSpPr txBox="1">
            <a:spLocks/>
          </p:cNvSpPr>
          <p:nvPr/>
        </p:nvSpPr>
        <p:spPr>
          <a:xfrm>
            <a:off x="1566690" y="1424989"/>
            <a:ext cx="9476447" cy="1675878"/>
          </a:xfrm>
          <a:prstGeom prst="rect">
            <a:avLst/>
          </a:prstGeom>
          <a:effectLst/>
        </p:spPr>
        <p:txBody>
          <a:bodyPr vert="horz" lIns="91440" tIns="45720" rIns="91440" bIns="45720" rtlCol="0" anchor="t">
            <a:normAutofit fontScale="92500" lnSpcReduction="10000"/>
          </a:bodyPr>
          <a:lstStyle/>
          <a:p>
            <a:pPr lvl="0">
              <a:buClr>
                <a:schemeClr val="accent1"/>
              </a:buClr>
            </a:pPr>
            <a:r>
              <a:rPr lang="en-GB" sz="2400" dirty="0" smtClean="0"/>
              <a:t> To ascertain the appropriate outcome of the project, proper quality of the project activities should be maintained.</a:t>
            </a:r>
          </a:p>
          <a:p>
            <a:pPr lvl="0">
              <a:buClr>
                <a:schemeClr val="accent1"/>
              </a:buClr>
            </a:pPr>
            <a:endParaRPr lang="en-GB" sz="2400" dirty="0" smtClean="0"/>
          </a:p>
          <a:p>
            <a:pPr>
              <a:buClr>
                <a:schemeClr val="accent1"/>
              </a:buClr>
            </a:pPr>
            <a:r>
              <a:rPr lang="en-GB" sz="2400" dirty="0" smtClean="0"/>
              <a:t>Quality progress will be checked in every week by the decision makers of the business. </a:t>
            </a:r>
            <a:endParaRPr lang="en-US" sz="2400" dirty="0" smtClean="0"/>
          </a:p>
        </p:txBody>
      </p:sp>
      <p:sp>
        <p:nvSpPr>
          <p:cNvPr id="5" name="Title 1">
            <a:extLst>
              <a:ext uri="{FF2B5EF4-FFF2-40B4-BE49-F238E27FC236}">
                <a16:creationId xmlns="" xmlns:a16="http://schemas.microsoft.com/office/drawing/2014/main" id="{DC4A959B-91E2-4963-A665-DAD39A420B0B}"/>
              </a:ext>
            </a:extLst>
          </p:cNvPr>
          <p:cNvSpPr txBox="1">
            <a:spLocks/>
          </p:cNvSpPr>
          <p:nvPr/>
        </p:nvSpPr>
        <p:spPr>
          <a:xfrm>
            <a:off x="2414037" y="3433649"/>
            <a:ext cx="7439033" cy="782197"/>
          </a:xfrm>
          <a:prstGeom prst="rect">
            <a:avLst/>
          </a:prstGeom>
          <a:effectLst/>
        </p:spPr>
        <p:txBody>
          <a:bodyPr vert="horz" lIns="91440" tIns="45720" rIns="91440" bIns="45720" rtlCol="0" anchor="t">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b="1" dirty="0" smtClean="0"/>
              <a:t>Communication Management</a:t>
            </a:r>
            <a:endParaRPr lang="en-GB" sz="3600" b="1" dirty="0"/>
          </a:p>
        </p:txBody>
      </p:sp>
      <p:sp>
        <p:nvSpPr>
          <p:cNvPr id="6" name="Title 1">
            <a:extLst>
              <a:ext uri="{FF2B5EF4-FFF2-40B4-BE49-F238E27FC236}">
                <a16:creationId xmlns="" xmlns:a16="http://schemas.microsoft.com/office/drawing/2014/main" id="{DC4A959B-91E2-4963-A665-DAD39A420B0B}"/>
              </a:ext>
            </a:extLst>
          </p:cNvPr>
          <p:cNvSpPr txBox="1">
            <a:spLocks/>
          </p:cNvSpPr>
          <p:nvPr/>
        </p:nvSpPr>
        <p:spPr>
          <a:xfrm>
            <a:off x="1566690" y="4425473"/>
            <a:ext cx="9630578" cy="1051308"/>
          </a:xfrm>
          <a:prstGeom prst="rect">
            <a:avLst/>
          </a:prstGeom>
          <a:effectLst/>
        </p:spPr>
        <p:txBody>
          <a:bodyPr vert="horz" lIns="91440" tIns="45720" rIns="91440" bIns="45720" rtlCol="0" anchor="t">
            <a:normAutofit/>
          </a:bodyPr>
          <a:lstStyle/>
          <a:p>
            <a:pPr lvl="0"/>
            <a:r>
              <a:rPr lang="en-GB" sz="2200" dirty="0" smtClean="0"/>
              <a:t>Success of the project implementation is highly dependent on the effective communication among the project members. </a:t>
            </a:r>
          </a:p>
        </p:txBody>
      </p:sp>
    </p:spTree>
    <p:extLst>
      <p:ext uri="{BB962C8B-B14F-4D97-AF65-F5344CB8AC3E}">
        <p14:creationId xmlns="" xmlns:p14="http://schemas.microsoft.com/office/powerpoint/2010/main" val="34067419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B81A550A-D7E1-49B0-AA46-9641F2787088}"/>
              </a:ext>
            </a:extLst>
          </p:cNvPr>
          <p:cNvSpPr>
            <a:spLocks noGrp="1"/>
          </p:cNvSpPr>
          <p:nvPr>
            <p:ph idx="1"/>
          </p:nvPr>
        </p:nvSpPr>
        <p:spPr>
          <a:xfrm>
            <a:off x="2049137" y="2037769"/>
            <a:ext cx="8372820" cy="2280844"/>
          </a:xfrm>
        </p:spPr>
        <p:txBody>
          <a:bodyPr>
            <a:normAutofit/>
          </a:bodyPr>
          <a:lstStyle/>
          <a:p>
            <a:r>
              <a:rPr lang="en-GB" dirty="0" smtClean="0"/>
              <a:t>Suitable design </a:t>
            </a:r>
            <a:r>
              <a:rPr lang="en-GB" dirty="0"/>
              <a:t>of the project consists of work breakdown structure of the project and finance required for the different project activities. </a:t>
            </a:r>
          </a:p>
        </p:txBody>
      </p:sp>
      <p:sp>
        <p:nvSpPr>
          <p:cNvPr id="5" name="Rectangle 4"/>
          <p:cNvSpPr/>
          <p:nvPr/>
        </p:nvSpPr>
        <p:spPr>
          <a:xfrm>
            <a:off x="1520089" y="809611"/>
            <a:ext cx="9309492" cy="923330"/>
          </a:xfrm>
          <a:prstGeom prst="rect">
            <a:avLst/>
          </a:prstGeom>
        </p:spPr>
        <p:txBody>
          <a:bodyPr wrap="square">
            <a:spAutoFit/>
          </a:bodyPr>
          <a:lstStyle/>
          <a:p>
            <a:pPr algn="ctr"/>
            <a:r>
              <a:rPr lang="en-US" sz="5400" dirty="0" smtClean="0">
                <a:ln w="12700">
                  <a:solidFill>
                    <a:schemeClr val="tx2">
                      <a:satMod val="155000"/>
                    </a:schemeClr>
                  </a:solidFill>
                  <a:prstDash val="solid"/>
                </a:ln>
              </a:rPr>
              <a:t>Project Design</a:t>
            </a:r>
            <a:endParaRPr lang="en-GB" sz="5400" dirty="0">
              <a:ln w="12700">
                <a:solidFill>
                  <a:schemeClr val="tx2">
                    <a:satMod val="155000"/>
                  </a:schemeClr>
                </a:solidFill>
                <a:prstDash val="solid"/>
              </a:ln>
            </a:endParaRPr>
          </a:p>
        </p:txBody>
      </p:sp>
    </p:spTree>
    <p:extLst>
      <p:ext uri="{BB962C8B-B14F-4D97-AF65-F5344CB8AC3E}">
        <p14:creationId xmlns="" xmlns:p14="http://schemas.microsoft.com/office/powerpoint/2010/main" val="7223689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753392D-5580-44C4-AEA8-83511AB3F616}"/>
              </a:ext>
            </a:extLst>
          </p:cNvPr>
          <p:cNvSpPr>
            <a:spLocks noGrp="1"/>
          </p:cNvSpPr>
          <p:nvPr>
            <p:ph type="title"/>
          </p:nvPr>
        </p:nvSpPr>
        <p:spPr>
          <a:xfrm>
            <a:off x="1484311" y="903383"/>
            <a:ext cx="10018713" cy="903383"/>
          </a:xfrm>
        </p:spPr>
        <p:txBody>
          <a:bodyPr/>
          <a:lstStyle/>
          <a:p>
            <a:r>
              <a:rPr lang="en-GB" dirty="0"/>
              <a:t>Financial Requirement</a:t>
            </a:r>
          </a:p>
        </p:txBody>
      </p:sp>
      <p:graphicFrame>
        <p:nvGraphicFramePr>
          <p:cNvPr id="4" name="Content Placeholder 3">
            <a:extLst>
              <a:ext uri="{FF2B5EF4-FFF2-40B4-BE49-F238E27FC236}">
                <a16:creationId xmlns="" xmlns:a16="http://schemas.microsoft.com/office/drawing/2014/main" id="{EB8D6513-F814-49ED-A281-3A6E724E33EB}"/>
              </a:ext>
            </a:extLst>
          </p:cNvPr>
          <p:cNvGraphicFramePr>
            <a:graphicFrameLocks noGrp="1"/>
          </p:cNvGraphicFramePr>
          <p:nvPr>
            <p:ph idx="1"/>
            <p:extLst>
              <p:ext uri="{D42A27DB-BD31-4B8C-83A1-F6EECF244321}">
                <p14:modId xmlns="" xmlns:p14="http://schemas.microsoft.com/office/powerpoint/2010/main" val="2005372012"/>
              </p:ext>
            </p:extLst>
          </p:nvPr>
        </p:nvGraphicFramePr>
        <p:xfrm>
          <a:off x="3935334" y="2016125"/>
          <a:ext cx="4996902" cy="3918120"/>
        </p:xfrm>
        <a:graphic>
          <a:graphicData uri="http://schemas.openxmlformats.org/drawingml/2006/table">
            <a:tbl>
              <a:tblPr/>
              <a:tblGrid>
                <a:gridCol w="2164479">
                  <a:extLst>
                    <a:ext uri="{9D8B030D-6E8A-4147-A177-3AD203B41FA5}">
                      <a16:colId xmlns="" xmlns:a16="http://schemas.microsoft.com/office/drawing/2014/main" val="3289103667"/>
                    </a:ext>
                  </a:extLst>
                </a:gridCol>
                <a:gridCol w="1316988">
                  <a:extLst>
                    <a:ext uri="{9D8B030D-6E8A-4147-A177-3AD203B41FA5}">
                      <a16:colId xmlns="" xmlns:a16="http://schemas.microsoft.com/office/drawing/2014/main" val="3467628990"/>
                    </a:ext>
                  </a:extLst>
                </a:gridCol>
                <a:gridCol w="1515435">
                  <a:extLst>
                    <a:ext uri="{9D8B030D-6E8A-4147-A177-3AD203B41FA5}">
                      <a16:colId xmlns="" xmlns:a16="http://schemas.microsoft.com/office/drawing/2014/main" val="1510565945"/>
                    </a:ext>
                  </a:extLst>
                </a:gridCol>
              </a:tblGrid>
              <a:tr h="383293">
                <a:tc>
                  <a:txBody>
                    <a:bodyPr/>
                    <a:lstStyle/>
                    <a:p>
                      <a:pPr algn="ctr" rtl="0" fontAlgn="t">
                        <a:spcBef>
                          <a:spcPts val="0"/>
                        </a:spcBef>
                        <a:spcAft>
                          <a:spcPts val="0"/>
                        </a:spcAft>
                      </a:pPr>
                      <a:r>
                        <a:rPr lang="en-GB" sz="1400" b="1" i="0" u="none" strike="noStrike" dirty="0">
                          <a:solidFill>
                            <a:srgbClr val="000000"/>
                          </a:solidFill>
                          <a:effectLst/>
                          <a:latin typeface="Arial" panose="020B0604020202020204" pitchFamily="34" charset="0"/>
                        </a:rPr>
                        <a:t>Project Activities</a:t>
                      </a:r>
                      <a:endParaRPr lang="en-GB" sz="2000" dirty="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GB" sz="1400" b="1" i="0" u="none" strike="noStrike">
                          <a:solidFill>
                            <a:srgbClr val="000000"/>
                          </a:solidFill>
                          <a:effectLst/>
                          <a:latin typeface="Arial" panose="020B0604020202020204" pitchFamily="34" charset="0"/>
                        </a:rPr>
                        <a:t>Quantity</a:t>
                      </a:r>
                      <a:endParaRPr lang="en-GB" sz="200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GB" sz="1400" b="1" i="0" u="none" strike="noStrike" dirty="0" smtClean="0">
                          <a:solidFill>
                            <a:srgbClr val="000000"/>
                          </a:solidFill>
                          <a:effectLst/>
                          <a:latin typeface="Arial" panose="020B0604020202020204" pitchFamily="34" charset="0"/>
                        </a:rPr>
                        <a:t>£ </a:t>
                      </a:r>
                      <a:r>
                        <a:rPr lang="en-GB" sz="1400" b="1" i="0" u="none" strike="noStrike" dirty="0">
                          <a:solidFill>
                            <a:srgbClr val="000000"/>
                          </a:solidFill>
                          <a:effectLst/>
                          <a:latin typeface="Arial" panose="020B0604020202020204" pitchFamily="34" charset="0"/>
                        </a:rPr>
                        <a:t>Probable Cost</a:t>
                      </a:r>
                      <a:endParaRPr lang="en-GB" sz="2000" dirty="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2703340233"/>
                  </a:ext>
                </a:extLst>
              </a:tr>
              <a:tr h="383293">
                <a:tc>
                  <a:txBody>
                    <a:bodyPr/>
                    <a:lstStyle/>
                    <a:p>
                      <a:pPr algn="just" rtl="0" fontAlgn="t">
                        <a:spcBef>
                          <a:spcPts val="0"/>
                        </a:spcBef>
                        <a:spcAft>
                          <a:spcPts val="0"/>
                        </a:spcAft>
                      </a:pPr>
                      <a:r>
                        <a:rPr lang="en-GB" sz="1400" b="0" i="0" u="none" strike="noStrike" dirty="0" smtClean="0">
                          <a:solidFill>
                            <a:srgbClr val="000000"/>
                          </a:solidFill>
                          <a:effectLst/>
                          <a:latin typeface="Arial" panose="020B0604020202020204" pitchFamily="34" charset="0"/>
                        </a:rPr>
                        <a:t>Property</a:t>
                      </a:r>
                      <a:endParaRPr lang="en-GB" sz="2000" dirty="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l" rtl="0" fontAlgn="t">
                        <a:spcBef>
                          <a:spcPts val="0"/>
                        </a:spcBef>
                        <a:spcAft>
                          <a:spcPts val="0"/>
                        </a:spcAft>
                      </a:pPr>
                      <a:r>
                        <a:rPr lang="en-GB" sz="1400" b="0" i="0" u="none" strike="noStrike" dirty="0">
                          <a:solidFill>
                            <a:srgbClr val="000000"/>
                          </a:solidFill>
                          <a:effectLst/>
                          <a:latin typeface="Arial" panose="020B0604020202020204" pitchFamily="34" charset="0"/>
                        </a:rPr>
                        <a:t>50 square </a:t>
                      </a:r>
                      <a:r>
                        <a:rPr lang="en-GB" sz="1400" b="0" i="0" u="none" strike="noStrike" dirty="0" smtClean="0">
                          <a:solidFill>
                            <a:srgbClr val="000000"/>
                          </a:solidFill>
                          <a:effectLst/>
                          <a:latin typeface="Arial" panose="020B0604020202020204" pitchFamily="34" charset="0"/>
                        </a:rPr>
                        <a:t>meter</a:t>
                      </a:r>
                      <a:endParaRPr lang="en-GB" sz="2000" dirty="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GB" sz="1400" b="0" i="0" u="none" strike="noStrike" dirty="0">
                          <a:solidFill>
                            <a:srgbClr val="000000"/>
                          </a:solidFill>
                          <a:effectLst/>
                          <a:latin typeface="Arial" panose="020B0604020202020204" pitchFamily="34" charset="0"/>
                        </a:rPr>
                        <a:t>40,000</a:t>
                      </a:r>
                      <a:endParaRPr lang="en-GB" sz="2000" dirty="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47293431"/>
                  </a:ext>
                </a:extLst>
              </a:tr>
              <a:tr h="383293">
                <a:tc>
                  <a:txBody>
                    <a:bodyPr/>
                    <a:lstStyle/>
                    <a:p>
                      <a:pPr algn="just" rtl="0" fontAlgn="t">
                        <a:spcBef>
                          <a:spcPts val="0"/>
                        </a:spcBef>
                        <a:spcAft>
                          <a:spcPts val="0"/>
                        </a:spcAft>
                      </a:pPr>
                      <a:r>
                        <a:rPr lang="en-GB" sz="1400" b="0" i="0" u="none" strike="noStrike">
                          <a:solidFill>
                            <a:srgbClr val="000000"/>
                          </a:solidFill>
                          <a:effectLst/>
                          <a:latin typeface="Arial" panose="020B0604020202020204" pitchFamily="34" charset="0"/>
                        </a:rPr>
                        <a:t>Infrastructure Development</a:t>
                      </a:r>
                      <a:endParaRPr lang="en-GB" sz="200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base">
                        <a:spcBef>
                          <a:spcPts val="0"/>
                        </a:spcBef>
                        <a:spcAft>
                          <a:spcPts val="0"/>
                        </a:spcAft>
                      </a:pPr>
                      <a:endParaRPr lang="en-GB" sz="1400" b="0" i="0" u="none" strike="noStrike">
                        <a:solidFill>
                          <a:srgbClr val="000000"/>
                        </a:solidFill>
                        <a:effectLst/>
                        <a:latin typeface="Arial" panose="020B0604020202020204" pitchFamily="34" charset="0"/>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GB" sz="1400" b="0" i="0" u="none" strike="noStrike" dirty="0">
                          <a:solidFill>
                            <a:srgbClr val="000000"/>
                          </a:solidFill>
                          <a:effectLst/>
                          <a:latin typeface="Arial" panose="020B0604020202020204" pitchFamily="34" charset="0"/>
                        </a:rPr>
                        <a:t>120,000</a:t>
                      </a:r>
                      <a:endParaRPr lang="en-GB" sz="2000" dirty="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3938604367"/>
                  </a:ext>
                </a:extLst>
              </a:tr>
              <a:tr h="383293">
                <a:tc>
                  <a:txBody>
                    <a:bodyPr/>
                    <a:lstStyle/>
                    <a:p>
                      <a:pPr algn="just" rtl="0" fontAlgn="t">
                        <a:spcBef>
                          <a:spcPts val="0"/>
                        </a:spcBef>
                        <a:spcAft>
                          <a:spcPts val="0"/>
                        </a:spcAft>
                      </a:pPr>
                      <a:r>
                        <a:rPr lang="en-GB" sz="1400" b="0" i="0" u="none" strike="noStrike">
                          <a:solidFill>
                            <a:srgbClr val="000000"/>
                          </a:solidFill>
                          <a:effectLst/>
                          <a:latin typeface="Arial" panose="020B0604020202020204" pitchFamily="34" charset="0"/>
                        </a:rPr>
                        <a:t>Labor &amp; machineries  </a:t>
                      </a:r>
                      <a:endParaRPr lang="en-GB" sz="200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base">
                        <a:spcBef>
                          <a:spcPts val="0"/>
                        </a:spcBef>
                        <a:spcAft>
                          <a:spcPts val="0"/>
                        </a:spcAft>
                      </a:pPr>
                      <a:endParaRPr lang="en-GB" sz="1400" b="0" i="0" u="none" strike="noStrike">
                        <a:solidFill>
                          <a:srgbClr val="000000"/>
                        </a:solidFill>
                        <a:effectLst/>
                        <a:latin typeface="Arial" panose="020B0604020202020204" pitchFamily="34" charset="0"/>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GB" sz="1400" b="0" i="0" u="none" strike="noStrike" dirty="0">
                          <a:solidFill>
                            <a:srgbClr val="000000"/>
                          </a:solidFill>
                          <a:effectLst/>
                          <a:latin typeface="Arial" panose="020B0604020202020204" pitchFamily="34" charset="0"/>
                        </a:rPr>
                        <a:t>30,000</a:t>
                      </a:r>
                      <a:endParaRPr lang="en-GB" sz="2000" dirty="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3360214053"/>
                  </a:ext>
                </a:extLst>
              </a:tr>
              <a:tr h="383293">
                <a:tc>
                  <a:txBody>
                    <a:bodyPr/>
                    <a:lstStyle/>
                    <a:p>
                      <a:pPr algn="just" rtl="0" fontAlgn="t">
                        <a:spcBef>
                          <a:spcPts val="0"/>
                        </a:spcBef>
                        <a:spcAft>
                          <a:spcPts val="0"/>
                        </a:spcAft>
                      </a:pPr>
                      <a:r>
                        <a:rPr lang="en-GB" sz="1400" b="0" i="0" u="none" strike="noStrike">
                          <a:solidFill>
                            <a:srgbClr val="000000"/>
                          </a:solidFill>
                          <a:effectLst/>
                          <a:latin typeface="Arial" panose="020B0604020202020204" pitchFamily="34" charset="0"/>
                        </a:rPr>
                        <a:t>Furniture</a:t>
                      </a:r>
                      <a:endParaRPr lang="en-GB" sz="200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base">
                        <a:spcBef>
                          <a:spcPts val="0"/>
                        </a:spcBef>
                        <a:spcAft>
                          <a:spcPts val="0"/>
                        </a:spcAft>
                      </a:pPr>
                      <a:endParaRPr lang="en-GB" sz="1400" b="0" i="0" u="none" strike="noStrike" dirty="0">
                        <a:solidFill>
                          <a:srgbClr val="000000"/>
                        </a:solidFill>
                        <a:effectLst/>
                        <a:latin typeface="Arial" panose="020B0604020202020204" pitchFamily="34" charset="0"/>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GB" sz="1400" b="0" i="0" u="none" strike="noStrike" dirty="0">
                          <a:solidFill>
                            <a:srgbClr val="000000"/>
                          </a:solidFill>
                          <a:effectLst/>
                          <a:latin typeface="Arial" panose="020B0604020202020204" pitchFamily="34" charset="0"/>
                        </a:rPr>
                        <a:t>30,000</a:t>
                      </a:r>
                      <a:endParaRPr lang="en-GB" sz="2000" dirty="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944406109"/>
                  </a:ext>
                </a:extLst>
              </a:tr>
              <a:tr h="383293">
                <a:tc>
                  <a:txBody>
                    <a:bodyPr/>
                    <a:lstStyle/>
                    <a:p>
                      <a:pPr algn="just" rtl="0" fontAlgn="t">
                        <a:spcBef>
                          <a:spcPts val="0"/>
                        </a:spcBef>
                        <a:spcAft>
                          <a:spcPts val="0"/>
                        </a:spcAft>
                      </a:pPr>
                      <a:r>
                        <a:rPr lang="en-GB" sz="1400" b="0" i="0" u="none" strike="noStrike">
                          <a:solidFill>
                            <a:srgbClr val="000000"/>
                          </a:solidFill>
                          <a:effectLst/>
                          <a:latin typeface="Arial" panose="020B0604020202020204" pitchFamily="34" charset="0"/>
                        </a:rPr>
                        <a:t>Interior Design</a:t>
                      </a:r>
                      <a:endParaRPr lang="en-GB" sz="200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base">
                        <a:spcBef>
                          <a:spcPts val="0"/>
                        </a:spcBef>
                        <a:spcAft>
                          <a:spcPts val="0"/>
                        </a:spcAft>
                      </a:pPr>
                      <a:endParaRPr lang="en-GB" sz="1400" b="0" i="0" u="none" strike="noStrike">
                        <a:solidFill>
                          <a:srgbClr val="000000"/>
                        </a:solidFill>
                        <a:effectLst/>
                        <a:latin typeface="Arial" panose="020B0604020202020204" pitchFamily="34" charset="0"/>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GB" sz="1400" b="0" i="0" u="none" strike="noStrike" dirty="0">
                          <a:solidFill>
                            <a:srgbClr val="000000"/>
                          </a:solidFill>
                          <a:effectLst/>
                          <a:latin typeface="Arial" panose="020B0604020202020204" pitchFamily="34" charset="0"/>
                        </a:rPr>
                        <a:t>20,000</a:t>
                      </a:r>
                      <a:endParaRPr lang="en-GB" sz="2000" dirty="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3796751183"/>
                  </a:ext>
                </a:extLst>
              </a:tr>
              <a:tr h="383293">
                <a:tc>
                  <a:txBody>
                    <a:bodyPr/>
                    <a:lstStyle/>
                    <a:p>
                      <a:pPr algn="just" rtl="0" fontAlgn="t">
                        <a:spcBef>
                          <a:spcPts val="0"/>
                        </a:spcBef>
                        <a:spcAft>
                          <a:spcPts val="0"/>
                        </a:spcAft>
                      </a:pPr>
                      <a:r>
                        <a:rPr lang="en-GB" sz="1400" b="0" i="0" u="none" strike="noStrike">
                          <a:solidFill>
                            <a:srgbClr val="000000"/>
                          </a:solidFill>
                          <a:effectLst/>
                          <a:latin typeface="Arial" panose="020B0604020202020204" pitchFamily="34" charset="0"/>
                        </a:rPr>
                        <a:t>Developing Stuff</a:t>
                      </a:r>
                      <a:endParaRPr lang="en-GB" sz="200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base">
                        <a:spcBef>
                          <a:spcPts val="0"/>
                        </a:spcBef>
                        <a:spcAft>
                          <a:spcPts val="0"/>
                        </a:spcAft>
                      </a:pPr>
                      <a:endParaRPr lang="en-GB" sz="1400" b="0" i="0" u="none" strike="noStrike">
                        <a:solidFill>
                          <a:srgbClr val="000000"/>
                        </a:solidFill>
                        <a:effectLst/>
                        <a:latin typeface="Arial" panose="020B0604020202020204" pitchFamily="34" charset="0"/>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GB" sz="1400" b="0" i="0" u="none" strike="noStrike" dirty="0">
                          <a:solidFill>
                            <a:srgbClr val="000000"/>
                          </a:solidFill>
                          <a:effectLst/>
                          <a:latin typeface="Arial" panose="020B0604020202020204" pitchFamily="34" charset="0"/>
                        </a:rPr>
                        <a:t>15,000</a:t>
                      </a:r>
                      <a:endParaRPr lang="en-GB" sz="2000" dirty="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2817987828"/>
                  </a:ext>
                </a:extLst>
              </a:tr>
              <a:tr h="383293">
                <a:tc>
                  <a:txBody>
                    <a:bodyPr/>
                    <a:lstStyle/>
                    <a:p>
                      <a:pPr algn="l" rtl="0" fontAlgn="t">
                        <a:spcBef>
                          <a:spcPts val="0"/>
                        </a:spcBef>
                        <a:spcAft>
                          <a:spcPts val="0"/>
                        </a:spcAft>
                      </a:pPr>
                      <a:r>
                        <a:rPr lang="en-GB" sz="1400" b="0" i="0" u="none" strike="noStrike" dirty="0">
                          <a:solidFill>
                            <a:srgbClr val="000000"/>
                          </a:solidFill>
                          <a:effectLst/>
                          <a:latin typeface="Arial" panose="020B0604020202020204" pitchFamily="34" charset="0"/>
                        </a:rPr>
                        <a:t>Administrative &amp; Other costs</a:t>
                      </a:r>
                      <a:endParaRPr lang="en-GB" sz="2000" dirty="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GB" sz="1400" b="0" i="0" u="none" strike="noStrike">
                          <a:solidFill>
                            <a:srgbClr val="000000"/>
                          </a:solidFill>
                          <a:effectLst/>
                          <a:latin typeface="Arial" panose="020B0604020202020204" pitchFamily="34" charset="0"/>
                        </a:rPr>
                        <a:t>10 people</a:t>
                      </a:r>
                      <a:endParaRPr lang="en-GB" sz="200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GB" sz="1400" b="0" i="0" u="none" strike="noStrike" dirty="0">
                          <a:solidFill>
                            <a:srgbClr val="000000"/>
                          </a:solidFill>
                          <a:effectLst/>
                          <a:latin typeface="Arial" panose="020B0604020202020204" pitchFamily="34" charset="0"/>
                        </a:rPr>
                        <a:t>5,000</a:t>
                      </a:r>
                      <a:endParaRPr lang="en-GB" sz="2000" dirty="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4043517161"/>
                  </a:ext>
                </a:extLst>
              </a:tr>
              <a:tr h="383293">
                <a:tc>
                  <a:txBody>
                    <a:bodyPr/>
                    <a:lstStyle/>
                    <a:p>
                      <a:pPr algn="just" rtl="0" fontAlgn="t">
                        <a:spcBef>
                          <a:spcPts val="0"/>
                        </a:spcBef>
                        <a:spcAft>
                          <a:spcPts val="0"/>
                        </a:spcAft>
                      </a:pPr>
                      <a:r>
                        <a:rPr lang="en-GB" sz="1400" b="0" i="0" u="none" strike="noStrike">
                          <a:solidFill>
                            <a:srgbClr val="000000"/>
                          </a:solidFill>
                          <a:effectLst/>
                          <a:latin typeface="Arial" panose="020B0604020202020204" pitchFamily="34" charset="0"/>
                        </a:rPr>
                        <a:t>Total Cost</a:t>
                      </a:r>
                      <a:endParaRPr lang="en-GB" sz="200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base">
                        <a:spcBef>
                          <a:spcPts val="0"/>
                        </a:spcBef>
                        <a:spcAft>
                          <a:spcPts val="0"/>
                        </a:spcAft>
                      </a:pPr>
                      <a:endParaRPr lang="en-GB" sz="1400" b="0" i="0" u="none" strike="noStrike">
                        <a:solidFill>
                          <a:srgbClr val="000000"/>
                        </a:solidFill>
                        <a:effectLst/>
                        <a:latin typeface="Arial" panose="020B0604020202020204" pitchFamily="34" charset="0"/>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GB" sz="1400" b="0" i="0" u="none" strike="noStrike" dirty="0" smtClean="0">
                          <a:solidFill>
                            <a:srgbClr val="000000"/>
                          </a:solidFill>
                          <a:effectLst/>
                          <a:latin typeface="Arial" panose="020B0604020202020204" pitchFamily="34" charset="0"/>
                        </a:rPr>
                        <a:t>£ </a:t>
                      </a:r>
                      <a:r>
                        <a:rPr lang="en-GB" sz="1400" b="0" i="0" u="none" strike="noStrike" dirty="0">
                          <a:solidFill>
                            <a:srgbClr val="000000"/>
                          </a:solidFill>
                          <a:effectLst/>
                          <a:latin typeface="Arial" panose="020B0604020202020204" pitchFamily="34" charset="0"/>
                        </a:rPr>
                        <a:t>260,000</a:t>
                      </a:r>
                      <a:endParaRPr lang="en-GB" sz="2000" dirty="0">
                        <a:effectLst/>
                      </a:endParaRPr>
                    </a:p>
                  </a:txBody>
                  <a:tcPr marL="56367" marR="56367" marT="56367" marB="56367">
                    <a:lnL w="12649" cap="flat" cmpd="sng" algn="ctr">
                      <a:solidFill>
                        <a:srgbClr val="000000"/>
                      </a:solidFill>
                      <a:prstDash val="solid"/>
                      <a:round/>
                      <a:headEnd type="none" w="med" len="med"/>
                      <a:tailEnd type="none" w="med" len="med"/>
                    </a:lnL>
                    <a:lnR w="12649" cap="flat" cmpd="sng" algn="ctr">
                      <a:solidFill>
                        <a:srgbClr val="000000"/>
                      </a:solidFill>
                      <a:prstDash val="solid"/>
                      <a:round/>
                      <a:headEnd type="none" w="med" len="med"/>
                      <a:tailEnd type="none" w="med" len="med"/>
                    </a:lnR>
                    <a:lnT w="12649" cap="flat" cmpd="sng" algn="ctr">
                      <a:solidFill>
                        <a:srgbClr val="000000"/>
                      </a:solidFill>
                      <a:prstDash val="solid"/>
                      <a:round/>
                      <a:headEnd type="none" w="med" len="med"/>
                      <a:tailEnd type="none" w="med" len="med"/>
                    </a:lnT>
                    <a:lnB w="12649"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349248517"/>
                  </a:ext>
                </a:extLst>
              </a:tr>
            </a:tbl>
          </a:graphicData>
        </a:graphic>
      </p:graphicFrame>
    </p:spTree>
    <p:extLst>
      <p:ext uri="{BB962C8B-B14F-4D97-AF65-F5344CB8AC3E}">
        <p14:creationId xmlns="" xmlns:p14="http://schemas.microsoft.com/office/powerpoint/2010/main" val="262121546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5122" name="Picture 2" descr="Image result for TESTING">
            <a:extLst>
              <a:ext uri="{FF2B5EF4-FFF2-40B4-BE49-F238E27FC236}">
                <a16:creationId xmlns="" xmlns:a16="http://schemas.microsoft.com/office/drawing/2014/main" id="{04256F2A-56C3-4A05-9427-A14618848CC9}"/>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8128756" y="2277991"/>
            <a:ext cx="2926098" cy="2926098"/>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itle 1">
            <a:extLst>
              <a:ext uri="{FF2B5EF4-FFF2-40B4-BE49-F238E27FC236}">
                <a16:creationId xmlns="" xmlns:a16="http://schemas.microsoft.com/office/drawing/2014/main" id="{61485014-DC12-43D6-BD85-10D37DBB420A}"/>
              </a:ext>
            </a:extLst>
          </p:cNvPr>
          <p:cNvSpPr>
            <a:spLocks noGrp="1"/>
          </p:cNvSpPr>
          <p:nvPr>
            <p:ph type="title"/>
          </p:nvPr>
        </p:nvSpPr>
        <p:spPr>
          <a:xfrm>
            <a:off x="1484311" y="685800"/>
            <a:ext cx="10018713" cy="1583675"/>
          </a:xfrm>
        </p:spPr>
        <p:txBody>
          <a:bodyPr>
            <a:normAutofit/>
          </a:bodyPr>
          <a:lstStyle/>
          <a:p>
            <a:r>
              <a:rPr lang="en-GB" dirty="0"/>
              <a:t>Project Testing</a:t>
            </a:r>
          </a:p>
        </p:txBody>
      </p:sp>
      <p:sp>
        <p:nvSpPr>
          <p:cNvPr id="5" name="Content Placeholder 2">
            <a:extLst>
              <a:ext uri="{FF2B5EF4-FFF2-40B4-BE49-F238E27FC236}">
                <a16:creationId xmlns="" xmlns:a16="http://schemas.microsoft.com/office/drawing/2014/main" id="{5A437753-0C10-4933-83DC-1E1ECE5950F8}"/>
              </a:ext>
            </a:extLst>
          </p:cNvPr>
          <p:cNvSpPr txBox="1">
            <a:spLocks/>
          </p:cNvSpPr>
          <p:nvPr/>
        </p:nvSpPr>
        <p:spPr>
          <a:xfrm>
            <a:off x="1487767" y="2267762"/>
            <a:ext cx="6195784" cy="3152537"/>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10000"/>
              </a:lnSpc>
              <a:spcBef>
                <a:spcPct val="20000"/>
              </a:spcBef>
              <a:spcAft>
                <a:spcPts val="600"/>
              </a:spcAft>
              <a:buClr>
                <a:schemeClr val="accent1">
                  <a:lumMod val="75000"/>
                </a:schemeClr>
              </a:buClr>
              <a:buSzPct val="145000"/>
              <a:buFont typeface="Arial"/>
              <a:buChar char="•"/>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Prior to establishing the project and operating in Kennington as a new store, a pilot project would be used to test in the target place. This would allow the business to understand the viability of the project through this pilot test. </a:t>
            </a:r>
          </a:p>
        </p:txBody>
      </p:sp>
    </p:spTree>
    <p:extLst>
      <p:ext uri="{BB962C8B-B14F-4D97-AF65-F5344CB8AC3E}">
        <p14:creationId xmlns="" xmlns:p14="http://schemas.microsoft.com/office/powerpoint/2010/main" val="5721437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4F07512-28F8-4F7B-A372-36BE4B5AB864}"/>
              </a:ext>
            </a:extLst>
          </p:cNvPr>
          <p:cNvSpPr>
            <a:spLocks noGrp="1"/>
          </p:cNvSpPr>
          <p:nvPr>
            <p:ph type="title"/>
          </p:nvPr>
        </p:nvSpPr>
        <p:spPr>
          <a:xfrm>
            <a:off x="2476982" y="771181"/>
            <a:ext cx="7257328" cy="1167788"/>
          </a:xfrm>
        </p:spPr>
        <p:txBody>
          <a:bodyPr>
            <a:noAutofit/>
          </a:bodyPr>
          <a:lstStyle/>
          <a:p>
            <a:pPr lvl="0"/>
            <a:r>
              <a:rPr lang="en-GB" dirty="0" smtClean="0"/>
              <a:t>Project Launch</a:t>
            </a:r>
            <a:endParaRPr lang="en-GB"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4" name="Title 1">
            <a:extLst>
              <a:ext uri="{FF2B5EF4-FFF2-40B4-BE49-F238E27FC236}">
                <a16:creationId xmlns="" xmlns:a16="http://schemas.microsoft.com/office/drawing/2014/main" id="{64F07512-28F8-4F7B-A372-36BE4B5AB864}"/>
              </a:ext>
            </a:extLst>
          </p:cNvPr>
          <p:cNvSpPr txBox="1">
            <a:spLocks/>
          </p:cNvSpPr>
          <p:nvPr/>
        </p:nvSpPr>
        <p:spPr>
          <a:xfrm>
            <a:off x="2511707" y="2412696"/>
            <a:ext cx="7222602" cy="1586427"/>
          </a:xfrm>
          <a:prstGeom prst="rect">
            <a:avLst/>
          </a:prstGeom>
          <a:effectLst/>
        </p:spPr>
        <p:txBody>
          <a:bodyPr vert="horz" lIns="91440" tIns="45720" rIns="91440" bIns="45720" rtlCol="0" anchor="ctr">
            <a:noAutofit/>
          </a:bodyPr>
          <a:lstStyle/>
          <a:p>
            <a:pPr lvl="0"/>
            <a:r>
              <a:rPr lang="en-GB" sz="2400" dirty="0" smtClean="0"/>
              <a:t>According to the plan this project will be launched in January, 2018 in order to start the operation from June 2018. </a:t>
            </a:r>
          </a:p>
          <a:p>
            <a:pPr lvl="0"/>
            <a:endParaRPr lang="en-US" sz="4000" dirty="0"/>
          </a:p>
        </p:txBody>
      </p:sp>
      <p:sp>
        <p:nvSpPr>
          <p:cNvPr id="5" name="Title 1">
            <a:extLst>
              <a:ext uri="{FF2B5EF4-FFF2-40B4-BE49-F238E27FC236}">
                <a16:creationId xmlns="" xmlns:a16="http://schemas.microsoft.com/office/drawing/2014/main" id="{E1C5E4B5-B1C4-40A8-A9F2-BCE71207336C}"/>
              </a:ext>
            </a:extLst>
          </p:cNvPr>
          <p:cNvSpPr txBox="1">
            <a:spLocks/>
          </p:cNvSpPr>
          <p:nvPr/>
        </p:nvSpPr>
        <p:spPr>
          <a:xfrm>
            <a:off x="2511706" y="3561943"/>
            <a:ext cx="7222603" cy="1013030"/>
          </a:xfrm>
          <a:prstGeom prst="rect">
            <a:avLst/>
          </a:prstGeom>
          <a:effectLst/>
        </p:spPr>
        <p:txBody>
          <a:bodyPr vert="horz" lIns="91440" tIns="45720" rIns="91440" bIns="45720" rtlCol="0" anchor="t">
            <a:normAutofit/>
          </a:bodyPr>
          <a:lstStyle/>
          <a:p>
            <a:pPr marL="0" marR="0" lvl="0" indent="0" algn="ctr" defTabSz="457200" rtl="0" eaLnBrk="1" fontAlgn="auto" latinLnBrk="0" hangingPunct="1">
              <a:lnSpc>
                <a:spcPct val="100000"/>
              </a:lnSpc>
              <a:spcBef>
                <a:spcPct val="0"/>
              </a:spcBef>
              <a:spcAft>
                <a:spcPts val="0"/>
              </a:spcAft>
              <a:buClrTx/>
              <a:buSzTx/>
              <a:buFontTx/>
              <a:buNone/>
              <a:tabLst/>
              <a:defRPr/>
            </a:pPr>
            <a:r>
              <a:rPr kumimoji="0" lang="en-GB" sz="4000" b="0" i="0" u="none" strike="noStrike" kern="1200" cap="none" spc="0" normalizeH="0" baseline="0" noProof="0" dirty="0" smtClean="0">
                <a:ln w="3175" cmpd="sng">
                  <a:noFill/>
                </a:ln>
                <a:solidFill>
                  <a:schemeClr val="tx1"/>
                </a:solidFill>
                <a:effectLst/>
                <a:uLnTx/>
                <a:uFillTx/>
                <a:latin typeface="+mj-lt"/>
                <a:ea typeface="+mj-ea"/>
                <a:cs typeface="+mj-cs"/>
              </a:rPr>
              <a:t>Project Closure</a:t>
            </a:r>
            <a:endParaRPr kumimoji="0" lang="en-GB" sz="4000" b="0" i="0" u="none" strike="noStrike" kern="1200" cap="none" spc="0" normalizeH="0" baseline="0" noProof="0" dirty="0">
              <a:ln w="3175" cmpd="sng">
                <a:noFill/>
              </a:ln>
              <a:solidFill>
                <a:schemeClr val="tx1"/>
              </a:solidFill>
              <a:effectLst/>
              <a:uLnTx/>
              <a:uFillTx/>
              <a:latin typeface="+mj-lt"/>
              <a:ea typeface="+mj-ea"/>
              <a:cs typeface="+mj-cs"/>
            </a:endParaRPr>
          </a:p>
        </p:txBody>
      </p:sp>
      <p:sp>
        <p:nvSpPr>
          <p:cNvPr id="6" name="Title 1">
            <a:extLst>
              <a:ext uri="{FF2B5EF4-FFF2-40B4-BE49-F238E27FC236}">
                <a16:creationId xmlns="" xmlns:a16="http://schemas.microsoft.com/office/drawing/2014/main" id="{E1C5E4B5-B1C4-40A8-A9F2-BCE71207336C}"/>
              </a:ext>
            </a:extLst>
          </p:cNvPr>
          <p:cNvSpPr txBox="1">
            <a:spLocks/>
          </p:cNvSpPr>
          <p:nvPr/>
        </p:nvSpPr>
        <p:spPr>
          <a:xfrm>
            <a:off x="2488557" y="4460552"/>
            <a:ext cx="7245752" cy="1312322"/>
          </a:xfrm>
          <a:prstGeom prst="rect">
            <a:avLst/>
          </a:prstGeom>
          <a:effectLst/>
        </p:spPr>
        <p:txBody>
          <a:bodyPr vert="horz" lIns="91440" tIns="45720" rIns="91440" bIns="45720" rtlCol="0" anchor="t">
            <a:normAutofit/>
          </a:bodyPr>
          <a:lstStyle/>
          <a:p>
            <a:pPr lvl="0"/>
            <a:r>
              <a:rPr lang="en-GB" sz="2400" dirty="0" smtClean="0"/>
              <a:t>As per the project plan, the project is 6 month long which will be completed in June starting from January, 2018</a:t>
            </a:r>
            <a:endParaRPr lang="en-US" sz="2400" dirty="0" smtClean="0"/>
          </a:p>
        </p:txBody>
      </p:sp>
    </p:spTree>
    <p:extLst>
      <p:ext uri="{BB962C8B-B14F-4D97-AF65-F5344CB8AC3E}">
        <p14:creationId xmlns="" xmlns:p14="http://schemas.microsoft.com/office/powerpoint/2010/main" val="390523988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4053" y="685800"/>
            <a:ext cx="8372819" cy="1308253"/>
          </a:xfrm>
        </p:spPr>
        <p:txBody>
          <a:bodyPr/>
          <a:lstStyle/>
          <a:p>
            <a:r>
              <a:rPr lang="en-GB" dirty="0" smtClean="0"/>
              <a:t>Development of Project Schedule</a:t>
            </a:r>
            <a:endParaRPr lang="en-GB" dirty="0"/>
          </a:p>
        </p:txBody>
      </p:sp>
      <p:sp>
        <p:nvSpPr>
          <p:cNvPr id="3" name="Content Placeholder 2"/>
          <p:cNvSpPr>
            <a:spLocks noGrp="1"/>
          </p:cNvSpPr>
          <p:nvPr>
            <p:ph idx="1"/>
          </p:nvPr>
        </p:nvSpPr>
        <p:spPr>
          <a:xfrm>
            <a:off x="1484310" y="2347511"/>
            <a:ext cx="10018713" cy="1464326"/>
          </a:xfrm>
        </p:spPr>
        <p:txBody>
          <a:bodyPr/>
          <a:lstStyle/>
          <a:p>
            <a:r>
              <a:rPr lang="en-US" dirty="0" smtClean="0"/>
              <a:t>A project schedule is very essential for the business in understanding the project duration. Gantt chart is the graphical illustration of the project schedule which is provided here targeting the relocation of the project. </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3678" y="235425"/>
            <a:ext cx="7646041" cy="706272"/>
          </a:xfrm>
        </p:spPr>
        <p:txBody>
          <a:bodyPr/>
          <a:lstStyle/>
          <a:p>
            <a:r>
              <a:rPr lang="en-US" b="1" dirty="0" smtClean="0"/>
              <a:t>Project Gantt Chart</a:t>
            </a:r>
            <a:endParaRPr lang="en-US" b="1" dirty="0"/>
          </a:p>
        </p:txBody>
      </p:sp>
      <p:pic>
        <p:nvPicPr>
          <p:cNvPr id="4" name="Picture 3" descr="https://lh6.googleusercontent.com/OiuTHDzCc3VYd1vZTiuQSyoQ_6zCH2fQRaGNigZquqWRBnNUIIiEIl6yAcxQF2t59CTN62xYkL0gqBoIsBzlJBpwrxxZHxsw9xZ27ahdFsWiVsnzQrNTKU9nZ4k8DCVjP9COuAfn"/>
          <p:cNvPicPr/>
          <p:nvPr/>
        </p:nvPicPr>
        <p:blipFill>
          <a:blip r:embed="rId2">
            <a:extLst>
              <a:ext uri="{28A0092B-C50C-407E-A947-70E740481C1C}">
                <a14:useLocalDpi xmlns="" xmlns:a14="http://schemas.microsoft.com/office/drawing/2010/main" val="0"/>
              </a:ext>
            </a:extLst>
          </a:blip>
          <a:srcRect/>
          <a:stretch>
            <a:fillRect/>
          </a:stretch>
        </p:blipFill>
        <p:spPr bwMode="auto">
          <a:xfrm>
            <a:off x="1937816" y="1296892"/>
            <a:ext cx="9277329" cy="4653532"/>
          </a:xfrm>
          <a:prstGeom prst="rect">
            <a:avLst/>
          </a:prstGeom>
          <a:noFill/>
          <a:ln>
            <a:noFill/>
          </a:ln>
        </p:spPr>
      </p:pic>
    </p:spTree>
    <p:extLst>
      <p:ext uri="{BB962C8B-B14F-4D97-AF65-F5344CB8AC3E}">
        <p14:creationId xmlns="" xmlns:p14="http://schemas.microsoft.com/office/powerpoint/2010/main" val="176735026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1127612"/>
            <a:ext cx="9699505" cy="1752599"/>
          </a:xfrm>
        </p:spPr>
        <p:txBody>
          <a:bodyPr/>
          <a:lstStyle/>
          <a:p>
            <a:r>
              <a:rPr lang="en-GB" dirty="0" smtClean="0"/>
              <a:t>Risk Management</a:t>
            </a:r>
            <a:endParaRPr lang="en-GB" dirty="0"/>
          </a:p>
        </p:txBody>
      </p:sp>
      <p:sp>
        <p:nvSpPr>
          <p:cNvPr id="3" name="Content Placeholder 2"/>
          <p:cNvSpPr>
            <a:spLocks noGrp="1"/>
          </p:cNvSpPr>
          <p:nvPr>
            <p:ph idx="1"/>
          </p:nvPr>
        </p:nvSpPr>
        <p:spPr>
          <a:xfrm>
            <a:off x="1484311" y="2622305"/>
            <a:ext cx="9699505" cy="1794832"/>
          </a:xfrm>
        </p:spPr>
        <p:txBody>
          <a:bodyPr>
            <a:normAutofit lnSpcReduction="10000"/>
          </a:bodyPr>
          <a:lstStyle/>
          <a:p>
            <a:r>
              <a:rPr lang="en-GB" dirty="0" smtClean="0"/>
              <a:t>For a project to become successful and effective the organisation needs to conduct proper risk assessment and probability assessment to be prepared for the worst-case scenario. Different process of risk management through impact and probability assessments </a:t>
            </a:r>
            <a:r>
              <a:rPr lang="en-GB" dirty="0" smtClean="0"/>
              <a:t>need to be considered</a:t>
            </a:r>
            <a:endParaRPr lang="en-GB"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1"/>
            <a:ext cx="9896113" cy="999780"/>
          </a:xfrm>
        </p:spPr>
        <p:txBody>
          <a:bodyPr/>
          <a:lstStyle/>
          <a:p>
            <a:r>
              <a:rPr lang="en-US" dirty="0" smtClean="0"/>
              <a:t>Reasons for failure</a:t>
            </a:r>
            <a:endParaRPr lang="en-US" dirty="0"/>
          </a:p>
        </p:txBody>
      </p:sp>
      <p:sp>
        <p:nvSpPr>
          <p:cNvPr id="3" name="Content Placeholder 2"/>
          <p:cNvSpPr>
            <a:spLocks noGrp="1"/>
          </p:cNvSpPr>
          <p:nvPr>
            <p:ph idx="1"/>
          </p:nvPr>
        </p:nvSpPr>
        <p:spPr>
          <a:xfrm>
            <a:off x="1528379" y="1608463"/>
            <a:ext cx="9818994" cy="4627083"/>
          </a:xfrm>
        </p:spPr>
        <p:txBody>
          <a:bodyPr>
            <a:normAutofit fontScale="77500" lnSpcReduction="20000"/>
          </a:bodyPr>
          <a:lstStyle/>
          <a:p>
            <a:pPr marL="0" indent="0">
              <a:buNone/>
            </a:pPr>
            <a:r>
              <a:rPr lang="en-GB" dirty="0" smtClean="0"/>
              <a:t>There are diversified reasons for a project to be failed. Key reasons of a project becoming failure have been identified in relation to the project of Max Snacks Bar which are discussed below:</a:t>
            </a:r>
          </a:p>
          <a:p>
            <a:r>
              <a:rPr lang="en-GB" b="1" dirty="0" smtClean="0"/>
              <a:t>Poor visibility of project team</a:t>
            </a:r>
            <a:r>
              <a:rPr lang="en-GB" dirty="0" smtClean="0"/>
              <a:t>: At times in projects, the team is not aware of the other team members of the project due to the lack of communication of the team that is working for the project. </a:t>
            </a:r>
          </a:p>
          <a:p>
            <a:r>
              <a:rPr lang="en-GB" b="1" dirty="0" smtClean="0"/>
              <a:t>Lack of leadership:</a:t>
            </a:r>
            <a:r>
              <a:rPr lang="en-GB" dirty="0" smtClean="0"/>
              <a:t> If the leader is absent or there is no leader been selected can take time to come up with any sort of decision. Having a designated leader who does not fulfil the role can be a burden on the whole team.</a:t>
            </a:r>
          </a:p>
          <a:p>
            <a:r>
              <a:rPr lang="en-GB" b="1" dirty="0" smtClean="0"/>
              <a:t>Lack of specified objective: </a:t>
            </a:r>
            <a:r>
              <a:rPr lang="en-GB" dirty="0" smtClean="0"/>
              <a:t>A project cannot be succeeded without the objectives. Each step of the project might have independent objective that will link up to the major objective. </a:t>
            </a:r>
          </a:p>
          <a:p>
            <a:r>
              <a:rPr lang="en-GB" b="1" dirty="0" smtClean="0"/>
              <a:t>Lack of proper work allocation: </a:t>
            </a:r>
            <a:r>
              <a:rPr lang="en-GB" dirty="0" smtClean="0"/>
              <a:t>One of the major reasons for a project not to function properly is the inefficiency in the allocation of work. If the wrong resource is loaded with wrong responsibility, it will eventually lead towards wrong outcome. </a:t>
            </a:r>
          </a:p>
          <a:p>
            <a:r>
              <a:rPr lang="en-GB" b="1" dirty="0" smtClean="0"/>
              <a:t>Lifecycle problems</a:t>
            </a:r>
            <a:r>
              <a:rPr lang="en-GB" dirty="0" smtClean="0"/>
              <a:t>: Not being able to identify the requirements which could end up producing the wrong results or missing key elements in the project. </a:t>
            </a:r>
          </a:p>
        </p:txBody>
      </p:sp>
    </p:spTree>
    <p:extLst>
      <p:ext uri="{BB962C8B-B14F-4D97-AF65-F5344CB8AC3E}">
        <p14:creationId xmlns="" xmlns:p14="http://schemas.microsoft.com/office/powerpoint/2010/main" val="383365195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187067"/>
          </a:xfrm>
        </p:spPr>
        <p:txBody>
          <a:bodyPr/>
          <a:lstStyle/>
          <a:p>
            <a:r>
              <a:rPr lang="en-GB" b="1" dirty="0" smtClean="0"/>
              <a:t>Conclusion</a:t>
            </a:r>
            <a:endParaRPr lang="en-GB" dirty="0"/>
          </a:p>
        </p:txBody>
      </p:sp>
      <p:sp>
        <p:nvSpPr>
          <p:cNvPr id="3" name="Content Placeholder 2"/>
          <p:cNvSpPr>
            <a:spLocks noGrp="1"/>
          </p:cNvSpPr>
          <p:nvPr>
            <p:ph idx="1"/>
          </p:nvPr>
        </p:nvSpPr>
        <p:spPr>
          <a:xfrm>
            <a:off x="1484310" y="1817784"/>
            <a:ext cx="9752259" cy="2082188"/>
          </a:xfrm>
        </p:spPr>
        <p:txBody>
          <a:bodyPr>
            <a:normAutofit/>
          </a:bodyPr>
          <a:lstStyle/>
          <a:p>
            <a:r>
              <a:rPr lang="en-GB" dirty="0" smtClean="0"/>
              <a:t>In conclusion it </a:t>
            </a:r>
            <a:r>
              <a:rPr lang="en-GB" dirty="0"/>
              <a:t>would be prudent </a:t>
            </a:r>
            <a:r>
              <a:rPr lang="en-GB" dirty="0" smtClean="0"/>
              <a:t>to mention here that Max Snacks Bar can follow this project planning to complete the project within the scheduled plan and attain the desired objective.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 xmlns:a16="http://schemas.microsoft.com/office/drawing/2014/main" id="{2924498D-E084-44BE-A196-CFCE35564350}"/>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F566E777-2F62-442F-8B2B-907BD4BE84D0}"/>
              </a:ext>
            </a:extLst>
          </p:cNvPr>
          <p:cNvSpPr>
            <a:spLocks noGrp="1"/>
          </p:cNvSpPr>
          <p:nvPr>
            <p:ph type="title"/>
          </p:nvPr>
        </p:nvSpPr>
        <p:spPr>
          <a:xfrm>
            <a:off x="960933" y="960241"/>
            <a:ext cx="6849699" cy="4203872"/>
          </a:xfrm>
        </p:spPr>
        <p:txBody>
          <a:bodyPr vert="horz" lIns="91440" tIns="45720" rIns="91440" bIns="0" rtlCol="0" anchor="ctr">
            <a:normAutofit/>
          </a:bodyPr>
          <a:lstStyle/>
          <a:p>
            <a:pPr algn="r"/>
            <a:r>
              <a:rPr lang="en-US" sz="5400"/>
              <a:t>Any question </a:t>
            </a:r>
          </a:p>
        </p:txBody>
      </p:sp>
    </p:spTree>
    <p:extLst>
      <p:ext uri="{BB962C8B-B14F-4D97-AF65-F5344CB8AC3E}">
        <p14:creationId xmlns="" xmlns:p14="http://schemas.microsoft.com/office/powerpoint/2010/main" val="24978667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 xmlns:a16="http://schemas.microsoft.com/office/drawing/2014/main" id="{2924498D-E084-44BE-A196-CFCE35564350}"/>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 xmlns:a16="http://schemas.microsoft.com/office/drawing/2014/main" id="{B936CF74-D597-4E5E-97A7-80EDDA2CCCBA}"/>
              </a:ext>
            </a:extLst>
          </p:cNvPr>
          <p:cNvSpPr>
            <a:spLocks noGrp="1"/>
          </p:cNvSpPr>
          <p:nvPr>
            <p:ph type="title"/>
          </p:nvPr>
        </p:nvSpPr>
        <p:spPr>
          <a:xfrm>
            <a:off x="2417780" y="643467"/>
            <a:ext cx="7882992" cy="4127545"/>
          </a:xfrm>
        </p:spPr>
        <p:txBody>
          <a:bodyPr vert="horz" lIns="91440" tIns="45720" rIns="91440" bIns="0" rtlCol="0" anchor="ctr">
            <a:normAutofit/>
          </a:bodyPr>
          <a:lstStyle/>
          <a:p>
            <a:pPr algn="ctr"/>
            <a:r>
              <a:rPr lang="en-US" sz="5400" dirty="0"/>
              <a:t>Thank you</a:t>
            </a:r>
          </a:p>
        </p:txBody>
      </p:sp>
    </p:spTree>
    <p:extLst>
      <p:ext uri="{BB962C8B-B14F-4D97-AF65-F5344CB8AC3E}">
        <p14:creationId xmlns="" xmlns:p14="http://schemas.microsoft.com/office/powerpoint/2010/main" val="3596002679"/>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
  <TotalTime>335</TotalTime>
  <Words>1001</Words>
  <Application>Microsoft Office PowerPoint</Application>
  <PresentationFormat>Custom</PresentationFormat>
  <Paragraphs>85</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Parallax</vt:lpstr>
      <vt:lpstr>Slide 1</vt:lpstr>
      <vt:lpstr>Project Plan </vt:lpstr>
      <vt:lpstr>Introduction</vt:lpstr>
      <vt:lpstr>SMART Targets in the Context of Max Snacks Bar</vt:lpstr>
      <vt:lpstr>Project Phases and Processes</vt:lpstr>
      <vt:lpstr>Slide 6</vt:lpstr>
      <vt:lpstr>Project Preparation</vt:lpstr>
      <vt:lpstr>Quality Management</vt:lpstr>
      <vt:lpstr>Slide 9</vt:lpstr>
      <vt:lpstr>Financial Requirement</vt:lpstr>
      <vt:lpstr>Project Testing</vt:lpstr>
      <vt:lpstr>Project Launch</vt:lpstr>
      <vt:lpstr>Development of Project Schedule</vt:lpstr>
      <vt:lpstr>Project Gantt Chart</vt:lpstr>
      <vt:lpstr>Risk Management</vt:lpstr>
      <vt:lpstr>Reasons for failure</vt:lpstr>
      <vt:lpstr>Conclusion</vt:lpstr>
      <vt:lpstr>Any question </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 </dc:title>
  <dc:creator>arafat abir</dc:creator>
  <cp:lastModifiedBy>Monsur</cp:lastModifiedBy>
  <cp:revision>67</cp:revision>
  <cp:lastPrinted>2018-01-04T11:00:18Z</cp:lastPrinted>
  <dcterms:created xsi:type="dcterms:W3CDTF">2017-11-23T08:06:04Z</dcterms:created>
  <dcterms:modified xsi:type="dcterms:W3CDTF">2018-01-05T14:54:57Z</dcterms:modified>
</cp:coreProperties>
</file>