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483" r:id="rId2"/>
    <p:sldId id="309" r:id="rId3"/>
    <p:sldId id="310" r:id="rId4"/>
    <p:sldId id="312" r:id="rId5"/>
    <p:sldId id="314" r:id="rId6"/>
    <p:sldId id="315" r:id="rId7"/>
    <p:sldId id="316" r:id="rId8"/>
    <p:sldId id="317" r:id="rId9"/>
    <p:sldId id="318" r:id="rId10"/>
    <p:sldId id="319" r:id="rId11"/>
    <p:sldId id="480" r:id="rId12"/>
    <p:sldId id="320" r:id="rId13"/>
    <p:sldId id="321" r:id="rId14"/>
    <p:sldId id="322" r:id="rId15"/>
    <p:sldId id="323" r:id="rId16"/>
    <p:sldId id="324" r:id="rId17"/>
    <p:sldId id="325" r:id="rId18"/>
    <p:sldId id="481" r:id="rId19"/>
    <p:sldId id="326" r:id="rId20"/>
    <p:sldId id="482" r:id="rId21"/>
    <p:sldId id="327" r:id="rId22"/>
    <p:sldId id="328" r:id="rId23"/>
    <p:sldId id="329" r:id="rId24"/>
    <p:sldId id="330" r:id="rId25"/>
    <p:sldId id="331" r:id="rId26"/>
    <p:sldId id="332" r:id="rId27"/>
    <p:sldId id="333" r:id="rId28"/>
    <p:sldId id="334" r:id="rId29"/>
    <p:sldId id="335" r:id="rId30"/>
    <p:sldId id="336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C539842-4FFF-4251-9633-AB2B48EF9CF0}" v="1" dt="2026-03-18T22:13:01.4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22" autoAdjust="0"/>
    <p:restoredTop sz="94660"/>
  </p:normalViewPr>
  <p:slideViewPr>
    <p:cSldViewPr snapToGrid="0">
      <p:cViewPr varScale="1">
        <p:scale>
          <a:sx n="78" d="100"/>
          <a:sy n="78" d="100"/>
        </p:scale>
        <p:origin x="154" y="4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rina Neaga" userId="13ef5b0c-644d-4705-8b70-f94d4b718805" providerId="ADAL" clId="{F70F92DB-B221-47BA-98AB-51E75B345F2C}"/>
    <pc:docChg chg="delSld modSld">
      <pc:chgData name="Irina Neaga" userId="13ef5b0c-644d-4705-8b70-f94d4b718805" providerId="ADAL" clId="{F70F92DB-B221-47BA-98AB-51E75B345F2C}" dt="2026-03-18T22:28:14.951" v="102" actId="14100"/>
      <pc:docMkLst>
        <pc:docMk/>
      </pc:docMkLst>
      <pc:sldChg chg="del">
        <pc:chgData name="Irina Neaga" userId="13ef5b0c-644d-4705-8b70-f94d4b718805" providerId="ADAL" clId="{F70F92DB-B221-47BA-98AB-51E75B345F2C}" dt="2026-03-18T22:17:41.751" v="11" actId="47"/>
        <pc:sldMkLst>
          <pc:docMk/>
          <pc:sldMk cId="3082372506" sldId="256"/>
        </pc:sldMkLst>
      </pc:sldChg>
      <pc:sldChg chg="modSp mod">
        <pc:chgData name="Irina Neaga" userId="13ef5b0c-644d-4705-8b70-f94d4b718805" providerId="ADAL" clId="{F70F92DB-B221-47BA-98AB-51E75B345F2C}" dt="2026-03-18T22:07:43.811" v="1" actId="1076"/>
        <pc:sldMkLst>
          <pc:docMk/>
          <pc:sldMk cId="3999089514" sldId="309"/>
        </pc:sldMkLst>
        <pc:spChg chg="mod">
          <ac:chgData name="Irina Neaga" userId="13ef5b0c-644d-4705-8b70-f94d4b718805" providerId="ADAL" clId="{F70F92DB-B221-47BA-98AB-51E75B345F2C}" dt="2026-03-18T22:07:43.811" v="1" actId="1076"/>
          <ac:spMkLst>
            <pc:docMk/>
            <pc:sldMk cId="3999089514" sldId="309"/>
            <ac:spMk id="5" creationId="{A6B2410B-84C8-4469-B089-A26B46FA90F8}"/>
          </ac:spMkLst>
        </pc:spChg>
        <pc:picChg chg="mod">
          <ac:chgData name="Irina Neaga" userId="13ef5b0c-644d-4705-8b70-f94d4b718805" providerId="ADAL" clId="{F70F92DB-B221-47BA-98AB-51E75B345F2C}" dt="2026-03-18T22:07:39.443" v="0" actId="14100"/>
          <ac:picMkLst>
            <pc:docMk/>
            <pc:sldMk cId="3999089514" sldId="309"/>
            <ac:picMk id="4" creationId="{00000000-0000-0000-0000-000000000000}"/>
          </ac:picMkLst>
        </pc:picChg>
      </pc:sldChg>
      <pc:sldChg chg="modSp mod">
        <pc:chgData name="Irina Neaga" userId="13ef5b0c-644d-4705-8b70-f94d4b718805" providerId="ADAL" clId="{F70F92DB-B221-47BA-98AB-51E75B345F2C}" dt="2026-03-18T22:09:18.743" v="3" actId="1076"/>
        <pc:sldMkLst>
          <pc:docMk/>
          <pc:sldMk cId="1573125789" sldId="310"/>
        </pc:sldMkLst>
        <pc:spChg chg="mod">
          <ac:chgData name="Irina Neaga" userId="13ef5b0c-644d-4705-8b70-f94d4b718805" providerId="ADAL" clId="{F70F92DB-B221-47BA-98AB-51E75B345F2C}" dt="2026-03-18T22:09:18.743" v="3" actId="1076"/>
          <ac:spMkLst>
            <pc:docMk/>
            <pc:sldMk cId="1573125789" sldId="310"/>
            <ac:spMk id="5" creationId="{B69B49D7-2331-440D-B590-F97D72B6AC7E}"/>
          </ac:spMkLst>
        </pc:spChg>
        <pc:picChg chg="mod">
          <ac:chgData name="Irina Neaga" userId="13ef5b0c-644d-4705-8b70-f94d4b718805" providerId="ADAL" clId="{F70F92DB-B221-47BA-98AB-51E75B345F2C}" dt="2026-03-18T22:09:12.590" v="2" actId="14100"/>
          <ac:picMkLst>
            <pc:docMk/>
            <pc:sldMk cId="1573125789" sldId="310"/>
            <ac:picMk id="4" creationId="{00000000-0000-0000-0000-000000000000}"/>
          </ac:picMkLst>
        </pc:picChg>
      </pc:sldChg>
      <pc:sldChg chg="del">
        <pc:chgData name="Irina Neaga" userId="13ef5b0c-644d-4705-8b70-f94d4b718805" providerId="ADAL" clId="{F70F92DB-B221-47BA-98AB-51E75B345F2C}" dt="2026-03-18T22:09:43.132" v="4" actId="47"/>
        <pc:sldMkLst>
          <pc:docMk/>
          <pc:sldMk cId="1358372836" sldId="311"/>
        </pc:sldMkLst>
      </pc:sldChg>
      <pc:sldChg chg="del">
        <pc:chgData name="Irina Neaga" userId="13ef5b0c-644d-4705-8b70-f94d4b718805" providerId="ADAL" clId="{F70F92DB-B221-47BA-98AB-51E75B345F2C}" dt="2026-03-18T22:10:08.339" v="5" actId="47"/>
        <pc:sldMkLst>
          <pc:docMk/>
          <pc:sldMk cId="3679742735" sldId="313"/>
        </pc:sldMkLst>
      </pc:sldChg>
      <pc:sldChg chg="modSp mod">
        <pc:chgData name="Irina Neaga" userId="13ef5b0c-644d-4705-8b70-f94d4b718805" providerId="ADAL" clId="{F70F92DB-B221-47BA-98AB-51E75B345F2C}" dt="2026-03-18T22:25:12.333" v="76" actId="14100"/>
        <pc:sldMkLst>
          <pc:docMk/>
          <pc:sldMk cId="1399165787" sldId="323"/>
        </pc:sldMkLst>
        <pc:picChg chg="mod">
          <ac:chgData name="Irina Neaga" userId="13ef5b0c-644d-4705-8b70-f94d4b718805" providerId="ADAL" clId="{F70F92DB-B221-47BA-98AB-51E75B345F2C}" dt="2026-03-18T22:25:12.333" v="76" actId="14100"/>
          <ac:picMkLst>
            <pc:docMk/>
            <pc:sldMk cId="1399165787" sldId="323"/>
            <ac:picMk id="7" creationId="{F10745A1-5BD9-4327-AD90-EC2371F3F15F}"/>
          </ac:picMkLst>
        </pc:picChg>
      </pc:sldChg>
      <pc:sldChg chg="modSp mod">
        <pc:chgData name="Irina Neaga" userId="13ef5b0c-644d-4705-8b70-f94d4b718805" providerId="ADAL" clId="{F70F92DB-B221-47BA-98AB-51E75B345F2C}" dt="2026-03-18T22:26:08.986" v="83" actId="14100"/>
        <pc:sldMkLst>
          <pc:docMk/>
          <pc:sldMk cId="1420979660" sldId="327"/>
        </pc:sldMkLst>
        <pc:spChg chg="mod">
          <ac:chgData name="Irina Neaga" userId="13ef5b0c-644d-4705-8b70-f94d4b718805" providerId="ADAL" clId="{F70F92DB-B221-47BA-98AB-51E75B345F2C}" dt="2026-03-18T22:25:58.294" v="80" actId="1076"/>
          <ac:spMkLst>
            <pc:docMk/>
            <pc:sldMk cId="1420979660" sldId="327"/>
            <ac:spMk id="5" creationId="{50167298-78C4-42C3-9039-B60180B0799F}"/>
          </ac:spMkLst>
        </pc:spChg>
        <pc:picChg chg="mod">
          <ac:chgData name="Irina Neaga" userId="13ef5b0c-644d-4705-8b70-f94d4b718805" providerId="ADAL" clId="{F70F92DB-B221-47BA-98AB-51E75B345F2C}" dt="2026-03-18T22:26:08.986" v="83" actId="14100"/>
          <ac:picMkLst>
            <pc:docMk/>
            <pc:sldMk cId="1420979660" sldId="327"/>
            <ac:picMk id="4" creationId="{00000000-0000-0000-0000-000000000000}"/>
          </ac:picMkLst>
        </pc:picChg>
      </pc:sldChg>
      <pc:sldChg chg="modSp mod">
        <pc:chgData name="Irina Neaga" userId="13ef5b0c-644d-4705-8b70-f94d4b718805" providerId="ADAL" clId="{F70F92DB-B221-47BA-98AB-51E75B345F2C}" dt="2026-03-18T22:26:20.121" v="85" actId="14100"/>
        <pc:sldMkLst>
          <pc:docMk/>
          <pc:sldMk cId="2574894926" sldId="328"/>
        </pc:sldMkLst>
        <pc:picChg chg="mod">
          <ac:chgData name="Irina Neaga" userId="13ef5b0c-644d-4705-8b70-f94d4b718805" providerId="ADAL" clId="{F70F92DB-B221-47BA-98AB-51E75B345F2C}" dt="2026-03-18T22:26:20.121" v="85" actId="14100"/>
          <ac:picMkLst>
            <pc:docMk/>
            <pc:sldMk cId="2574894926" sldId="328"/>
            <ac:picMk id="4" creationId="{00000000-0000-0000-0000-000000000000}"/>
          </ac:picMkLst>
        </pc:picChg>
      </pc:sldChg>
      <pc:sldChg chg="modSp mod">
        <pc:chgData name="Irina Neaga" userId="13ef5b0c-644d-4705-8b70-f94d4b718805" providerId="ADAL" clId="{F70F92DB-B221-47BA-98AB-51E75B345F2C}" dt="2026-03-18T22:26:34.184" v="88" actId="14100"/>
        <pc:sldMkLst>
          <pc:docMk/>
          <pc:sldMk cId="1271105667" sldId="329"/>
        </pc:sldMkLst>
        <pc:picChg chg="mod">
          <ac:chgData name="Irina Neaga" userId="13ef5b0c-644d-4705-8b70-f94d4b718805" providerId="ADAL" clId="{F70F92DB-B221-47BA-98AB-51E75B345F2C}" dt="2026-03-18T22:26:34.184" v="88" actId="14100"/>
          <ac:picMkLst>
            <pc:docMk/>
            <pc:sldMk cId="1271105667" sldId="329"/>
            <ac:picMk id="4" creationId="{00000000-0000-0000-0000-000000000000}"/>
          </ac:picMkLst>
        </pc:picChg>
      </pc:sldChg>
      <pc:sldChg chg="modSp mod">
        <pc:chgData name="Irina Neaga" userId="13ef5b0c-644d-4705-8b70-f94d4b718805" providerId="ADAL" clId="{F70F92DB-B221-47BA-98AB-51E75B345F2C}" dt="2026-03-18T22:26:45.785" v="90" actId="14100"/>
        <pc:sldMkLst>
          <pc:docMk/>
          <pc:sldMk cId="1523633285" sldId="330"/>
        </pc:sldMkLst>
        <pc:picChg chg="mod">
          <ac:chgData name="Irina Neaga" userId="13ef5b0c-644d-4705-8b70-f94d4b718805" providerId="ADAL" clId="{F70F92DB-B221-47BA-98AB-51E75B345F2C}" dt="2026-03-18T22:26:45.785" v="90" actId="14100"/>
          <ac:picMkLst>
            <pc:docMk/>
            <pc:sldMk cId="1523633285" sldId="330"/>
            <ac:picMk id="4" creationId="{00000000-0000-0000-0000-000000000000}"/>
          </ac:picMkLst>
        </pc:picChg>
      </pc:sldChg>
      <pc:sldChg chg="modSp mod">
        <pc:chgData name="Irina Neaga" userId="13ef5b0c-644d-4705-8b70-f94d4b718805" providerId="ADAL" clId="{F70F92DB-B221-47BA-98AB-51E75B345F2C}" dt="2026-03-18T22:27:20.999" v="96" actId="14100"/>
        <pc:sldMkLst>
          <pc:docMk/>
          <pc:sldMk cId="1601402590" sldId="331"/>
        </pc:sldMkLst>
        <pc:spChg chg="mod">
          <ac:chgData name="Irina Neaga" userId="13ef5b0c-644d-4705-8b70-f94d4b718805" providerId="ADAL" clId="{F70F92DB-B221-47BA-98AB-51E75B345F2C}" dt="2026-03-18T22:27:20.999" v="96" actId="14100"/>
          <ac:spMkLst>
            <pc:docMk/>
            <pc:sldMk cId="1601402590" sldId="331"/>
            <ac:spMk id="2" creationId="{00000000-0000-0000-0000-000000000000}"/>
          </ac:spMkLst>
        </pc:spChg>
        <pc:spChg chg="mod">
          <ac:chgData name="Irina Neaga" userId="13ef5b0c-644d-4705-8b70-f94d4b718805" providerId="ADAL" clId="{F70F92DB-B221-47BA-98AB-51E75B345F2C}" dt="2026-03-18T22:26:55.938" v="91" actId="1076"/>
          <ac:spMkLst>
            <pc:docMk/>
            <pc:sldMk cId="1601402590" sldId="331"/>
            <ac:spMk id="5" creationId="{2B05878A-BB44-4F65-A503-945FCEFC184C}"/>
          </ac:spMkLst>
        </pc:spChg>
        <pc:picChg chg="mod">
          <ac:chgData name="Irina Neaga" userId="13ef5b0c-644d-4705-8b70-f94d4b718805" providerId="ADAL" clId="{F70F92DB-B221-47BA-98AB-51E75B345F2C}" dt="2026-03-18T22:27:03.524" v="94" actId="14100"/>
          <ac:picMkLst>
            <pc:docMk/>
            <pc:sldMk cId="1601402590" sldId="331"/>
            <ac:picMk id="4" creationId="{00000000-0000-0000-0000-000000000000}"/>
          </ac:picMkLst>
        </pc:picChg>
      </pc:sldChg>
      <pc:sldChg chg="modSp mod">
        <pc:chgData name="Irina Neaga" userId="13ef5b0c-644d-4705-8b70-f94d4b718805" providerId="ADAL" clId="{F70F92DB-B221-47BA-98AB-51E75B345F2C}" dt="2026-03-18T22:27:41.743" v="98" actId="14100"/>
        <pc:sldMkLst>
          <pc:docMk/>
          <pc:sldMk cId="829091597" sldId="334"/>
        </pc:sldMkLst>
        <pc:picChg chg="mod">
          <ac:chgData name="Irina Neaga" userId="13ef5b0c-644d-4705-8b70-f94d4b718805" providerId="ADAL" clId="{F70F92DB-B221-47BA-98AB-51E75B345F2C}" dt="2026-03-18T22:27:41.743" v="98" actId="14100"/>
          <ac:picMkLst>
            <pc:docMk/>
            <pc:sldMk cId="829091597" sldId="334"/>
            <ac:picMk id="7" creationId="{E9A341F3-BABF-43D3-8FCC-B8C68AE01B59}"/>
          </ac:picMkLst>
        </pc:picChg>
      </pc:sldChg>
      <pc:sldChg chg="modSp mod">
        <pc:chgData name="Irina Neaga" userId="13ef5b0c-644d-4705-8b70-f94d4b718805" providerId="ADAL" clId="{F70F92DB-B221-47BA-98AB-51E75B345F2C}" dt="2026-03-18T22:27:56.278" v="100" actId="1076"/>
        <pc:sldMkLst>
          <pc:docMk/>
          <pc:sldMk cId="1674037916" sldId="335"/>
        </pc:sldMkLst>
        <pc:spChg chg="mod">
          <ac:chgData name="Irina Neaga" userId="13ef5b0c-644d-4705-8b70-f94d4b718805" providerId="ADAL" clId="{F70F92DB-B221-47BA-98AB-51E75B345F2C}" dt="2026-03-18T22:27:56.278" v="100" actId="1076"/>
          <ac:spMkLst>
            <pc:docMk/>
            <pc:sldMk cId="1674037916" sldId="335"/>
            <ac:spMk id="5" creationId="{23BA9576-6BD7-4BEC-B262-1459FF24BB1C}"/>
          </ac:spMkLst>
        </pc:spChg>
        <pc:picChg chg="mod">
          <ac:chgData name="Irina Neaga" userId="13ef5b0c-644d-4705-8b70-f94d4b718805" providerId="ADAL" clId="{F70F92DB-B221-47BA-98AB-51E75B345F2C}" dt="2026-03-18T22:27:51.449" v="99" actId="14100"/>
          <ac:picMkLst>
            <pc:docMk/>
            <pc:sldMk cId="1674037916" sldId="335"/>
            <ac:picMk id="7" creationId="{64436474-6788-40F1-8FF0-6C8077151852}"/>
          </ac:picMkLst>
        </pc:picChg>
      </pc:sldChg>
      <pc:sldChg chg="modSp mod">
        <pc:chgData name="Irina Neaga" userId="13ef5b0c-644d-4705-8b70-f94d4b718805" providerId="ADAL" clId="{F70F92DB-B221-47BA-98AB-51E75B345F2C}" dt="2026-03-18T22:28:14.951" v="102" actId="14100"/>
        <pc:sldMkLst>
          <pc:docMk/>
          <pc:sldMk cId="755753449" sldId="336"/>
        </pc:sldMkLst>
        <pc:picChg chg="mod">
          <ac:chgData name="Irina Neaga" userId="13ef5b0c-644d-4705-8b70-f94d4b718805" providerId="ADAL" clId="{F70F92DB-B221-47BA-98AB-51E75B345F2C}" dt="2026-03-18T22:28:14.951" v="102" actId="14100"/>
          <ac:picMkLst>
            <pc:docMk/>
            <pc:sldMk cId="755753449" sldId="336"/>
            <ac:picMk id="4" creationId="{00000000-0000-0000-0000-000000000000}"/>
          </ac:picMkLst>
        </pc:picChg>
      </pc:sldChg>
      <pc:sldChg chg="modSp mod">
        <pc:chgData name="Irina Neaga" userId="13ef5b0c-644d-4705-8b70-f94d4b718805" providerId="ADAL" clId="{F70F92DB-B221-47BA-98AB-51E75B345F2C}" dt="2026-03-18T22:25:46.790" v="78" actId="1076"/>
        <pc:sldMkLst>
          <pc:docMk/>
          <pc:sldMk cId="3003231989" sldId="482"/>
        </pc:sldMkLst>
        <pc:spChg chg="mod">
          <ac:chgData name="Irina Neaga" userId="13ef5b0c-644d-4705-8b70-f94d4b718805" providerId="ADAL" clId="{F70F92DB-B221-47BA-98AB-51E75B345F2C}" dt="2026-03-18T22:25:46.790" v="78" actId="1076"/>
          <ac:spMkLst>
            <pc:docMk/>
            <pc:sldMk cId="3003231989" sldId="482"/>
            <ac:spMk id="4" creationId="{74409FA1-5956-8D5B-1E7F-A65A2DC4BB53}"/>
          </ac:spMkLst>
        </pc:spChg>
        <pc:picChg chg="mod">
          <ac:chgData name="Irina Neaga" userId="13ef5b0c-644d-4705-8b70-f94d4b718805" providerId="ADAL" clId="{F70F92DB-B221-47BA-98AB-51E75B345F2C}" dt="2026-03-18T22:25:40.280" v="77" actId="14100"/>
          <ac:picMkLst>
            <pc:docMk/>
            <pc:sldMk cId="3003231989" sldId="482"/>
            <ac:picMk id="7" creationId="{6CE3FFB6-F6B7-D980-DCAD-DDD4E08822F7}"/>
          </ac:picMkLst>
        </pc:picChg>
      </pc:sldChg>
      <pc:sldChg chg="modSp mod">
        <pc:chgData name="Irina Neaga" userId="13ef5b0c-644d-4705-8b70-f94d4b718805" providerId="ADAL" clId="{F70F92DB-B221-47BA-98AB-51E75B345F2C}" dt="2026-03-18T22:22:45.661" v="75" actId="20577"/>
        <pc:sldMkLst>
          <pc:docMk/>
          <pc:sldMk cId="4208611556" sldId="483"/>
        </pc:sldMkLst>
        <pc:spChg chg="mod">
          <ac:chgData name="Irina Neaga" userId="13ef5b0c-644d-4705-8b70-f94d4b718805" providerId="ADAL" clId="{F70F92DB-B221-47BA-98AB-51E75B345F2C}" dt="2026-03-18T22:20:24.893" v="12" actId="14100"/>
          <ac:spMkLst>
            <pc:docMk/>
            <pc:sldMk cId="4208611556" sldId="483"/>
            <ac:spMk id="2" creationId="{101FB218-50DC-EB9D-42FC-ED1FD3907690}"/>
          </ac:spMkLst>
        </pc:spChg>
        <pc:spChg chg="mod">
          <ac:chgData name="Irina Neaga" userId="13ef5b0c-644d-4705-8b70-f94d4b718805" providerId="ADAL" clId="{F70F92DB-B221-47BA-98AB-51E75B345F2C}" dt="2026-03-18T22:22:45.661" v="75" actId="20577"/>
          <ac:spMkLst>
            <pc:docMk/>
            <pc:sldMk cId="4208611556" sldId="483"/>
            <ac:spMk id="3" creationId="{04814A31-1698-898D-52A3-3DDF3717DC5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ED1A9B-3FB0-08BC-63CB-C32082C002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57CA39-1920-A908-B113-CF51E979F4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8A125E-A3C7-7C8B-D298-248AAFA2D6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9C4A1-5BCD-40A0-B55A-09FBB3C21F74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9C69E7-1C10-4B78-BBEA-86700C0033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96722A-3356-A748-88FE-6C02BA35D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FD837-D537-4490-BD66-30951EA2AA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79689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AFB77-8659-7A2C-A8E8-46CF1EB409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23B668-6851-43A2-EFAB-08732A69D6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C2036B-EAC1-A589-5010-67FF06A470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9C4A1-5BCD-40A0-B55A-09FBB3C21F74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124461-3D9F-E6E4-FA65-4C453BAFDA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2C9A4F-D393-634D-0316-64C86AE708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FD837-D537-4490-BD66-30951EA2AA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61321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64F250-BEC7-DA3E-21F0-6C0156ADFF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A94D36-50E6-7682-2836-423AD6F1EB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3279D3-C66A-B699-C9BF-4841E90F0B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9C4A1-5BCD-40A0-B55A-09FBB3C21F74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A4A28E-C1F8-AA9A-789A-1CABDCEAAD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4C9773-946B-CC7D-8F02-0E50A489E9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FD837-D537-4490-BD66-30951EA2AA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79111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3081A2-A25E-5A2A-8E36-9887485C7B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E9B936-A92C-7020-0057-54FF8EB0B21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DC58D6-6F5A-6EA1-B675-F6E79CBB4E6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6274FD-D2A9-6A7C-0A1C-A24B00069D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9C4A1-5BCD-40A0-B55A-09FBB3C21F74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39B351-2691-4C82-BD34-AC7CF8F748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A8683F-0FD4-9ED9-0FB7-7EA597FC24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FD837-D537-4490-BD66-30951EA2AA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8600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F5C7E-A7D5-52A4-82CA-5B88101734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715C30-2A10-C5F9-CADB-A711ECEC43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B95BF2-2462-F041-FF43-11BCC11EBD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866532A-CB99-0BEE-B2DE-BC8F9AE5A5E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AED0521-50FA-3EC3-B772-D8F03B742F7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0CFDEA3-157C-1849-A792-BAFFC10CDF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9C4A1-5BCD-40A0-B55A-09FBB3C21F74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AFBF8E2-9A76-5723-DD7F-6C59C3DA3D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C64CB85-D98A-64F3-03FF-50D61C9F78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FD837-D537-4490-BD66-30951EA2AA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99618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6C2217-F646-22DA-772D-BFA361870E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2445515-B6EF-3DE5-BA57-9244839440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9C4A1-5BCD-40A0-B55A-09FBB3C21F74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5AB1ED-06D6-B355-5643-CE059C5D25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A03BBE-DBD1-E936-892E-054A99AED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FD837-D537-4490-BD66-30951EA2AA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71543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EA3AC1A-19B0-49E2-1A93-2D39E6B5F4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9C4A1-5BCD-40A0-B55A-09FBB3C21F74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418C2B9-14C5-DEE1-C903-34FCC4A046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AD13C1-10C5-5019-B40A-E4B3AA26CB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FD837-D537-4490-BD66-30951EA2AA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59530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746DD2-F4A7-13EA-BACF-D1B3866162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8F100F-BFEC-85D8-6816-CB2B0B1E7C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A2C259D-35FA-1595-7F61-B4A95CE3CD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6F2C2B-F625-C8E0-B098-8D51F8D8DA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9C4A1-5BCD-40A0-B55A-09FBB3C21F74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BF3E37-4C3B-C815-D284-9F6FB65B3A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9B0E54-34CF-76EB-F305-F3379D7722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FD837-D537-4490-BD66-30951EA2AA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2460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EAC439-4991-9C16-F456-AF1C30985A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40C958F-DB80-2640-FDCE-E7A8EA4C36A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8D831C-B557-CA1B-B80E-F33E5E0BC89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363664-F4AD-8DFD-FC72-2F08AAF73D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9C4A1-5BCD-40A0-B55A-09FBB3C21F74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C9F461-461D-2364-C885-9977E985D2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1F86C9-B040-F856-ECC0-CC96D3C2B8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FD837-D537-4490-BD66-30951EA2AA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69269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C68082-B99F-C250-EA22-F0FD04DDB1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9188672-80B8-1B1B-4FBD-56A97CB3890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66344A-0D70-689A-D80C-D871AA6E75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9C4A1-5BCD-40A0-B55A-09FBB3C21F74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4172C0-D515-6B2E-F844-98FCB7628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620E70-0054-E393-6480-6A3C520991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FD837-D537-4490-BD66-30951EA2AA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24649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A249D8F-352E-97DE-32D7-7C98A44ED25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BD575D-4596-3193-CAFE-CFEEFD7CA78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6E9CAA-411A-1D1B-2254-B6CF48977D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9C4A1-5BCD-40A0-B55A-09FBB3C21F74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BC48A1-37F9-AB55-7CD2-2296C2605C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F56B5A-3A10-8AC6-7C05-7916E57149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FD837-D537-4490-BD66-30951EA2AA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78071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1C382B-B90A-80DB-2C06-8673F99202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E821AC-BAC2-AA85-CE7A-FEBAF704E9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B16359-E9AB-B577-7F79-477B4CAAEAF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A49C4A1-5BCD-40A0-B55A-09FBB3C21F74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995735-2307-2DC7-F077-38898534C57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40E6A5-F918-EF83-AD29-7DCFD09F5DA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E2FD837-D537-4490-BD66-30951EA2AA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0089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FB218-50DC-EB9D-42FC-ED1FD39076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832080"/>
          </a:xfrm>
        </p:spPr>
        <p:txBody>
          <a:bodyPr>
            <a:normAutofit/>
          </a:bodyPr>
          <a:lstStyle/>
          <a:p>
            <a:r>
              <a:rPr lang="en-GB" sz="4400" b="1" dirty="0"/>
              <a:t>Lecture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814A31-1698-898D-52A3-3DDF3717DC5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352591"/>
            <a:ext cx="9144000" cy="2708020"/>
          </a:xfrm>
        </p:spPr>
        <p:txBody>
          <a:bodyPr>
            <a:normAutofit/>
          </a:bodyPr>
          <a:lstStyle/>
          <a:p>
            <a:r>
              <a:rPr lang="en-GB" sz="2800" dirty="0"/>
              <a:t>An approach to logistics and distribution strategy planning</a:t>
            </a:r>
          </a:p>
          <a:p>
            <a:r>
              <a:rPr lang="en-GB" sz="2800" dirty="0"/>
              <a:t>&amp;</a:t>
            </a:r>
          </a:p>
          <a:p>
            <a:r>
              <a:rPr lang="en-GB" sz="2800" dirty="0"/>
              <a:t>Logistics management and organization</a:t>
            </a:r>
          </a:p>
          <a:p>
            <a:r>
              <a:rPr lang="en-GB" sz="2800" dirty="0"/>
              <a:t>&amp;</a:t>
            </a:r>
          </a:p>
          <a:p>
            <a:r>
              <a:rPr lang="en-GB" sz="2800" dirty="0"/>
              <a:t>Fundamentals of Inventory Planning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2086115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9980" y="124259"/>
            <a:ext cx="6142998" cy="6185799"/>
          </a:xfrm>
        </p:spPr>
      </p:pic>
      <p:sp>
        <p:nvSpPr>
          <p:cNvPr id="3" name="TextBox 2"/>
          <p:cNvSpPr txBox="1"/>
          <p:nvPr/>
        </p:nvSpPr>
        <p:spPr>
          <a:xfrm>
            <a:off x="7419109" y="322118"/>
            <a:ext cx="37095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10.1 </a:t>
            </a:r>
            <a:r>
              <a:rPr lang="en-GB" sz="1400" dirty="0"/>
              <a:t>An approach to logistics and distribution strategy planning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B2410B-84C8-4469-B089-A26B46FA90F8}"/>
              </a:ext>
            </a:extLst>
          </p:cNvPr>
          <p:cNvSpPr txBox="1"/>
          <p:nvPr/>
        </p:nvSpPr>
        <p:spPr>
          <a:xfrm>
            <a:off x="5879616" y="5797218"/>
            <a:ext cx="545989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39990895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6196" y="420434"/>
            <a:ext cx="6036042" cy="5966406"/>
          </a:xfrm>
        </p:spPr>
      </p:pic>
      <p:sp>
        <p:nvSpPr>
          <p:cNvPr id="3" name="TextBox 2"/>
          <p:cNvSpPr txBox="1"/>
          <p:nvPr/>
        </p:nvSpPr>
        <p:spPr>
          <a:xfrm>
            <a:off x="7221682" y="420434"/>
            <a:ext cx="40005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10.2 </a:t>
            </a:r>
            <a:r>
              <a:rPr lang="en-GB" sz="1400" dirty="0"/>
              <a:t>Logistics network flow diagram, showing some examples of major flows and costs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69B49D7-2331-440D-B590-F97D72B6AC7E}"/>
              </a:ext>
            </a:extLst>
          </p:cNvPr>
          <p:cNvSpPr txBox="1"/>
          <p:nvPr/>
        </p:nvSpPr>
        <p:spPr>
          <a:xfrm>
            <a:off x="7221682" y="5778843"/>
            <a:ext cx="462797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5731257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0858" y="539223"/>
            <a:ext cx="3663696" cy="4585989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621482" y="539223"/>
            <a:ext cx="385502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10.4 </a:t>
            </a:r>
            <a:r>
              <a:rPr lang="en-GB" sz="1400" dirty="0"/>
              <a:t>Logistics modelling: the main steps for a DC location study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2671B0-3CA8-49A7-A299-D31DCAC369FF}"/>
              </a:ext>
            </a:extLst>
          </p:cNvPr>
          <p:cNvSpPr txBox="1"/>
          <p:nvPr/>
        </p:nvSpPr>
        <p:spPr>
          <a:xfrm>
            <a:off x="5194555" y="4863602"/>
            <a:ext cx="67475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37586534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0429" y="561801"/>
            <a:ext cx="5950458" cy="4454842"/>
          </a:xfrm>
        </p:spPr>
      </p:pic>
      <p:sp>
        <p:nvSpPr>
          <p:cNvPr id="3" name="TextBox 2"/>
          <p:cNvSpPr txBox="1"/>
          <p:nvPr/>
        </p:nvSpPr>
        <p:spPr>
          <a:xfrm>
            <a:off x="2676317" y="145473"/>
            <a:ext cx="60786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11.1 </a:t>
            </a:r>
            <a:r>
              <a:rPr lang="en-GB" sz="1400" dirty="0"/>
              <a:t>A traditional organizational structure showing key logistics functions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67AFC79-D1B0-400E-889C-01727667EA7C}"/>
              </a:ext>
            </a:extLst>
          </p:cNvPr>
          <p:cNvSpPr txBox="1"/>
          <p:nvPr/>
        </p:nvSpPr>
        <p:spPr>
          <a:xfrm>
            <a:off x="1849511" y="5171361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33782822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4896" y="729614"/>
            <a:ext cx="7321296" cy="4097777"/>
          </a:xfrm>
        </p:spPr>
      </p:pic>
      <p:sp>
        <p:nvSpPr>
          <p:cNvPr id="3" name="TextBox 2"/>
          <p:cNvSpPr txBox="1"/>
          <p:nvPr/>
        </p:nvSpPr>
        <p:spPr>
          <a:xfrm>
            <a:off x="2202873" y="218209"/>
            <a:ext cx="66813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11.2 </a:t>
            </a:r>
            <a:r>
              <a:rPr lang="en-GB" sz="1400" dirty="0"/>
              <a:t>A functional organizational structure showing logistics activities linked together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FBEC73E-F4DE-40ED-9B7A-94F53059D41F}"/>
              </a:ext>
            </a:extLst>
          </p:cNvPr>
          <p:cNvSpPr txBox="1"/>
          <p:nvPr/>
        </p:nvSpPr>
        <p:spPr>
          <a:xfrm>
            <a:off x="1677404" y="4827391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2115738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017321" y="-744963"/>
            <a:ext cx="2862586" cy="6829670"/>
          </a:xfrm>
        </p:spPr>
      </p:pic>
      <p:sp>
        <p:nvSpPr>
          <p:cNvPr id="3" name="TextBox 2"/>
          <p:cNvSpPr txBox="1"/>
          <p:nvPr/>
        </p:nvSpPr>
        <p:spPr>
          <a:xfrm>
            <a:off x="2337955" y="644236"/>
            <a:ext cx="566304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11.3 </a:t>
            </a:r>
            <a:r>
              <a:rPr lang="en-GB" sz="1400" dirty="0"/>
              <a:t>A traditional silo-based functional organizational structure</a:t>
            </a:r>
            <a:endParaRPr lang="en-GB" sz="14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B9CE3CB-A8A3-4C64-B779-142A146A6100}"/>
              </a:ext>
            </a:extLst>
          </p:cNvPr>
          <p:cNvSpPr txBox="1"/>
          <p:nvPr/>
        </p:nvSpPr>
        <p:spPr>
          <a:xfrm>
            <a:off x="1772830" y="4579976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22295921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0186" y="1003181"/>
            <a:ext cx="6447458" cy="3531550"/>
          </a:xfrm>
        </p:spPr>
      </p:pic>
      <p:sp>
        <p:nvSpPr>
          <p:cNvPr id="3" name="TextBox 2"/>
          <p:cNvSpPr txBox="1"/>
          <p:nvPr/>
        </p:nvSpPr>
        <p:spPr>
          <a:xfrm>
            <a:off x="2387588" y="418406"/>
            <a:ext cx="570460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11.4 </a:t>
            </a:r>
            <a:r>
              <a:rPr lang="en-GB" sz="1400" dirty="0"/>
              <a:t>A customer-facing, process-driven organizational structure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4F7EF0A-55F9-44C2-A7C7-033CF0CF0870}"/>
              </a:ext>
            </a:extLst>
          </p:cNvPr>
          <p:cNvSpPr txBox="1"/>
          <p:nvPr/>
        </p:nvSpPr>
        <p:spPr>
          <a:xfrm>
            <a:off x="1640308" y="4792011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29575485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2537" y="693038"/>
            <a:ext cx="5184925" cy="4317582"/>
          </a:xfrm>
        </p:spPr>
      </p:pic>
      <p:sp>
        <p:nvSpPr>
          <p:cNvPr id="3" name="TextBox 2"/>
          <p:cNvSpPr txBox="1"/>
          <p:nvPr/>
        </p:nvSpPr>
        <p:spPr>
          <a:xfrm>
            <a:off x="2919845" y="145947"/>
            <a:ext cx="5590310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11.5 </a:t>
            </a:r>
            <a:r>
              <a:rPr lang="en-GB" sz="1400" dirty="0"/>
              <a:t>Mission management, which acts directly across traditional functional boundaries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B7ECC3F-4E4C-4422-A6B1-592CAD1C5687}"/>
              </a:ext>
            </a:extLst>
          </p:cNvPr>
          <p:cNvSpPr txBox="1"/>
          <p:nvPr/>
        </p:nvSpPr>
        <p:spPr>
          <a:xfrm>
            <a:off x="1848853" y="5034491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1640321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5007" y="813929"/>
            <a:ext cx="6015990" cy="4218926"/>
          </a:xfrm>
        </p:spPr>
      </p:pic>
      <p:sp>
        <p:nvSpPr>
          <p:cNvPr id="3" name="TextBox 2"/>
          <p:cNvSpPr txBox="1"/>
          <p:nvPr/>
        </p:nvSpPr>
        <p:spPr>
          <a:xfrm>
            <a:off x="2995007" y="290709"/>
            <a:ext cx="5112328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11.6 </a:t>
            </a:r>
            <a:r>
              <a:rPr lang="en-GB" sz="1400" dirty="0"/>
              <a:t>Matrix management, which emphasizes both planning and operational elements</a:t>
            </a:r>
            <a:endParaRPr lang="en-GB" sz="1400" b="1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39C510C-C739-45EE-96B7-529B07F2C759}"/>
              </a:ext>
            </a:extLst>
          </p:cNvPr>
          <p:cNvSpPr txBox="1"/>
          <p:nvPr/>
        </p:nvSpPr>
        <p:spPr>
          <a:xfrm>
            <a:off x="2422186" y="5032855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25012530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DC02626-94BD-AEB1-E7DE-D60F7F47BB6E}"/>
              </a:ext>
            </a:extLst>
          </p:cNvPr>
          <p:cNvSpPr txBox="1"/>
          <p:nvPr/>
        </p:nvSpPr>
        <p:spPr>
          <a:xfrm>
            <a:off x="296693" y="5426146"/>
            <a:ext cx="1159861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DDE5820-D6E8-24A3-882A-6D650BE265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48295" y="640012"/>
            <a:ext cx="8659433" cy="4496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75804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6463" y="207818"/>
            <a:ext cx="4401312" cy="5223987"/>
          </a:xfrm>
        </p:spPr>
      </p:pic>
      <p:sp>
        <p:nvSpPr>
          <p:cNvPr id="2" name="TextBox 1"/>
          <p:cNvSpPr txBox="1"/>
          <p:nvPr/>
        </p:nvSpPr>
        <p:spPr>
          <a:xfrm>
            <a:off x="7766304" y="207818"/>
            <a:ext cx="366799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11.8 </a:t>
            </a:r>
            <a:r>
              <a:rPr lang="en-GB" sz="1400" dirty="0"/>
              <a:t>The main types of payment mechanism, showing the relationship between performance and pay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EA72BF-D550-4035-BFAE-9558BD99A780}"/>
              </a:ext>
            </a:extLst>
          </p:cNvPr>
          <p:cNvSpPr txBox="1"/>
          <p:nvPr/>
        </p:nvSpPr>
        <p:spPr>
          <a:xfrm>
            <a:off x="511278" y="5517546"/>
            <a:ext cx="1183248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1626424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6214" y="633984"/>
            <a:ext cx="3762876" cy="4626292"/>
          </a:xfrm>
        </p:spPr>
      </p:pic>
      <p:sp>
        <p:nvSpPr>
          <p:cNvPr id="2" name="TextBox 1"/>
          <p:cNvSpPr txBox="1"/>
          <p:nvPr/>
        </p:nvSpPr>
        <p:spPr>
          <a:xfrm>
            <a:off x="6999090" y="633984"/>
            <a:ext cx="4187536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11.9 </a:t>
            </a:r>
            <a:r>
              <a:rPr lang="en-GB" sz="1400" dirty="0"/>
              <a:t>Hierarchy of payment schemes in relation to financial incentives</a:t>
            </a:r>
            <a:endParaRPr lang="en-GB" sz="1400" b="1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135AE35-4E01-4CD6-9660-3D9F4CADCE4E}"/>
              </a:ext>
            </a:extLst>
          </p:cNvPr>
          <p:cNvSpPr txBox="1"/>
          <p:nvPr/>
        </p:nvSpPr>
        <p:spPr>
          <a:xfrm>
            <a:off x="7179717" y="3334271"/>
            <a:ext cx="445569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21851612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1498" y="474427"/>
            <a:ext cx="3948133" cy="4989004"/>
          </a:xfrm>
        </p:spPr>
      </p:pic>
      <p:sp>
        <p:nvSpPr>
          <p:cNvPr id="2" name="TextBox 1"/>
          <p:cNvSpPr txBox="1"/>
          <p:nvPr/>
        </p:nvSpPr>
        <p:spPr>
          <a:xfrm>
            <a:off x="6789631" y="706582"/>
            <a:ext cx="3595254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11.10 </a:t>
            </a:r>
            <a:r>
              <a:rPr lang="en-GB" sz="1400" dirty="0"/>
              <a:t>The extent of supervision required for different payment schemes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C2489AD-F071-4250-9DF1-BAD3BEB01F4B}"/>
              </a:ext>
            </a:extLst>
          </p:cNvPr>
          <p:cNvSpPr txBox="1"/>
          <p:nvPr/>
        </p:nvSpPr>
        <p:spPr>
          <a:xfrm>
            <a:off x="6789631" y="3798097"/>
            <a:ext cx="525082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39422979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966710" y="270164"/>
            <a:ext cx="3480954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12.1 </a:t>
            </a:r>
            <a:r>
              <a:rPr lang="en-GB" sz="1400" dirty="0"/>
              <a:t>Potential </a:t>
            </a:r>
            <a:r>
              <a:rPr lang="en-GB" sz="1400" dirty="0" err="1"/>
              <a:t>omnichannel</a:t>
            </a:r>
            <a:r>
              <a:rPr lang="en-GB" sz="1400" dirty="0"/>
              <a:t> fulfilment options for food retailing</a:t>
            </a:r>
            <a:endParaRPr lang="en-GB" sz="1400" b="1" dirty="0"/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10745A1-5BD9-4327-AD90-EC2371F3F1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116" y="172278"/>
            <a:ext cx="7061776" cy="549965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25A2B2B-07A0-4B59-BA26-8D2BD0743223}"/>
              </a:ext>
            </a:extLst>
          </p:cNvPr>
          <p:cNvSpPr txBox="1"/>
          <p:nvPr/>
        </p:nvSpPr>
        <p:spPr>
          <a:xfrm>
            <a:off x="7724891" y="4208914"/>
            <a:ext cx="453752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3991657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2576" y="1828800"/>
            <a:ext cx="7874354" cy="2197036"/>
          </a:xfrm>
        </p:spPr>
      </p:pic>
      <p:sp>
        <p:nvSpPr>
          <p:cNvPr id="2" name="TextBox 1"/>
          <p:cNvSpPr txBox="1"/>
          <p:nvPr/>
        </p:nvSpPr>
        <p:spPr>
          <a:xfrm>
            <a:off x="2939857" y="844164"/>
            <a:ext cx="66397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13.1 </a:t>
            </a:r>
            <a:r>
              <a:rPr lang="en-GB" sz="1400" dirty="0"/>
              <a:t>A basic input–output transformation diagram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DED024A-C718-4C45-9FD4-BD8ED2F247F9}"/>
              </a:ext>
            </a:extLst>
          </p:cNvPr>
          <p:cNvSpPr txBox="1"/>
          <p:nvPr/>
        </p:nvSpPr>
        <p:spPr>
          <a:xfrm>
            <a:off x="2051126" y="4328185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3325383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2453" y="1008681"/>
            <a:ext cx="9307487" cy="3084004"/>
          </a:xfrm>
        </p:spPr>
      </p:pic>
      <p:sp>
        <p:nvSpPr>
          <p:cNvPr id="2" name="TextBox 1"/>
          <p:cNvSpPr txBox="1"/>
          <p:nvPr/>
        </p:nvSpPr>
        <p:spPr>
          <a:xfrm>
            <a:off x="3486009" y="423906"/>
            <a:ext cx="506037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13.2 </a:t>
            </a:r>
            <a:r>
              <a:rPr lang="en-GB" sz="1400" dirty="0"/>
              <a:t>A bill of requirements for one product</a:t>
            </a:r>
            <a:endParaRPr lang="en-GB" sz="1400" b="1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1DAB61F-C094-4FBF-8800-8C5903037E0A}"/>
              </a:ext>
            </a:extLst>
          </p:cNvPr>
          <p:cNvSpPr txBox="1"/>
          <p:nvPr/>
        </p:nvSpPr>
        <p:spPr>
          <a:xfrm>
            <a:off x="1640308" y="4792011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34869174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69308CE-14EE-337E-84DC-01D3B9A2D2FD}"/>
              </a:ext>
            </a:extLst>
          </p:cNvPr>
          <p:cNvSpPr txBox="1"/>
          <p:nvPr/>
        </p:nvSpPr>
        <p:spPr>
          <a:xfrm>
            <a:off x="378542" y="5490101"/>
            <a:ext cx="1143491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BFCD27E-A544-9DAD-F262-F3C6DCC3DCD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4178"/>
          <a:stretch>
            <a:fillRect/>
          </a:stretch>
        </p:blipFill>
        <p:spPr>
          <a:xfrm>
            <a:off x="1789355" y="150018"/>
            <a:ext cx="8259328" cy="53400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938071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4986" y="974637"/>
            <a:ext cx="6516624" cy="3123451"/>
          </a:xfrm>
        </p:spPr>
      </p:pic>
      <p:sp>
        <p:nvSpPr>
          <p:cNvPr id="2" name="TextBox 1"/>
          <p:cNvSpPr txBox="1"/>
          <p:nvPr/>
        </p:nvSpPr>
        <p:spPr>
          <a:xfrm>
            <a:off x="3034146" y="442026"/>
            <a:ext cx="626571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14.1 </a:t>
            </a:r>
            <a:r>
              <a:rPr lang="en-GB" sz="1400" dirty="0"/>
              <a:t>Categories of purchase with the appropriate buying process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800D058-7A7A-42D9-95D3-415A7ABD2C4E}"/>
              </a:ext>
            </a:extLst>
          </p:cNvPr>
          <p:cNvSpPr txBox="1"/>
          <p:nvPr/>
        </p:nvSpPr>
        <p:spPr>
          <a:xfrm>
            <a:off x="1640308" y="4792011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 (as adapted from Kraljic (1983))</a:t>
            </a:r>
          </a:p>
        </p:txBody>
      </p:sp>
    </p:spTree>
    <p:extLst>
      <p:ext uri="{BB962C8B-B14F-4D97-AF65-F5344CB8AC3E}">
        <p14:creationId xmlns:p14="http://schemas.microsoft.com/office/powerpoint/2010/main" val="26821639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4409FA1-5956-8D5B-1E7F-A65A2DC4BB53}"/>
              </a:ext>
            </a:extLst>
          </p:cNvPr>
          <p:cNvSpPr txBox="1"/>
          <p:nvPr/>
        </p:nvSpPr>
        <p:spPr>
          <a:xfrm>
            <a:off x="584095" y="5590289"/>
            <a:ext cx="103122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 (as adapted from Cooper and Gardner (1993))</a:t>
            </a:r>
            <a:endParaRPr lang="en-GB" sz="1400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CE3FFB6-F6B7-D980-DCAD-DDD4E08822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594" y="1006101"/>
            <a:ext cx="8783276" cy="43225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323198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0639" y="1184682"/>
            <a:ext cx="10295724" cy="4113253"/>
          </a:xfrm>
        </p:spPr>
      </p:pic>
      <p:sp>
        <p:nvSpPr>
          <p:cNvPr id="2" name="TextBox 1"/>
          <p:cNvSpPr txBox="1"/>
          <p:nvPr/>
        </p:nvSpPr>
        <p:spPr>
          <a:xfrm>
            <a:off x="3075709" y="384464"/>
            <a:ext cx="5985164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15.1 </a:t>
            </a:r>
            <a:r>
              <a:rPr lang="en-GB" sz="1400" dirty="0"/>
              <a:t>Inventory level showing input (order quantity) and output (continuous demand)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0167298-78C4-42C3-9039-B60180B0799F}"/>
              </a:ext>
            </a:extLst>
          </p:cNvPr>
          <p:cNvSpPr txBox="1"/>
          <p:nvPr/>
        </p:nvSpPr>
        <p:spPr>
          <a:xfrm>
            <a:off x="2941772" y="5553704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42097966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8308" y="1098388"/>
            <a:ext cx="9409246" cy="3541204"/>
          </a:xfrm>
        </p:spPr>
      </p:pic>
      <p:sp>
        <p:nvSpPr>
          <p:cNvPr id="2" name="TextBox 1"/>
          <p:cNvSpPr txBox="1"/>
          <p:nvPr/>
        </p:nvSpPr>
        <p:spPr>
          <a:xfrm>
            <a:off x="2867890" y="513613"/>
            <a:ext cx="58085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15.2 </a:t>
            </a:r>
            <a:r>
              <a:rPr lang="en-GB" sz="1400" dirty="0"/>
              <a:t>Inventory level with safety stock in place</a:t>
            </a:r>
            <a:endParaRPr lang="en-GB" sz="1400" b="1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BF1C8E9-B26A-4B77-AD4C-B36D0E47AEFB}"/>
              </a:ext>
            </a:extLst>
          </p:cNvPr>
          <p:cNvSpPr txBox="1"/>
          <p:nvPr/>
        </p:nvSpPr>
        <p:spPr>
          <a:xfrm>
            <a:off x="2229854" y="4962757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257489492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2666" y="863000"/>
            <a:ext cx="8962516" cy="3792762"/>
          </a:xfrm>
        </p:spPr>
      </p:pic>
      <p:sp>
        <p:nvSpPr>
          <p:cNvPr id="2" name="TextBox 1"/>
          <p:cNvSpPr txBox="1"/>
          <p:nvPr/>
        </p:nvSpPr>
        <p:spPr>
          <a:xfrm>
            <a:off x="2512182" y="398530"/>
            <a:ext cx="65254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15.3 </a:t>
            </a:r>
            <a:r>
              <a:rPr lang="en-GB" sz="1400" dirty="0"/>
              <a:t>Periodic review system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30D74DA-0200-4F62-92EA-43B004B6A1A3}"/>
              </a:ext>
            </a:extLst>
          </p:cNvPr>
          <p:cNvSpPr txBox="1"/>
          <p:nvPr/>
        </p:nvSpPr>
        <p:spPr>
          <a:xfrm>
            <a:off x="1908781" y="4854958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27110566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0333" y="927198"/>
            <a:ext cx="9427817" cy="3823162"/>
          </a:xfrm>
        </p:spPr>
      </p:pic>
      <p:sp>
        <p:nvSpPr>
          <p:cNvPr id="2" name="TextBox 1"/>
          <p:cNvSpPr txBox="1"/>
          <p:nvPr/>
        </p:nvSpPr>
        <p:spPr>
          <a:xfrm>
            <a:off x="2600083" y="342423"/>
            <a:ext cx="65195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15.4 </a:t>
            </a:r>
            <a:r>
              <a:rPr lang="en-GB" sz="1400" dirty="0"/>
              <a:t>Fixed point reorder system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1A7CC1D-A761-4726-8CBE-AB91246C06DD}"/>
              </a:ext>
            </a:extLst>
          </p:cNvPr>
          <p:cNvSpPr txBox="1"/>
          <p:nvPr/>
        </p:nvSpPr>
        <p:spPr>
          <a:xfrm>
            <a:off x="1993703" y="5073525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52363328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5039" y="1535634"/>
            <a:ext cx="7558436" cy="3728538"/>
          </a:xfrm>
        </p:spPr>
      </p:pic>
      <p:sp>
        <p:nvSpPr>
          <p:cNvPr id="2" name="TextBox 1"/>
          <p:cNvSpPr txBox="1"/>
          <p:nvPr/>
        </p:nvSpPr>
        <p:spPr>
          <a:xfrm>
            <a:off x="1312269" y="622869"/>
            <a:ext cx="78945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15.5 </a:t>
            </a:r>
            <a:r>
              <a:rPr lang="en-GB" sz="1400" dirty="0"/>
              <a:t>A normal distribution curve showing </a:t>
            </a:r>
            <a:r>
              <a:rPr lang="en-GB" sz="1400" cap="all" dirty="0"/>
              <a:t>95</a:t>
            </a:r>
            <a:r>
              <a:rPr lang="en-GB" sz="1400" dirty="0"/>
              <a:t> per cent and </a:t>
            </a:r>
            <a:r>
              <a:rPr lang="en-GB" sz="1400" cap="all" dirty="0"/>
              <a:t>99</a:t>
            </a:r>
            <a:r>
              <a:rPr lang="en-GB" sz="1400" dirty="0"/>
              <a:t> per cent service levels</a:t>
            </a:r>
            <a:endParaRPr lang="en-GB" sz="1400" b="1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B05878A-BB44-4F65-A503-945FCEFC184C}"/>
              </a:ext>
            </a:extLst>
          </p:cNvPr>
          <p:cNvSpPr txBox="1"/>
          <p:nvPr/>
        </p:nvSpPr>
        <p:spPr>
          <a:xfrm>
            <a:off x="1889975" y="5496791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60140259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7384" y="228699"/>
            <a:ext cx="5956133" cy="5530243"/>
          </a:xfrm>
        </p:spPr>
      </p:pic>
      <p:sp>
        <p:nvSpPr>
          <p:cNvPr id="2" name="TextBox 1"/>
          <p:cNvSpPr txBox="1"/>
          <p:nvPr/>
        </p:nvSpPr>
        <p:spPr>
          <a:xfrm>
            <a:off x="7698899" y="457300"/>
            <a:ext cx="348171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15.6 </a:t>
            </a:r>
            <a:r>
              <a:rPr lang="en-GB" sz="1400" dirty="0"/>
              <a:t>The ‘bullwhip’ or Forrester effect</a:t>
            </a:r>
            <a:endParaRPr lang="en-GB" sz="14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076EB4E-3B3A-4C6B-B463-7F3D74847C25}"/>
              </a:ext>
            </a:extLst>
          </p:cNvPr>
          <p:cNvSpPr txBox="1"/>
          <p:nvPr/>
        </p:nvSpPr>
        <p:spPr>
          <a:xfrm>
            <a:off x="7698899" y="4434201"/>
            <a:ext cx="402258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350991003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5578" y="780569"/>
            <a:ext cx="6236208" cy="4066513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7431786" y="936433"/>
            <a:ext cx="249381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15.7 </a:t>
            </a:r>
            <a:r>
              <a:rPr lang="en-GB" sz="1400" dirty="0"/>
              <a:t>The EOQ balance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25908BC-CFA6-4F68-BE61-7BEA24FEC0F1}"/>
              </a:ext>
            </a:extLst>
          </p:cNvPr>
          <p:cNvSpPr txBox="1"/>
          <p:nvPr/>
        </p:nvSpPr>
        <p:spPr>
          <a:xfrm>
            <a:off x="7431786" y="3644347"/>
            <a:ext cx="445569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82030421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865073" y="987137"/>
            <a:ext cx="259772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15.8 </a:t>
            </a:r>
            <a:r>
              <a:rPr lang="en-GB" sz="1400" dirty="0"/>
              <a:t>Reorder quantities</a:t>
            </a:r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9A341F3-BABF-43D3-8FCC-B8C68AE01B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5424" y="1109845"/>
            <a:ext cx="7988576" cy="363614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30024BC-7EE7-4CCF-B29A-7BBC516AFE5A}"/>
              </a:ext>
            </a:extLst>
          </p:cNvPr>
          <p:cNvSpPr txBox="1"/>
          <p:nvPr/>
        </p:nvSpPr>
        <p:spPr>
          <a:xfrm>
            <a:off x="8027856" y="4579975"/>
            <a:ext cx="392560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82909159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57225" y="549588"/>
            <a:ext cx="73958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15.9 </a:t>
            </a:r>
            <a:r>
              <a:rPr lang="en-GB" sz="1400" dirty="0"/>
              <a:t>The economic order quantity (EOQ) principle</a:t>
            </a:r>
            <a:endParaRPr lang="en-GB" sz="1400" b="1" dirty="0"/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4436474-6788-40F1-8FF0-6C80771518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7225" y="1112872"/>
            <a:ext cx="9087068" cy="370522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3BA9576-6BD7-4BEC-B262-1459FF24BB1C}"/>
              </a:ext>
            </a:extLst>
          </p:cNvPr>
          <p:cNvSpPr txBox="1"/>
          <p:nvPr/>
        </p:nvSpPr>
        <p:spPr>
          <a:xfrm>
            <a:off x="2145509" y="5300898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67403791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9145" y="691060"/>
            <a:ext cx="8152818" cy="4399847"/>
          </a:xfrm>
        </p:spPr>
      </p:pic>
      <p:sp>
        <p:nvSpPr>
          <p:cNvPr id="2" name="TextBox 1"/>
          <p:cNvSpPr txBox="1"/>
          <p:nvPr/>
        </p:nvSpPr>
        <p:spPr>
          <a:xfrm>
            <a:off x="2674205" y="311112"/>
            <a:ext cx="636962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15.10 </a:t>
            </a:r>
            <a:r>
              <a:rPr lang="en-GB" sz="1400" dirty="0"/>
              <a:t>The EOQ formula with worked example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5483D0-3E92-4A59-9BC4-646781251096}"/>
              </a:ext>
            </a:extLst>
          </p:cNvPr>
          <p:cNvSpPr txBox="1"/>
          <p:nvPr/>
        </p:nvSpPr>
        <p:spPr>
          <a:xfrm>
            <a:off x="2229854" y="5209245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7557534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1344</Words>
  <Application>Microsoft Office PowerPoint</Application>
  <PresentationFormat>Widescreen</PresentationFormat>
  <Paragraphs>61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4" baseType="lpstr">
      <vt:lpstr>Aptos</vt:lpstr>
      <vt:lpstr>Aptos Display</vt:lpstr>
      <vt:lpstr>Arial</vt:lpstr>
      <vt:lpstr>Office Theme</vt:lpstr>
      <vt:lpstr>Lecture 2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Irina Neaga</dc:creator>
  <cp:lastModifiedBy>Irina Neaga</cp:lastModifiedBy>
  <cp:revision>1</cp:revision>
  <dcterms:created xsi:type="dcterms:W3CDTF">2026-03-18T22:04:42Z</dcterms:created>
  <dcterms:modified xsi:type="dcterms:W3CDTF">2026-03-18T22:28:21Z</dcterms:modified>
</cp:coreProperties>
</file>