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4"/>
  </p:sldMasterIdLst>
  <p:notesMasterIdLst>
    <p:notesMasterId r:id="rId15"/>
  </p:notesMasterIdLst>
  <p:sldIdLst>
    <p:sldId id="278" r:id="rId5"/>
    <p:sldId id="279" r:id="rId6"/>
    <p:sldId id="280" r:id="rId7"/>
    <p:sldId id="281" r:id="rId8"/>
    <p:sldId id="282" r:id="rId9"/>
    <p:sldId id="288" r:id="rId10"/>
    <p:sldId id="291" r:id="rId11"/>
    <p:sldId id="285" r:id="rId12"/>
    <p:sldId id="292" r:id="rId13"/>
    <p:sldId id="293" r:id="rId14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A212FC-1E78-44BB-B523-CE2FDD713373}" v="47" dt="2023-11-27T12:47:30.820"/>
    <p1510:client id="{27957ADD-F5B2-880D-66B0-60070CF7B420}" v="489" dt="2023-12-08T21:19:42.685"/>
    <p1510:client id="{3083E4DC-50D7-CFC7-6708-AE150E870646}" v="285" dt="2023-12-05T00:58:46.172"/>
    <p1510:client id="{55AEE231-9233-BF58-5E85-DA5959EFE69D}" v="590" dt="2023-12-04T01:33:43.645"/>
    <p1510:client id="{9B855A41-FF20-48EE-E016-85E80419228C}" v="542" dt="2023-12-04T03:00:22.594"/>
    <p1510:client id="{C373A76D-303B-58EC-EADB-EC1DA607F291}" v="1163" dt="2023-12-04T22:07:43.717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60"/>
    <p:restoredTop sz="94609" autoAdjust="0"/>
  </p:normalViewPr>
  <p:slideViewPr>
    <p:cSldViewPr snapToGrid="0" snapToObjects="1">
      <p:cViewPr varScale="1">
        <p:scale>
          <a:sx n="81" d="100"/>
          <a:sy n="81" d="100"/>
        </p:scale>
        <p:origin x="715" y="67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find-and-update.company-information.service.gov.uk/company/13214454" TargetMode="External"/><Relationship Id="rId13" Type="http://schemas.openxmlformats.org/officeDocument/2006/relationships/hyperlink" Target="https://www.madbuns.co.uk/" TargetMode="External"/><Relationship Id="rId18" Type="http://schemas.openxmlformats.org/officeDocument/2006/relationships/hyperlink" Target="https://vegconomist.com/market-and-trends/uk-vegan-food-market-grows/" TargetMode="External"/><Relationship Id="rId3" Type="http://schemas.openxmlformats.org/officeDocument/2006/relationships/hyperlink" Target="http://www.linkedin.com" TargetMode="External"/><Relationship Id="rId7" Type="http://schemas.openxmlformats.org/officeDocument/2006/relationships/hyperlink" Target="mailto:https://www.google.com/maps/place/Madbuns/@51.6178261" TargetMode="External"/><Relationship Id="rId12" Type="http://schemas.openxmlformats.org/officeDocument/2006/relationships/hyperlink" Target="https://www.wynwoodportsmouth.com/different-styles-of-service-in-the-restaurant-business/" TargetMode="External"/><Relationship Id="rId17" Type="http://schemas.openxmlformats.org/officeDocument/2006/relationships/hyperlink" Target="https://rizepoint.com/10-ways-improve-order-accuracy-restaurant/" TargetMode="External"/><Relationship Id="rId2" Type="http://schemas.openxmlformats.org/officeDocument/2006/relationships/hyperlink" Target="https://ratings.food.gov.uk/business/1386822" TargetMode="External"/><Relationship Id="rId16" Type="http://schemas.openxmlformats.org/officeDocument/2006/relationships/hyperlink" Target="https://savoreat.com/how-to-leverage-competitive-analysis-to-beat-competition-in-the-food-industry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europeancleaningjournal.com/magazine/articles/latest-news/dirty-washrooms-deter-97-per-cent-of-brits-from-returning-to-a-restaurant" TargetMode="External"/><Relationship Id="rId11" Type="http://schemas.openxmlformats.org/officeDocument/2006/relationships/hyperlink" Target="https://www.mylondon.news/whats-on/food-drink-news/fast-food-chain-prices-2023-27471735" TargetMode="External"/><Relationship Id="rId5" Type="http://schemas.openxmlformats.org/officeDocument/2006/relationships/hyperlink" Target="http://www.europeancleaningjournal.com" TargetMode="External"/><Relationship Id="rId15" Type="http://schemas.openxmlformats.org/officeDocument/2006/relationships/hyperlink" Target="https://www.whatchefswant.com/2023/07/14/burger-week-naive-feature/" TargetMode="External"/><Relationship Id="rId10" Type="http://schemas.openxmlformats.org/officeDocument/2006/relationships/hyperlink" Target="https://waybackburgers.com/franchising/blog/how-to-greet-customers-in-a-restaurant-5-essential-tips/" TargetMode="External"/><Relationship Id="rId19" Type="http://schemas.openxmlformats.org/officeDocument/2006/relationships/hyperlink" Target="https://www.touchbistro.com/blog/restaurant-slogans-and-tagline-ideas/" TargetMode="External"/><Relationship Id="rId4" Type="http://schemas.openxmlformats.org/officeDocument/2006/relationships/hyperlink" Target="https://www.linkedin.com/pulse/6-reasons-why-restaurants-should-include-vegan-dishes-lucia-sander#:~:text=Having%20these%20culinary%20offerings%20is" TargetMode="External"/><Relationship Id="rId9" Type="http://schemas.openxmlformats.org/officeDocument/2006/relationships/hyperlink" Target="https://waybackburgers.com/franchising/" TargetMode="External"/><Relationship Id="rId14" Type="http://schemas.openxmlformats.org/officeDocument/2006/relationships/hyperlink" Target="https://www.smartmeetings.com/tips-tools/117873/how-to-accommodate-dietary-restric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63508" y="-4869"/>
            <a:ext cx="5385816" cy="1225296"/>
          </a:xfrm>
        </p:spPr>
        <p:txBody>
          <a:bodyPr/>
          <a:lstStyle/>
          <a:p>
            <a:r>
              <a:rPr lang="en-US" dirty="0"/>
              <a:t>Restaurant Review (</a:t>
            </a:r>
            <a:r>
              <a:rPr lang="en-US" dirty="0">
                <a:solidFill>
                  <a:srgbClr val="C00000"/>
                </a:solidFill>
                <a:ea typeface="+mj-lt"/>
                <a:cs typeface="+mj-lt"/>
              </a:rPr>
              <a:t>MADBUNS</a:t>
            </a:r>
            <a:r>
              <a:rPr lang="en-US" dirty="0"/>
              <a:t>)</a:t>
            </a:r>
            <a:br>
              <a:rPr lang="en-US" dirty="0"/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05212" y="1989553"/>
            <a:ext cx="4551890" cy="878908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>
                <a:latin typeface="Sabon Next LT"/>
                <a:cs typeface="Sabon Next LT"/>
              </a:rPr>
              <a:t>Introduction to Gastronomy</a:t>
            </a:r>
            <a:endParaRPr lang="en-US" b="1" dirty="0">
              <a:solidFill>
                <a:srgbClr val="FF0000"/>
              </a:solidFill>
              <a:latin typeface="Sabon Next LT"/>
              <a:cs typeface="Sabon Next LT"/>
            </a:endParaRPr>
          </a:p>
          <a:p>
            <a:r>
              <a:rPr lang="en-US" dirty="0">
                <a:latin typeface="Sabon Next LT"/>
                <a:cs typeface="Sabon Next LT"/>
              </a:rPr>
              <a:t> (BMGM4001)</a:t>
            </a:r>
          </a:p>
          <a:p>
            <a:endParaRPr lang="en-US" dirty="0">
              <a:cs typeface="Sabon Next LT"/>
            </a:endParaRPr>
          </a:p>
        </p:txBody>
      </p:sp>
      <p:pic>
        <p:nvPicPr>
          <p:cNvPr id="4" name="Picture 3" descr="Burgers | Madbuns Ltd | Wales">
            <a:extLst>
              <a:ext uri="{FF2B5EF4-FFF2-40B4-BE49-F238E27FC236}">
                <a16:creationId xmlns:a16="http://schemas.microsoft.com/office/drawing/2014/main" id="{85DCCC10-5489-E848-7A2C-378FDD4C07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7895" b="24868"/>
          <a:stretch/>
        </p:blipFill>
        <p:spPr>
          <a:xfrm>
            <a:off x="-163902" y="-567966"/>
            <a:ext cx="2959769" cy="2052478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FD1BAB48-67FD-C56C-93A0-03F29BA24ECC}"/>
              </a:ext>
            </a:extLst>
          </p:cNvPr>
          <p:cNvSpPr txBox="1">
            <a:spLocks/>
          </p:cNvSpPr>
          <p:nvPr/>
        </p:nvSpPr>
        <p:spPr>
          <a:xfrm>
            <a:off x="4462313" y="3220628"/>
            <a:ext cx="3493008" cy="878908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24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2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6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6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err="1">
                <a:solidFill>
                  <a:schemeClr val="tx1"/>
                </a:solidFill>
                <a:latin typeface="Sabon Next LT"/>
                <a:cs typeface="Sabon Next LT"/>
              </a:rPr>
              <a:t>Amdadur</a:t>
            </a:r>
            <a:r>
              <a:rPr lang="en-US" b="1" dirty="0">
                <a:solidFill>
                  <a:schemeClr val="tx1"/>
                </a:solidFill>
                <a:latin typeface="Sabon Next LT"/>
                <a:cs typeface="Sabon Next LT"/>
              </a:rPr>
              <a:t> Rashid Masum (Student ID: 2128870)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8574DA1-AA23-AC9F-70D8-2CDB478C91DE}"/>
              </a:ext>
            </a:extLst>
          </p:cNvPr>
          <p:cNvSpPr txBox="1">
            <a:spLocks/>
          </p:cNvSpPr>
          <p:nvPr/>
        </p:nvSpPr>
        <p:spPr>
          <a:xfrm>
            <a:off x="4541480" y="4101380"/>
            <a:ext cx="3493008" cy="1522154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24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2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6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6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chemeClr val="tx1"/>
                </a:solidFill>
                <a:latin typeface="Sabon Next LT"/>
                <a:cs typeface="Sabon Next LT"/>
              </a:rPr>
              <a:t>Teacher: Ffion Cumberpatch BA (Hons) </a:t>
            </a:r>
            <a:r>
              <a:rPr lang="en-US" b="1" err="1">
                <a:solidFill>
                  <a:schemeClr val="tx1"/>
                </a:solidFill>
                <a:latin typeface="Sabon Next LT"/>
                <a:cs typeface="Sabon Next LT"/>
              </a:rPr>
              <a:t>CertHE</a:t>
            </a:r>
            <a:r>
              <a:rPr lang="en-US" b="1" dirty="0">
                <a:solidFill>
                  <a:schemeClr val="tx1"/>
                </a:solidFill>
                <a:latin typeface="Sabon Next LT"/>
                <a:cs typeface="Sabon Next LT"/>
              </a:rPr>
              <a:t> MIH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395" y="1978944"/>
            <a:ext cx="5693664" cy="470554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cs typeface="Sabon Next LT"/>
              </a:rPr>
              <a:t>Introduction</a:t>
            </a:r>
          </a:p>
          <a:p>
            <a:r>
              <a:rPr lang="en-US" dirty="0">
                <a:cs typeface="Sabon Next LT"/>
              </a:rPr>
              <a:t>Establishment</a:t>
            </a:r>
          </a:p>
          <a:p>
            <a:r>
              <a:rPr lang="en-US" dirty="0"/>
              <a:t>​Marketing &amp; Facilities</a:t>
            </a:r>
            <a:endParaRPr lang="en-US" dirty="0">
              <a:cs typeface="Sabon Next LT"/>
            </a:endParaRPr>
          </a:p>
          <a:p>
            <a:r>
              <a:rPr lang="en-US" dirty="0">
                <a:cs typeface="Sabon Next LT"/>
              </a:rPr>
              <a:t>Dining Experience</a:t>
            </a:r>
          </a:p>
          <a:p>
            <a:r>
              <a:rPr lang="en-US" dirty="0">
                <a:cs typeface="Sabon Next LT"/>
              </a:rPr>
              <a:t>Other Observations</a:t>
            </a:r>
          </a:p>
          <a:p>
            <a:r>
              <a:rPr lang="en-US" dirty="0">
                <a:cs typeface="Sabon Next LT"/>
              </a:rPr>
              <a:t>Pictures of my visit</a:t>
            </a:r>
          </a:p>
          <a:p>
            <a:r>
              <a:rPr lang="en-US" dirty="0"/>
              <a:t>​Conclusion</a:t>
            </a:r>
            <a:endParaRPr lang="en-US" dirty="0">
              <a:cs typeface="Sabon Next LT"/>
            </a:endParaRPr>
          </a:p>
          <a:p>
            <a:r>
              <a:rPr lang="en-US" dirty="0">
                <a:cs typeface="Sabon Next LT"/>
              </a:rPr>
              <a:t>References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0B32ED-E362-BA3B-7EBF-16C2409EA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1174" y="872757"/>
            <a:ext cx="5693664" cy="768096"/>
          </a:xfrm>
        </p:spPr>
        <p:txBody>
          <a:bodyPr/>
          <a:lstStyle/>
          <a:p>
            <a:r>
              <a:rPr lang="en-US" dirty="0"/>
              <a:t>Contents</a:t>
            </a:r>
          </a:p>
        </p:txBody>
      </p:sp>
    </p:spTree>
    <p:extLst>
      <p:ext uri="{BB962C8B-B14F-4D97-AF65-F5344CB8AC3E}">
        <p14:creationId xmlns:p14="http://schemas.microsoft.com/office/powerpoint/2010/main" val="3855531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1598" y="1214349"/>
            <a:ext cx="6766560" cy="768096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B8C4B-3A3C-9FD1-59FB-1666C1F0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4274" y="2310499"/>
            <a:ext cx="6766560" cy="358058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rgbClr val="1F2C8F"/>
                </a:solidFill>
                <a:latin typeface="Sabon Next LT"/>
                <a:ea typeface="+mn-lt"/>
                <a:cs typeface="+mn-lt"/>
              </a:rPr>
              <a:t>"Once you try it, you will love it"</a:t>
            </a:r>
            <a:r>
              <a:rPr lang="en-US" sz="2400" dirty="0">
                <a:solidFill>
                  <a:srgbClr val="1F2C8F"/>
                </a:solidFill>
                <a:latin typeface="Sabon Next LT"/>
                <a:ea typeface="+mn-lt"/>
                <a:cs typeface="Sabon Next LT"/>
              </a:rPr>
              <a:t>(</a:t>
            </a:r>
            <a:r>
              <a:rPr lang="en-US" sz="2400" dirty="0" err="1">
                <a:solidFill>
                  <a:srgbClr val="1F2C8F"/>
                </a:solidFill>
                <a:latin typeface="Sabon Next LT"/>
                <a:ea typeface="+mn-lt"/>
                <a:cs typeface="Sabon Next LT"/>
              </a:rPr>
              <a:t>Weinryb</a:t>
            </a:r>
            <a:r>
              <a:rPr lang="en-US" sz="2400" dirty="0">
                <a:solidFill>
                  <a:srgbClr val="1F2C8F"/>
                </a:solidFill>
                <a:latin typeface="Sabon Next LT"/>
                <a:ea typeface="+mn-lt"/>
                <a:cs typeface="Sabon Next LT"/>
              </a:rPr>
              <a:t>, 2022)</a:t>
            </a:r>
            <a:r>
              <a:rPr lang="en-US" sz="2400" dirty="0">
                <a:solidFill>
                  <a:srgbClr val="1F2C8F"/>
                </a:solidFill>
                <a:latin typeface="Sabon Next LT"/>
                <a:ea typeface="+mn-lt"/>
                <a:cs typeface="+mn-lt"/>
              </a:rPr>
              <a:t>.</a:t>
            </a:r>
            <a:endParaRPr lang="en-US" dirty="0"/>
          </a:p>
          <a:p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So, the whole concept of </a:t>
            </a:r>
            <a:r>
              <a:rPr lang="en-US" sz="2400" dirty="0" err="1">
                <a:ea typeface="+mn-lt"/>
                <a:cs typeface="+mn-lt"/>
              </a:rPr>
              <a:t>Madbuns</a:t>
            </a:r>
            <a:r>
              <a:rPr lang="en-US" sz="2400" dirty="0">
                <a:ea typeface="+mn-lt"/>
                <a:cs typeface="+mn-lt"/>
              </a:rPr>
              <a:t> started with these three blokes from Swansea who were constantly on the hunt for the most mind-blowing burger in town.</a:t>
            </a:r>
            <a:endParaRPr lang="en-US"/>
          </a:p>
          <a:p>
            <a:r>
              <a:rPr lang="en-US" sz="2400" dirty="0">
                <a:ea typeface="+mn-lt"/>
                <a:cs typeface="+mn-lt"/>
              </a:rPr>
              <a:t>Never visited before,  went there with three other friends, heard lot about this place from friends. So, 20th November 2023 we visit </a:t>
            </a:r>
            <a:r>
              <a:rPr lang="en-US" sz="2400" dirty="0" err="1">
                <a:ea typeface="+mn-lt"/>
                <a:cs typeface="+mn-lt"/>
              </a:rPr>
              <a:t>Madbuns</a:t>
            </a:r>
            <a:r>
              <a:rPr lang="en-US" sz="2400" dirty="0">
                <a:ea typeface="+mn-lt"/>
                <a:cs typeface="+mn-lt"/>
              </a:rPr>
              <a:t>.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FC3FD3F-45EE-74E3-AD64-441303B8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B219B-7E3A-7E84-6386-37313F0CF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4561" y="2064446"/>
            <a:ext cx="6400800" cy="768096"/>
          </a:xfrm>
        </p:spPr>
        <p:txBody>
          <a:bodyPr/>
          <a:lstStyle/>
          <a:p>
            <a:r>
              <a:rPr lang="en-US" dirty="0">
                <a:latin typeface="Arial Black"/>
                <a:cs typeface="Arial Black" panose="020B0604020202020204" pitchFamily="34" charset="0"/>
              </a:rPr>
              <a:t>Establishment</a:t>
            </a:r>
            <a:endParaRPr lang="en-US" sz="44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E339BF-E6D7-DD0E-AF02-6813852EE7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95600" y="3075551"/>
            <a:ext cx="6400800" cy="146724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>
                <a:solidFill>
                  <a:srgbClr val="1F2C8F"/>
                </a:solidFill>
                <a:ea typeface="+mn-lt"/>
                <a:cs typeface="+mn-lt"/>
              </a:rPr>
              <a:t>Hey there! Let's talk about </a:t>
            </a:r>
            <a:r>
              <a:rPr lang="en-US" err="1">
                <a:solidFill>
                  <a:srgbClr val="1F2C8F"/>
                </a:solidFill>
                <a:ea typeface="+mn-lt"/>
                <a:cs typeface="+mn-lt"/>
              </a:rPr>
              <a:t>Madbuns</a:t>
            </a:r>
            <a:r>
              <a:rPr lang="en-US" dirty="0">
                <a:solidFill>
                  <a:srgbClr val="1F2C8F"/>
                </a:solidFill>
                <a:ea typeface="+mn-lt"/>
                <a:cs typeface="+mn-lt"/>
              </a:rPr>
              <a:t> Incorporated, the buzzing startup that took the scene by storm on February 19th, 2021 </a:t>
            </a:r>
            <a:r>
              <a:rPr lang="en-US" dirty="0">
                <a:solidFill>
                  <a:srgbClr val="1F2C8F"/>
                </a:solidFill>
                <a:latin typeface="Sabon Next LT"/>
                <a:ea typeface="+mn-lt"/>
                <a:cs typeface="Sabon Next LT"/>
              </a:rPr>
              <a:t>(GOV.UK, n.d.).</a:t>
            </a:r>
          </a:p>
          <a:p>
            <a:endParaRPr lang="en-US" dirty="0">
              <a:latin typeface="Sabon Next LT"/>
              <a:cs typeface="Sabon Next LT"/>
            </a:endParaRP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887174EC-7CD7-80F3-A3DC-7C7F8CB35C5E}"/>
              </a:ext>
            </a:extLst>
          </p:cNvPr>
          <p:cNvSpPr txBox="1">
            <a:spLocks/>
          </p:cNvSpPr>
          <p:nvPr/>
        </p:nvSpPr>
        <p:spPr>
          <a:xfrm>
            <a:off x="2889662" y="4841016"/>
            <a:ext cx="6400800" cy="146724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4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solidFill>
                  <a:srgbClr val="1F2C8F"/>
                </a:solidFill>
                <a:latin typeface="Sabon Next LT"/>
                <a:ea typeface="+mn-lt"/>
                <a:cs typeface="Sabon Next LT"/>
              </a:rPr>
              <a:t>Madbuns</a:t>
            </a:r>
            <a:r>
              <a:rPr lang="en-US" dirty="0">
                <a:solidFill>
                  <a:srgbClr val="1F2C8F"/>
                </a:solidFill>
                <a:latin typeface="Sabon Next LT"/>
                <a:ea typeface="+mn-lt"/>
                <a:cs typeface="Sabon Next LT"/>
              </a:rPr>
              <a:t> is </a:t>
            </a:r>
            <a:r>
              <a:rPr lang="en-US" dirty="0">
                <a:solidFill>
                  <a:srgbClr val="1F2C8F"/>
                </a:solidFill>
                <a:ea typeface="+mn-lt"/>
                <a:cs typeface="+mn-lt"/>
              </a:rPr>
              <a:t>quick-service restaurants</a:t>
            </a:r>
            <a:r>
              <a:rPr lang="en-US" dirty="0">
                <a:solidFill>
                  <a:srgbClr val="1F2C8F"/>
                </a:solidFill>
                <a:latin typeface="Sabon Next LT"/>
                <a:ea typeface="+mn-lt"/>
                <a:cs typeface="Sabon Next LT"/>
              </a:rPr>
              <a:t>(Kent, 2018).</a:t>
            </a:r>
          </a:p>
          <a:p>
            <a:endParaRPr lang="en-US" dirty="0">
              <a:latin typeface="Sabon Next LT"/>
              <a:cs typeface="Sabon Next LT"/>
            </a:endParaRPr>
          </a:p>
        </p:txBody>
      </p:sp>
    </p:spTree>
    <p:extLst>
      <p:ext uri="{BB962C8B-B14F-4D97-AF65-F5344CB8AC3E}">
        <p14:creationId xmlns:p14="http://schemas.microsoft.com/office/powerpoint/2010/main" val="2952923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641" y="206320"/>
            <a:ext cx="7013448" cy="661717"/>
          </a:xfrm>
        </p:spPr>
        <p:txBody>
          <a:bodyPr/>
          <a:lstStyle/>
          <a:p>
            <a:r>
              <a:rPr lang="en-US" dirty="0">
                <a:latin typeface="Arial"/>
                <a:cs typeface="Arial"/>
              </a:rPr>
              <a:t>Marketing &amp;Facilities</a:t>
            </a:r>
            <a:endParaRPr lang="en-US" dirty="0" err="1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BBD890-6A99-C160-C084-2916E231071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947204" y="1120954"/>
            <a:ext cx="7355998" cy="570032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>
                <a:cs typeface="Sabon Next LT"/>
              </a:rPr>
              <a:t>&gt;</a:t>
            </a:r>
            <a:r>
              <a:rPr lang="en-US" dirty="0" err="1">
                <a:cs typeface="Sabon Next LT"/>
              </a:rPr>
              <a:t>Madbus</a:t>
            </a:r>
            <a:r>
              <a:rPr lang="en-US" dirty="0">
                <a:cs typeface="Sabon Next LT"/>
              </a:rPr>
              <a:t> have Small dinning in area (capacity 20seats).</a:t>
            </a:r>
          </a:p>
          <a:p>
            <a:r>
              <a:rPr lang="en-US" dirty="0">
                <a:cs typeface="Sabon Next LT"/>
              </a:rPr>
              <a:t>Also, Customer can order takeaway and deliveries.</a:t>
            </a:r>
          </a:p>
          <a:p>
            <a:r>
              <a:rPr lang="en-US" dirty="0">
                <a:cs typeface="Sabon Next LT"/>
              </a:rPr>
              <a:t>&gt;Customer can order via telephone/UberEATS/</a:t>
            </a:r>
            <a:r>
              <a:rPr lang="en-US" dirty="0" err="1">
                <a:cs typeface="Sabon Next LT"/>
              </a:rPr>
              <a:t>SwanseaEats</a:t>
            </a:r>
            <a:r>
              <a:rPr lang="en-US" dirty="0">
                <a:cs typeface="Sabon Next LT"/>
              </a:rPr>
              <a:t>/Just Eat.</a:t>
            </a:r>
          </a:p>
          <a:p>
            <a:r>
              <a:rPr lang="en-US" dirty="0">
                <a:cs typeface="Sabon Next LT"/>
              </a:rPr>
              <a:t>If Customer want to order online its take you to SwanseaEats site.</a:t>
            </a:r>
          </a:p>
          <a:p>
            <a:r>
              <a:rPr lang="en-US" dirty="0">
                <a:cs typeface="Sabon Next LT"/>
              </a:rPr>
              <a:t>&gt;They also connect with customer via social platform like Instagram, Facebook, snapchat.</a:t>
            </a:r>
          </a:p>
          <a:p>
            <a:r>
              <a:rPr lang="en-US" dirty="0">
                <a:cs typeface="Sabon Next LT"/>
              </a:rPr>
              <a:t>&gt;It's located on </a:t>
            </a:r>
            <a:r>
              <a:rPr lang="en-US" dirty="0">
                <a:solidFill>
                  <a:srgbClr val="1F2C8F"/>
                </a:solidFill>
                <a:latin typeface="Sabon Next LT"/>
                <a:cs typeface="Sabon Next LT"/>
              </a:rPr>
              <a:t>32 St Helen's Rd, Swansea SA1 4AY (Google, n.d.), also have bus stop opposite the shop. &gt;There is no car park, but you can park side of road anytime up to a 2 hour.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94FF72B7-0438-3641-5939-75128934B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  <p:pic>
        <p:nvPicPr>
          <p:cNvPr id="10" name="Picture 9" descr="A close up of a bag&#10;&#10;Description automatically generated">
            <a:extLst>
              <a:ext uri="{FF2B5EF4-FFF2-40B4-BE49-F238E27FC236}">
                <a16:creationId xmlns:a16="http://schemas.microsoft.com/office/drawing/2014/main" id="{4225D403-5874-AD47-5ED6-820E9940C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4" y="1060361"/>
            <a:ext cx="3802539" cy="5112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30A5BFC-C134-C072-C14D-9E51A94C8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Dining</a:t>
            </a:r>
            <a:r>
              <a:rPr lang="en-US" dirty="0"/>
              <a:t>  Experience</a:t>
            </a:r>
          </a:p>
        </p:txBody>
      </p:sp>
      <p:sp>
        <p:nvSpPr>
          <p:cNvPr id="374" name="Slide Number Placeholder 373">
            <a:extLst>
              <a:ext uri="{FF2B5EF4-FFF2-40B4-BE49-F238E27FC236}">
                <a16:creationId xmlns:a16="http://schemas.microsoft.com/office/drawing/2014/main" id="{049B2870-98EC-2977-8CE4-A7AA30099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 smtClean="0"/>
              <a:pPr/>
              <a:t>6</a:t>
            </a:fld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70C77AB-7E91-84A6-3E62-DAB80E1E44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5857" y="1423160"/>
            <a:ext cx="2011680" cy="5251746"/>
          </a:xfrm>
        </p:spPr>
        <p:txBody>
          <a:bodyPr/>
          <a:lstStyle/>
          <a:p>
            <a:pPr lvl="0"/>
            <a:r>
              <a:rPr lang="en-US" dirty="0">
                <a:latin typeface="Arial"/>
                <a:cs typeface="Arial"/>
              </a:rPr>
              <a:t>Welcoming</a:t>
            </a:r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A3BF8E55-B2B9-104D-F277-08902534735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41612" y="3165989"/>
            <a:ext cx="2059166" cy="3243992"/>
          </a:xfrm>
        </p:spPr>
        <p:txBody>
          <a:bodyPr/>
          <a:lstStyle/>
          <a:p>
            <a:r>
              <a:rPr lang="en-US" sz="1600" dirty="0">
                <a:solidFill>
                  <a:srgbClr val="1F2C8F"/>
                </a:solidFill>
                <a:ea typeface="+mn-lt"/>
                <a:cs typeface="+mn-lt"/>
              </a:rPr>
              <a:t>The staff at </a:t>
            </a:r>
            <a:r>
              <a:rPr lang="en-US" sz="1600" err="1">
                <a:solidFill>
                  <a:srgbClr val="1F2C8F"/>
                </a:solidFill>
                <a:ea typeface="+mn-lt"/>
                <a:cs typeface="+mn-lt"/>
              </a:rPr>
              <a:t>MadBuns</a:t>
            </a:r>
            <a:r>
              <a:rPr lang="en-US" sz="1600" dirty="0">
                <a:solidFill>
                  <a:srgbClr val="1F2C8F"/>
                </a:solidFill>
                <a:ea typeface="+mn-lt"/>
                <a:cs typeface="+mn-lt"/>
              </a:rPr>
              <a:t> Welcoming is hailed as friendly, accommodating, and super welcoming. It seems like they go above and beyond to make sure their customers feel right at home. According to </a:t>
            </a:r>
            <a:r>
              <a:rPr lang="en-US" sz="1600" dirty="0">
                <a:solidFill>
                  <a:srgbClr val="1F2C8F"/>
                </a:solidFill>
                <a:latin typeface="Sabon Next LT"/>
                <a:ea typeface="+mn-lt"/>
                <a:cs typeface="Sabon Next LT"/>
              </a:rPr>
              <a:t>(https://waybackburgers.com/franchising/, 2020) first impression set the tune. </a:t>
            </a:r>
            <a:endParaRPr lang="en-US" sz="1600">
              <a:latin typeface="Sabon Next LT"/>
              <a:cs typeface="Sabon Next LT"/>
            </a:endParaRP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15DD9AC8-4A5F-70DB-AA68-C461059D81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811845" y="1512225"/>
            <a:ext cx="2011680" cy="5053824"/>
          </a:xfrm>
        </p:spPr>
        <p:txBody>
          <a:bodyPr/>
          <a:lstStyle/>
          <a:p>
            <a:r>
              <a:rPr lang="en-US" dirty="0">
                <a:latin typeface="Arial"/>
                <a:cs typeface="Arial"/>
              </a:rPr>
              <a:t>ordering</a:t>
            </a:r>
            <a:endParaRPr lang="en-US" dirty="0"/>
          </a:p>
          <a:p>
            <a:endParaRPr lang="en-US" dirty="0"/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CE9DA14-62AB-A857-6387-1F5D330B3F3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2532640"/>
            <a:ext cx="1920240" cy="4213301"/>
          </a:xfrm>
        </p:spPr>
        <p:txBody>
          <a:bodyPr/>
          <a:lstStyle/>
          <a:p>
            <a:r>
              <a:rPr lang="en-US" sz="1600" dirty="0">
                <a:cs typeface="Sabon Next LT"/>
              </a:rPr>
              <a:t>According to </a:t>
            </a:r>
            <a:r>
              <a:rPr lang="en-US" sz="1600" dirty="0">
                <a:ea typeface="+mn-lt"/>
                <a:cs typeface="+mn-lt"/>
              </a:rPr>
              <a:t>(</a:t>
            </a:r>
            <a:r>
              <a:rPr lang="en-US" sz="1600" dirty="0" err="1">
                <a:ea typeface="+mn-lt"/>
                <a:cs typeface="+mn-lt"/>
              </a:rPr>
              <a:t>Tenifa</a:t>
            </a:r>
            <a:r>
              <a:rPr lang="en-US" sz="1600" dirty="0">
                <a:ea typeface="+mn-lt"/>
                <a:cs typeface="+mn-lt"/>
              </a:rPr>
              <a:t>, 2022)</a:t>
            </a:r>
          </a:p>
          <a:p>
            <a:r>
              <a:rPr lang="en-US" sz="1600" dirty="0">
                <a:solidFill>
                  <a:srgbClr val="1F2C8F"/>
                </a:solidFill>
                <a:ea typeface="+mn-lt"/>
                <a:cs typeface="+mn-lt"/>
              </a:rPr>
              <a:t>Clarify and verify Order. Waiter</a:t>
            </a:r>
            <a:r>
              <a:rPr lang="en-US" sz="1600" dirty="0">
                <a:cs typeface="Sabon Next LT"/>
              </a:rPr>
              <a:t> arrived to take order with smile on his face, I have order Tower of London (smashed beef, lettuce, ketchup, cheese, fried egg and turkey rushers), chips and mojitos, my friend's order other different burgers, drinks and sides. </a:t>
            </a:r>
            <a:endParaRPr lang="en-US" sz="1600">
              <a:latin typeface="Sabon Next LT"/>
              <a:cs typeface="Sabon Next LT"/>
            </a:endParaRP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28A203B-0CF0-2AB0-5F54-07C8E300391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76900" y="1512225"/>
            <a:ext cx="2011680" cy="5093408"/>
          </a:xfrm>
        </p:spPr>
        <p:txBody>
          <a:bodyPr/>
          <a:lstStyle/>
          <a:p>
            <a:r>
              <a:rPr lang="en-US" dirty="0">
                <a:latin typeface="Arial"/>
                <a:cs typeface="Arial"/>
              </a:rPr>
              <a:t>eating</a:t>
            </a:r>
            <a:endParaRPr lang="en-US" dirty="0"/>
          </a:p>
          <a:p>
            <a:endParaRPr lang="en-US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710CB940-D45B-59F1-06E5-9CC94100EF0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413391"/>
            <a:ext cx="1920240" cy="2778369"/>
          </a:xfrm>
        </p:spPr>
        <p:txBody>
          <a:bodyPr/>
          <a:lstStyle/>
          <a:p>
            <a:r>
              <a:rPr lang="en-US" dirty="0">
                <a:cs typeface="Sabon Next LT"/>
              </a:rPr>
              <a:t>Food arrived after 20 munities we order; it was smoking hot when its arrived. It is very different and flavorful, I have thoroughly enjoyed it also portion is very big, my friends also enjoyed their meal. I believe it's because of local sourcing, locals source make food fresh, tastier and sustainable </a:t>
            </a:r>
            <a:r>
              <a:rPr lang="en-US" dirty="0">
                <a:latin typeface="Sabon Next LT"/>
                <a:cs typeface="Sabon Next LT"/>
              </a:rPr>
              <a:t>(</a:t>
            </a:r>
            <a:r>
              <a:rPr lang="en-US" dirty="0" err="1">
                <a:latin typeface="Sabon Next LT"/>
                <a:cs typeface="Sabon Next LT"/>
              </a:rPr>
              <a:t>SarahRe</a:t>
            </a:r>
            <a:r>
              <a:rPr lang="en-US" dirty="0">
                <a:latin typeface="Sabon Next LT"/>
                <a:cs typeface="Sabon Next LT"/>
              </a:rPr>
              <a:t>, 2023).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5BC0115-F702-2E0A-61A4-4A6CE33FD77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223200" y="1512225"/>
            <a:ext cx="1982373" cy="4737149"/>
          </a:xfrm>
        </p:spPr>
        <p:txBody>
          <a:bodyPr/>
          <a:lstStyle/>
          <a:p>
            <a:r>
              <a:rPr lang="en-US" dirty="0">
                <a:latin typeface="Arial"/>
                <a:cs typeface="Arial"/>
              </a:rPr>
              <a:t>Using washroom</a:t>
            </a:r>
            <a:endParaRPr lang="en-US" dirty="0"/>
          </a:p>
          <a:p>
            <a:endParaRPr lang="en-US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0DA38E3-68A2-4FF9-022B-BA0DF832B1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57985" y="2849313"/>
            <a:ext cx="1920240" cy="3709110"/>
          </a:xfrm>
        </p:spPr>
        <p:txBody>
          <a:bodyPr/>
          <a:lstStyle/>
          <a:p>
            <a:r>
              <a:rPr lang="en-US" sz="1600" dirty="0">
                <a:cs typeface="Sabon Next LT"/>
              </a:rPr>
              <a:t>Its good size and clean but its little cold, they could have put the heating on .It is  very important to have very clean washroom because, according to </a:t>
            </a:r>
            <a:r>
              <a:rPr lang="en-US" sz="1600" dirty="0">
                <a:latin typeface="Sabon Next LT"/>
                <a:cs typeface="Sabon Next LT"/>
              </a:rPr>
              <a:t>(ECJ, 2018) 97% Brits wont visit won't return (2012 adults participate).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9D48D07F-2D5B-F0D5-4005-197607C4F19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18980" y="1512225"/>
            <a:ext cx="2021576" cy="4737149"/>
          </a:xfrm>
        </p:spPr>
        <p:txBody>
          <a:bodyPr/>
          <a:lstStyle/>
          <a:p>
            <a:r>
              <a:rPr lang="en-US" dirty="0">
                <a:latin typeface="Arial"/>
                <a:cs typeface="Arial"/>
              </a:rPr>
              <a:t>Bills</a:t>
            </a:r>
            <a:endParaRPr lang="en-US" dirty="0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B72BD1AE-7290-BA6E-18FB-8181C0D13E7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2601911"/>
            <a:ext cx="1920240" cy="3589849"/>
          </a:xfrm>
        </p:spPr>
        <p:txBody>
          <a:bodyPr/>
          <a:lstStyle/>
          <a:p>
            <a:r>
              <a:rPr lang="en-US" sz="1600" dirty="0">
                <a:cs typeface="Sabon Next LT"/>
              </a:rPr>
              <a:t>Our bill was 58 pound. Per head costing 14.50, on the other hand Medium Big</a:t>
            </a:r>
            <a:r>
              <a:rPr lang="en-US" sz="1600" dirty="0">
                <a:solidFill>
                  <a:srgbClr val="1F2C8F"/>
                </a:solidFill>
                <a:ea typeface="+mn-lt"/>
                <a:cs typeface="+mn-lt"/>
              </a:rPr>
              <a:t> Mac Meal costing £5.69</a:t>
            </a:r>
            <a:r>
              <a:rPr lang="en-US" sz="1600" dirty="0">
                <a:solidFill>
                  <a:srgbClr val="1F2C8F"/>
                </a:solidFill>
                <a:latin typeface="Times New Roman"/>
                <a:ea typeface="+mn-lt"/>
                <a:cs typeface="Times New Roman"/>
              </a:rPr>
              <a:t>(Jenne, 2023)</a:t>
            </a:r>
            <a:r>
              <a:rPr lang="en-US" sz="1600" dirty="0">
                <a:solidFill>
                  <a:srgbClr val="1F2C8F"/>
                </a:solidFill>
                <a:ea typeface="+mn-lt"/>
                <a:cs typeface="+mn-lt"/>
              </a:rPr>
              <a:t>. Its</a:t>
            </a:r>
            <a:r>
              <a:rPr lang="en-US" sz="1600" dirty="0">
                <a:cs typeface="Sabon Next LT"/>
              </a:rPr>
              <a:t> little Expensive but service and food quality make this stunning value.</a:t>
            </a:r>
          </a:p>
        </p:txBody>
      </p:sp>
    </p:spTree>
    <p:extLst>
      <p:ext uri="{BB962C8B-B14F-4D97-AF65-F5344CB8AC3E}">
        <p14:creationId xmlns:p14="http://schemas.microsoft.com/office/powerpoint/2010/main" val="16004945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71CEB5-0F43-BA22-C4E7-3A84E631D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observation</a:t>
            </a:r>
          </a:p>
        </p:txBody>
      </p:sp>
      <p:sp>
        <p:nvSpPr>
          <p:cNvPr id="102" name="Slide Number Placeholder 101">
            <a:extLst>
              <a:ext uri="{FF2B5EF4-FFF2-40B4-BE49-F238E27FC236}">
                <a16:creationId xmlns:a16="http://schemas.microsoft.com/office/drawing/2014/main" id="{51BDF1B8-4D26-9C08-3102-6224AA6A4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FC63C25-FE2A-0C11-2CEA-A80AA78FC3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Vegetarian</a:t>
            </a:r>
            <a:r>
              <a:rPr lang="en-US">
                <a:latin typeface="Arial"/>
                <a:cs typeface="Arial"/>
              </a:rPr>
              <a:t> options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AD6749A-51D8-599C-7C31-9922CF228D3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752286"/>
            <a:ext cx="2770632" cy="2602595"/>
          </a:xfrm>
        </p:spPr>
        <p:txBody>
          <a:bodyPr/>
          <a:lstStyle/>
          <a:p>
            <a:pPr marL="347345" indent="-347345"/>
            <a:r>
              <a:rPr lang="en-US" dirty="0">
                <a:cs typeface="Sabon Next LT"/>
              </a:rPr>
              <a:t>Nice to see there is some vegetarian options</a:t>
            </a:r>
            <a:r>
              <a:rPr lang="en-US" dirty="0">
                <a:latin typeface="Times New Roman"/>
                <a:cs typeface="Times New Roman"/>
              </a:rPr>
              <a:t>(</a:t>
            </a:r>
            <a:r>
              <a:rPr lang="en-US" err="1">
                <a:latin typeface="Times New Roman"/>
                <a:cs typeface="Times New Roman"/>
              </a:rPr>
              <a:t>Madbuns</a:t>
            </a:r>
            <a:r>
              <a:rPr lang="en-US" dirty="0">
                <a:latin typeface="Times New Roman"/>
                <a:cs typeface="Times New Roman"/>
              </a:rPr>
              <a:t>, n.d.)</a:t>
            </a:r>
            <a:r>
              <a:rPr lang="en-US" dirty="0">
                <a:cs typeface="Sabon Next LT"/>
              </a:rPr>
              <a:t>.</a:t>
            </a:r>
          </a:p>
          <a:p>
            <a:pPr marL="347345" indent="-347345"/>
            <a:r>
              <a:rPr lang="en-US" dirty="0">
                <a:cs typeface="Sabon Next LT"/>
              </a:rPr>
              <a:t>It is important to have vegetarian options to get wider audience. According to </a:t>
            </a:r>
            <a:r>
              <a:rPr lang="en-US" dirty="0">
                <a:latin typeface="Sabon Next LT"/>
                <a:cs typeface="Sabon Next LT"/>
              </a:rPr>
              <a:t>(</a:t>
            </a:r>
            <a:r>
              <a:rPr lang="en-US" dirty="0" err="1">
                <a:latin typeface="Sabon Next LT"/>
                <a:cs typeface="Sabon Next LT"/>
              </a:rPr>
              <a:t>Dulhunty</a:t>
            </a:r>
            <a:r>
              <a:rPr lang="en-US" dirty="0">
                <a:latin typeface="Sabon Next LT"/>
                <a:cs typeface="Sabon Next LT"/>
              </a:rPr>
              <a:t>, 2019) increasing of health consciousness, people becoming more vegetarian.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53AB0-02A6-E89E-7E23-593DBF52F4E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Food hygiene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BF56CE2-ADEB-1E22-50FB-9F2AB378648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pPr marL="347345" indent="-347345"/>
            <a:r>
              <a:rPr lang="en-US" dirty="0">
                <a:cs typeface="Sabon Next LT"/>
              </a:rPr>
              <a:t>Food hygiene is 4 star, which is good </a:t>
            </a:r>
            <a:r>
              <a:rPr lang="en-US" dirty="0">
                <a:latin typeface="Sabon Next LT"/>
                <a:cs typeface="Sabon Next LT"/>
              </a:rPr>
              <a:t>(Agency, 2023)</a:t>
            </a:r>
            <a:r>
              <a:rPr lang="en-US" dirty="0">
                <a:cs typeface="Sabon Next LT"/>
              </a:rPr>
              <a:t>, if they improve little bit more, they can get 5 star.</a:t>
            </a:r>
          </a:p>
          <a:p>
            <a:pPr marL="347345" indent="-347345"/>
            <a:endParaRPr lang="en-US" dirty="0">
              <a:cs typeface="Sabon Next L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45CA7-A767-9133-8871-800B16D5D7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23408"/>
            <a:ext cx="3338312" cy="4081509"/>
          </a:xfrm>
        </p:spPr>
        <p:txBody>
          <a:bodyPr/>
          <a:lstStyle/>
          <a:p>
            <a:r>
              <a:rPr lang="en-US" altLang="zh-CN" dirty="0">
                <a:latin typeface="Arial"/>
                <a:cs typeface="Arial"/>
              </a:rPr>
              <a:t>Drinks and vegan options</a:t>
            </a:r>
            <a:endParaRPr lang="en-US" altLang="zh-CN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063C991-877C-CD1D-A03D-547E04121FE0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859894"/>
          </a:xfrm>
        </p:spPr>
        <p:txBody>
          <a:bodyPr/>
          <a:lstStyle/>
          <a:p>
            <a:pPr marL="347345" indent="-347345"/>
            <a:endParaRPr lang="en-US" dirty="0">
              <a:cs typeface="Sabon Next LT"/>
            </a:endParaRPr>
          </a:p>
          <a:p>
            <a:pPr marL="347345" indent="-347345"/>
            <a:r>
              <a:rPr lang="en-US" dirty="0">
                <a:cs typeface="Sabon Next LT"/>
              </a:rPr>
              <a:t>There is some mocktails on the menu, tried mojito, very refreshing. Also, other soft drinks available. </a:t>
            </a:r>
          </a:p>
          <a:p>
            <a:pPr marL="347345" indent="-347345"/>
            <a:r>
              <a:rPr lang="en-US" dirty="0">
                <a:cs typeface="Sabon Next LT"/>
              </a:rPr>
              <a:t>On the vegetarian section there is one item is vegan (Plantacious) , </a:t>
            </a:r>
          </a:p>
          <a:p>
            <a:pPr marL="347345" indent="-347345"/>
            <a:r>
              <a:rPr lang="en-US" dirty="0">
                <a:cs typeface="Sabon Next LT"/>
              </a:rPr>
              <a:t>According to research </a:t>
            </a:r>
            <a:r>
              <a:rPr lang="en-US" dirty="0">
                <a:latin typeface="Sabon Next LT"/>
                <a:cs typeface="Sabon Next LT"/>
              </a:rPr>
              <a:t>(</a:t>
            </a:r>
            <a:r>
              <a:rPr lang="en-US" dirty="0" err="1">
                <a:latin typeface="Sabon Next LT"/>
                <a:cs typeface="Sabon Next LT"/>
              </a:rPr>
              <a:t>Vegconomist</a:t>
            </a:r>
            <a:r>
              <a:rPr lang="en-US" dirty="0">
                <a:latin typeface="Sabon Next LT"/>
                <a:cs typeface="Sabon Next LT"/>
              </a:rPr>
              <a:t>, 2023) Vegan Food market growing Rapidly.</a:t>
            </a:r>
          </a:p>
        </p:txBody>
      </p:sp>
      <p:pic>
        <p:nvPicPr>
          <p:cNvPr id="17" name="Picture Placeholder 16" descr="A close up of a bag&#10;&#10;Description automatically generated">
            <a:extLst>
              <a:ext uri="{FF2B5EF4-FFF2-40B4-BE49-F238E27FC236}">
                <a16:creationId xmlns:a16="http://schemas.microsoft.com/office/drawing/2014/main" id="{1B407B9A-A1E5-E49D-57A5-BA029C67261D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2"/>
          <a:srcRect t="17934" b="17934"/>
          <a:stretch/>
        </p:blipFill>
        <p:spPr/>
      </p:pic>
      <p:pic>
        <p:nvPicPr>
          <p:cNvPr id="16" name="Picture Placeholder 15" descr="A close up of a bag&#10;&#10;Description automatically generated">
            <a:extLst>
              <a:ext uri="{FF2B5EF4-FFF2-40B4-BE49-F238E27FC236}">
                <a16:creationId xmlns:a16="http://schemas.microsoft.com/office/drawing/2014/main" id="{D996FD27-43F5-9BCF-5DB5-47ABF5B7A189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>
          <a:blip r:embed="rId2"/>
          <a:srcRect t="17879" b="17879"/>
          <a:stretch/>
        </p:blipFill>
        <p:spPr/>
      </p:pic>
      <p:pic>
        <p:nvPicPr>
          <p:cNvPr id="15" name="Picture Placeholder 14" descr="A close up of a bag&#10;&#10;Description automatically generated">
            <a:extLst>
              <a:ext uri="{FF2B5EF4-FFF2-40B4-BE49-F238E27FC236}">
                <a16:creationId xmlns:a16="http://schemas.microsoft.com/office/drawing/2014/main" id="{CEB74E1B-1368-8ABE-5913-0F4A4838BB50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2"/>
          <a:srcRect t="17879" b="17879"/>
          <a:stretch/>
        </p:blipFill>
        <p:spPr/>
      </p:pic>
      <p:pic>
        <p:nvPicPr>
          <p:cNvPr id="9" name="Picture 8" descr="Restaurant Displaying Halal Food Free Stock Photo - Public Domain Pictures">
            <a:extLst>
              <a:ext uri="{FF2B5EF4-FFF2-40B4-BE49-F238E27FC236}">
                <a16:creationId xmlns:a16="http://schemas.microsoft.com/office/drawing/2014/main" id="{7A74C407-7FC0-29EA-5681-CF2067B97E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2944" y="936666"/>
            <a:ext cx="1700422" cy="1065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04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C09F16-6D23-666F-6800-8FC697831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PICTURES OF MY VISIT</a:t>
            </a:r>
          </a:p>
        </p:txBody>
      </p:sp>
      <p:sp>
        <p:nvSpPr>
          <p:cNvPr id="74" name="Slide Number Placeholder 73">
            <a:extLst>
              <a:ext uri="{FF2B5EF4-FFF2-40B4-BE49-F238E27FC236}">
                <a16:creationId xmlns:a16="http://schemas.microsoft.com/office/drawing/2014/main" id="{B964C6B0-844C-A964-2B74-46CF893E1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2AF69D5-AD7B-521D-22B1-50D8A24356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6386" y="4989515"/>
            <a:ext cx="2598737" cy="1109662"/>
          </a:xfrm>
        </p:spPr>
        <p:txBody>
          <a:bodyPr/>
          <a:lstStyle/>
          <a:p>
            <a:r>
              <a:rPr lang="en-US" dirty="0">
                <a:latin typeface="Arial"/>
                <a:cs typeface="Arial"/>
              </a:rPr>
              <a:t>Logo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A413FDF-11CF-6B9B-871F-ED1ED06E76B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542278" y="4990707"/>
            <a:ext cx="3885229" cy="1109662"/>
          </a:xfrm>
        </p:spPr>
        <p:txBody>
          <a:bodyPr/>
          <a:lstStyle/>
          <a:p>
            <a:r>
              <a:rPr lang="en-US" dirty="0">
                <a:latin typeface="Arial"/>
                <a:cs typeface="Arial"/>
              </a:rPr>
              <a:t>MADBUNS MENU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18301B7-15C5-E184-096F-BF82F42163C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37132" y="4941227"/>
            <a:ext cx="2598737" cy="1109662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Happy customer</a:t>
            </a:r>
            <a:endParaRPr lang="en-US" dirty="0"/>
          </a:p>
        </p:txBody>
      </p:sp>
      <p:pic>
        <p:nvPicPr>
          <p:cNvPr id="13" name="Picture Placeholder 12" descr="A group of men sitting at a table with food&#10;&#10;Description automatically generated">
            <a:extLst>
              <a:ext uri="{FF2B5EF4-FFF2-40B4-BE49-F238E27FC236}">
                <a16:creationId xmlns:a16="http://schemas.microsoft.com/office/drawing/2014/main" id="{771C1BD2-8702-637D-F69D-81968B729E4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-1238" r="26316"/>
          <a:stretch/>
        </p:blipFill>
        <p:spPr>
          <a:xfrm>
            <a:off x="9485376" y="2293062"/>
            <a:ext cx="2594219" cy="2596896"/>
          </a:xfrm>
        </p:spPr>
      </p:pic>
      <p:pic>
        <p:nvPicPr>
          <p:cNvPr id="28" name="Picture Placeholder 27" descr="A tray of burgers and fries&#10;&#10;Description automatically generated">
            <a:extLst>
              <a:ext uri="{FF2B5EF4-FFF2-40B4-BE49-F238E27FC236}">
                <a16:creationId xmlns:a16="http://schemas.microsoft.com/office/drawing/2014/main" id="{EDA78369-7886-30AD-437A-DB41DB4C7483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3"/>
          <a:srcRect l="19272" t="-3435" r="24197" b="-2672"/>
          <a:stretch/>
        </p:blipFill>
        <p:spPr>
          <a:xfrm rot="5400000">
            <a:off x="2720727" y="2221536"/>
            <a:ext cx="2610074" cy="2755752"/>
          </a:xfrm>
        </p:spPr>
      </p:pic>
      <p:pic>
        <p:nvPicPr>
          <p:cNvPr id="38" name="Picture Placeholder 37" descr="A green sign with text&#10;&#10;Description automatically generated">
            <a:extLst>
              <a:ext uri="{FF2B5EF4-FFF2-40B4-BE49-F238E27FC236}">
                <a16:creationId xmlns:a16="http://schemas.microsoft.com/office/drawing/2014/main" id="{F59FA977-94A1-1201-4B42-DE96146F57AF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/>
          <a:srcRect l="12500" r="12500"/>
          <a:stretch/>
        </p:blipFill>
        <p:spPr>
          <a:xfrm>
            <a:off x="48195" y="2288418"/>
            <a:ext cx="2596896" cy="2596896"/>
          </a:xfrm>
        </p:spPr>
      </p:pic>
      <p:pic>
        <p:nvPicPr>
          <p:cNvPr id="3" name="Picture Placeholder 2" descr="A menu with white text and green text&#10;&#10;Description automatically generated">
            <a:extLst>
              <a:ext uri="{FF2B5EF4-FFF2-40B4-BE49-F238E27FC236}">
                <a16:creationId xmlns:a16="http://schemas.microsoft.com/office/drawing/2014/main" id="{501D9E7A-6594-98C7-9F86-C0D7C85B3E21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 rotWithShape="1">
          <a:blip r:embed="rId5"/>
          <a:srcRect l="1038" t="379" r="112" b="-1181"/>
          <a:stretch/>
        </p:blipFill>
        <p:spPr>
          <a:xfrm>
            <a:off x="5485286" y="2288536"/>
            <a:ext cx="3885141" cy="2598284"/>
          </a:xfrm>
        </p:spPr>
      </p:pic>
      <p:sp>
        <p:nvSpPr>
          <p:cNvPr id="60" name="Text Placeholder 59">
            <a:extLst>
              <a:ext uri="{FF2B5EF4-FFF2-40B4-BE49-F238E27FC236}">
                <a16:creationId xmlns:a16="http://schemas.microsoft.com/office/drawing/2014/main" id="{8E9242F8-9746-7860-9E14-5922A68CF5C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814124" y="4990111"/>
            <a:ext cx="2598737" cy="1109662"/>
          </a:xfrm>
        </p:spPr>
        <p:txBody>
          <a:bodyPr/>
          <a:lstStyle/>
          <a:p>
            <a:r>
              <a:rPr lang="en-GB" dirty="0">
                <a:latin typeface="Arial"/>
                <a:cs typeface="Arial"/>
              </a:rPr>
              <a:t>Food on the 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930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22" y="76356"/>
            <a:ext cx="6766560" cy="768096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65AFD9-8D09-72A1-BAD5-DA484B2DA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22" y="734513"/>
            <a:ext cx="9539500" cy="59779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solidFill>
                  <a:srgbClr val="1F2C8F"/>
                </a:solidFill>
                <a:ea typeface="+mn-lt"/>
                <a:cs typeface="+mn-lt"/>
              </a:rPr>
              <a:t>&gt;From the moment I walked in, the warm and inviting ambiance set the stage for a delightful dining experience. As I perused the diverse menu options, it became evident that this establishment prides itself on quality  ingredients and innovative spice combinations. </a:t>
            </a:r>
          </a:p>
          <a:p>
            <a:r>
              <a:rPr lang="en-GB" sz="2000" dirty="0">
                <a:solidFill>
                  <a:srgbClr val="1F2C8F"/>
                </a:solidFill>
                <a:ea typeface="+mn-lt"/>
                <a:cs typeface="+mn-lt"/>
              </a:rPr>
              <a:t>&gt;The attentive staff ensures prompt service and is knowledgeable about the menu offerings, effortlessly accommodating dietary restrictions or preferences </a:t>
            </a:r>
            <a:r>
              <a:rPr lang="en-GB" sz="2000" dirty="0">
                <a:solidFill>
                  <a:srgbClr val="1F2C8F"/>
                </a:solidFill>
                <a:latin typeface="Sabon Next LT"/>
                <a:ea typeface="+mn-lt"/>
                <a:cs typeface="Sabon Next LT"/>
              </a:rPr>
              <a:t>(Rohrer, 2019)</a:t>
            </a:r>
            <a:r>
              <a:rPr lang="en-GB" sz="2000" dirty="0">
                <a:solidFill>
                  <a:srgbClr val="1F2C8F"/>
                </a:solidFill>
                <a:ea typeface="+mn-lt"/>
                <a:cs typeface="+mn-lt"/>
              </a:rPr>
              <a:t>.</a:t>
            </a:r>
            <a:endParaRPr lang="en-GB" dirty="0">
              <a:cs typeface="Sabon Next LT"/>
            </a:endParaRPr>
          </a:p>
          <a:p>
            <a:r>
              <a:rPr lang="en-GB" sz="2000" dirty="0">
                <a:cs typeface="Sabon Next LT"/>
              </a:rPr>
              <a:t>&gt;On the negative side comparing with competitors </a:t>
            </a:r>
            <a:r>
              <a:rPr lang="en-GB" sz="2000" dirty="0" err="1">
                <a:cs typeface="Sabon Next LT"/>
              </a:rPr>
              <a:t>Madbuns</a:t>
            </a:r>
            <a:r>
              <a:rPr lang="en-GB" sz="2000" dirty="0">
                <a:cs typeface="Sabon Next LT"/>
              </a:rPr>
              <a:t> price is very expensive., despite providing very different kind of  burgers</a:t>
            </a:r>
            <a:r>
              <a:rPr lang="en-GB" sz="2000" dirty="0">
                <a:latin typeface="Sabon Next LT"/>
                <a:cs typeface="Sabon Next LT"/>
              </a:rPr>
              <a:t>, similar product sale price </a:t>
            </a:r>
            <a:r>
              <a:rPr lang="en-GB" sz="2000">
                <a:latin typeface="Sabon Next LT"/>
                <a:cs typeface="Sabon Next LT"/>
              </a:rPr>
              <a:t>should be similar </a:t>
            </a:r>
            <a:r>
              <a:rPr lang="en-GB" sz="2000" dirty="0">
                <a:latin typeface="Sabon Next LT"/>
                <a:cs typeface="Sabon Next LT"/>
              </a:rPr>
              <a:t>(</a:t>
            </a:r>
            <a:r>
              <a:rPr lang="en-GB" sz="2000" dirty="0" err="1">
                <a:latin typeface="Sabon Next LT"/>
                <a:cs typeface="Sabon Next LT"/>
              </a:rPr>
              <a:t>SavorEat</a:t>
            </a:r>
            <a:r>
              <a:rPr lang="en-GB" sz="2000" dirty="0">
                <a:latin typeface="Sabon Next LT"/>
                <a:cs typeface="Sabon Next LT"/>
              </a:rPr>
              <a:t>, 2022)</a:t>
            </a:r>
            <a:r>
              <a:rPr lang="en-GB" sz="2000" dirty="0">
                <a:cs typeface="Sabon Next LT"/>
              </a:rPr>
              <a:t>. </a:t>
            </a:r>
            <a:endParaRPr lang="en-GB" dirty="0">
              <a:cs typeface="Sabon Next LT"/>
            </a:endParaRPr>
          </a:p>
          <a:p>
            <a:r>
              <a:rPr lang="en-GB" sz="2000" dirty="0">
                <a:cs typeface="Sabon Next LT"/>
              </a:rPr>
              <a:t>&gt;Surprisingly, there is no food review on Trip Advisor, but they got good connection on social platform.</a:t>
            </a:r>
            <a:endParaRPr lang="en-GB" dirty="0">
              <a:cs typeface="Sabon Next LT"/>
            </a:endParaRPr>
          </a:p>
          <a:p>
            <a:r>
              <a:rPr lang="en-GB" sz="2000" dirty="0">
                <a:solidFill>
                  <a:srgbClr val="1F2C8F"/>
                </a:solidFill>
                <a:ea typeface="+mn-lt"/>
                <a:cs typeface="+mn-lt"/>
              </a:rPr>
              <a:t>&gt;All in all, this food review concludes with a resounding recommendation for anyone seeking an unforgettable culinary adventure with exceptional quality and service at this fantastic restaurant.</a:t>
            </a:r>
            <a:endParaRPr lang="en-GB" sz="2000" dirty="0">
              <a:cs typeface="Sabon Next LT"/>
            </a:endParaRPr>
          </a:p>
        </p:txBody>
      </p:sp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97812-F504-6453-F439-15D00E825F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77" y="85430"/>
            <a:ext cx="12149413" cy="67745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7345" indent="-347345"/>
            <a:r>
              <a:rPr lang="en-GB" dirty="0">
                <a:latin typeface="Times New Roman"/>
                <a:cs typeface="Times New Roman"/>
              </a:rPr>
              <a:t>Reference list</a:t>
            </a:r>
            <a:endParaRPr lang="en-GB" dirty="0">
              <a:cs typeface="Sabon Next LT"/>
            </a:endParaRPr>
          </a:p>
          <a:p>
            <a:pPr marL="347345" indent="-347345"/>
            <a:r>
              <a:rPr lang="en-GB" sz="1300" dirty="0">
                <a:latin typeface="Times New Roman"/>
                <a:cs typeface="Times New Roman"/>
              </a:rPr>
              <a:t>Agency, F.S. (2023). </a:t>
            </a:r>
            <a:r>
              <a:rPr lang="en-GB" sz="1300" i="1" err="1">
                <a:latin typeface="Times New Roman"/>
                <a:cs typeface="Times New Roman"/>
              </a:rPr>
              <a:t>Madbuns</a:t>
            </a:r>
            <a:r>
              <a:rPr lang="en-GB" sz="1300" i="1" dirty="0">
                <a:latin typeface="Times New Roman"/>
                <a:cs typeface="Times New Roman"/>
              </a:rPr>
              <a:t> Ltd | Rating Business Details | Food Hygiene Ratings</a:t>
            </a:r>
            <a:r>
              <a:rPr lang="en-GB" sz="1300" dirty="0">
                <a:latin typeface="Times New Roman"/>
                <a:cs typeface="Times New Roman"/>
              </a:rPr>
              <a:t>. [online] ratings.food.gov.uk. Available at: </a:t>
            </a:r>
            <a:r>
              <a:rPr lang="en-GB" sz="1300" dirty="0">
                <a:latin typeface="Times New Roman"/>
                <a:cs typeface="Times New Roman"/>
                <a:hlinkClick r:id="rId2"/>
              </a:rPr>
              <a:t>https://ratings.food.gov.uk/business/1386822</a:t>
            </a:r>
            <a:r>
              <a:rPr lang="en-GB" sz="1300" dirty="0">
                <a:latin typeface="Times New Roman"/>
                <a:cs typeface="Times New Roman"/>
              </a:rPr>
              <a:t> [Accessed 4 Dec. 2023].</a:t>
            </a:r>
            <a:endParaRPr lang="en-GB" sz="1300" dirty="0">
              <a:cs typeface="Sabon Next LT"/>
            </a:endParaRPr>
          </a:p>
          <a:p>
            <a:pPr marL="347345" indent="-347345"/>
            <a:r>
              <a:rPr lang="en-GB" sz="1300" err="1">
                <a:latin typeface="Times New Roman"/>
                <a:cs typeface="Times New Roman"/>
              </a:rPr>
              <a:t>Dulhunty</a:t>
            </a:r>
            <a:r>
              <a:rPr lang="en-GB" sz="1300" dirty="0">
                <a:latin typeface="Times New Roman"/>
                <a:cs typeface="Times New Roman"/>
              </a:rPr>
              <a:t>, K. (2019). </a:t>
            </a:r>
            <a:r>
              <a:rPr lang="en-GB" sz="1300" i="1" dirty="0">
                <a:latin typeface="Times New Roman"/>
                <a:cs typeface="Times New Roman"/>
              </a:rPr>
              <a:t>6 reasons why restaurants should include vegetarian and vegan dishes on their menu</a:t>
            </a:r>
            <a:r>
              <a:rPr lang="en-GB" sz="1300" dirty="0">
                <a:latin typeface="Times New Roman"/>
                <a:cs typeface="Times New Roman"/>
              </a:rPr>
              <a:t>. [online] </a:t>
            </a:r>
            <a:r>
              <a:rPr lang="en-GB" sz="1300" dirty="0">
                <a:latin typeface="Times New Roman"/>
                <a:cs typeface="Times New Roman"/>
                <a:hlinkClick r:id="rId3"/>
              </a:rPr>
              <a:t>www.linkedin.com</a:t>
            </a:r>
            <a:r>
              <a:rPr lang="en-GB" sz="1300" dirty="0">
                <a:latin typeface="Times New Roman"/>
                <a:cs typeface="Times New Roman"/>
              </a:rPr>
              <a:t>. Available at: </a:t>
            </a:r>
            <a:r>
              <a:rPr lang="en-GB" sz="1300" dirty="0">
                <a:latin typeface="Times New Roman"/>
                <a:cs typeface="Times New Roman"/>
                <a:hlinkClick r:id="rId4"/>
              </a:rPr>
              <a:t>https://www.linkedin.com/pulse/6-reasons-why-restaurants-should-include-vegan-dishes-lucia-sander#:~:text=Having%20these%20culinary%20offerings%20is</a:t>
            </a:r>
            <a:r>
              <a:rPr lang="en-GB" sz="1300" dirty="0">
                <a:latin typeface="Times New Roman"/>
                <a:cs typeface="Times New Roman"/>
              </a:rPr>
              <a:t> [Accessed 4 Dec. 2023].</a:t>
            </a:r>
            <a:endParaRPr lang="en-GB" sz="1300" dirty="0">
              <a:cs typeface="Sabon Next LT"/>
            </a:endParaRPr>
          </a:p>
          <a:p>
            <a:pPr marL="347345" indent="-347345"/>
            <a:r>
              <a:rPr lang="en-GB" sz="1300" dirty="0">
                <a:latin typeface="Times New Roman"/>
                <a:cs typeface="Times New Roman"/>
              </a:rPr>
              <a:t>ECJ (2018). </a:t>
            </a:r>
            <a:r>
              <a:rPr lang="en-GB" sz="1300" i="1" dirty="0">
                <a:latin typeface="Times New Roman"/>
                <a:cs typeface="Times New Roman"/>
              </a:rPr>
              <a:t>Dirty Washrooms Deter 97 Per Cent Of Brits From Returning To A Restaurant - ECJ</a:t>
            </a:r>
            <a:r>
              <a:rPr lang="en-GB" sz="1300" dirty="0">
                <a:latin typeface="Times New Roman"/>
                <a:cs typeface="Times New Roman"/>
              </a:rPr>
              <a:t>. [online] </a:t>
            </a:r>
            <a:r>
              <a:rPr lang="en-GB" sz="1300" dirty="0">
                <a:latin typeface="Times New Roman"/>
                <a:cs typeface="Times New Roman"/>
                <a:hlinkClick r:id="rId5"/>
              </a:rPr>
              <a:t>www.europeancleaningjournal.com</a:t>
            </a:r>
            <a:r>
              <a:rPr lang="en-GB" sz="1300" dirty="0">
                <a:latin typeface="Times New Roman"/>
                <a:cs typeface="Times New Roman"/>
              </a:rPr>
              <a:t>. Available at: </a:t>
            </a:r>
            <a:r>
              <a:rPr lang="en-GB" sz="1300" dirty="0">
                <a:latin typeface="Times New Roman"/>
                <a:cs typeface="Times New Roman"/>
                <a:hlinkClick r:id="rId6"/>
              </a:rPr>
              <a:t>https://www.europeancleaningjournal.com/magazine/articles/latest-news/dirty-washrooms-deter-97-per-cent-of-brits-from-returning-to-a-restaurant</a:t>
            </a:r>
            <a:r>
              <a:rPr lang="en-GB" sz="1300" dirty="0">
                <a:latin typeface="Times New Roman"/>
                <a:cs typeface="Times New Roman"/>
              </a:rPr>
              <a:t> [Accessed 4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dirty="0">
                <a:latin typeface="Times New Roman"/>
                <a:cs typeface="Times New Roman"/>
              </a:rPr>
              <a:t>Google (n.d.). </a:t>
            </a:r>
            <a:r>
              <a:rPr lang="en-GB" sz="1300" i="1" dirty="0">
                <a:latin typeface="Times New Roman"/>
                <a:cs typeface="Times New Roman"/>
              </a:rPr>
              <a:t>Google Maps</a:t>
            </a:r>
            <a:r>
              <a:rPr lang="en-GB" sz="1300" dirty="0">
                <a:latin typeface="Times New Roman"/>
                <a:cs typeface="Times New Roman"/>
              </a:rPr>
              <a:t>. [online] Google Maps. Available at: </a:t>
            </a:r>
            <a:r>
              <a:rPr lang="en-GB" sz="1300" dirty="0">
                <a:latin typeface="Times New Roman"/>
                <a:cs typeface="Times New Roman"/>
                <a:hlinkClick r:id="rId7"/>
              </a:rPr>
              <a:t>https://www.google.com/maps/place/Madbuns/@51.6178261</a:t>
            </a:r>
            <a:r>
              <a:rPr lang="en-GB" sz="1300" dirty="0">
                <a:latin typeface="Times New Roman"/>
                <a:cs typeface="Times New Roman"/>
              </a:rPr>
              <a:t> [Accessed 4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dirty="0">
                <a:latin typeface="Times New Roman"/>
                <a:cs typeface="Times New Roman"/>
              </a:rPr>
              <a:t>GOV.UK (n.d.). </a:t>
            </a:r>
            <a:r>
              <a:rPr lang="en-GB" sz="1300" i="1" dirty="0">
                <a:latin typeface="Times New Roman"/>
                <a:cs typeface="Times New Roman"/>
              </a:rPr>
              <a:t>MADBUNS LTD overview - Find and update company information - GOV.UK</a:t>
            </a:r>
            <a:r>
              <a:rPr lang="en-GB" sz="1300" dirty="0">
                <a:latin typeface="Times New Roman"/>
                <a:cs typeface="Times New Roman"/>
              </a:rPr>
              <a:t>. [online] find-and-update.company-information.service.gov.uk. Available at: </a:t>
            </a:r>
            <a:r>
              <a:rPr lang="en-GB" sz="1300" dirty="0">
                <a:latin typeface="Times New Roman"/>
                <a:cs typeface="Times New Roman"/>
                <a:hlinkClick r:id="rId8"/>
              </a:rPr>
              <a:t>https://find-and-update.company-information.service.gov.uk/company/13214454</a:t>
            </a:r>
            <a:r>
              <a:rPr lang="en-GB" sz="1300" dirty="0">
                <a:latin typeface="Times New Roman"/>
                <a:cs typeface="Times New Roman"/>
              </a:rPr>
              <a:t> [Accessed 4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dirty="0">
                <a:latin typeface="Times New Roman"/>
                <a:cs typeface="Times New Roman"/>
                <a:hlinkClick r:id="rId9"/>
              </a:rPr>
              <a:t>https://waybackburgers.com/franchising/</a:t>
            </a:r>
            <a:r>
              <a:rPr lang="en-GB" sz="1300" dirty="0">
                <a:latin typeface="Times New Roman"/>
                <a:cs typeface="Times New Roman"/>
              </a:rPr>
              <a:t>. (2020). </a:t>
            </a:r>
            <a:r>
              <a:rPr lang="en-GB" sz="1300" i="1" dirty="0">
                <a:latin typeface="Times New Roman"/>
                <a:cs typeface="Times New Roman"/>
              </a:rPr>
              <a:t>How to Greet Customers in a Restaurant: 5 Essential Tips - Wayback Burgers Franchising</a:t>
            </a:r>
            <a:r>
              <a:rPr lang="en-GB" sz="1300" dirty="0">
                <a:latin typeface="Times New Roman"/>
                <a:cs typeface="Times New Roman"/>
              </a:rPr>
              <a:t>. [online] Available at: </a:t>
            </a:r>
            <a:r>
              <a:rPr lang="en-GB" sz="1300" dirty="0">
                <a:latin typeface="Times New Roman"/>
                <a:cs typeface="Times New Roman"/>
                <a:hlinkClick r:id="rId10"/>
              </a:rPr>
              <a:t>https://waybackburgers.com/franchising/blog/how-to-greet-customers-in-a-restaurant-5-essential-tips/</a:t>
            </a:r>
            <a:r>
              <a:rPr lang="en-GB" sz="1300" dirty="0">
                <a:latin typeface="Times New Roman"/>
                <a:cs typeface="Times New Roman"/>
              </a:rPr>
              <a:t>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dirty="0">
                <a:latin typeface="Times New Roman"/>
                <a:cs typeface="Times New Roman"/>
              </a:rPr>
              <a:t>Jenne, E. (2023). </a:t>
            </a:r>
            <a:r>
              <a:rPr lang="en-GB" sz="1300" i="1" dirty="0">
                <a:latin typeface="Times New Roman"/>
                <a:cs typeface="Times New Roman"/>
              </a:rPr>
              <a:t>Cost of Meals at Nando’s, McDonald’s, Burger King, KFC and Pizza Hut in 2023</a:t>
            </a:r>
            <a:r>
              <a:rPr lang="en-GB" sz="1300" dirty="0">
                <a:latin typeface="Times New Roman"/>
                <a:cs typeface="Times New Roman"/>
              </a:rPr>
              <a:t>. [online] My London. Available at: </a:t>
            </a:r>
            <a:r>
              <a:rPr lang="en-GB" sz="1300" dirty="0">
                <a:latin typeface="Times New Roman"/>
                <a:cs typeface="Times New Roman"/>
                <a:hlinkClick r:id="rId11"/>
              </a:rPr>
              <a:t>https://www.mylondon.news/whats-on/food-drink-news/fast-food-chain-prices-2023-27471735</a:t>
            </a:r>
            <a:r>
              <a:rPr lang="en-GB" sz="1300" dirty="0">
                <a:latin typeface="Times New Roman"/>
                <a:cs typeface="Times New Roman"/>
              </a:rPr>
              <a:t> [Accessed 4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dirty="0">
                <a:latin typeface="Times New Roman"/>
                <a:cs typeface="Times New Roman"/>
              </a:rPr>
              <a:t>Kent, D. (2018). </a:t>
            </a:r>
            <a:r>
              <a:rPr lang="en-GB" sz="1300" i="1" dirty="0">
                <a:latin typeface="Times New Roman"/>
                <a:cs typeface="Times New Roman"/>
              </a:rPr>
              <a:t>Different Styles of Service in the Restaurant Business</a:t>
            </a:r>
            <a:r>
              <a:rPr lang="en-GB" sz="1300" dirty="0">
                <a:latin typeface="Times New Roman"/>
                <a:cs typeface="Times New Roman"/>
              </a:rPr>
              <a:t>. [online] Portsmouth Travel. Available at: </a:t>
            </a:r>
            <a:r>
              <a:rPr lang="en-GB" sz="1300" dirty="0">
                <a:latin typeface="Times New Roman"/>
                <a:cs typeface="Times New Roman"/>
                <a:hlinkClick r:id="rId12"/>
              </a:rPr>
              <a:t>https://www.wynwoodportsmouth.com/different-styles-of-service-in-the-restaurant-business/</a:t>
            </a:r>
            <a:r>
              <a:rPr lang="en-GB" sz="1300" dirty="0">
                <a:latin typeface="Times New Roman"/>
                <a:cs typeface="Times New Roman"/>
              </a:rPr>
              <a:t> [Accessed 5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err="1">
                <a:latin typeface="Times New Roman"/>
                <a:cs typeface="Times New Roman"/>
              </a:rPr>
              <a:t>Madbuns</a:t>
            </a:r>
            <a:r>
              <a:rPr lang="en-GB" sz="1300" dirty="0">
                <a:latin typeface="Times New Roman"/>
                <a:cs typeface="Times New Roman"/>
              </a:rPr>
              <a:t> (n.d.). </a:t>
            </a:r>
            <a:r>
              <a:rPr lang="en-GB" sz="1300" i="1" dirty="0">
                <a:latin typeface="Times New Roman"/>
                <a:cs typeface="Times New Roman"/>
              </a:rPr>
              <a:t>Burgers | </a:t>
            </a:r>
            <a:r>
              <a:rPr lang="en-GB" sz="1300" i="1" err="1">
                <a:latin typeface="Times New Roman"/>
                <a:cs typeface="Times New Roman"/>
              </a:rPr>
              <a:t>Madbuns</a:t>
            </a:r>
            <a:r>
              <a:rPr lang="en-GB" sz="1300" i="1" dirty="0">
                <a:latin typeface="Times New Roman"/>
                <a:cs typeface="Times New Roman"/>
              </a:rPr>
              <a:t> Ltd | Wales</a:t>
            </a:r>
            <a:r>
              <a:rPr lang="en-GB" sz="1300" dirty="0">
                <a:latin typeface="Times New Roman"/>
                <a:cs typeface="Times New Roman"/>
              </a:rPr>
              <a:t>. [online] My Site 1. Available at: </a:t>
            </a:r>
            <a:r>
              <a:rPr lang="en-GB" sz="1300" dirty="0">
                <a:latin typeface="Times New Roman"/>
                <a:cs typeface="Times New Roman"/>
                <a:hlinkClick r:id="rId13"/>
              </a:rPr>
              <a:t>https://www.madbuns.co.uk/</a:t>
            </a:r>
            <a:r>
              <a:rPr lang="en-GB" sz="1300" dirty="0">
                <a:latin typeface="Times New Roman"/>
                <a:cs typeface="Times New Roman"/>
              </a:rPr>
              <a:t> [Accessed 4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dirty="0">
                <a:latin typeface="Times New Roman"/>
                <a:cs typeface="Times New Roman"/>
              </a:rPr>
              <a:t>Rohrer, V. (2019). </a:t>
            </a:r>
            <a:r>
              <a:rPr lang="en-GB" sz="1300" i="1" dirty="0">
                <a:latin typeface="Times New Roman"/>
                <a:cs typeface="Times New Roman"/>
              </a:rPr>
              <a:t>How to Accommodate Dietary Restrictions</a:t>
            </a:r>
            <a:r>
              <a:rPr lang="en-GB" sz="1300" dirty="0">
                <a:latin typeface="Times New Roman"/>
                <a:cs typeface="Times New Roman"/>
              </a:rPr>
              <a:t>. [online] Smart Meetings. Available at: </a:t>
            </a:r>
            <a:r>
              <a:rPr lang="en-GB" sz="1300" dirty="0">
                <a:latin typeface="Times New Roman"/>
                <a:cs typeface="Times New Roman"/>
                <a:hlinkClick r:id="rId14"/>
              </a:rPr>
              <a:t>https://www.smartmeetings.com/tips-tools/117873/how-to-accommodate-dietary-restrictions</a:t>
            </a:r>
            <a:r>
              <a:rPr lang="en-GB" sz="1300" dirty="0">
                <a:latin typeface="Times New Roman"/>
                <a:cs typeface="Times New Roman"/>
              </a:rPr>
              <a:t> [Accessed 6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err="1">
                <a:latin typeface="Times New Roman"/>
                <a:cs typeface="Times New Roman"/>
              </a:rPr>
              <a:t>SarahRe</a:t>
            </a:r>
            <a:r>
              <a:rPr lang="en-GB" sz="1300" dirty="0">
                <a:latin typeface="Times New Roman"/>
                <a:cs typeface="Times New Roman"/>
              </a:rPr>
              <a:t> (2023). </a:t>
            </a:r>
            <a:r>
              <a:rPr lang="en-GB" sz="1300" i="1" dirty="0">
                <a:latin typeface="Times New Roman"/>
                <a:cs typeface="Times New Roman"/>
              </a:rPr>
              <a:t>Burger Week, Local Sourcing and Inspiration: A Q&amp;A with Catherine of Naïve and Nostalgic</a:t>
            </a:r>
            <a:r>
              <a:rPr lang="en-GB" sz="1300" dirty="0">
                <a:latin typeface="Times New Roman"/>
                <a:cs typeface="Times New Roman"/>
              </a:rPr>
              <a:t>. [online] What Chefs Want! Available at: </a:t>
            </a:r>
            <a:r>
              <a:rPr lang="en-GB" sz="1300" dirty="0">
                <a:latin typeface="Times New Roman"/>
                <a:cs typeface="Times New Roman"/>
                <a:hlinkClick r:id="rId15"/>
              </a:rPr>
              <a:t>https://www.whatchefswant.com/2023/07/14/burger-week-naive-feature/</a:t>
            </a:r>
            <a:r>
              <a:rPr lang="en-GB" sz="1300" dirty="0">
                <a:latin typeface="Times New Roman"/>
                <a:cs typeface="Times New Roman"/>
              </a:rPr>
              <a:t> [Accessed 4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err="1">
                <a:latin typeface="Times New Roman"/>
                <a:cs typeface="Times New Roman"/>
              </a:rPr>
              <a:t>SavorEat</a:t>
            </a:r>
            <a:r>
              <a:rPr lang="en-GB" sz="1300" dirty="0">
                <a:latin typeface="Times New Roman"/>
                <a:cs typeface="Times New Roman"/>
              </a:rPr>
              <a:t> (2022). </a:t>
            </a:r>
            <a:r>
              <a:rPr lang="en-GB" sz="1300" i="1" dirty="0">
                <a:latin typeface="Times New Roman"/>
                <a:cs typeface="Times New Roman"/>
              </a:rPr>
              <a:t>How to Leverage Competitive Analysis To Beat Competition in the Food Industry</a:t>
            </a:r>
            <a:r>
              <a:rPr lang="en-GB" sz="1300" dirty="0">
                <a:latin typeface="Times New Roman"/>
                <a:cs typeface="Times New Roman"/>
              </a:rPr>
              <a:t>. [online] </a:t>
            </a:r>
            <a:r>
              <a:rPr lang="en-GB" sz="1300" err="1">
                <a:latin typeface="Times New Roman"/>
                <a:cs typeface="Times New Roman"/>
              </a:rPr>
              <a:t>SavorEat</a:t>
            </a:r>
            <a:r>
              <a:rPr lang="en-GB" sz="1300" dirty="0">
                <a:latin typeface="Times New Roman"/>
                <a:cs typeface="Times New Roman"/>
              </a:rPr>
              <a:t>. Available at: </a:t>
            </a:r>
            <a:r>
              <a:rPr lang="en-GB" sz="1300" dirty="0">
                <a:latin typeface="Times New Roman"/>
                <a:cs typeface="Times New Roman"/>
                <a:hlinkClick r:id="rId16"/>
              </a:rPr>
              <a:t>https://savoreat.com/how-to-leverage-competitive-analysis-to-beat-competition-in-the-food-industry/</a:t>
            </a:r>
            <a:r>
              <a:rPr lang="en-GB" sz="1300" dirty="0">
                <a:latin typeface="Times New Roman"/>
                <a:cs typeface="Times New Roman"/>
              </a:rPr>
              <a:t> [Accessed 7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err="1">
                <a:latin typeface="Times New Roman"/>
                <a:cs typeface="Times New Roman"/>
              </a:rPr>
              <a:t>Tenifa</a:t>
            </a:r>
            <a:r>
              <a:rPr lang="en-GB" sz="1300" dirty="0">
                <a:latin typeface="Times New Roman"/>
                <a:cs typeface="Times New Roman"/>
              </a:rPr>
              <a:t>, S. (2022). </a:t>
            </a:r>
            <a:r>
              <a:rPr lang="en-GB" sz="1300" i="1" dirty="0">
                <a:latin typeface="Times New Roman"/>
                <a:cs typeface="Times New Roman"/>
              </a:rPr>
              <a:t>10 Ways to Improve Order Accuracy in Your Restaurant - </a:t>
            </a:r>
            <a:r>
              <a:rPr lang="en-GB" sz="1300" i="1" err="1">
                <a:latin typeface="Times New Roman"/>
                <a:cs typeface="Times New Roman"/>
              </a:rPr>
              <a:t>RizePoint</a:t>
            </a:r>
            <a:r>
              <a:rPr lang="en-GB" sz="1300" dirty="0">
                <a:latin typeface="Times New Roman"/>
                <a:cs typeface="Times New Roman"/>
              </a:rPr>
              <a:t>. [online] </a:t>
            </a:r>
            <a:r>
              <a:rPr lang="en-GB" sz="1300" err="1">
                <a:latin typeface="Times New Roman"/>
                <a:cs typeface="Times New Roman"/>
              </a:rPr>
              <a:t>rizepoint</a:t>
            </a:r>
            <a:r>
              <a:rPr lang="en-GB" sz="1300" dirty="0">
                <a:latin typeface="Times New Roman"/>
                <a:cs typeface="Times New Roman"/>
              </a:rPr>
              <a:t>. Available at: </a:t>
            </a:r>
            <a:r>
              <a:rPr lang="en-GB" sz="1300" dirty="0">
                <a:latin typeface="Times New Roman"/>
                <a:cs typeface="Times New Roman"/>
                <a:hlinkClick r:id="rId17"/>
              </a:rPr>
              <a:t>https://rizepoint.com/10-ways-improve-order-accuracy-restaurant/</a:t>
            </a:r>
            <a:r>
              <a:rPr lang="en-GB" sz="1300" dirty="0">
                <a:latin typeface="Times New Roman"/>
                <a:cs typeface="Times New Roman"/>
              </a:rPr>
              <a:t> [Accessed 7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err="1">
                <a:latin typeface="Times New Roman"/>
                <a:cs typeface="Times New Roman"/>
              </a:rPr>
              <a:t>Vegconomist</a:t>
            </a:r>
            <a:r>
              <a:rPr lang="en-GB" sz="1300" dirty="0">
                <a:latin typeface="Times New Roman"/>
                <a:cs typeface="Times New Roman"/>
              </a:rPr>
              <a:t> (2023). </a:t>
            </a:r>
            <a:r>
              <a:rPr lang="en-GB" sz="1300" i="1" dirty="0">
                <a:latin typeface="Times New Roman"/>
                <a:cs typeface="Times New Roman"/>
              </a:rPr>
              <a:t>UK Vegan Food Market Grows 9.58% as 40% of Consumers Demand Plant-Based Options - </a:t>
            </a:r>
            <a:r>
              <a:rPr lang="en-GB" sz="1300" i="1" err="1">
                <a:latin typeface="Times New Roman"/>
                <a:cs typeface="Times New Roman"/>
              </a:rPr>
              <a:t>vegconomist</a:t>
            </a:r>
            <a:r>
              <a:rPr lang="en-GB" sz="1300" i="1" dirty="0">
                <a:latin typeface="Times New Roman"/>
                <a:cs typeface="Times New Roman"/>
              </a:rPr>
              <a:t> - the vegan business magazine</a:t>
            </a:r>
            <a:r>
              <a:rPr lang="en-GB" sz="1300" dirty="0">
                <a:latin typeface="Times New Roman"/>
                <a:cs typeface="Times New Roman"/>
              </a:rPr>
              <a:t>. [online] </a:t>
            </a:r>
            <a:r>
              <a:rPr lang="en-GB" sz="1300" err="1">
                <a:latin typeface="Times New Roman"/>
                <a:cs typeface="Times New Roman"/>
              </a:rPr>
              <a:t>Vegconomist</a:t>
            </a:r>
            <a:r>
              <a:rPr lang="en-GB" sz="1300" dirty="0">
                <a:latin typeface="Times New Roman"/>
                <a:cs typeface="Times New Roman"/>
              </a:rPr>
              <a:t>. Available at: </a:t>
            </a:r>
            <a:r>
              <a:rPr lang="en-GB" sz="1300" dirty="0">
                <a:latin typeface="Times New Roman"/>
                <a:cs typeface="Times New Roman"/>
                <a:hlinkClick r:id="rId18"/>
              </a:rPr>
              <a:t>https://vegconomist.com/market-and-trends/uk-vegan-food-market-grows/</a:t>
            </a:r>
            <a:r>
              <a:rPr lang="en-GB" sz="1300" dirty="0">
                <a:latin typeface="Times New Roman"/>
                <a:cs typeface="Times New Roman"/>
              </a:rPr>
              <a:t> [Accessed 6 Dec. 2023].</a:t>
            </a:r>
            <a:endParaRPr lang="en-GB" sz="1300">
              <a:cs typeface="Sabon Next LT"/>
            </a:endParaRPr>
          </a:p>
          <a:p>
            <a:pPr marL="347345" indent="-347345"/>
            <a:r>
              <a:rPr lang="en-GB" sz="1300" err="1">
                <a:latin typeface="Times New Roman"/>
                <a:cs typeface="Times New Roman"/>
              </a:rPr>
              <a:t>Weinryb</a:t>
            </a:r>
            <a:r>
              <a:rPr lang="en-GB" sz="1300" dirty="0">
                <a:latin typeface="Times New Roman"/>
                <a:cs typeface="Times New Roman"/>
              </a:rPr>
              <a:t>, D. (2022). </a:t>
            </a:r>
            <a:r>
              <a:rPr lang="en-GB" sz="1300" i="1" dirty="0">
                <a:latin typeface="Times New Roman"/>
                <a:cs typeface="Times New Roman"/>
              </a:rPr>
              <a:t>100+ Top Restaurant Slogans and Taglines (2022)</a:t>
            </a:r>
            <a:r>
              <a:rPr lang="en-GB" sz="1300" dirty="0">
                <a:latin typeface="Times New Roman"/>
                <a:cs typeface="Times New Roman"/>
              </a:rPr>
              <a:t>. [online] </a:t>
            </a:r>
            <a:r>
              <a:rPr lang="en-GB" sz="1300" err="1">
                <a:latin typeface="Times New Roman"/>
                <a:cs typeface="Times New Roman"/>
              </a:rPr>
              <a:t>TouchBistro</a:t>
            </a:r>
            <a:r>
              <a:rPr lang="en-GB" sz="1300" dirty="0">
                <a:latin typeface="Times New Roman"/>
                <a:cs typeface="Times New Roman"/>
              </a:rPr>
              <a:t>. Available at: </a:t>
            </a:r>
            <a:r>
              <a:rPr lang="en-GB" sz="1300" dirty="0">
                <a:latin typeface="Times New Roman"/>
                <a:cs typeface="Times New Roman"/>
                <a:hlinkClick r:id="rId19"/>
              </a:rPr>
              <a:t>https://www.touchbistro.com/blog/restaurant-slogans-and-tagline-ideas/</a:t>
            </a:r>
            <a:r>
              <a:rPr lang="en-GB" sz="1300" dirty="0">
                <a:latin typeface="Times New Roman"/>
                <a:cs typeface="Times New Roman"/>
              </a:rPr>
              <a:t> [Accessed Dec. 4AD].</a:t>
            </a:r>
            <a:endParaRPr lang="en-GB" sz="1300">
              <a:cs typeface="Sabon Next LT"/>
            </a:endParaRPr>
          </a:p>
          <a:p>
            <a:pPr marL="347345" indent="-347345"/>
            <a:endParaRPr lang="en-GB" sz="1300" dirty="0">
              <a:cs typeface="Sabon Next 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C5C48-50E8-DF44-DFAA-05998E574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9633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" id="{18518462-57BD-4B9F-9628-24DEFF39786A}" vid="{86105DA6-E613-46C4-BC07-43C4C2AF651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235FEF8-1733-4347-95CE-3BB62B2B8DD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8FC98CF-E78A-425D-90FD-55D1C468A3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9060146-7700-4F6C-986B-89E3839BD4ED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1583</Words>
  <Application>Microsoft Office PowerPoint</Application>
  <PresentationFormat>Widescreen</PresentationFormat>
  <Paragraphs>86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 Black</vt:lpstr>
      <vt:lpstr>Sabon Next LT</vt:lpstr>
      <vt:lpstr>Times New Roman</vt:lpstr>
      <vt:lpstr>Office Theme</vt:lpstr>
      <vt:lpstr>Restaurant Review (MADBUNS) </vt:lpstr>
      <vt:lpstr>Contents</vt:lpstr>
      <vt:lpstr>Introduction</vt:lpstr>
      <vt:lpstr>Establishment</vt:lpstr>
      <vt:lpstr>Marketing &amp;Facilities</vt:lpstr>
      <vt:lpstr>Dining  Experience</vt:lpstr>
      <vt:lpstr>Other observation</vt:lpstr>
      <vt:lpstr>PICTURES OF MY VISIT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 </dc:title>
  <dc:subject/>
  <dc:creator/>
  <cp:lastModifiedBy>Saifur Rahaman</cp:lastModifiedBy>
  <cp:revision>1142</cp:revision>
  <dcterms:created xsi:type="dcterms:W3CDTF">2023-11-27T12:16:32Z</dcterms:created>
  <dcterms:modified xsi:type="dcterms:W3CDTF">2023-12-08T21:28:36Z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