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6"/>
  </p:notesMasterIdLst>
  <p:sldIdLst>
    <p:sldId id="256" r:id="rId2"/>
    <p:sldId id="257" r:id="rId3"/>
    <p:sldId id="327" r:id="rId4"/>
    <p:sldId id="329" r:id="rId5"/>
    <p:sldId id="324" r:id="rId6"/>
    <p:sldId id="330" r:id="rId7"/>
    <p:sldId id="305" r:id="rId8"/>
    <p:sldId id="331" r:id="rId9"/>
    <p:sldId id="332" r:id="rId10"/>
    <p:sldId id="333" r:id="rId11"/>
    <p:sldId id="335" r:id="rId12"/>
    <p:sldId id="322" r:id="rId13"/>
    <p:sldId id="328" r:id="rId14"/>
    <p:sldId id="325" r:id="rId15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3/18/13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3/18/13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>
            <a:normAutofit/>
          </a:bodyPr>
          <a:lstStyle/>
          <a:p>
            <a:r>
              <a:rPr lang="en-GB" dirty="0" smtClean="0"/>
              <a:t>Class Relations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266" y="264178"/>
            <a:ext cx="3268134" cy="37862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068" y="2760133"/>
            <a:ext cx="5960532" cy="34988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How is class performed through consumption, leisure, lifestyle and objects</a:t>
            </a:r>
          </a:p>
          <a:p>
            <a:pPr lvl="0"/>
            <a:r>
              <a:rPr lang="en-GB" dirty="0" smtClean="0"/>
              <a:t>Conspicuous consumption</a:t>
            </a:r>
          </a:p>
          <a:p>
            <a:pPr lvl="0"/>
            <a:r>
              <a:rPr lang="en-GB" dirty="0" smtClean="0"/>
              <a:t>Class as</a:t>
            </a:r>
          </a:p>
          <a:p>
            <a:pPr lvl="1"/>
            <a:r>
              <a:rPr lang="en-GB" dirty="0" smtClean="0"/>
              <a:t>Distinction</a:t>
            </a:r>
          </a:p>
          <a:p>
            <a:pPr lvl="1"/>
            <a:r>
              <a:rPr lang="en-GB" dirty="0" smtClean="0"/>
              <a:t>Taste </a:t>
            </a:r>
          </a:p>
          <a:p>
            <a:r>
              <a:rPr lang="en-GB" dirty="0" smtClean="0"/>
              <a:t>Can we think of class relations as a form of emulation? </a:t>
            </a:r>
          </a:p>
          <a:p>
            <a:r>
              <a:rPr lang="en-GB" dirty="0" smtClean="0"/>
              <a:t>Gender, generation and its interplay with class</a:t>
            </a:r>
          </a:p>
          <a:p>
            <a:pPr>
              <a:buNone/>
            </a:pPr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Veblen (1994), The Leisure Class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3" y="2370667"/>
            <a:ext cx="3955627" cy="3906308"/>
          </a:xfrm>
        </p:spPr>
        <p:txBody>
          <a:bodyPr/>
          <a:lstStyle/>
          <a:p>
            <a:r>
              <a:rPr lang="en-GB" dirty="0" smtClean="0"/>
              <a:t>Conspicuous consumption and its relation to class</a:t>
            </a:r>
          </a:p>
          <a:p>
            <a:r>
              <a:rPr lang="en-GB" dirty="0" smtClean="0"/>
              <a:t>Spending for the sake of prestige </a:t>
            </a:r>
          </a:p>
          <a:p>
            <a:r>
              <a:rPr lang="en-GB" dirty="0" smtClean="0"/>
              <a:t>Symbolic, over the utilitarian, role of goods</a:t>
            </a:r>
          </a:p>
          <a:p>
            <a:r>
              <a:rPr lang="en-GB" dirty="0" smtClean="0"/>
              <a:t>The way that the elite ‘leisure class’ differentiated themselves from the working class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56616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Influence in Ethnography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Abbots (2012):</a:t>
            </a:r>
          </a:p>
          <a:p>
            <a:pPr lvl="1"/>
            <a:r>
              <a:rPr lang="en-GB" dirty="0" smtClean="0"/>
              <a:t>Domestic Service among the Migrant/Peasant Class</a:t>
            </a:r>
          </a:p>
          <a:p>
            <a:r>
              <a:rPr lang="en-GB" dirty="0" smtClean="0"/>
              <a:t>Conspicuous consumption</a:t>
            </a:r>
          </a:p>
          <a:p>
            <a:r>
              <a:rPr lang="en-GB" dirty="0" smtClean="0"/>
              <a:t>Social value of ‘leisure’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 descr="village and house from balcony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2" y="4139540"/>
            <a:ext cx="3335866" cy="2464459"/>
          </a:xfrm>
          <a:prstGeom prst="rect">
            <a:avLst/>
          </a:prstGeom>
          <a:noFill/>
        </p:spPr>
      </p:pic>
      <p:pic>
        <p:nvPicPr>
          <p:cNvPr id="8" name="Picture 7" descr="house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1766" y="1693333"/>
            <a:ext cx="3991928" cy="49106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Emulation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114424" y="2641599"/>
            <a:ext cx="7610476" cy="3149601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 leisure class set the social standard</a:t>
            </a:r>
          </a:p>
          <a:p>
            <a:r>
              <a:rPr lang="en-GB" dirty="0" smtClean="0"/>
              <a:t>Working class aspire to attain that standard</a:t>
            </a:r>
            <a:endParaRPr lang="en-GB" dirty="0" smtClean="0"/>
          </a:p>
          <a:p>
            <a:r>
              <a:rPr lang="en-GB" dirty="0" smtClean="0"/>
              <a:t>“the </a:t>
            </a:r>
            <a:r>
              <a:rPr lang="en-GB" dirty="0" smtClean="0"/>
              <a:t>possession of goods …becomes the conventional basis of reputability” (Veblen 1994 : 37)</a:t>
            </a:r>
          </a:p>
          <a:p>
            <a:pPr>
              <a:buNone/>
            </a:pPr>
            <a:endParaRPr lang="en-GB" sz="20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 in other words…..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" y="2319867"/>
            <a:ext cx="3369733" cy="39571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533" y="2319867"/>
            <a:ext cx="4277161" cy="405976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Bourdieu (1984) Distinction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‘Taste’ among the French bourgeoisie </a:t>
            </a:r>
          </a:p>
          <a:p>
            <a:r>
              <a:rPr lang="en-GB" dirty="0" smtClean="0"/>
              <a:t>They distinguish themselves from other classes through their everyday consumption of household items, </a:t>
            </a:r>
          </a:p>
          <a:p>
            <a:pPr lvl="1"/>
            <a:r>
              <a:rPr lang="en-GB" dirty="0" smtClean="0"/>
              <a:t>such as furniture, clothing and food </a:t>
            </a:r>
          </a:p>
          <a:p>
            <a:r>
              <a:rPr lang="en-GB" dirty="0" smtClean="0"/>
              <a:t>Different social groups inhabit differentiated social spaces </a:t>
            </a:r>
          </a:p>
          <a:p>
            <a:r>
              <a:rPr lang="en-GB" dirty="0" smtClean="0"/>
              <a:t>These are characterised by distinct lifestyles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534305"/>
          </a:xfrm>
        </p:spPr>
        <p:txBody>
          <a:bodyPr>
            <a:normAutofit/>
          </a:bodyPr>
          <a:lstStyle/>
          <a:p>
            <a:r>
              <a:rPr lang="en-GB" dirty="0" smtClean="0"/>
              <a:t>The difference between cultural and economic capital</a:t>
            </a:r>
          </a:p>
          <a:p>
            <a:r>
              <a:rPr lang="en-GB" dirty="0" smtClean="0"/>
              <a:t>‘Taste’ is a mode of social and class distinction  </a:t>
            </a:r>
          </a:p>
          <a:p>
            <a:r>
              <a:rPr lang="en-GB" dirty="0" smtClean="0"/>
              <a:t>The cultured elites are distinguished from the newly-wealthy, </a:t>
            </a:r>
          </a:p>
          <a:p>
            <a:pPr lvl="1"/>
            <a:r>
              <a:rPr lang="en-GB" dirty="0" smtClean="0"/>
              <a:t>not in terms of their material resources</a:t>
            </a:r>
          </a:p>
          <a:p>
            <a:pPr lvl="1"/>
            <a:r>
              <a:rPr lang="en-GB" dirty="0" smtClean="0"/>
              <a:t>but in the expression and articulation of their preferred everyday ‘tastes’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626533"/>
            <a:ext cx="2645833" cy="3352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9049" y="2872317"/>
            <a:ext cx="2413000" cy="3365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5549" y="626533"/>
            <a:ext cx="4125383" cy="21082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600" y="2935817"/>
            <a:ext cx="3149599" cy="368511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Broadcasting Class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Taste performs a social orientation role </a:t>
            </a:r>
          </a:p>
          <a:p>
            <a:r>
              <a:rPr lang="en-GB" dirty="0" smtClean="0"/>
              <a:t>Gives a ‘sense of one’s place’ </a:t>
            </a:r>
          </a:p>
          <a:p>
            <a:r>
              <a:rPr lang="en-GB" dirty="0" smtClean="0"/>
              <a:t>Possession of certain ‘prestige’ commodities becomes a means for an individual to acquire and express social status </a:t>
            </a:r>
          </a:p>
          <a:p>
            <a:r>
              <a:rPr lang="en-GB" dirty="0" smtClean="0"/>
              <a:t>Aesthetic judgements are culturally and socially determined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Habitus</a:t>
            </a:r>
            <a:r>
              <a:rPr lang="en-GB" dirty="0" smtClean="0"/>
              <a:t>, Emulation and Trajectories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Tastes change and the goal posts move</a:t>
            </a:r>
          </a:p>
          <a:p>
            <a:r>
              <a:rPr lang="en-GB" dirty="0" smtClean="0"/>
              <a:t>Trajectory Effect</a:t>
            </a:r>
          </a:p>
          <a:p>
            <a:pPr lvl="1"/>
            <a:r>
              <a:rPr lang="en-GB" dirty="0" smtClean="0"/>
              <a:t>Practices of a given group (</a:t>
            </a:r>
            <a:r>
              <a:rPr lang="en-GB" dirty="0" err="1" smtClean="0"/>
              <a:t>habitus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Objective possibilities that are open to them</a:t>
            </a:r>
          </a:p>
          <a:p>
            <a:r>
              <a:rPr lang="en-GB" dirty="0" smtClean="0"/>
              <a:t>Relationship is not static</a:t>
            </a:r>
          </a:p>
          <a:p>
            <a:r>
              <a:rPr lang="en-GB" dirty="0" smtClean="0"/>
              <a:t>Symbolic boundaries are social boundaries </a:t>
            </a:r>
          </a:p>
          <a:p>
            <a:r>
              <a:rPr lang="en-GB" dirty="0" smtClean="0"/>
              <a:t>Struggle over ‘tastes’ are political struggles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Roseberry (1996), Yuppie Coffees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emergence of gourmet coffee market in the US</a:t>
            </a:r>
          </a:p>
          <a:p>
            <a:r>
              <a:rPr lang="en-GB" dirty="0" smtClean="0"/>
              <a:t>Backdrop of declining sales</a:t>
            </a:r>
          </a:p>
          <a:p>
            <a:r>
              <a:rPr lang="en-GB" dirty="0" smtClean="0"/>
              <a:t>Shift from mass market to segmentation</a:t>
            </a:r>
          </a:p>
          <a:p>
            <a:r>
              <a:rPr lang="en-GB" dirty="0" smtClean="0"/>
              <a:t>Imagines, but also reflects existing, class and generational relations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56616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you an individual or a ‘Joel’?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We may think of ourselves as actors and individuals</a:t>
            </a:r>
          </a:p>
          <a:p>
            <a:r>
              <a:rPr lang="en-GB" dirty="0" smtClean="0"/>
              <a:t>But our ‘choices’ are shaped along class lines</a:t>
            </a:r>
          </a:p>
          <a:p>
            <a:r>
              <a:rPr lang="en-GB" dirty="0" smtClean="0"/>
              <a:t>Consumer fetishism </a:t>
            </a:r>
          </a:p>
          <a:p>
            <a:r>
              <a:rPr lang="en-GB" dirty="0" smtClean="0"/>
              <a:t>Not an orchestrated conspiracy by big business </a:t>
            </a:r>
          </a:p>
          <a:p>
            <a:r>
              <a:rPr lang="en-GB" dirty="0" smtClean="0"/>
              <a:t>Small and medium players, and new entrants to the market</a:t>
            </a:r>
          </a:p>
          <a:p>
            <a:r>
              <a:rPr lang="en-GB" dirty="0" smtClean="0"/>
              <a:t>Bumbling experimentation and stumbling upon strategies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Abbots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migrant peasantry are forging new routes of distinction</a:t>
            </a:r>
          </a:p>
          <a:p>
            <a:pPr lvl="1"/>
            <a:r>
              <a:rPr lang="en-GB" dirty="0" smtClean="0"/>
              <a:t>Through their consumption practices </a:t>
            </a:r>
          </a:p>
          <a:p>
            <a:r>
              <a:rPr lang="en-GB" dirty="0" smtClean="0"/>
              <a:t>Emulation of the elites and middle classes is limited</a:t>
            </a:r>
          </a:p>
          <a:p>
            <a:r>
              <a:rPr lang="en-GB" dirty="0" smtClean="0"/>
              <a:t>Orientated towards different sites of symbolic value </a:t>
            </a:r>
          </a:p>
          <a:p>
            <a:r>
              <a:rPr lang="en-GB" dirty="0" smtClean="0"/>
              <a:t>Emergence of new class boundaries and new sources of culture capital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1086</TotalTime>
  <Words>472</Words>
  <Application>Microsoft Macintosh PowerPoint</Application>
  <PresentationFormat>On-screen Show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Perspective</vt:lpstr>
      <vt:lpstr>Class Relations</vt:lpstr>
      <vt:lpstr> Key Themes  </vt:lpstr>
      <vt:lpstr>Veblen (1994), The Leisure Class</vt:lpstr>
      <vt:lpstr>Influence in Ethnography</vt:lpstr>
      <vt:lpstr>Emulation</vt:lpstr>
      <vt:lpstr>Or in other words…..</vt:lpstr>
      <vt:lpstr>Bourdieu (1984) Distinction</vt:lpstr>
      <vt:lpstr>Cultural Capital</vt:lpstr>
      <vt:lpstr>Slide 9</vt:lpstr>
      <vt:lpstr>Broadcasting Class </vt:lpstr>
      <vt:lpstr>Habitus, Emulation and Trajectories </vt:lpstr>
      <vt:lpstr>Roseberry (1996), Yuppie Coffees</vt:lpstr>
      <vt:lpstr>Are you an individual or a ‘Joel’?</vt:lpstr>
      <vt:lpstr>Abbots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104</cp:revision>
  <dcterms:created xsi:type="dcterms:W3CDTF">2013-03-18T10:18:28Z</dcterms:created>
  <dcterms:modified xsi:type="dcterms:W3CDTF">2013-03-18T10:21:23Z</dcterms:modified>
</cp:coreProperties>
</file>