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91" d="100"/>
          <a:sy n="91" d="100"/>
        </p:scale>
        <p:origin x="2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877E01C-367F-4BF9-BEA8-8F8FD6A4887B}"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3108192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77E01C-367F-4BF9-BEA8-8F8FD6A4887B}"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703196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77E01C-367F-4BF9-BEA8-8F8FD6A4887B}"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2683472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877E01C-367F-4BF9-BEA8-8F8FD6A4887B}" type="datetimeFigureOut">
              <a:rPr lang="en-GB" smtClean="0"/>
              <a:t>20/11/2018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3453157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77E01C-367F-4BF9-BEA8-8F8FD6A4887B}" type="datetimeFigureOut">
              <a:rPr lang="en-GB" smtClean="0"/>
              <a:t>20/11/2018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299353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877E01C-367F-4BF9-BEA8-8F8FD6A4887B}" type="datetimeFigureOut">
              <a:rPr lang="en-GB" smtClean="0"/>
              <a:t>20/11/2018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1786730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77E01C-367F-4BF9-BEA8-8F8FD6A4887B}" type="datetimeFigureOut">
              <a:rPr lang="en-GB" smtClean="0"/>
              <a:t>20/11/2018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1620811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77E01C-367F-4BF9-BEA8-8F8FD6A4887B}" type="datetimeFigureOut">
              <a:rPr lang="en-GB" smtClean="0"/>
              <a:t>20/11/2018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2755163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77E01C-367F-4BF9-BEA8-8F8FD6A4887B}" type="datetimeFigureOut">
              <a:rPr lang="en-GB" smtClean="0"/>
              <a:t>20/11/2018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1231618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77E01C-367F-4BF9-BEA8-8F8FD6A4887B}"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2594823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77E01C-367F-4BF9-BEA8-8F8FD6A4887B}" type="datetimeFigureOut">
              <a:rPr lang="en-GB" smtClean="0"/>
              <a:t>20/11/2018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8DF60A-BFD5-4F22-9D2D-97D19BBD39C2}" type="slidenum">
              <a:rPr lang="en-GB" smtClean="0"/>
              <a:t>‹#›</a:t>
            </a:fld>
            <a:endParaRPr lang="en-GB"/>
          </a:p>
        </p:txBody>
      </p:sp>
    </p:spTree>
    <p:extLst>
      <p:ext uri="{BB962C8B-B14F-4D97-AF65-F5344CB8AC3E}">
        <p14:creationId xmlns:p14="http://schemas.microsoft.com/office/powerpoint/2010/main" val="1719323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77E01C-367F-4BF9-BEA8-8F8FD6A4887B}" type="datetimeFigureOut">
              <a:rPr lang="en-GB" smtClean="0"/>
              <a:t>20/11/2018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8DF60A-BFD5-4F22-9D2D-97D19BBD39C2}" type="slidenum">
              <a:rPr lang="en-GB" smtClean="0"/>
              <a:t>‹#›</a:t>
            </a:fld>
            <a:endParaRPr lang="en-GB"/>
          </a:p>
        </p:txBody>
      </p:sp>
    </p:spTree>
    <p:extLst>
      <p:ext uri="{BB962C8B-B14F-4D97-AF65-F5344CB8AC3E}">
        <p14:creationId xmlns:p14="http://schemas.microsoft.com/office/powerpoint/2010/main" val="29614081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11015"/>
            <a:ext cx="9144000" cy="1688123"/>
          </a:xfrm>
        </p:spPr>
        <p:txBody>
          <a:bodyPr>
            <a:normAutofit fontScale="90000"/>
          </a:bodyPr>
          <a:lstStyle/>
          <a:p>
            <a:r>
              <a:rPr lang="en-GB" dirty="0" smtClean="0"/>
              <a:t>Challenging Poor Practice and Promoting Change</a:t>
            </a:r>
            <a:endParaRPr lang="en-GB" dirty="0"/>
          </a:p>
        </p:txBody>
      </p:sp>
      <p:sp>
        <p:nvSpPr>
          <p:cNvPr id="3" name="Subtitle 2"/>
          <p:cNvSpPr>
            <a:spLocks noGrp="1"/>
          </p:cNvSpPr>
          <p:nvPr>
            <p:ph type="subTitle" idx="1"/>
          </p:nvPr>
        </p:nvSpPr>
        <p:spPr>
          <a:xfrm>
            <a:off x="650631" y="2162908"/>
            <a:ext cx="10709031" cy="4185138"/>
          </a:xfrm>
        </p:spPr>
        <p:txBody>
          <a:bodyPr/>
          <a:lstStyle/>
          <a:p>
            <a:pPr algn="l"/>
            <a:r>
              <a:rPr lang="en-GB" dirty="0" smtClean="0"/>
              <a:t>This will consider:</a:t>
            </a:r>
          </a:p>
          <a:p>
            <a:pPr algn="l"/>
            <a:endParaRPr lang="en-GB" dirty="0"/>
          </a:p>
          <a:p>
            <a:pPr marL="457200" indent="-457200" algn="l">
              <a:buFont typeface="+mj-lt"/>
              <a:buAutoNum type="arabicPeriod"/>
            </a:pPr>
            <a:r>
              <a:rPr lang="en-GB" dirty="0" smtClean="0"/>
              <a:t>The legal framework.</a:t>
            </a:r>
          </a:p>
          <a:p>
            <a:pPr marL="457200" indent="-457200" algn="l">
              <a:buFont typeface="+mj-lt"/>
              <a:buAutoNum type="arabicPeriod"/>
            </a:pPr>
            <a:r>
              <a:rPr lang="en-GB" dirty="0" smtClean="0"/>
              <a:t>Your own experiences of poor practice in the workplace.</a:t>
            </a:r>
          </a:p>
          <a:p>
            <a:pPr marL="457200" indent="-457200" algn="l">
              <a:buFont typeface="+mj-lt"/>
              <a:buAutoNum type="arabicPeriod"/>
            </a:pPr>
            <a:r>
              <a:rPr lang="en-GB" dirty="0" smtClean="0"/>
              <a:t>Complexities in challenging poor practice.</a:t>
            </a:r>
          </a:p>
          <a:p>
            <a:pPr marL="457200" indent="-457200" algn="l">
              <a:buFont typeface="+mj-lt"/>
              <a:buAutoNum type="arabicPeriod"/>
            </a:pPr>
            <a:r>
              <a:rPr lang="en-GB" dirty="0" smtClean="0"/>
              <a:t>The role of policy and procedure.</a:t>
            </a:r>
          </a:p>
          <a:p>
            <a:pPr marL="457200" indent="-457200" algn="l">
              <a:buFont typeface="+mj-lt"/>
              <a:buAutoNum type="arabicPeriod"/>
            </a:pPr>
            <a:endParaRPr lang="en-GB" dirty="0" smtClean="0"/>
          </a:p>
          <a:p>
            <a:pPr marL="457200" indent="-457200" algn="l">
              <a:buFont typeface="+mj-lt"/>
              <a:buAutoNum type="arabicPeriod"/>
            </a:pPr>
            <a:endParaRPr lang="en-GB" dirty="0" smtClean="0"/>
          </a:p>
          <a:p>
            <a:pPr marL="457200" indent="-457200" algn="l">
              <a:buFont typeface="+mj-lt"/>
              <a:buAutoNum type="arabicPeriod"/>
            </a:pPr>
            <a:endParaRPr lang="en-GB" dirty="0"/>
          </a:p>
        </p:txBody>
      </p:sp>
    </p:spTree>
    <p:extLst>
      <p:ext uri="{BB962C8B-B14F-4D97-AF65-F5344CB8AC3E}">
        <p14:creationId xmlns:p14="http://schemas.microsoft.com/office/powerpoint/2010/main" val="3177322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Claiming for Negligence – Tort Law			</a:t>
            </a:r>
            <a:endParaRPr lang="en-GB" dirty="0"/>
          </a:p>
        </p:txBody>
      </p:sp>
      <p:sp>
        <p:nvSpPr>
          <p:cNvPr id="3" name="Content Placeholder 2"/>
          <p:cNvSpPr>
            <a:spLocks noGrp="1"/>
          </p:cNvSpPr>
          <p:nvPr>
            <p:ph idx="1"/>
          </p:nvPr>
        </p:nvSpPr>
        <p:spPr/>
        <p:txBody>
          <a:bodyPr/>
          <a:lstStyle/>
          <a:p>
            <a:r>
              <a:rPr lang="en-GB" i="1" dirty="0"/>
              <a:t>A body of rights, obligations, and remedies that is applied by courts in civil proceedings to provide relief for persons who have suffered harm from the wrongful acts of others. The person who sustains injury or suffers pecuniary damage as the result of tortious conduct is known as the </a:t>
            </a:r>
            <a:r>
              <a:rPr lang="en-GB" i="1" u="sng" dirty="0"/>
              <a:t>plaintiff,</a:t>
            </a:r>
            <a:r>
              <a:rPr lang="en-GB" i="1" dirty="0"/>
              <a:t> and the person who is responsible for inflicting the injury and incurs liability for the damage is known as the defendant or </a:t>
            </a:r>
            <a:r>
              <a:rPr lang="en-GB" i="1" dirty="0" err="1"/>
              <a:t>tortfeasor</a:t>
            </a:r>
            <a:r>
              <a:rPr lang="en-GB" i="1" dirty="0"/>
              <a:t>.</a:t>
            </a:r>
            <a:endParaRPr lang="en-GB" dirty="0"/>
          </a:p>
        </p:txBody>
      </p:sp>
    </p:spTree>
    <p:extLst>
      <p:ext uri="{BB962C8B-B14F-4D97-AF65-F5344CB8AC3E}">
        <p14:creationId xmlns:p14="http://schemas.microsoft.com/office/powerpoint/2010/main" val="3250668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Components required for a claim</a:t>
            </a:r>
            <a:endParaRPr lang="en-GB" dirty="0"/>
          </a:p>
        </p:txBody>
      </p:sp>
      <p:sp>
        <p:nvSpPr>
          <p:cNvPr id="3" name="Content Placeholder 2"/>
          <p:cNvSpPr>
            <a:spLocks noGrp="1"/>
          </p:cNvSpPr>
          <p:nvPr>
            <p:ph idx="1"/>
          </p:nvPr>
        </p:nvSpPr>
        <p:spPr/>
        <p:txBody>
          <a:bodyPr/>
          <a:lstStyle/>
          <a:p>
            <a:r>
              <a:rPr lang="en-GB" dirty="0" smtClean="0"/>
              <a:t>Establish a duty of care, often very straightforward in health and social care.</a:t>
            </a:r>
          </a:p>
          <a:p>
            <a:r>
              <a:rPr lang="en-GB" dirty="0" smtClean="0"/>
              <a:t>Establish that there was a breach in that duty of care, what is negligence and what is excepted practice?</a:t>
            </a:r>
          </a:p>
          <a:p>
            <a:r>
              <a:rPr lang="en-GB" dirty="0" smtClean="0"/>
              <a:t>The breach in care resulted in harm to the claimant, and it can be made irrefutably clear that there is causality. </a:t>
            </a:r>
          </a:p>
          <a:p>
            <a:r>
              <a:rPr lang="en-GB" dirty="0" smtClean="0"/>
              <a:t>Damage or losses have resulted from the harm caused.</a:t>
            </a:r>
            <a:endParaRPr lang="en-GB" dirty="0"/>
          </a:p>
        </p:txBody>
      </p:sp>
    </p:spTree>
    <p:extLst>
      <p:ext uri="{BB962C8B-B14F-4D97-AF65-F5344CB8AC3E}">
        <p14:creationId xmlns:p14="http://schemas.microsoft.com/office/powerpoint/2010/main" val="146038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Your own experiences of poor practice</a:t>
            </a:r>
            <a:endParaRPr lang="en-GB" dirty="0"/>
          </a:p>
        </p:txBody>
      </p:sp>
      <p:sp>
        <p:nvSpPr>
          <p:cNvPr id="3" name="Content Placeholder 2"/>
          <p:cNvSpPr>
            <a:spLocks noGrp="1"/>
          </p:cNvSpPr>
          <p:nvPr>
            <p:ph idx="1"/>
          </p:nvPr>
        </p:nvSpPr>
        <p:spPr/>
        <p:txBody>
          <a:bodyPr>
            <a:normAutofit/>
          </a:bodyPr>
          <a:lstStyle/>
          <a:p>
            <a:pPr marL="0" indent="0" algn="ctr">
              <a:buNone/>
            </a:pPr>
            <a:r>
              <a:rPr lang="en-GB" sz="10000" dirty="0" smtClean="0"/>
              <a:t>Discuss!</a:t>
            </a:r>
            <a:endParaRPr lang="en-GB" sz="10000" dirty="0"/>
          </a:p>
        </p:txBody>
      </p:sp>
    </p:spTree>
    <p:extLst>
      <p:ext uri="{BB962C8B-B14F-4D97-AF65-F5344CB8AC3E}">
        <p14:creationId xmlns:p14="http://schemas.microsoft.com/office/powerpoint/2010/main" val="1091356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Once poor practice becomes the norm it can’t be recognised.</a:t>
            </a:r>
          </a:p>
          <a:p>
            <a:r>
              <a:rPr lang="en-GB" dirty="0" smtClean="0"/>
              <a:t> ‘some people working in our sector just don’t have the values, understanding or skill to deliver dignified care. They don’t see the person they’re caring for as an individual with feelings, instead viewing them as an object or task’ (DWDLN, Challenging Poor Practice, year not cited)</a:t>
            </a:r>
          </a:p>
          <a:p>
            <a:r>
              <a:rPr lang="en-GB" dirty="0" smtClean="0"/>
              <a:t>The Only Thing Necessary for the Triumph of Evil is that Good Men Do Nothing (Edward Burke)</a:t>
            </a:r>
            <a:endParaRPr lang="en-GB" dirty="0"/>
          </a:p>
        </p:txBody>
      </p:sp>
    </p:spTree>
    <p:extLst>
      <p:ext uri="{BB962C8B-B14F-4D97-AF65-F5344CB8AC3E}">
        <p14:creationId xmlns:p14="http://schemas.microsoft.com/office/powerpoint/2010/main" val="2811769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Complexities in challenging poor practice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Over time what started as a short cut, or one off, can become normalised and imbedded.</a:t>
            </a:r>
          </a:p>
          <a:p>
            <a:r>
              <a:rPr lang="en-GB" dirty="0" smtClean="0"/>
              <a:t>We all have the ability to have an irrational reaction and get frustrated despite the person(s) we are working with only acting as is fit for their reality.</a:t>
            </a:r>
          </a:p>
          <a:p>
            <a:r>
              <a:rPr lang="en-GB" dirty="0" smtClean="0"/>
              <a:t>There can be consequences for the individual that raises the concern, the human mind has a way of dissuading us from taking actions which may threaten us.</a:t>
            </a:r>
          </a:p>
          <a:p>
            <a:r>
              <a:rPr lang="en-GB" dirty="0" smtClean="0"/>
              <a:t>We have deeply internalised within us our own ideas as to what constitutes treating another person with respect, think about </a:t>
            </a:r>
            <a:r>
              <a:rPr lang="en-GB" smtClean="0"/>
              <a:t>the ‘if </a:t>
            </a:r>
            <a:r>
              <a:rPr lang="en-GB" dirty="0" smtClean="0"/>
              <a:t>it was a family </a:t>
            </a:r>
            <a:r>
              <a:rPr lang="en-GB" smtClean="0"/>
              <a:t>member analogy’.</a:t>
            </a:r>
            <a:endParaRPr lang="en-GB" dirty="0" smtClean="0"/>
          </a:p>
          <a:p>
            <a:r>
              <a:rPr lang="en-GB" dirty="0"/>
              <a:t>Public Interest Disclosure Act 1998</a:t>
            </a:r>
          </a:p>
        </p:txBody>
      </p:sp>
    </p:spTree>
    <p:extLst>
      <p:ext uri="{BB962C8B-B14F-4D97-AF65-F5344CB8AC3E}">
        <p14:creationId xmlns:p14="http://schemas.microsoft.com/office/powerpoint/2010/main" val="2411881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role of policy</a:t>
            </a:r>
            <a:endParaRPr lang="en-GB" dirty="0"/>
          </a:p>
        </p:txBody>
      </p:sp>
      <p:sp>
        <p:nvSpPr>
          <p:cNvPr id="3" name="Content Placeholder 2"/>
          <p:cNvSpPr>
            <a:spLocks noGrp="1"/>
          </p:cNvSpPr>
          <p:nvPr>
            <p:ph idx="1"/>
          </p:nvPr>
        </p:nvSpPr>
        <p:spPr/>
        <p:txBody>
          <a:bodyPr/>
          <a:lstStyle/>
          <a:p>
            <a:r>
              <a:rPr lang="en-GB" dirty="0" smtClean="0"/>
              <a:t>Firstly there may be a whistle blowing policy.</a:t>
            </a:r>
          </a:p>
          <a:p>
            <a:r>
              <a:rPr lang="en-GB" dirty="0" smtClean="0"/>
              <a:t>Policy should state as clearly as possible how the individual or organisation should be operating/behaving/responding and what values and principles they are driven by.</a:t>
            </a:r>
            <a:endParaRPr lang="en-GB" dirty="0"/>
          </a:p>
        </p:txBody>
      </p:sp>
    </p:spTree>
    <p:extLst>
      <p:ext uri="{BB962C8B-B14F-4D97-AF65-F5344CB8AC3E}">
        <p14:creationId xmlns:p14="http://schemas.microsoft.com/office/powerpoint/2010/main" val="3701678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TotalTime>
  <Words>446</Words>
  <Application>Microsoft Office PowerPoint</Application>
  <PresentationFormat>Widescreen</PresentationFormat>
  <Paragraphs>29</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Challenging Poor Practice and Promoting Change</vt:lpstr>
      <vt:lpstr>Claiming for Negligence – Tort Law   </vt:lpstr>
      <vt:lpstr>Components required for a claim</vt:lpstr>
      <vt:lpstr>Your own experiences of poor practice</vt:lpstr>
      <vt:lpstr>PowerPoint Presentation</vt:lpstr>
      <vt:lpstr>Complexities in challenging poor practice</vt:lpstr>
      <vt:lpstr>The role of policy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Challenging Poor Practice and Promoting Change</dc:title>
  <dc:creator>Neil Hapgood</dc:creator>
  <cp:lastModifiedBy>Neil Hapgood</cp:lastModifiedBy>
  <cp:revision>9</cp:revision>
  <dcterms:created xsi:type="dcterms:W3CDTF">2018-11-20T12:08:17Z</dcterms:created>
  <dcterms:modified xsi:type="dcterms:W3CDTF">2018-11-20T16:36:33Z</dcterms:modified>
</cp:coreProperties>
</file>