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5"/>
  </p:notesMasterIdLst>
  <p:sldIdLst>
    <p:sldId id="256" r:id="rId2"/>
    <p:sldId id="257" r:id="rId3"/>
    <p:sldId id="258" r:id="rId4"/>
    <p:sldId id="259" r:id="rId5"/>
    <p:sldId id="260" r:id="rId6"/>
    <p:sldId id="261" r:id="rId7"/>
    <p:sldId id="262" r:id="rId8"/>
    <p:sldId id="263" r:id="rId9"/>
    <p:sldId id="264" r:id="rId10"/>
    <p:sldId id="265" r:id="rId11"/>
    <p:sldId id="268" r:id="rId12"/>
    <p:sldId id="269" r:id="rId13"/>
    <p:sldId id="270" r:id="rId14"/>
    <p:sldId id="271" r:id="rId15"/>
    <p:sldId id="272" r:id="rId16"/>
    <p:sldId id="274" r:id="rId17"/>
    <p:sldId id="275" r:id="rId18"/>
    <p:sldId id="276" r:id="rId19"/>
    <p:sldId id="278" r:id="rId20"/>
    <p:sldId id="279" r:id="rId21"/>
    <p:sldId id="280" r:id="rId22"/>
    <p:sldId id="281" r:id="rId23"/>
    <p:sldId id="282" r:id="rId24"/>
    <p:sldId id="283" r:id="rId25"/>
    <p:sldId id="284" r:id="rId26"/>
    <p:sldId id="285" r:id="rId27"/>
    <p:sldId id="286" r:id="rId28"/>
    <p:sldId id="287" r:id="rId29"/>
    <p:sldId id="288" r:id="rId30"/>
    <p:sldId id="266" r:id="rId31"/>
    <p:sldId id="277" r:id="rId32"/>
    <p:sldId id="293" r:id="rId33"/>
    <p:sldId id="290" r:id="rId34"/>
  </p:sldIdLst>
  <p:sldSz cx="12192000" cy="6858000"/>
  <p:notesSz cx="6858000" cy="9144000"/>
  <p:defaultTextStyle>
    <a:defPPr lvl="0">
      <a:defRPr lang="en-US"/>
    </a:defPPr>
    <a:lvl1pPr marL="0" lvl="0" algn="l" defTabSz="457200" rtl="0" eaLnBrk="1" latinLnBrk="0" hangingPunct="1">
      <a:defRPr sz="1800" kern="1200">
        <a:solidFill>
          <a:schemeClr val="tx1"/>
        </a:solidFill>
        <a:latin typeface="+mn-lt"/>
        <a:ea typeface="+mn-ea"/>
        <a:cs typeface="+mn-cs"/>
      </a:defRPr>
    </a:lvl1pPr>
    <a:lvl2pPr marL="457200" lvl="1" algn="l" defTabSz="457200" rtl="0" eaLnBrk="1" latinLnBrk="0" hangingPunct="1">
      <a:defRPr sz="1800" kern="1200">
        <a:solidFill>
          <a:schemeClr val="tx1"/>
        </a:solidFill>
        <a:latin typeface="+mn-lt"/>
        <a:ea typeface="+mn-ea"/>
        <a:cs typeface="+mn-cs"/>
      </a:defRPr>
    </a:lvl2pPr>
    <a:lvl3pPr marL="914400" lvl="2" algn="l" defTabSz="457200" rtl="0" eaLnBrk="1" latinLnBrk="0" hangingPunct="1">
      <a:defRPr sz="1800" kern="1200">
        <a:solidFill>
          <a:schemeClr val="tx1"/>
        </a:solidFill>
        <a:latin typeface="+mn-lt"/>
        <a:ea typeface="+mn-ea"/>
        <a:cs typeface="+mn-cs"/>
      </a:defRPr>
    </a:lvl3pPr>
    <a:lvl4pPr marL="1371600" lvl="3" algn="l" defTabSz="457200" rtl="0" eaLnBrk="1" latinLnBrk="0" hangingPunct="1">
      <a:defRPr sz="1800" kern="1200">
        <a:solidFill>
          <a:schemeClr val="tx1"/>
        </a:solidFill>
        <a:latin typeface="+mn-lt"/>
        <a:ea typeface="+mn-ea"/>
        <a:cs typeface="+mn-cs"/>
      </a:defRPr>
    </a:lvl4pPr>
    <a:lvl5pPr marL="1828800" lvl="4" algn="l" defTabSz="457200" rtl="0" eaLnBrk="1" latinLnBrk="0" hangingPunct="1">
      <a:defRPr sz="1800" kern="1200">
        <a:solidFill>
          <a:schemeClr val="tx1"/>
        </a:solidFill>
        <a:latin typeface="+mn-lt"/>
        <a:ea typeface="+mn-ea"/>
        <a:cs typeface="+mn-cs"/>
      </a:defRPr>
    </a:lvl5pPr>
    <a:lvl6pPr marL="2286000" lvl="5" algn="l" defTabSz="457200" rtl="0" eaLnBrk="1" latinLnBrk="0" hangingPunct="1">
      <a:defRPr sz="1800" kern="1200">
        <a:solidFill>
          <a:schemeClr val="tx1"/>
        </a:solidFill>
        <a:latin typeface="+mn-lt"/>
        <a:ea typeface="+mn-ea"/>
        <a:cs typeface="+mn-cs"/>
      </a:defRPr>
    </a:lvl6pPr>
    <a:lvl7pPr marL="2743200" lvl="6" algn="l" defTabSz="457200" rtl="0" eaLnBrk="1" latinLnBrk="0" hangingPunct="1">
      <a:defRPr sz="1800" kern="1200">
        <a:solidFill>
          <a:schemeClr val="tx1"/>
        </a:solidFill>
        <a:latin typeface="+mn-lt"/>
        <a:ea typeface="+mn-ea"/>
        <a:cs typeface="+mn-cs"/>
      </a:defRPr>
    </a:lvl7pPr>
    <a:lvl8pPr marL="3200400" lvl="7" algn="l" defTabSz="457200" rtl="0" eaLnBrk="1" latinLnBrk="0" hangingPunct="1">
      <a:defRPr sz="1800" kern="1200">
        <a:solidFill>
          <a:schemeClr val="tx1"/>
        </a:solidFill>
        <a:latin typeface="+mn-lt"/>
        <a:ea typeface="+mn-ea"/>
        <a:cs typeface="+mn-cs"/>
      </a:defRPr>
    </a:lvl8pPr>
    <a:lvl9pPr marL="3657600" lvl="8"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651C3A-4460-11DB-9652-00E08161165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4660"/>
  </p:normalViewPr>
  <p:slideViewPr>
    <p:cSldViewPr snapToGrid="0">
      <p:cViewPr>
        <p:scale>
          <a:sx n="75" d="100"/>
          <a:sy n="75" d="100"/>
        </p:scale>
        <p:origin x="965"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3" Type="http://schemas.openxmlformats.org/officeDocument/2006/relationships/hyperlink" Target="https://www.ons.gov.uk/businessindustryandtrade/itandinternetindustry/bulletins/internetusers/previousreleases" TargetMode="External"/><Relationship Id="rId2" Type="http://schemas.openxmlformats.org/officeDocument/2006/relationships/hyperlink" Target="https://www.nhs.uk/every-mind-matters/mental-wellbeing-tips/how-to-fall-asleep-faster-and-sleep-better/" TargetMode="External"/><Relationship Id="rId1" Type="http://schemas.openxmlformats.org/officeDocument/2006/relationships/hyperlink" Target="https://www.mentalhealth.org.uk/explore-mental-health/publications/sleep-matters-impact-sleep-health-and-wellbeing" TargetMode="External"/></Relationships>
</file>

<file path=ppt/diagrams/_rels/drawing3.xml.rels><?xml version="1.0" encoding="UTF-8" standalone="yes"?>
<Relationships xmlns="http://schemas.openxmlformats.org/package/2006/relationships"><Relationship Id="rId3" Type="http://schemas.openxmlformats.org/officeDocument/2006/relationships/hyperlink" Target="https://www.ons.gov.uk/businessindustryandtrade/itandinternetindustry/bulletins/internetusers/previousreleases" TargetMode="External"/><Relationship Id="rId2" Type="http://schemas.openxmlformats.org/officeDocument/2006/relationships/hyperlink" Target="https://www.nhs.uk/every-mind-matters/mental-wellbeing-tips/how-to-fall-asleep-faster-and-sleep-better/" TargetMode="External"/><Relationship Id="rId1" Type="http://schemas.openxmlformats.org/officeDocument/2006/relationships/hyperlink" Target="https://www.mentalhealth.org.uk/explore-mental-health/publications/sleep-matters-impact-sleep-health-and-wellbeing"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4D1C92-C9B1-450B-BC78-5939A99FE25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9708DF7-89C2-486A-B6B9-A3AA3F19BA87}">
      <dgm:prSet/>
      <dgm:spPr/>
      <dgm:t>
        <a:bodyPr/>
        <a:lstStyle/>
        <a:p>
          <a:r>
            <a:rPr lang="en-US" b="1" i="1"/>
            <a:t>Aims</a:t>
          </a:r>
          <a:endParaRPr lang="en-US"/>
        </a:p>
      </dgm:t>
    </dgm:pt>
    <dgm:pt modelId="{FD303F7A-4568-4694-A602-168C776DB2FE}" type="parTrans" cxnId="{DAC1DAA7-405E-488D-A7DA-5C5508E365DF}">
      <dgm:prSet/>
      <dgm:spPr/>
      <dgm:t>
        <a:bodyPr/>
        <a:lstStyle/>
        <a:p>
          <a:endParaRPr lang="en-US"/>
        </a:p>
      </dgm:t>
    </dgm:pt>
    <dgm:pt modelId="{6FDFF106-DA07-4B39-98C5-08031510A3ED}" type="sibTrans" cxnId="{DAC1DAA7-405E-488D-A7DA-5C5508E365DF}">
      <dgm:prSet/>
      <dgm:spPr/>
      <dgm:t>
        <a:bodyPr/>
        <a:lstStyle/>
        <a:p>
          <a:endParaRPr lang="en-US"/>
        </a:p>
      </dgm:t>
    </dgm:pt>
    <dgm:pt modelId="{BB6BD5D6-BB90-4E2D-8229-4EB918EE982E}">
      <dgm:prSet/>
      <dgm:spPr/>
      <dgm:t>
        <a:bodyPr/>
        <a:lstStyle/>
        <a:p>
          <a:r>
            <a:rPr lang="en-US" dirty="0"/>
            <a:t>The campaign aims to create awareness of the importance of sleep and enhance the sleeping habits of an individual.</a:t>
          </a:r>
        </a:p>
      </dgm:t>
    </dgm:pt>
    <dgm:pt modelId="{5CF6CB37-71CB-4C0C-AEAF-32A774C27825}" type="parTrans" cxnId="{8074F598-D134-4774-8E63-AD7B056F235B}">
      <dgm:prSet/>
      <dgm:spPr/>
      <dgm:t>
        <a:bodyPr/>
        <a:lstStyle/>
        <a:p>
          <a:endParaRPr lang="en-US"/>
        </a:p>
      </dgm:t>
    </dgm:pt>
    <dgm:pt modelId="{58934C3F-9DDE-4650-BE39-B2959176A13B}" type="sibTrans" cxnId="{8074F598-D134-4774-8E63-AD7B056F235B}">
      <dgm:prSet/>
      <dgm:spPr/>
      <dgm:t>
        <a:bodyPr/>
        <a:lstStyle/>
        <a:p>
          <a:endParaRPr lang="en-US"/>
        </a:p>
      </dgm:t>
    </dgm:pt>
    <dgm:pt modelId="{F2EEA09C-31F7-4510-8721-20886C5E266D}">
      <dgm:prSet/>
      <dgm:spPr/>
      <dgm:t>
        <a:bodyPr/>
        <a:lstStyle/>
        <a:p>
          <a:r>
            <a:rPr lang="en-US" dirty="0"/>
            <a:t>The program would </a:t>
          </a:r>
          <a:r>
            <a:rPr lang="en-US" dirty="0" err="1"/>
            <a:t>stabilise</a:t>
          </a:r>
          <a:r>
            <a:rPr lang="en-US" dirty="0"/>
            <a:t> the sleep schedules and would increase the number of hours that people sleep per night.</a:t>
          </a:r>
        </a:p>
      </dgm:t>
    </dgm:pt>
    <dgm:pt modelId="{414900CF-9243-4394-9826-1146ACA6A831}" type="parTrans" cxnId="{7243CCD1-6796-4764-AE13-9E749F14C6F9}">
      <dgm:prSet/>
      <dgm:spPr/>
      <dgm:t>
        <a:bodyPr/>
        <a:lstStyle/>
        <a:p>
          <a:endParaRPr lang="en-US"/>
        </a:p>
      </dgm:t>
    </dgm:pt>
    <dgm:pt modelId="{33D8D7CE-AAB7-4682-B6E5-4096DEFAE3C8}" type="sibTrans" cxnId="{7243CCD1-6796-4764-AE13-9E749F14C6F9}">
      <dgm:prSet/>
      <dgm:spPr/>
      <dgm:t>
        <a:bodyPr/>
        <a:lstStyle/>
        <a:p>
          <a:endParaRPr lang="en-US"/>
        </a:p>
      </dgm:t>
    </dgm:pt>
    <dgm:pt modelId="{9CF5498D-59C3-4008-9008-6DF0B2EE3DE3}">
      <dgm:prSet/>
      <dgm:spPr/>
      <dgm:t>
        <a:bodyPr/>
        <a:lstStyle/>
        <a:p>
          <a:r>
            <a:rPr lang="en-US"/>
            <a:t>The program also improves mental health, concentration and education or working performance too.</a:t>
          </a:r>
        </a:p>
      </dgm:t>
    </dgm:pt>
    <dgm:pt modelId="{309D8ACB-04D4-4EC0-BA86-3703DB7205CD}" type="parTrans" cxnId="{E5FDCEB8-8F1D-4EF8-8B31-03B2B96DE36A}">
      <dgm:prSet/>
      <dgm:spPr/>
      <dgm:t>
        <a:bodyPr/>
        <a:lstStyle/>
        <a:p>
          <a:endParaRPr lang="en-US"/>
        </a:p>
      </dgm:t>
    </dgm:pt>
    <dgm:pt modelId="{F7FE3885-E447-454C-B070-C958F6E007E6}" type="sibTrans" cxnId="{E5FDCEB8-8F1D-4EF8-8B31-03B2B96DE36A}">
      <dgm:prSet/>
      <dgm:spPr/>
      <dgm:t>
        <a:bodyPr/>
        <a:lstStyle/>
        <a:p>
          <a:endParaRPr lang="en-US"/>
        </a:p>
      </dgm:t>
    </dgm:pt>
    <dgm:pt modelId="{A65FB246-25F2-458F-B864-CE6D18FACE1C}">
      <dgm:prSet/>
      <dgm:spPr/>
      <dgm:t>
        <a:bodyPr/>
        <a:lstStyle/>
        <a:p>
          <a:r>
            <a:rPr lang="en-US" b="1"/>
            <a:t>The Session Content includes:</a:t>
          </a:r>
          <a:endParaRPr lang="en-US"/>
        </a:p>
      </dgm:t>
    </dgm:pt>
    <dgm:pt modelId="{D68B6C2D-B2D5-40B0-85C1-902A274EC286}" type="parTrans" cxnId="{206F1E20-39DA-4DBA-BA1A-081B92F5EC2B}">
      <dgm:prSet/>
      <dgm:spPr/>
      <dgm:t>
        <a:bodyPr/>
        <a:lstStyle/>
        <a:p>
          <a:endParaRPr lang="en-US"/>
        </a:p>
      </dgm:t>
    </dgm:pt>
    <dgm:pt modelId="{0DF8FE79-8FB7-4166-8EA8-B5E095E72A51}" type="sibTrans" cxnId="{206F1E20-39DA-4DBA-BA1A-081B92F5EC2B}">
      <dgm:prSet/>
      <dgm:spPr/>
      <dgm:t>
        <a:bodyPr/>
        <a:lstStyle/>
        <a:p>
          <a:endParaRPr lang="en-US"/>
        </a:p>
      </dgm:t>
    </dgm:pt>
    <dgm:pt modelId="{529711BF-4B6D-41A8-ABC9-5A8152DCC4BF}">
      <dgm:prSet/>
      <dgm:spPr/>
      <dgm:t>
        <a:bodyPr/>
        <a:lstStyle/>
        <a:p>
          <a:r>
            <a:rPr lang="en-US"/>
            <a:t>Respondents will maintain sleep diaries and identify practices that interfere with restful sleep.</a:t>
          </a:r>
        </a:p>
      </dgm:t>
    </dgm:pt>
    <dgm:pt modelId="{56DE03BB-E423-40D3-B9CF-452C2F4B6F4B}" type="parTrans" cxnId="{9BC10299-8A0F-47A1-BBA0-2D9CF182B021}">
      <dgm:prSet/>
      <dgm:spPr/>
      <dgm:t>
        <a:bodyPr/>
        <a:lstStyle/>
        <a:p>
          <a:endParaRPr lang="en-US"/>
        </a:p>
      </dgm:t>
    </dgm:pt>
    <dgm:pt modelId="{A5C235CD-F810-4AB9-B311-95731259FA14}" type="sibTrans" cxnId="{9BC10299-8A0F-47A1-BBA0-2D9CF182B021}">
      <dgm:prSet/>
      <dgm:spPr/>
      <dgm:t>
        <a:bodyPr/>
        <a:lstStyle/>
        <a:p>
          <a:endParaRPr lang="en-US"/>
        </a:p>
      </dgm:t>
    </dgm:pt>
    <dgm:pt modelId="{BE571C7B-1784-40C2-B750-09B59CA11890}">
      <dgm:prSet/>
      <dgm:spPr/>
      <dgm:t>
        <a:bodyPr/>
        <a:lstStyle/>
        <a:p>
          <a:r>
            <a:rPr lang="en-US"/>
            <a:t>They get to know the circadian rhythms, melatonin and the impact of habits on sleep.</a:t>
          </a:r>
        </a:p>
      </dgm:t>
    </dgm:pt>
    <dgm:pt modelId="{5688CF63-3CDF-49EE-85E9-6B59920BFB74}" type="parTrans" cxnId="{C3E4F34F-9C1B-4E04-B70C-2B4F746957B3}">
      <dgm:prSet/>
      <dgm:spPr/>
      <dgm:t>
        <a:bodyPr/>
        <a:lstStyle/>
        <a:p>
          <a:endParaRPr lang="en-US"/>
        </a:p>
      </dgm:t>
    </dgm:pt>
    <dgm:pt modelId="{A569FB8F-661A-4B7E-AFFC-FB684B142E2F}" type="sibTrans" cxnId="{C3E4F34F-9C1B-4E04-B70C-2B4F746957B3}">
      <dgm:prSet/>
      <dgm:spPr/>
      <dgm:t>
        <a:bodyPr/>
        <a:lstStyle/>
        <a:p>
          <a:endParaRPr lang="en-US"/>
        </a:p>
      </dgm:t>
    </dgm:pt>
    <dgm:pt modelId="{990F5DD4-B2A4-42FE-98AB-37508E87D438}">
      <dgm:prSet/>
      <dgm:spPr/>
      <dgm:t>
        <a:bodyPr/>
        <a:lstStyle/>
        <a:p>
          <a:r>
            <a:rPr lang="en-US"/>
            <a:t>They are taught relaxation techniques, which include breathing exercises and CBT-based techniques.</a:t>
          </a:r>
        </a:p>
      </dgm:t>
    </dgm:pt>
    <dgm:pt modelId="{C7128B93-1087-404F-92A2-AD67FB375EC2}" type="parTrans" cxnId="{7DB23BA0-1223-48A2-A2BD-0D3CBCC29D43}">
      <dgm:prSet/>
      <dgm:spPr/>
      <dgm:t>
        <a:bodyPr/>
        <a:lstStyle/>
        <a:p>
          <a:endParaRPr lang="en-US"/>
        </a:p>
      </dgm:t>
    </dgm:pt>
    <dgm:pt modelId="{472B7E99-9D4C-4A89-A48F-2CB0E486D031}" type="sibTrans" cxnId="{7DB23BA0-1223-48A2-A2BD-0D3CBCC29D43}">
      <dgm:prSet/>
      <dgm:spPr/>
      <dgm:t>
        <a:bodyPr/>
        <a:lstStyle/>
        <a:p>
          <a:endParaRPr lang="en-US"/>
        </a:p>
      </dgm:t>
    </dgm:pt>
    <dgm:pt modelId="{37FD6565-E4C9-4AC3-A698-07FD5D9362E8}" type="pres">
      <dgm:prSet presAssocID="{1B4D1C92-C9B1-450B-BC78-5939A99FE256}" presName="linear" presStyleCnt="0">
        <dgm:presLayoutVars>
          <dgm:animLvl val="lvl"/>
          <dgm:resizeHandles val="exact"/>
        </dgm:presLayoutVars>
      </dgm:prSet>
      <dgm:spPr/>
    </dgm:pt>
    <dgm:pt modelId="{34C5E13A-3DB6-415A-B0F8-346057617BF2}" type="pres">
      <dgm:prSet presAssocID="{59708DF7-89C2-486A-B6B9-A3AA3F19BA87}" presName="parentText" presStyleLbl="node1" presStyleIdx="0" presStyleCnt="8">
        <dgm:presLayoutVars>
          <dgm:chMax val="0"/>
          <dgm:bulletEnabled val="1"/>
        </dgm:presLayoutVars>
      </dgm:prSet>
      <dgm:spPr/>
    </dgm:pt>
    <dgm:pt modelId="{9BD1376A-5BC8-4576-8D68-AE081D92CC8C}" type="pres">
      <dgm:prSet presAssocID="{6FDFF106-DA07-4B39-98C5-08031510A3ED}" presName="spacer" presStyleCnt="0"/>
      <dgm:spPr/>
    </dgm:pt>
    <dgm:pt modelId="{DE173A48-55E5-4DFF-96F2-CD247738A8C6}" type="pres">
      <dgm:prSet presAssocID="{BB6BD5D6-BB90-4E2D-8229-4EB918EE982E}" presName="parentText" presStyleLbl="node1" presStyleIdx="1" presStyleCnt="8">
        <dgm:presLayoutVars>
          <dgm:chMax val="0"/>
          <dgm:bulletEnabled val="1"/>
        </dgm:presLayoutVars>
      </dgm:prSet>
      <dgm:spPr/>
    </dgm:pt>
    <dgm:pt modelId="{E68DF0BE-7F8C-45FE-B194-FC7FC16039CF}" type="pres">
      <dgm:prSet presAssocID="{58934C3F-9DDE-4650-BE39-B2959176A13B}" presName="spacer" presStyleCnt="0"/>
      <dgm:spPr/>
    </dgm:pt>
    <dgm:pt modelId="{F4B349CF-BDBF-4156-B536-2BFC12E27F6F}" type="pres">
      <dgm:prSet presAssocID="{F2EEA09C-31F7-4510-8721-20886C5E266D}" presName="parentText" presStyleLbl="node1" presStyleIdx="2" presStyleCnt="8">
        <dgm:presLayoutVars>
          <dgm:chMax val="0"/>
          <dgm:bulletEnabled val="1"/>
        </dgm:presLayoutVars>
      </dgm:prSet>
      <dgm:spPr/>
    </dgm:pt>
    <dgm:pt modelId="{9F7DBEC0-2A26-425A-9A60-A624CA3316E7}" type="pres">
      <dgm:prSet presAssocID="{33D8D7CE-AAB7-4682-B6E5-4096DEFAE3C8}" presName="spacer" presStyleCnt="0"/>
      <dgm:spPr/>
    </dgm:pt>
    <dgm:pt modelId="{8752F2C9-2264-4E14-93B3-44442292654A}" type="pres">
      <dgm:prSet presAssocID="{9CF5498D-59C3-4008-9008-6DF0B2EE3DE3}" presName="parentText" presStyleLbl="node1" presStyleIdx="3" presStyleCnt="8" custScaleX="99780">
        <dgm:presLayoutVars>
          <dgm:chMax val="0"/>
          <dgm:bulletEnabled val="1"/>
        </dgm:presLayoutVars>
      </dgm:prSet>
      <dgm:spPr/>
    </dgm:pt>
    <dgm:pt modelId="{C188C576-F404-4178-BE52-35BB019FA863}" type="pres">
      <dgm:prSet presAssocID="{F7FE3885-E447-454C-B070-C958F6E007E6}" presName="spacer" presStyleCnt="0"/>
      <dgm:spPr/>
    </dgm:pt>
    <dgm:pt modelId="{E164ED24-CEC9-4051-8F68-6ED74C0ACAB9}" type="pres">
      <dgm:prSet presAssocID="{A65FB246-25F2-458F-B864-CE6D18FACE1C}" presName="parentText" presStyleLbl="node1" presStyleIdx="4" presStyleCnt="8">
        <dgm:presLayoutVars>
          <dgm:chMax val="0"/>
          <dgm:bulletEnabled val="1"/>
        </dgm:presLayoutVars>
      </dgm:prSet>
      <dgm:spPr/>
    </dgm:pt>
    <dgm:pt modelId="{D55C72DA-10DF-4964-A6D0-81E7670247A1}" type="pres">
      <dgm:prSet presAssocID="{0DF8FE79-8FB7-4166-8EA8-B5E095E72A51}" presName="spacer" presStyleCnt="0"/>
      <dgm:spPr/>
    </dgm:pt>
    <dgm:pt modelId="{8EABA177-37E8-4382-84CA-8F150FA0768D}" type="pres">
      <dgm:prSet presAssocID="{529711BF-4B6D-41A8-ABC9-5A8152DCC4BF}" presName="parentText" presStyleLbl="node1" presStyleIdx="5" presStyleCnt="8">
        <dgm:presLayoutVars>
          <dgm:chMax val="0"/>
          <dgm:bulletEnabled val="1"/>
        </dgm:presLayoutVars>
      </dgm:prSet>
      <dgm:spPr/>
    </dgm:pt>
    <dgm:pt modelId="{BC0EA831-5168-4109-B968-639F5031CA9A}" type="pres">
      <dgm:prSet presAssocID="{A5C235CD-F810-4AB9-B311-95731259FA14}" presName="spacer" presStyleCnt="0"/>
      <dgm:spPr/>
    </dgm:pt>
    <dgm:pt modelId="{1F4C2139-176E-4D61-B442-79DB6E828A60}" type="pres">
      <dgm:prSet presAssocID="{BE571C7B-1784-40C2-B750-09B59CA11890}" presName="parentText" presStyleLbl="node1" presStyleIdx="6" presStyleCnt="8">
        <dgm:presLayoutVars>
          <dgm:chMax val="0"/>
          <dgm:bulletEnabled val="1"/>
        </dgm:presLayoutVars>
      </dgm:prSet>
      <dgm:spPr/>
    </dgm:pt>
    <dgm:pt modelId="{85C2C19C-F80C-463E-91F6-55775587F1A4}" type="pres">
      <dgm:prSet presAssocID="{A569FB8F-661A-4B7E-AFFC-FB684B142E2F}" presName="spacer" presStyleCnt="0"/>
      <dgm:spPr/>
    </dgm:pt>
    <dgm:pt modelId="{6E85D1BC-D276-4111-A605-DF6E073338B2}" type="pres">
      <dgm:prSet presAssocID="{990F5DD4-B2A4-42FE-98AB-37508E87D438}" presName="parentText" presStyleLbl="node1" presStyleIdx="7" presStyleCnt="8">
        <dgm:presLayoutVars>
          <dgm:chMax val="0"/>
          <dgm:bulletEnabled val="1"/>
        </dgm:presLayoutVars>
      </dgm:prSet>
      <dgm:spPr/>
    </dgm:pt>
  </dgm:ptLst>
  <dgm:cxnLst>
    <dgm:cxn modelId="{8EEF6711-03E2-486D-A62B-46B19AC5DE55}" type="presOf" srcId="{529711BF-4B6D-41A8-ABC9-5A8152DCC4BF}" destId="{8EABA177-37E8-4382-84CA-8F150FA0768D}" srcOrd="0" destOrd="0" presId="urn:microsoft.com/office/officeart/2005/8/layout/vList2"/>
    <dgm:cxn modelId="{7752291A-B99F-47BE-A5D6-88F7A109C918}" type="presOf" srcId="{BE571C7B-1784-40C2-B750-09B59CA11890}" destId="{1F4C2139-176E-4D61-B442-79DB6E828A60}" srcOrd="0" destOrd="0" presId="urn:microsoft.com/office/officeart/2005/8/layout/vList2"/>
    <dgm:cxn modelId="{206F1E20-39DA-4DBA-BA1A-081B92F5EC2B}" srcId="{1B4D1C92-C9B1-450B-BC78-5939A99FE256}" destId="{A65FB246-25F2-458F-B864-CE6D18FACE1C}" srcOrd="4" destOrd="0" parTransId="{D68B6C2D-B2D5-40B0-85C1-902A274EC286}" sibTransId="{0DF8FE79-8FB7-4166-8EA8-B5E095E72A51}"/>
    <dgm:cxn modelId="{5AD76233-3DCA-4567-BB75-63C1A381929F}" type="presOf" srcId="{59708DF7-89C2-486A-B6B9-A3AA3F19BA87}" destId="{34C5E13A-3DB6-415A-B0F8-346057617BF2}" srcOrd="0" destOrd="0" presId="urn:microsoft.com/office/officeart/2005/8/layout/vList2"/>
    <dgm:cxn modelId="{3ECAB438-569F-4E2C-ADEC-D056DF5D7A75}" type="presOf" srcId="{990F5DD4-B2A4-42FE-98AB-37508E87D438}" destId="{6E85D1BC-D276-4111-A605-DF6E073338B2}" srcOrd="0" destOrd="0" presId="urn:microsoft.com/office/officeart/2005/8/layout/vList2"/>
    <dgm:cxn modelId="{C3E4F34F-9C1B-4E04-B70C-2B4F746957B3}" srcId="{1B4D1C92-C9B1-450B-BC78-5939A99FE256}" destId="{BE571C7B-1784-40C2-B750-09B59CA11890}" srcOrd="6" destOrd="0" parTransId="{5688CF63-3CDF-49EE-85E9-6B59920BFB74}" sibTransId="{A569FB8F-661A-4B7E-AFFC-FB684B142E2F}"/>
    <dgm:cxn modelId="{0FF38D79-5919-4EB1-86C8-FB7A24E2863D}" type="presOf" srcId="{9CF5498D-59C3-4008-9008-6DF0B2EE3DE3}" destId="{8752F2C9-2264-4E14-93B3-44442292654A}" srcOrd="0" destOrd="0" presId="urn:microsoft.com/office/officeart/2005/8/layout/vList2"/>
    <dgm:cxn modelId="{FC02FA93-FA96-4865-818A-B31BD6630FA0}" type="presOf" srcId="{1B4D1C92-C9B1-450B-BC78-5939A99FE256}" destId="{37FD6565-E4C9-4AC3-A698-07FD5D9362E8}" srcOrd="0" destOrd="0" presId="urn:microsoft.com/office/officeart/2005/8/layout/vList2"/>
    <dgm:cxn modelId="{8074F598-D134-4774-8E63-AD7B056F235B}" srcId="{1B4D1C92-C9B1-450B-BC78-5939A99FE256}" destId="{BB6BD5D6-BB90-4E2D-8229-4EB918EE982E}" srcOrd="1" destOrd="0" parTransId="{5CF6CB37-71CB-4C0C-AEAF-32A774C27825}" sibTransId="{58934C3F-9DDE-4650-BE39-B2959176A13B}"/>
    <dgm:cxn modelId="{9BC10299-8A0F-47A1-BBA0-2D9CF182B021}" srcId="{1B4D1C92-C9B1-450B-BC78-5939A99FE256}" destId="{529711BF-4B6D-41A8-ABC9-5A8152DCC4BF}" srcOrd="5" destOrd="0" parTransId="{56DE03BB-E423-40D3-B9CF-452C2F4B6F4B}" sibTransId="{A5C235CD-F810-4AB9-B311-95731259FA14}"/>
    <dgm:cxn modelId="{7DB23BA0-1223-48A2-A2BD-0D3CBCC29D43}" srcId="{1B4D1C92-C9B1-450B-BC78-5939A99FE256}" destId="{990F5DD4-B2A4-42FE-98AB-37508E87D438}" srcOrd="7" destOrd="0" parTransId="{C7128B93-1087-404F-92A2-AD67FB375EC2}" sibTransId="{472B7E99-9D4C-4A89-A48F-2CB0E486D031}"/>
    <dgm:cxn modelId="{DAC1DAA7-405E-488D-A7DA-5C5508E365DF}" srcId="{1B4D1C92-C9B1-450B-BC78-5939A99FE256}" destId="{59708DF7-89C2-486A-B6B9-A3AA3F19BA87}" srcOrd="0" destOrd="0" parTransId="{FD303F7A-4568-4694-A602-168C776DB2FE}" sibTransId="{6FDFF106-DA07-4B39-98C5-08031510A3ED}"/>
    <dgm:cxn modelId="{230DE2B4-8F7C-486E-8928-B6FD649385C5}" type="presOf" srcId="{BB6BD5D6-BB90-4E2D-8229-4EB918EE982E}" destId="{DE173A48-55E5-4DFF-96F2-CD247738A8C6}" srcOrd="0" destOrd="0" presId="urn:microsoft.com/office/officeart/2005/8/layout/vList2"/>
    <dgm:cxn modelId="{E5FDCEB8-8F1D-4EF8-8B31-03B2B96DE36A}" srcId="{1B4D1C92-C9B1-450B-BC78-5939A99FE256}" destId="{9CF5498D-59C3-4008-9008-6DF0B2EE3DE3}" srcOrd="3" destOrd="0" parTransId="{309D8ACB-04D4-4EC0-BA86-3703DB7205CD}" sibTransId="{F7FE3885-E447-454C-B070-C958F6E007E6}"/>
    <dgm:cxn modelId="{6C48A2C0-4A4C-4F80-87EF-D24961EE912C}" type="presOf" srcId="{A65FB246-25F2-458F-B864-CE6D18FACE1C}" destId="{E164ED24-CEC9-4051-8F68-6ED74C0ACAB9}" srcOrd="0" destOrd="0" presId="urn:microsoft.com/office/officeart/2005/8/layout/vList2"/>
    <dgm:cxn modelId="{7243CCD1-6796-4764-AE13-9E749F14C6F9}" srcId="{1B4D1C92-C9B1-450B-BC78-5939A99FE256}" destId="{F2EEA09C-31F7-4510-8721-20886C5E266D}" srcOrd="2" destOrd="0" parTransId="{414900CF-9243-4394-9826-1146ACA6A831}" sibTransId="{33D8D7CE-AAB7-4682-B6E5-4096DEFAE3C8}"/>
    <dgm:cxn modelId="{2F750EE7-5812-4EE7-8653-536C34C4A92C}" type="presOf" srcId="{F2EEA09C-31F7-4510-8721-20886C5E266D}" destId="{F4B349CF-BDBF-4156-B536-2BFC12E27F6F}" srcOrd="0" destOrd="0" presId="urn:microsoft.com/office/officeart/2005/8/layout/vList2"/>
    <dgm:cxn modelId="{8FA567AC-E87D-4236-A5ED-A1C6112390FB}" type="presParOf" srcId="{37FD6565-E4C9-4AC3-A698-07FD5D9362E8}" destId="{34C5E13A-3DB6-415A-B0F8-346057617BF2}" srcOrd="0" destOrd="0" presId="urn:microsoft.com/office/officeart/2005/8/layout/vList2"/>
    <dgm:cxn modelId="{734EEB00-035A-4AC5-A664-44EC591AD238}" type="presParOf" srcId="{37FD6565-E4C9-4AC3-A698-07FD5D9362E8}" destId="{9BD1376A-5BC8-4576-8D68-AE081D92CC8C}" srcOrd="1" destOrd="0" presId="urn:microsoft.com/office/officeart/2005/8/layout/vList2"/>
    <dgm:cxn modelId="{029D3A33-635C-4503-976C-380BC78EFE81}" type="presParOf" srcId="{37FD6565-E4C9-4AC3-A698-07FD5D9362E8}" destId="{DE173A48-55E5-4DFF-96F2-CD247738A8C6}" srcOrd="2" destOrd="0" presId="urn:microsoft.com/office/officeart/2005/8/layout/vList2"/>
    <dgm:cxn modelId="{16BBB322-B491-4CDA-9978-615BFDD1648A}" type="presParOf" srcId="{37FD6565-E4C9-4AC3-A698-07FD5D9362E8}" destId="{E68DF0BE-7F8C-45FE-B194-FC7FC16039CF}" srcOrd="3" destOrd="0" presId="urn:microsoft.com/office/officeart/2005/8/layout/vList2"/>
    <dgm:cxn modelId="{02D76264-9A44-4D60-A706-7695E701CBF5}" type="presParOf" srcId="{37FD6565-E4C9-4AC3-A698-07FD5D9362E8}" destId="{F4B349CF-BDBF-4156-B536-2BFC12E27F6F}" srcOrd="4" destOrd="0" presId="urn:microsoft.com/office/officeart/2005/8/layout/vList2"/>
    <dgm:cxn modelId="{68A398B4-C988-40A7-BB23-2F8997BF5407}" type="presParOf" srcId="{37FD6565-E4C9-4AC3-A698-07FD5D9362E8}" destId="{9F7DBEC0-2A26-425A-9A60-A624CA3316E7}" srcOrd="5" destOrd="0" presId="urn:microsoft.com/office/officeart/2005/8/layout/vList2"/>
    <dgm:cxn modelId="{48090828-C1FC-4FEE-AE78-822E37E8C585}" type="presParOf" srcId="{37FD6565-E4C9-4AC3-A698-07FD5D9362E8}" destId="{8752F2C9-2264-4E14-93B3-44442292654A}" srcOrd="6" destOrd="0" presId="urn:microsoft.com/office/officeart/2005/8/layout/vList2"/>
    <dgm:cxn modelId="{E5765BF9-B688-49E8-9B5A-18C36991E853}" type="presParOf" srcId="{37FD6565-E4C9-4AC3-A698-07FD5D9362E8}" destId="{C188C576-F404-4178-BE52-35BB019FA863}" srcOrd="7" destOrd="0" presId="urn:microsoft.com/office/officeart/2005/8/layout/vList2"/>
    <dgm:cxn modelId="{12AD0D95-66C4-430D-9414-3D5A2449904A}" type="presParOf" srcId="{37FD6565-E4C9-4AC3-A698-07FD5D9362E8}" destId="{E164ED24-CEC9-4051-8F68-6ED74C0ACAB9}" srcOrd="8" destOrd="0" presId="urn:microsoft.com/office/officeart/2005/8/layout/vList2"/>
    <dgm:cxn modelId="{DA8A73E1-7334-4373-A634-A7C77251B9C3}" type="presParOf" srcId="{37FD6565-E4C9-4AC3-A698-07FD5D9362E8}" destId="{D55C72DA-10DF-4964-A6D0-81E7670247A1}" srcOrd="9" destOrd="0" presId="urn:microsoft.com/office/officeart/2005/8/layout/vList2"/>
    <dgm:cxn modelId="{589EC678-9807-447D-AAC6-B5CF5F9992C6}" type="presParOf" srcId="{37FD6565-E4C9-4AC3-A698-07FD5D9362E8}" destId="{8EABA177-37E8-4382-84CA-8F150FA0768D}" srcOrd="10" destOrd="0" presId="urn:microsoft.com/office/officeart/2005/8/layout/vList2"/>
    <dgm:cxn modelId="{C41A0012-9FFA-46B4-B73C-E111ADE6CDDA}" type="presParOf" srcId="{37FD6565-E4C9-4AC3-A698-07FD5D9362E8}" destId="{BC0EA831-5168-4109-B968-639F5031CA9A}" srcOrd="11" destOrd="0" presId="urn:microsoft.com/office/officeart/2005/8/layout/vList2"/>
    <dgm:cxn modelId="{52303747-C618-449B-8AD8-7AACE2BFE399}" type="presParOf" srcId="{37FD6565-E4C9-4AC3-A698-07FD5D9362E8}" destId="{1F4C2139-176E-4D61-B442-79DB6E828A60}" srcOrd="12" destOrd="0" presId="urn:microsoft.com/office/officeart/2005/8/layout/vList2"/>
    <dgm:cxn modelId="{E3D04361-F2D1-46A3-AB7C-59448645F5DF}" type="presParOf" srcId="{37FD6565-E4C9-4AC3-A698-07FD5D9362E8}" destId="{85C2C19C-F80C-463E-91F6-55775587F1A4}" srcOrd="13" destOrd="0" presId="urn:microsoft.com/office/officeart/2005/8/layout/vList2"/>
    <dgm:cxn modelId="{9CD71F03-FED7-4FC8-8C4A-C6127876EF07}" type="presParOf" srcId="{37FD6565-E4C9-4AC3-A698-07FD5D9362E8}" destId="{6E85D1BC-D276-4111-A605-DF6E073338B2}"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42F39C-4FC7-4F89-BA37-B559FF1622F3}"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7BCE1043-207E-42F7-8703-9D04D4640DED}">
      <dgm:prSet/>
      <dgm:spPr/>
      <dgm:t>
        <a:bodyPr/>
        <a:lstStyle/>
        <a:p>
          <a:pPr algn="ctr"/>
          <a:r>
            <a:rPr lang="en-US" dirty="0"/>
            <a:t>The process evaluation will determine the number of people who attended the session, their level of engagement, and their level of satisfaction.</a:t>
          </a:r>
        </a:p>
      </dgm:t>
    </dgm:pt>
    <dgm:pt modelId="{A4355A7C-D9BD-4D8E-B621-BE7A6D0D77E5}" type="parTrans" cxnId="{B47D6A0E-A6E6-42BA-8B81-43331F2C2286}">
      <dgm:prSet/>
      <dgm:spPr/>
      <dgm:t>
        <a:bodyPr/>
        <a:lstStyle/>
        <a:p>
          <a:pPr algn="ctr"/>
          <a:endParaRPr lang="en-US"/>
        </a:p>
      </dgm:t>
    </dgm:pt>
    <dgm:pt modelId="{16D456AD-5B9D-4586-A951-5F47264A8219}" type="sibTrans" cxnId="{B47D6A0E-A6E6-42BA-8B81-43331F2C2286}">
      <dgm:prSet/>
      <dgm:spPr/>
      <dgm:t>
        <a:bodyPr/>
        <a:lstStyle/>
        <a:p>
          <a:pPr algn="ctr"/>
          <a:endParaRPr lang="en-US"/>
        </a:p>
      </dgm:t>
    </dgm:pt>
    <dgm:pt modelId="{814E7464-1B78-4835-BE1E-94C46D4327E0}">
      <dgm:prSet/>
      <dgm:spPr/>
      <dgm:t>
        <a:bodyPr/>
        <a:lstStyle/>
        <a:p>
          <a:pPr algn="ctr"/>
          <a:r>
            <a:rPr lang="en-US" dirty="0"/>
            <a:t>Impact evaluation will examine the change in sleep habits through comparison of scores in PSQI at the program start and at the end of the program.</a:t>
          </a:r>
        </a:p>
      </dgm:t>
    </dgm:pt>
    <dgm:pt modelId="{876CDC33-225F-450D-81E1-1DAF5C3FD6FC}" type="parTrans" cxnId="{1F35F568-5DA6-4F39-AE98-ABD58B125156}">
      <dgm:prSet/>
      <dgm:spPr/>
      <dgm:t>
        <a:bodyPr/>
        <a:lstStyle/>
        <a:p>
          <a:pPr algn="ctr"/>
          <a:endParaRPr lang="en-US"/>
        </a:p>
      </dgm:t>
    </dgm:pt>
    <dgm:pt modelId="{61D26E3D-8D3C-40CA-A2E3-F7B149100F2E}" type="sibTrans" cxnId="{1F35F568-5DA6-4F39-AE98-ABD58B125156}">
      <dgm:prSet/>
      <dgm:spPr/>
      <dgm:t>
        <a:bodyPr/>
        <a:lstStyle/>
        <a:p>
          <a:pPr algn="ctr"/>
          <a:endParaRPr lang="en-US"/>
        </a:p>
      </dgm:t>
    </dgm:pt>
    <dgm:pt modelId="{4F7984E9-1838-4435-956E-7D4358627481}">
      <dgm:prSet/>
      <dgm:spPr/>
      <dgm:t>
        <a:bodyPr/>
        <a:lstStyle/>
        <a:p>
          <a:pPr algn="ctr"/>
          <a:r>
            <a:rPr lang="en-US"/>
            <a:t>Outcome evaluation measures 3 months of long-term well-being and the maintenance of positive sleep patterns in people.</a:t>
          </a:r>
        </a:p>
      </dgm:t>
    </dgm:pt>
    <dgm:pt modelId="{7772D410-9404-4CC1-B322-93D5C10960D1}" type="parTrans" cxnId="{C09C22AB-296F-4A9E-9157-45DA21DE1FB2}">
      <dgm:prSet/>
      <dgm:spPr/>
      <dgm:t>
        <a:bodyPr/>
        <a:lstStyle/>
        <a:p>
          <a:pPr algn="ctr"/>
          <a:endParaRPr lang="en-US"/>
        </a:p>
      </dgm:t>
    </dgm:pt>
    <dgm:pt modelId="{DDF6AACF-45CB-4176-987D-D6AE9A280C78}" type="sibTrans" cxnId="{C09C22AB-296F-4A9E-9157-45DA21DE1FB2}">
      <dgm:prSet/>
      <dgm:spPr/>
      <dgm:t>
        <a:bodyPr/>
        <a:lstStyle/>
        <a:p>
          <a:pPr algn="ctr"/>
          <a:endParaRPr lang="en-US"/>
        </a:p>
      </dgm:t>
    </dgm:pt>
    <dgm:pt modelId="{90C70782-0915-4139-8302-32EB4DEF2927}">
      <dgm:prSet/>
      <dgm:spPr/>
      <dgm:t>
        <a:bodyPr/>
        <a:lstStyle/>
        <a:p>
          <a:pPr algn="ctr"/>
          <a:r>
            <a:rPr lang="en-US"/>
            <a:t>Economic analysis is an estimation of the program's cost-effectiveness in terms of health benefits.</a:t>
          </a:r>
        </a:p>
      </dgm:t>
    </dgm:pt>
    <dgm:pt modelId="{0704CF5B-5A1A-462B-9DA0-833E07E3825C}" type="parTrans" cxnId="{1BF9EBA3-CCE2-43BE-84CE-FD7A490C7C04}">
      <dgm:prSet/>
      <dgm:spPr/>
      <dgm:t>
        <a:bodyPr/>
        <a:lstStyle/>
        <a:p>
          <a:pPr algn="ctr"/>
          <a:endParaRPr lang="en-US"/>
        </a:p>
      </dgm:t>
    </dgm:pt>
    <dgm:pt modelId="{DEC07BA5-2281-48BF-B1A9-B90EB71B7CFA}" type="sibTrans" cxnId="{1BF9EBA3-CCE2-43BE-84CE-FD7A490C7C04}">
      <dgm:prSet/>
      <dgm:spPr/>
      <dgm:t>
        <a:bodyPr/>
        <a:lstStyle/>
        <a:p>
          <a:pPr algn="ctr"/>
          <a:endParaRPr lang="en-US"/>
        </a:p>
      </dgm:t>
    </dgm:pt>
    <dgm:pt modelId="{96FFA825-98EC-4F7B-8CA6-EA7496350FFF}">
      <dgm:prSet/>
      <dgm:spPr/>
      <dgm:t>
        <a:bodyPr/>
        <a:lstStyle/>
        <a:p>
          <a:pPr algn="ctr"/>
          <a:r>
            <a:rPr lang="en-US" dirty="0"/>
            <a:t>The evaluation is achieved through: Online registration systems are used to monitor enrolment and the number of individuals who make it to the target market.</a:t>
          </a:r>
        </a:p>
      </dgm:t>
    </dgm:pt>
    <dgm:pt modelId="{29F7B088-9A8E-42D4-9C26-031B48A28A95}" type="parTrans" cxnId="{E39BDFC0-D253-4281-AC9F-186C0375C4B5}">
      <dgm:prSet/>
      <dgm:spPr/>
      <dgm:t>
        <a:bodyPr/>
        <a:lstStyle/>
        <a:p>
          <a:pPr algn="ctr"/>
          <a:endParaRPr lang="en-US"/>
        </a:p>
      </dgm:t>
    </dgm:pt>
    <dgm:pt modelId="{A040EFFF-D31A-4498-81F8-64CE434DE466}" type="sibTrans" cxnId="{E39BDFC0-D253-4281-AC9F-186C0375C4B5}">
      <dgm:prSet/>
      <dgm:spPr/>
      <dgm:t>
        <a:bodyPr/>
        <a:lstStyle/>
        <a:p>
          <a:pPr algn="ctr"/>
          <a:endParaRPr lang="en-US"/>
        </a:p>
      </dgm:t>
    </dgm:pt>
    <dgm:pt modelId="{BBAE303B-27EC-43A3-83D1-B24518E13D36}">
      <dgm:prSet/>
      <dgm:spPr/>
      <dgm:t>
        <a:bodyPr/>
        <a:lstStyle/>
        <a:p>
          <a:pPr algn="ctr"/>
          <a:r>
            <a:rPr lang="en-US"/>
            <a:t>Surveys online report knowledge increase and behavioural change.</a:t>
          </a:r>
        </a:p>
      </dgm:t>
    </dgm:pt>
    <dgm:pt modelId="{7B45A3EF-DD38-46C1-A42D-C4ABF6AAF70B}" type="parTrans" cxnId="{7C78687C-4ECE-4A3B-92C7-B0027E9F04E4}">
      <dgm:prSet/>
      <dgm:spPr/>
      <dgm:t>
        <a:bodyPr/>
        <a:lstStyle/>
        <a:p>
          <a:pPr algn="ctr"/>
          <a:endParaRPr lang="en-US"/>
        </a:p>
      </dgm:t>
    </dgm:pt>
    <dgm:pt modelId="{09F147D1-2235-4D60-8CE4-D6594323C381}" type="sibTrans" cxnId="{7C78687C-4ECE-4A3B-92C7-B0027E9F04E4}">
      <dgm:prSet/>
      <dgm:spPr/>
      <dgm:t>
        <a:bodyPr/>
        <a:lstStyle/>
        <a:p>
          <a:pPr algn="ctr"/>
          <a:endParaRPr lang="en-US"/>
        </a:p>
      </dgm:t>
    </dgm:pt>
    <dgm:pt modelId="{9C764E03-0165-4424-9014-0F94ACC55A75}">
      <dgm:prSet/>
      <dgm:spPr/>
      <dgm:t>
        <a:bodyPr/>
        <a:lstStyle/>
        <a:p>
          <a:pPr algn="ctr"/>
          <a:r>
            <a:rPr lang="en-US"/>
            <a:t>A follow-up survey is used to keep track of continued improvements in sleep.</a:t>
          </a:r>
        </a:p>
      </dgm:t>
    </dgm:pt>
    <dgm:pt modelId="{9D16C602-FDD1-4094-B81A-993FFD2B9D9A}" type="parTrans" cxnId="{5AC4200D-B1FA-451F-BE5F-BAB8A0F4588A}">
      <dgm:prSet/>
      <dgm:spPr/>
      <dgm:t>
        <a:bodyPr/>
        <a:lstStyle/>
        <a:p>
          <a:pPr algn="ctr"/>
          <a:endParaRPr lang="en-US"/>
        </a:p>
      </dgm:t>
    </dgm:pt>
    <dgm:pt modelId="{D90F7324-15E5-4A3B-B9FE-BA121345E859}" type="sibTrans" cxnId="{5AC4200D-B1FA-451F-BE5F-BAB8A0F4588A}">
      <dgm:prSet/>
      <dgm:spPr/>
      <dgm:t>
        <a:bodyPr/>
        <a:lstStyle/>
        <a:p>
          <a:pPr algn="ctr"/>
          <a:endParaRPr lang="en-US"/>
        </a:p>
      </dgm:t>
    </dgm:pt>
    <dgm:pt modelId="{A3F3BD3D-453D-4438-A740-E64DC0052538}" type="pres">
      <dgm:prSet presAssocID="{FD42F39C-4FC7-4F89-BA37-B559FF1622F3}" presName="Name0" presStyleCnt="0">
        <dgm:presLayoutVars>
          <dgm:dir/>
          <dgm:resizeHandles val="exact"/>
        </dgm:presLayoutVars>
      </dgm:prSet>
      <dgm:spPr/>
    </dgm:pt>
    <dgm:pt modelId="{A755FEAD-C187-4723-8B5F-6591780DD69D}" type="pres">
      <dgm:prSet presAssocID="{7BCE1043-207E-42F7-8703-9D04D4640DED}" presName="node" presStyleLbl="node1" presStyleIdx="0" presStyleCnt="7">
        <dgm:presLayoutVars>
          <dgm:bulletEnabled val="1"/>
        </dgm:presLayoutVars>
      </dgm:prSet>
      <dgm:spPr/>
    </dgm:pt>
    <dgm:pt modelId="{28E04CC6-73D5-4689-AB53-D259E58F2C45}" type="pres">
      <dgm:prSet presAssocID="{16D456AD-5B9D-4586-A951-5F47264A8219}" presName="sibTrans" presStyleLbl="sibTrans1D1" presStyleIdx="0" presStyleCnt="6"/>
      <dgm:spPr/>
    </dgm:pt>
    <dgm:pt modelId="{5E0D0391-66AA-4F17-9D5A-801B2EE79767}" type="pres">
      <dgm:prSet presAssocID="{16D456AD-5B9D-4586-A951-5F47264A8219}" presName="connectorText" presStyleLbl="sibTrans1D1" presStyleIdx="0" presStyleCnt="6"/>
      <dgm:spPr/>
    </dgm:pt>
    <dgm:pt modelId="{9A4326F5-DF65-4E2C-8F87-2FBCD34DF52D}" type="pres">
      <dgm:prSet presAssocID="{814E7464-1B78-4835-BE1E-94C46D4327E0}" presName="node" presStyleLbl="node1" presStyleIdx="1" presStyleCnt="7">
        <dgm:presLayoutVars>
          <dgm:bulletEnabled val="1"/>
        </dgm:presLayoutVars>
      </dgm:prSet>
      <dgm:spPr/>
    </dgm:pt>
    <dgm:pt modelId="{B138E6A6-67F4-4120-A9A2-4104CF8BDBBE}" type="pres">
      <dgm:prSet presAssocID="{61D26E3D-8D3C-40CA-A2E3-F7B149100F2E}" presName="sibTrans" presStyleLbl="sibTrans1D1" presStyleIdx="1" presStyleCnt="6"/>
      <dgm:spPr/>
    </dgm:pt>
    <dgm:pt modelId="{11D52225-D6FD-4D13-82A6-DF9010C78398}" type="pres">
      <dgm:prSet presAssocID="{61D26E3D-8D3C-40CA-A2E3-F7B149100F2E}" presName="connectorText" presStyleLbl="sibTrans1D1" presStyleIdx="1" presStyleCnt="6"/>
      <dgm:spPr/>
    </dgm:pt>
    <dgm:pt modelId="{21798919-1FE8-426C-9F89-BD33336BFCD0}" type="pres">
      <dgm:prSet presAssocID="{4F7984E9-1838-4435-956E-7D4358627481}" presName="node" presStyleLbl="node1" presStyleIdx="2" presStyleCnt="7">
        <dgm:presLayoutVars>
          <dgm:bulletEnabled val="1"/>
        </dgm:presLayoutVars>
      </dgm:prSet>
      <dgm:spPr/>
    </dgm:pt>
    <dgm:pt modelId="{191EFAAB-0E33-47DF-B772-D97B765D1982}" type="pres">
      <dgm:prSet presAssocID="{DDF6AACF-45CB-4176-987D-D6AE9A280C78}" presName="sibTrans" presStyleLbl="sibTrans1D1" presStyleIdx="2" presStyleCnt="6"/>
      <dgm:spPr/>
    </dgm:pt>
    <dgm:pt modelId="{F2B52649-0EC7-4936-ADDD-B0BEE82566A6}" type="pres">
      <dgm:prSet presAssocID="{DDF6AACF-45CB-4176-987D-D6AE9A280C78}" presName="connectorText" presStyleLbl="sibTrans1D1" presStyleIdx="2" presStyleCnt="6"/>
      <dgm:spPr/>
    </dgm:pt>
    <dgm:pt modelId="{1B932FE2-A3D9-4CB0-A967-9E89F5A35110}" type="pres">
      <dgm:prSet presAssocID="{90C70782-0915-4139-8302-32EB4DEF2927}" presName="node" presStyleLbl="node1" presStyleIdx="3" presStyleCnt="7">
        <dgm:presLayoutVars>
          <dgm:bulletEnabled val="1"/>
        </dgm:presLayoutVars>
      </dgm:prSet>
      <dgm:spPr/>
    </dgm:pt>
    <dgm:pt modelId="{5DE3291B-2193-48A1-ABE9-7C663E8F81FB}" type="pres">
      <dgm:prSet presAssocID="{DEC07BA5-2281-48BF-B1A9-B90EB71B7CFA}" presName="sibTrans" presStyleLbl="sibTrans1D1" presStyleIdx="3" presStyleCnt="6"/>
      <dgm:spPr/>
    </dgm:pt>
    <dgm:pt modelId="{54C53849-254E-4BE4-B468-C52530072231}" type="pres">
      <dgm:prSet presAssocID="{DEC07BA5-2281-48BF-B1A9-B90EB71B7CFA}" presName="connectorText" presStyleLbl="sibTrans1D1" presStyleIdx="3" presStyleCnt="6"/>
      <dgm:spPr/>
    </dgm:pt>
    <dgm:pt modelId="{529DB8B0-9B91-4BB7-945C-88359A0081DC}" type="pres">
      <dgm:prSet presAssocID="{96FFA825-98EC-4F7B-8CA6-EA7496350FFF}" presName="node" presStyleLbl="node1" presStyleIdx="4" presStyleCnt="7" custScaleY="131410">
        <dgm:presLayoutVars>
          <dgm:bulletEnabled val="1"/>
        </dgm:presLayoutVars>
      </dgm:prSet>
      <dgm:spPr/>
    </dgm:pt>
    <dgm:pt modelId="{B961DE99-EA54-4594-868F-4B84482511D4}" type="pres">
      <dgm:prSet presAssocID="{A040EFFF-D31A-4498-81F8-64CE434DE466}" presName="sibTrans" presStyleLbl="sibTrans1D1" presStyleIdx="4" presStyleCnt="6"/>
      <dgm:spPr/>
    </dgm:pt>
    <dgm:pt modelId="{5589337C-51C2-46BB-BAAC-0AB46141C600}" type="pres">
      <dgm:prSet presAssocID="{A040EFFF-D31A-4498-81F8-64CE434DE466}" presName="connectorText" presStyleLbl="sibTrans1D1" presStyleIdx="4" presStyleCnt="6"/>
      <dgm:spPr/>
    </dgm:pt>
    <dgm:pt modelId="{3063C894-4B5E-47A7-8BD7-A74D37FE421C}" type="pres">
      <dgm:prSet presAssocID="{BBAE303B-27EC-43A3-83D1-B24518E13D36}" presName="node" presStyleLbl="node1" presStyleIdx="5" presStyleCnt="7">
        <dgm:presLayoutVars>
          <dgm:bulletEnabled val="1"/>
        </dgm:presLayoutVars>
      </dgm:prSet>
      <dgm:spPr/>
    </dgm:pt>
    <dgm:pt modelId="{BE9E4782-A3BB-4EE6-A5D4-42D704B8532E}" type="pres">
      <dgm:prSet presAssocID="{09F147D1-2235-4D60-8CE4-D6594323C381}" presName="sibTrans" presStyleLbl="sibTrans1D1" presStyleIdx="5" presStyleCnt="6"/>
      <dgm:spPr/>
    </dgm:pt>
    <dgm:pt modelId="{AF16FEA0-8A6A-4627-B3E6-ABBEEA4F69ED}" type="pres">
      <dgm:prSet presAssocID="{09F147D1-2235-4D60-8CE4-D6594323C381}" presName="connectorText" presStyleLbl="sibTrans1D1" presStyleIdx="5" presStyleCnt="6"/>
      <dgm:spPr/>
    </dgm:pt>
    <dgm:pt modelId="{3A3099A2-1094-451E-A2CE-5CB99D47590B}" type="pres">
      <dgm:prSet presAssocID="{9C764E03-0165-4424-9014-0F94ACC55A75}" presName="node" presStyleLbl="node1" presStyleIdx="6" presStyleCnt="7">
        <dgm:presLayoutVars>
          <dgm:bulletEnabled val="1"/>
        </dgm:presLayoutVars>
      </dgm:prSet>
      <dgm:spPr/>
    </dgm:pt>
  </dgm:ptLst>
  <dgm:cxnLst>
    <dgm:cxn modelId="{CD6E1802-D9D9-431D-B62D-133D81093E0E}" type="presOf" srcId="{96FFA825-98EC-4F7B-8CA6-EA7496350FFF}" destId="{529DB8B0-9B91-4BB7-945C-88359A0081DC}" srcOrd="0" destOrd="0" presId="urn:microsoft.com/office/officeart/2016/7/layout/RepeatingBendingProcessNew"/>
    <dgm:cxn modelId="{5AC4200D-B1FA-451F-BE5F-BAB8A0F4588A}" srcId="{FD42F39C-4FC7-4F89-BA37-B559FF1622F3}" destId="{9C764E03-0165-4424-9014-0F94ACC55A75}" srcOrd="6" destOrd="0" parTransId="{9D16C602-FDD1-4094-B81A-993FFD2B9D9A}" sibTransId="{D90F7324-15E5-4A3B-B9FE-BA121345E859}"/>
    <dgm:cxn modelId="{B47D6A0E-A6E6-42BA-8B81-43331F2C2286}" srcId="{FD42F39C-4FC7-4F89-BA37-B559FF1622F3}" destId="{7BCE1043-207E-42F7-8703-9D04D4640DED}" srcOrd="0" destOrd="0" parTransId="{A4355A7C-D9BD-4D8E-B621-BE7A6D0D77E5}" sibTransId="{16D456AD-5B9D-4586-A951-5F47264A8219}"/>
    <dgm:cxn modelId="{0730B327-7B59-41EC-9C09-B365C28F08C1}" type="presOf" srcId="{DEC07BA5-2281-48BF-B1A9-B90EB71B7CFA}" destId="{5DE3291B-2193-48A1-ABE9-7C663E8F81FB}" srcOrd="0" destOrd="0" presId="urn:microsoft.com/office/officeart/2016/7/layout/RepeatingBendingProcessNew"/>
    <dgm:cxn modelId="{7A790E5C-A4CC-4DF3-B201-F670E16D63A1}" type="presOf" srcId="{16D456AD-5B9D-4586-A951-5F47264A8219}" destId="{28E04CC6-73D5-4689-AB53-D259E58F2C45}" srcOrd="0" destOrd="0" presId="urn:microsoft.com/office/officeart/2016/7/layout/RepeatingBendingProcessNew"/>
    <dgm:cxn modelId="{DB875E64-3873-4BE8-9458-4957ADD97877}" type="presOf" srcId="{16D456AD-5B9D-4586-A951-5F47264A8219}" destId="{5E0D0391-66AA-4F17-9D5A-801B2EE79767}" srcOrd="1" destOrd="0" presId="urn:microsoft.com/office/officeart/2016/7/layout/RepeatingBendingProcessNew"/>
    <dgm:cxn modelId="{E97C2A68-BFED-470D-AD45-E8388AEE3862}" type="presOf" srcId="{90C70782-0915-4139-8302-32EB4DEF2927}" destId="{1B932FE2-A3D9-4CB0-A967-9E89F5A35110}" srcOrd="0" destOrd="0" presId="urn:microsoft.com/office/officeart/2016/7/layout/RepeatingBendingProcessNew"/>
    <dgm:cxn modelId="{1F35F568-5DA6-4F39-AE98-ABD58B125156}" srcId="{FD42F39C-4FC7-4F89-BA37-B559FF1622F3}" destId="{814E7464-1B78-4835-BE1E-94C46D4327E0}" srcOrd="1" destOrd="0" parTransId="{876CDC33-225F-450D-81E1-1DAF5C3FD6FC}" sibTransId="{61D26E3D-8D3C-40CA-A2E3-F7B149100F2E}"/>
    <dgm:cxn modelId="{A936BF70-CD65-4A95-ADB9-4B6BD15CF886}" type="presOf" srcId="{A040EFFF-D31A-4498-81F8-64CE434DE466}" destId="{B961DE99-EA54-4594-868F-4B84482511D4}" srcOrd="0" destOrd="0" presId="urn:microsoft.com/office/officeart/2016/7/layout/RepeatingBendingProcessNew"/>
    <dgm:cxn modelId="{CEFE1555-1411-4D31-9004-D60A4526004E}" type="presOf" srcId="{DEC07BA5-2281-48BF-B1A9-B90EB71B7CFA}" destId="{54C53849-254E-4BE4-B468-C52530072231}" srcOrd="1" destOrd="0" presId="urn:microsoft.com/office/officeart/2016/7/layout/RepeatingBendingProcessNew"/>
    <dgm:cxn modelId="{BA53B058-E6F1-4DC0-ABDB-E7B92840D5D8}" type="presOf" srcId="{4F7984E9-1838-4435-956E-7D4358627481}" destId="{21798919-1FE8-426C-9F89-BD33336BFCD0}" srcOrd="0" destOrd="0" presId="urn:microsoft.com/office/officeart/2016/7/layout/RepeatingBendingProcessNew"/>
    <dgm:cxn modelId="{7C78687C-4ECE-4A3B-92C7-B0027E9F04E4}" srcId="{FD42F39C-4FC7-4F89-BA37-B559FF1622F3}" destId="{BBAE303B-27EC-43A3-83D1-B24518E13D36}" srcOrd="5" destOrd="0" parTransId="{7B45A3EF-DD38-46C1-A42D-C4ABF6AAF70B}" sibTransId="{09F147D1-2235-4D60-8CE4-D6594323C381}"/>
    <dgm:cxn modelId="{059BF193-19AC-45BE-AD4A-1B994670C6BB}" type="presOf" srcId="{DDF6AACF-45CB-4176-987D-D6AE9A280C78}" destId="{F2B52649-0EC7-4936-ADDD-B0BEE82566A6}" srcOrd="1" destOrd="0" presId="urn:microsoft.com/office/officeart/2016/7/layout/RepeatingBendingProcessNew"/>
    <dgm:cxn modelId="{02E06996-DF80-47D0-98B8-3CEF4613F6AF}" type="presOf" srcId="{61D26E3D-8D3C-40CA-A2E3-F7B149100F2E}" destId="{11D52225-D6FD-4D13-82A6-DF9010C78398}" srcOrd="1" destOrd="0" presId="urn:microsoft.com/office/officeart/2016/7/layout/RepeatingBendingProcessNew"/>
    <dgm:cxn modelId="{F70D7FA1-C42D-4A86-96AD-052A9A193C39}" type="presOf" srcId="{7BCE1043-207E-42F7-8703-9D04D4640DED}" destId="{A755FEAD-C187-4723-8B5F-6591780DD69D}" srcOrd="0" destOrd="0" presId="urn:microsoft.com/office/officeart/2016/7/layout/RepeatingBendingProcessNew"/>
    <dgm:cxn modelId="{1BF9EBA3-CCE2-43BE-84CE-FD7A490C7C04}" srcId="{FD42F39C-4FC7-4F89-BA37-B559FF1622F3}" destId="{90C70782-0915-4139-8302-32EB4DEF2927}" srcOrd="3" destOrd="0" parTransId="{0704CF5B-5A1A-462B-9DA0-833E07E3825C}" sibTransId="{DEC07BA5-2281-48BF-B1A9-B90EB71B7CFA}"/>
    <dgm:cxn modelId="{BE638EA5-26F7-450B-8C36-96E60494AB72}" type="presOf" srcId="{09F147D1-2235-4D60-8CE4-D6594323C381}" destId="{BE9E4782-A3BB-4EE6-A5D4-42D704B8532E}" srcOrd="0" destOrd="0" presId="urn:microsoft.com/office/officeart/2016/7/layout/RepeatingBendingProcessNew"/>
    <dgm:cxn modelId="{C09C22AB-296F-4A9E-9157-45DA21DE1FB2}" srcId="{FD42F39C-4FC7-4F89-BA37-B559FF1622F3}" destId="{4F7984E9-1838-4435-956E-7D4358627481}" srcOrd="2" destOrd="0" parTransId="{7772D410-9404-4CC1-B322-93D5C10960D1}" sibTransId="{DDF6AACF-45CB-4176-987D-D6AE9A280C78}"/>
    <dgm:cxn modelId="{0C7986B7-C322-4A6D-8BA1-D7F78154399C}" type="presOf" srcId="{61D26E3D-8D3C-40CA-A2E3-F7B149100F2E}" destId="{B138E6A6-67F4-4120-A9A2-4104CF8BDBBE}" srcOrd="0" destOrd="0" presId="urn:microsoft.com/office/officeart/2016/7/layout/RepeatingBendingProcessNew"/>
    <dgm:cxn modelId="{10AFBBBB-50FC-4487-ABED-096999D064AE}" type="presOf" srcId="{DDF6AACF-45CB-4176-987D-D6AE9A280C78}" destId="{191EFAAB-0E33-47DF-B772-D97B765D1982}" srcOrd="0" destOrd="0" presId="urn:microsoft.com/office/officeart/2016/7/layout/RepeatingBendingProcessNew"/>
    <dgm:cxn modelId="{E39BDFC0-D253-4281-AC9F-186C0375C4B5}" srcId="{FD42F39C-4FC7-4F89-BA37-B559FF1622F3}" destId="{96FFA825-98EC-4F7B-8CA6-EA7496350FFF}" srcOrd="4" destOrd="0" parTransId="{29F7B088-9A8E-42D4-9C26-031B48A28A95}" sibTransId="{A040EFFF-D31A-4498-81F8-64CE434DE466}"/>
    <dgm:cxn modelId="{93E12FC4-5225-4D56-B115-D5E7C048FB85}" type="presOf" srcId="{FD42F39C-4FC7-4F89-BA37-B559FF1622F3}" destId="{A3F3BD3D-453D-4438-A740-E64DC0052538}" srcOrd="0" destOrd="0" presId="urn:microsoft.com/office/officeart/2016/7/layout/RepeatingBendingProcessNew"/>
    <dgm:cxn modelId="{F7F963C5-433C-4B15-9953-4EAB343A9594}" type="presOf" srcId="{09F147D1-2235-4D60-8CE4-D6594323C381}" destId="{AF16FEA0-8A6A-4627-B3E6-ABBEEA4F69ED}" srcOrd="1" destOrd="0" presId="urn:microsoft.com/office/officeart/2016/7/layout/RepeatingBendingProcessNew"/>
    <dgm:cxn modelId="{204429CD-70F3-48D6-B5B1-78D88C39AF97}" type="presOf" srcId="{BBAE303B-27EC-43A3-83D1-B24518E13D36}" destId="{3063C894-4B5E-47A7-8BD7-A74D37FE421C}" srcOrd="0" destOrd="0" presId="urn:microsoft.com/office/officeart/2016/7/layout/RepeatingBendingProcessNew"/>
    <dgm:cxn modelId="{D28FB0CD-8319-40AA-A02E-50652B300544}" type="presOf" srcId="{9C764E03-0165-4424-9014-0F94ACC55A75}" destId="{3A3099A2-1094-451E-A2CE-5CB99D47590B}" srcOrd="0" destOrd="0" presId="urn:microsoft.com/office/officeart/2016/7/layout/RepeatingBendingProcessNew"/>
    <dgm:cxn modelId="{8BF733D8-1C0F-4BDD-9299-496CB7A0FA25}" type="presOf" srcId="{A040EFFF-D31A-4498-81F8-64CE434DE466}" destId="{5589337C-51C2-46BB-BAAC-0AB46141C600}" srcOrd="1" destOrd="0" presId="urn:microsoft.com/office/officeart/2016/7/layout/RepeatingBendingProcessNew"/>
    <dgm:cxn modelId="{BE6EFDE2-B304-48F9-B400-A587FCC6986C}" type="presOf" srcId="{814E7464-1B78-4835-BE1E-94C46D4327E0}" destId="{9A4326F5-DF65-4E2C-8F87-2FBCD34DF52D}" srcOrd="0" destOrd="0" presId="urn:microsoft.com/office/officeart/2016/7/layout/RepeatingBendingProcessNew"/>
    <dgm:cxn modelId="{5F0AB029-E527-48D0-ADF0-D0F0419D9674}" type="presParOf" srcId="{A3F3BD3D-453D-4438-A740-E64DC0052538}" destId="{A755FEAD-C187-4723-8B5F-6591780DD69D}" srcOrd="0" destOrd="0" presId="urn:microsoft.com/office/officeart/2016/7/layout/RepeatingBendingProcessNew"/>
    <dgm:cxn modelId="{93D0D2C6-B78A-4D7E-9A4D-88A6B1BA34BE}" type="presParOf" srcId="{A3F3BD3D-453D-4438-A740-E64DC0052538}" destId="{28E04CC6-73D5-4689-AB53-D259E58F2C45}" srcOrd="1" destOrd="0" presId="urn:microsoft.com/office/officeart/2016/7/layout/RepeatingBendingProcessNew"/>
    <dgm:cxn modelId="{A7626A65-B311-4956-B617-BDB57B3BA97F}" type="presParOf" srcId="{28E04CC6-73D5-4689-AB53-D259E58F2C45}" destId="{5E0D0391-66AA-4F17-9D5A-801B2EE79767}" srcOrd="0" destOrd="0" presId="urn:microsoft.com/office/officeart/2016/7/layout/RepeatingBendingProcessNew"/>
    <dgm:cxn modelId="{78A4C2CD-CC28-48E1-80C5-63D326AFCB43}" type="presParOf" srcId="{A3F3BD3D-453D-4438-A740-E64DC0052538}" destId="{9A4326F5-DF65-4E2C-8F87-2FBCD34DF52D}" srcOrd="2" destOrd="0" presId="urn:microsoft.com/office/officeart/2016/7/layout/RepeatingBendingProcessNew"/>
    <dgm:cxn modelId="{D3D760BF-BC8D-4629-A5FA-746C5500E807}" type="presParOf" srcId="{A3F3BD3D-453D-4438-A740-E64DC0052538}" destId="{B138E6A6-67F4-4120-A9A2-4104CF8BDBBE}" srcOrd="3" destOrd="0" presId="urn:microsoft.com/office/officeart/2016/7/layout/RepeatingBendingProcessNew"/>
    <dgm:cxn modelId="{251B29CB-0C33-49D6-AC54-EB32C148F9BA}" type="presParOf" srcId="{B138E6A6-67F4-4120-A9A2-4104CF8BDBBE}" destId="{11D52225-D6FD-4D13-82A6-DF9010C78398}" srcOrd="0" destOrd="0" presId="urn:microsoft.com/office/officeart/2016/7/layout/RepeatingBendingProcessNew"/>
    <dgm:cxn modelId="{F6DADCB3-A6E0-4378-ACCB-D0A3B29DA944}" type="presParOf" srcId="{A3F3BD3D-453D-4438-A740-E64DC0052538}" destId="{21798919-1FE8-426C-9F89-BD33336BFCD0}" srcOrd="4" destOrd="0" presId="urn:microsoft.com/office/officeart/2016/7/layout/RepeatingBendingProcessNew"/>
    <dgm:cxn modelId="{9EE09C02-67C1-4140-BDEE-B1AA4D6065F4}" type="presParOf" srcId="{A3F3BD3D-453D-4438-A740-E64DC0052538}" destId="{191EFAAB-0E33-47DF-B772-D97B765D1982}" srcOrd="5" destOrd="0" presId="urn:microsoft.com/office/officeart/2016/7/layout/RepeatingBendingProcessNew"/>
    <dgm:cxn modelId="{25ADA3E1-657F-4A09-BBDF-E0CBE6CCF096}" type="presParOf" srcId="{191EFAAB-0E33-47DF-B772-D97B765D1982}" destId="{F2B52649-0EC7-4936-ADDD-B0BEE82566A6}" srcOrd="0" destOrd="0" presId="urn:microsoft.com/office/officeart/2016/7/layout/RepeatingBendingProcessNew"/>
    <dgm:cxn modelId="{12C13776-118D-4806-B32D-6ED809D78CB2}" type="presParOf" srcId="{A3F3BD3D-453D-4438-A740-E64DC0052538}" destId="{1B932FE2-A3D9-4CB0-A967-9E89F5A35110}" srcOrd="6" destOrd="0" presId="urn:microsoft.com/office/officeart/2016/7/layout/RepeatingBendingProcessNew"/>
    <dgm:cxn modelId="{DF5C8E3B-8FFB-4FEC-9015-F44C2EEA3116}" type="presParOf" srcId="{A3F3BD3D-453D-4438-A740-E64DC0052538}" destId="{5DE3291B-2193-48A1-ABE9-7C663E8F81FB}" srcOrd="7" destOrd="0" presId="urn:microsoft.com/office/officeart/2016/7/layout/RepeatingBendingProcessNew"/>
    <dgm:cxn modelId="{EB383785-3CF4-4982-9376-2BE986B0EFF3}" type="presParOf" srcId="{5DE3291B-2193-48A1-ABE9-7C663E8F81FB}" destId="{54C53849-254E-4BE4-B468-C52530072231}" srcOrd="0" destOrd="0" presId="urn:microsoft.com/office/officeart/2016/7/layout/RepeatingBendingProcessNew"/>
    <dgm:cxn modelId="{65952DF9-4546-4675-AC5D-5514321516BA}" type="presParOf" srcId="{A3F3BD3D-453D-4438-A740-E64DC0052538}" destId="{529DB8B0-9B91-4BB7-945C-88359A0081DC}" srcOrd="8" destOrd="0" presId="urn:microsoft.com/office/officeart/2016/7/layout/RepeatingBendingProcessNew"/>
    <dgm:cxn modelId="{95B6E980-7070-4D5C-8712-45C7B1F31CA9}" type="presParOf" srcId="{A3F3BD3D-453D-4438-A740-E64DC0052538}" destId="{B961DE99-EA54-4594-868F-4B84482511D4}" srcOrd="9" destOrd="0" presId="urn:microsoft.com/office/officeart/2016/7/layout/RepeatingBendingProcessNew"/>
    <dgm:cxn modelId="{D3B2D571-3F44-4249-A494-A60466589A27}" type="presParOf" srcId="{B961DE99-EA54-4594-868F-4B84482511D4}" destId="{5589337C-51C2-46BB-BAAC-0AB46141C600}" srcOrd="0" destOrd="0" presId="urn:microsoft.com/office/officeart/2016/7/layout/RepeatingBendingProcessNew"/>
    <dgm:cxn modelId="{2C18DCB3-5D4A-4009-8D0B-248BF241E975}" type="presParOf" srcId="{A3F3BD3D-453D-4438-A740-E64DC0052538}" destId="{3063C894-4B5E-47A7-8BD7-A74D37FE421C}" srcOrd="10" destOrd="0" presId="urn:microsoft.com/office/officeart/2016/7/layout/RepeatingBendingProcessNew"/>
    <dgm:cxn modelId="{1BE5A76D-B175-4D04-B69D-14CB5F4F4918}" type="presParOf" srcId="{A3F3BD3D-453D-4438-A740-E64DC0052538}" destId="{BE9E4782-A3BB-4EE6-A5D4-42D704B8532E}" srcOrd="11" destOrd="0" presId="urn:microsoft.com/office/officeart/2016/7/layout/RepeatingBendingProcessNew"/>
    <dgm:cxn modelId="{C837555C-3227-49BE-905C-9DF34FCCBB69}" type="presParOf" srcId="{BE9E4782-A3BB-4EE6-A5D4-42D704B8532E}" destId="{AF16FEA0-8A6A-4627-B3E6-ABBEEA4F69ED}" srcOrd="0" destOrd="0" presId="urn:microsoft.com/office/officeart/2016/7/layout/RepeatingBendingProcessNew"/>
    <dgm:cxn modelId="{A57E1314-F058-45C0-9171-E38214F0F209}" type="presParOf" srcId="{A3F3BD3D-453D-4438-A740-E64DC0052538}" destId="{3A3099A2-1094-451E-A2CE-5CB99D47590B}"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7300D5-5CC1-43F7-9E01-9C36DDFE51D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2D0813A-982E-425A-A1C6-6616D722FE06}">
      <dgm:prSet/>
      <dgm:spPr/>
      <dgm:t>
        <a:bodyPr/>
        <a:lstStyle/>
        <a:p>
          <a:r>
            <a:rPr lang="en-US" u="none" dirty="0"/>
            <a:t>Al Salmani, A.A., Al </a:t>
          </a:r>
          <a:r>
            <a:rPr lang="en-US" u="none" dirty="0" err="1"/>
            <a:t>Shidhani</a:t>
          </a:r>
          <a:r>
            <a:rPr lang="en-US" u="none" dirty="0"/>
            <a:t>, A., Al </a:t>
          </a:r>
          <a:r>
            <a:rPr lang="en-US" u="none" dirty="0" err="1"/>
            <a:t>Qassabi</a:t>
          </a:r>
          <a:r>
            <a:rPr lang="en-US" u="none" dirty="0"/>
            <a:t>, S.S., Al </a:t>
          </a:r>
          <a:r>
            <a:rPr lang="en-US" u="none" dirty="0" err="1"/>
            <a:t>Yaaribi</a:t>
          </a:r>
          <a:r>
            <a:rPr lang="en-US" u="none" dirty="0"/>
            <a:t>, S.A. and Al </a:t>
          </a:r>
          <a:r>
            <a:rPr lang="en-US" u="none" dirty="0" err="1"/>
            <a:t>Musharfi</a:t>
          </a:r>
          <a:r>
            <a:rPr lang="en-US" u="none" dirty="0"/>
            <a:t>, A.M., 2020. Prevalence of sleep disorders among university students and its impact on academic performance. </a:t>
          </a:r>
          <a:r>
            <a:rPr lang="en-US" i="1" u="none" dirty="0"/>
            <a:t>International Journal of Adolescence and Youth</a:t>
          </a:r>
          <a:r>
            <a:rPr lang="en-US" u="none" dirty="0"/>
            <a:t>, </a:t>
          </a:r>
          <a:r>
            <a:rPr lang="en-US" i="1" u="none" dirty="0"/>
            <a:t>25</a:t>
          </a:r>
          <a:r>
            <a:rPr lang="en-US" u="none" dirty="0"/>
            <a:t>(1), pp.974-981.</a:t>
          </a:r>
        </a:p>
      </dgm:t>
    </dgm:pt>
    <dgm:pt modelId="{DC9CDCB2-BC07-4625-9967-BDBF3DD4E7C9}" type="parTrans" cxnId="{6FB918AB-D0F6-4FAD-904A-671D342C2D63}">
      <dgm:prSet/>
      <dgm:spPr/>
      <dgm:t>
        <a:bodyPr/>
        <a:lstStyle/>
        <a:p>
          <a:endParaRPr lang="en-US" u="none"/>
        </a:p>
      </dgm:t>
    </dgm:pt>
    <dgm:pt modelId="{F60DF386-B0BC-4FC3-B84F-DC5C39416016}" type="sibTrans" cxnId="{6FB918AB-D0F6-4FAD-904A-671D342C2D63}">
      <dgm:prSet/>
      <dgm:spPr/>
      <dgm:t>
        <a:bodyPr/>
        <a:lstStyle/>
        <a:p>
          <a:endParaRPr lang="en-US" u="none"/>
        </a:p>
      </dgm:t>
    </dgm:pt>
    <dgm:pt modelId="{E378A38D-463C-4783-A047-AE9707311628}">
      <dgm:prSet/>
      <dgm:spPr/>
      <dgm:t>
        <a:bodyPr/>
        <a:lstStyle/>
        <a:p>
          <a:r>
            <a:rPr lang="en-US" u="none" dirty="0"/>
            <a:t>Carpi, M., 2025. The Pittsburgh Sleep Quality Index: a brief review. </a:t>
          </a:r>
          <a:r>
            <a:rPr lang="en-US" i="1" u="none" dirty="0"/>
            <a:t>Occupational Medicine</a:t>
          </a:r>
          <a:r>
            <a:rPr lang="en-US" u="none" dirty="0"/>
            <a:t>, </a:t>
          </a:r>
          <a:r>
            <a:rPr lang="en-US" i="1" u="none" dirty="0"/>
            <a:t>75</a:t>
          </a:r>
          <a:r>
            <a:rPr lang="en-US" u="none" dirty="0"/>
            <a:t>(1), pp.14-15.</a:t>
          </a:r>
        </a:p>
      </dgm:t>
    </dgm:pt>
    <dgm:pt modelId="{D18F4A72-5132-40E1-9E50-1CE4599A916F}" type="parTrans" cxnId="{63245765-E0FA-4800-9285-90630FE67F8F}">
      <dgm:prSet/>
      <dgm:spPr/>
      <dgm:t>
        <a:bodyPr/>
        <a:lstStyle/>
        <a:p>
          <a:endParaRPr lang="en-US" u="none"/>
        </a:p>
      </dgm:t>
    </dgm:pt>
    <dgm:pt modelId="{2A4CE53B-982F-40C9-B277-AE98FE79152B}" type="sibTrans" cxnId="{63245765-E0FA-4800-9285-90630FE67F8F}">
      <dgm:prSet/>
      <dgm:spPr/>
      <dgm:t>
        <a:bodyPr/>
        <a:lstStyle/>
        <a:p>
          <a:endParaRPr lang="en-US" u="none"/>
        </a:p>
      </dgm:t>
    </dgm:pt>
    <dgm:pt modelId="{7CC61B55-80F3-49C7-BDCF-6243380A6192}">
      <dgm:prSet/>
      <dgm:spPr/>
      <dgm:t>
        <a:bodyPr/>
        <a:lstStyle/>
        <a:p>
          <a:r>
            <a:rPr lang="en-US" u="none" dirty="0"/>
            <a:t>Grant, A., Bugge, C. and Wells, M., 2020. Designing process evaluations using case study to explore the context of complex interventions evaluated in trials. </a:t>
          </a:r>
          <a:r>
            <a:rPr lang="en-US" i="1" u="none" dirty="0"/>
            <a:t>Trials</a:t>
          </a:r>
          <a:r>
            <a:rPr lang="en-US" u="none" dirty="0"/>
            <a:t>, </a:t>
          </a:r>
          <a:r>
            <a:rPr lang="en-US" i="1" u="none" dirty="0"/>
            <a:t>21</a:t>
          </a:r>
          <a:r>
            <a:rPr lang="en-US" u="none" dirty="0"/>
            <a:t>(1), p.982.</a:t>
          </a:r>
        </a:p>
      </dgm:t>
    </dgm:pt>
    <dgm:pt modelId="{A67A7047-7FC6-495D-91F6-CA5450C1E92A}" type="parTrans" cxnId="{DF3C3065-5BB6-45F4-BE16-EE41A6A300B5}">
      <dgm:prSet/>
      <dgm:spPr/>
      <dgm:t>
        <a:bodyPr/>
        <a:lstStyle/>
        <a:p>
          <a:endParaRPr lang="en-US" u="none"/>
        </a:p>
      </dgm:t>
    </dgm:pt>
    <dgm:pt modelId="{885B1569-3E3D-46FE-8EFB-1A79A3320FB4}" type="sibTrans" cxnId="{DF3C3065-5BB6-45F4-BE16-EE41A6A300B5}">
      <dgm:prSet/>
      <dgm:spPr/>
      <dgm:t>
        <a:bodyPr/>
        <a:lstStyle/>
        <a:p>
          <a:endParaRPr lang="en-US" u="none"/>
        </a:p>
      </dgm:t>
    </dgm:pt>
    <dgm:pt modelId="{238EF80E-F9DE-40AD-8BA2-7F8B98D8A224}">
      <dgm:prSet/>
      <dgm:spPr/>
      <dgm:t>
        <a:bodyPr/>
        <a:lstStyle/>
        <a:p>
          <a:r>
            <a:rPr lang="en-US" u="none" dirty="0"/>
            <a:t>Huang, Y., Xiang, Y., Zhou, W., Jiang, Y., Wang, Z. and Fang, S., 2023. Short working hours and perceived stress: Findings from a population-based nationwide study. </a:t>
          </a:r>
          <a:r>
            <a:rPr lang="en-US" i="1" u="none" dirty="0" err="1"/>
            <a:t>Heliyon</a:t>
          </a:r>
          <a:r>
            <a:rPr lang="en-US" u="none" dirty="0"/>
            <a:t>, </a:t>
          </a:r>
          <a:r>
            <a:rPr lang="en-US" i="1" u="none" dirty="0"/>
            <a:t>9</a:t>
          </a:r>
          <a:r>
            <a:rPr lang="en-US" u="none" dirty="0"/>
            <a:t>(11).</a:t>
          </a:r>
        </a:p>
      </dgm:t>
    </dgm:pt>
    <dgm:pt modelId="{9E58BF35-04A2-46A3-A113-175F83BBF80A}" type="parTrans" cxnId="{B7B135B4-2539-4631-8E9B-EBC6B0C5FB8D}">
      <dgm:prSet/>
      <dgm:spPr/>
      <dgm:t>
        <a:bodyPr/>
        <a:lstStyle/>
        <a:p>
          <a:endParaRPr lang="en-US" u="none"/>
        </a:p>
      </dgm:t>
    </dgm:pt>
    <dgm:pt modelId="{4D2D9213-5481-4B0A-978F-5248361F4BCE}" type="sibTrans" cxnId="{B7B135B4-2539-4631-8E9B-EBC6B0C5FB8D}">
      <dgm:prSet/>
      <dgm:spPr/>
      <dgm:t>
        <a:bodyPr/>
        <a:lstStyle/>
        <a:p>
          <a:endParaRPr lang="en-US" u="none"/>
        </a:p>
      </dgm:t>
    </dgm:pt>
    <dgm:pt modelId="{A1C94A3D-6767-4C34-A6C3-12559A26F8F1}">
      <dgm:prSet/>
      <dgm:spPr/>
      <dgm:t>
        <a:bodyPr/>
        <a:lstStyle/>
        <a:p>
          <a:r>
            <a:rPr lang="en-US" u="none" dirty="0"/>
            <a:t>Li, Y., Bai, W., Zhu, B., Duan, R., Yu, X., Xu, W., Wang, M., Hua, W., Yu, W., Li, W. and Kou, C., 2020. Prevalence and correlates of poor sleep quality among college students: a cross-sectional survey. </a:t>
          </a:r>
          <a:r>
            <a:rPr lang="en-US" i="1" u="none" dirty="0"/>
            <a:t>Health and quality of life outcomes</a:t>
          </a:r>
          <a:r>
            <a:rPr lang="en-US" u="none" dirty="0"/>
            <a:t>, </a:t>
          </a:r>
          <a:r>
            <a:rPr lang="en-US" i="1" u="none" dirty="0"/>
            <a:t>18</a:t>
          </a:r>
          <a:r>
            <a:rPr lang="en-US" u="none" dirty="0"/>
            <a:t>(1), p.210.</a:t>
          </a:r>
        </a:p>
      </dgm:t>
    </dgm:pt>
    <dgm:pt modelId="{A9B13B06-7F00-4312-BD6D-62289CB7F2C3}" type="parTrans" cxnId="{58C0AA61-B72D-44B6-9D08-71198827EAAC}">
      <dgm:prSet/>
      <dgm:spPr/>
      <dgm:t>
        <a:bodyPr/>
        <a:lstStyle/>
        <a:p>
          <a:endParaRPr lang="en-US" u="none"/>
        </a:p>
      </dgm:t>
    </dgm:pt>
    <dgm:pt modelId="{72880533-1708-4D74-B1B9-A474E9E17B70}" type="sibTrans" cxnId="{58C0AA61-B72D-44B6-9D08-71198827EAAC}">
      <dgm:prSet/>
      <dgm:spPr/>
      <dgm:t>
        <a:bodyPr/>
        <a:lstStyle/>
        <a:p>
          <a:endParaRPr lang="en-US" u="none"/>
        </a:p>
      </dgm:t>
    </dgm:pt>
    <dgm:pt modelId="{909992FF-FAC2-4409-91B0-38E7E13C5DCE}">
      <dgm:prSet/>
      <dgm:spPr/>
      <dgm:t>
        <a:bodyPr/>
        <a:lstStyle/>
        <a:p>
          <a:r>
            <a:rPr lang="en-US" u="none" dirty="0"/>
            <a:t>Mental Health Foundation (2026). </a:t>
          </a:r>
          <a:r>
            <a:rPr lang="en-US" i="1" u="none" dirty="0"/>
            <a:t>The impact of sleep on health and well-being. </a:t>
          </a:r>
          <a:r>
            <a:rPr lang="en-US" u="none" dirty="0"/>
            <a:t>Available at: </a:t>
          </a:r>
          <a:r>
            <a:rPr lang="en-US" u="none" dirty="0">
              <a:hlinkClick xmlns:r="http://schemas.openxmlformats.org/officeDocument/2006/relationships" r:id="rId1"/>
            </a:rPr>
            <a:t>https://www.mentalhealth.org.uk/explore-mental-health/publications/sleep-matters-impact-sleep-health-and-wellbeing</a:t>
          </a:r>
          <a:r>
            <a:rPr lang="en-US" u="none" dirty="0"/>
            <a:t>. [Accessed on: 10.02.2026].</a:t>
          </a:r>
        </a:p>
      </dgm:t>
    </dgm:pt>
    <dgm:pt modelId="{496B6CFD-2244-41AD-95DF-D3F7898800C0}" type="parTrans" cxnId="{DA825927-618B-4211-B364-F0197EB90485}">
      <dgm:prSet/>
      <dgm:spPr/>
      <dgm:t>
        <a:bodyPr/>
        <a:lstStyle/>
        <a:p>
          <a:endParaRPr lang="en-US" u="none"/>
        </a:p>
      </dgm:t>
    </dgm:pt>
    <dgm:pt modelId="{3030395F-DEAB-4793-8882-27EC6086DF47}" type="sibTrans" cxnId="{DA825927-618B-4211-B364-F0197EB90485}">
      <dgm:prSet/>
      <dgm:spPr/>
      <dgm:t>
        <a:bodyPr/>
        <a:lstStyle/>
        <a:p>
          <a:endParaRPr lang="en-US" u="none"/>
        </a:p>
      </dgm:t>
    </dgm:pt>
    <dgm:pt modelId="{83F1EA78-9F54-41B6-AD63-1F772D242B34}">
      <dgm:prSet/>
      <dgm:spPr/>
      <dgm:t>
        <a:bodyPr/>
        <a:lstStyle/>
        <a:p>
          <a:r>
            <a:rPr lang="en-US" u="none" dirty="0"/>
            <a:t>NHS (2026). </a:t>
          </a:r>
          <a:r>
            <a:rPr lang="en-US" i="1" u="none" dirty="0"/>
            <a:t>How to fall asleep faster and sleep better. </a:t>
          </a:r>
          <a:r>
            <a:rPr lang="en-US" u="none" dirty="0"/>
            <a:t>Available at: </a:t>
          </a:r>
          <a:r>
            <a:rPr lang="en-US" u="none" dirty="0">
              <a:hlinkClick xmlns:r="http://schemas.openxmlformats.org/officeDocument/2006/relationships" r:id="rId2"/>
            </a:rPr>
            <a:t>https://www.nhs.uk/every-mind-matters/mental-wellbeing-tips/how-to-fall-asleep-faster-and-sleep-better/</a:t>
          </a:r>
          <a:r>
            <a:rPr lang="en-US" u="none" dirty="0"/>
            <a:t>. [Accessed on: 10.02.2026].</a:t>
          </a:r>
        </a:p>
      </dgm:t>
    </dgm:pt>
    <dgm:pt modelId="{478E0941-6F36-4D84-8CFE-B8CB3D94F179}" type="parTrans" cxnId="{46296CB9-40FB-4D6D-ABE3-185FBE07BE84}">
      <dgm:prSet/>
      <dgm:spPr/>
      <dgm:t>
        <a:bodyPr/>
        <a:lstStyle/>
        <a:p>
          <a:endParaRPr lang="en-US" u="none"/>
        </a:p>
      </dgm:t>
    </dgm:pt>
    <dgm:pt modelId="{C4B873D4-77A2-4791-9738-B6C66DC05196}" type="sibTrans" cxnId="{46296CB9-40FB-4D6D-ABE3-185FBE07BE84}">
      <dgm:prSet/>
      <dgm:spPr/>
      <dgm:t>
        <a:bodyPr/>
        <a:lstStyle/>
        <a:p>
          <a:endParaRPr lang="en-US" u="none"/>
        </a:p>
      </dgm:t>
    </dgm:pt>
    <dgm:pt modelId="{C378098B-295B-44DD-A364-82F827CD8170}">
      <dgm:prSet/>
      <dgm:spPr/>
      <dgm:t>
        <a:bodyPr/>
        <a:lstStyle/>
        <a:p>
          <a:r>
            <a:rPr lang="en-US" u="none" dirty="0" err="1"/>
            <a:t>Onateze</a:t>
          </a:r>
          <a:r>
            <a:rPr lang="en-US" u="none" dirty="0"/>
            <a:t>, O.T., 2025. </a:t>
          </a:r>
          <a:r>
            <a:rPr lang="en-US" i="1" u="none" dirty="0"/>
            <a:t>Psychosocial factors, sleep quality, and health among office worker in relation to lifestyle and job satisfaction</a:t>
          </a:r>
          <a:r>
            <a:rPr lang="en-US" u="none" dirty="0"/>
            <a:t> (Doctoral dissertation, Lietuvos </a:t>
          </a:r>
          <a:r>
            <a:rPr lang="en-US" u="none" dirty="0" err="1"/>
            <a:t>sporto</a:t>
          </a:r>
          <a:r>
            <a:rPr lang="en-US" u="none" dirty="0"/>
            <a:t> </a:t>
          </a:r>
          <a:r>
            <a:rPr lang="en-US" u="none" dirty="0" err="1"/>
            <a:t>universitetas</a:t>
          </a:r>
          <a:r>
            <a:rPr lang="en-US" u="none" dirty="0"/>
            <a:t>.).</a:t>
          </a:r>
        </a:p>
      </dgm:t>
    </dgm:pt>
    <dgm:pt modelId="{331A832E-36FE-46B3-865F-C423B3E31342}" type="parTrans" cxnId="{B224C463-12B6-495F-A89F-D46F41481954}">
      <dgm:prSet/>
      <dgm:spPr/>
      <dgm:t>
        <a:bodyPr/>
        <a:lstStyle/>
        <a:p>
          <a:endParaRPr lang="en-US" u="none"/>
        </a:p>
      </dgm:t>
    </dgm:pt>
    <dgm:pt modelId="{E3922AC2-A911-4DB5-AD72-E09B16612AE8}" type="sibTrans" cxnId="{B224C463-12B6-495F-A89F-D46F41481954}">
      <dgm:prSet/>
      <dgm:spPr/>
      <dgm:t>
        <a:bodyPr/>
        <a:lstStyle/>
        <a:p>
          <a:endParaRPr lang="en-US" u="none"/>
        </a:p>
      </dgm:t>
    </dgm:pt>
    <dgm:pt modelId="{22B1F31F-2010-4A4E-8C5D-05FE02DA7AB3}">
      <dgm:prSet/>
      <dgm:spPr/>
      <dgm:t>
        <a:bodyPr/>
        <a:lstStyle/>
        <a:p>
          <a:r>
            <a:rPr lang="en-US" u="none" dirty="0"/>
            <a:t>ONS (2020). </a:t>
          </a:r>
          <a:r>
            <a:rPr lang="en-US" i="1" u="none" dirty="0"/>
            <a:t>Internet users, UK Statistical bulletins. </a:t>
          </a:r>
          <a:r>
            <a:rPr lang="en-US" u="none" dirty="0"/>
            <a:t>Available at: </a:t>
          </a:r>
          <a:r>
            <a:rPr lang="en-US" u="none" dirty="0">
              <a:hlinkClick xmlns:r="http://schemas.openxmlformats.org/officeDocument/2006/relationships" r:id="rId3"/>
            </a:rPr>
            <a:t>https://www.ons.gov.uk/businessindustryandtrade/itandinternetindustry/bulletins/internetusers/previousreleases</a:t>
          </a:r>
          <a:r>
            <a:rPr lang="en-US" u="none" dirty="0"/>
            <a:t>. [Accessed on: 10.02.2026].</a:t>
          </a:r>
        </a:p>
      </dgm:t>
    </dgm:pt>
    <dgm:pt modelId="{7AFF6B4E-8F97-45A6-BB69-AB02B71E25BC}" type="parTrans" cxnId="{48A927E0-291E-4E2B-904D-0CE3D9F127A6}">
      <dgm:prSet/>
      <dgm:spPr/>
      <dgm:t>
        <a:bodyPr/>
        <a:lstStyle/>
        <a:p>
          <a:endParaRPr lang="en-US" u="none"/>
        </a:p>
      </dgm:t>
    </dgm:pt>
    <dgm:pt modelId="{2AD700AE-5CF4-4E10-9FA4-C21830FFEE16}" type="sibTrans" cxnId="{48A927E0-291E-4E2B-904D-0CE3D9F127A6}">
      <dgm:prSet/>
      <dgm:spPr/>
      <dgm:t>
        <a:bodyPr/>
        <a:lstStyle/>
        <a:p>
          <a:endParaRPr lang="en-US" u="none"/>
        </a:p>
      </dgm:t>
    </dgm:pt>
    <dgm:pt modelId="{1C182C27-CF49-455D-B051-2DD21D2EDA02}">
      <dgm:prSet/>
      <dgm:spPr/>
      <dgm:t>
        <a:bodyPr/>
        <a:lstStyle/>
        <a:p>
          <a:r>
            <a:rPr lang="en-US" u="none" dirty="0"/>
            <a:t>Qi, J., Yan, Y. and Yin, H., 2023. Screen time among school-aged children of aged 6–14: a systematic review. </a:t>
          </a:r>
          <a:r>
            <a:rPr lang="en-US" i="1" u="none" dirty="0"/>
            <a:t>Global health research and policy</a:t>
          </a:r>
          <a:r>
            <a:rPr lang="en-US" u="none" dirty="0"/>
            <a:t>, </a:t>
          </a:r>
          <a:r>
            <a:rPr lang="en-US" i="1" u="none" dirty="0"/>
            <a:t>8</a:t>
          </a:r>
          <a:r>
            <a:rPr lang="en-US" u="none" dirty="0"/>
            <a:t>(1), p.12.</a:t>
          </a:r>
        </a:p>
      </dgm:t>
    </dgm:pt>
    <dgm:pt modelId="{46A14446-13AB-4525-B4B6-6E136474A29F}" type="parTrans" cxnId="{2530A814-4B47-4350-8CA7-8C532942706C}">
      <dgm:prSet/>
      <dgm:spPr/>
      <dgm:t>
        <a:bodyPr/>
        <a:lstStyle/>
        <a:p>
          <a:endParaRPr lang="en-US" u="none"/>
        </a:p>
      </dgm:t>
    </dgm:pt>
    <dgm:pt modelId="{93F119A5-8098-4877-97F3-377E6CA6E66B}" type="sibTrans" cxnId="{2530A814-4B47-4350-8CA7-8C532942706C}">
      <dgm:prSet/>
      <dgm:spPr/>
      <dgm:t>
        <a:bodyPr/>
        <a:lstStyle/>
        <a:p>
          <a:endParaRPr lang="en-US" u="none"/>
        </a:p>
      </dgm:t>
    </dgm:pt>
    <dgm:pt modelId="{6E61C25D-B26C-4A4D-8D2F-D094F3292AB7}">
      <dgm:prSet/>
      <dgm:spPr/>
      <dgm:t>
        <a:bodyPr/>
        <a:lstStyle/>
        <a:p>
          <a:r>
            <a:rPr lang="en-US" u="none" dirty="0"/>
            <a:t>Ramar, K., Malhotra, R.K., Carden, K.A., Martin, J.L., Abbasi-Feinberg, F., Aurora, R.N., Kapur, V.K., Olson, E.J., Rosen, C.L., Rowley, J.A. and </a:t>
          </a:r>
          <a:r>
            <a:rPr lang="en-US" u="none" dirty="0" err="1"/>
            <a:t>Shelgikar</a:t>
          </a:r>
          <a:r>
            <a:rPr lang="en-US" u="none" dirty="0"/>
            <a:t>, A.V., 2021. Sleep is essential to health: an American Academy of Sleep Medicine position statement. </a:t>
          </a:r>
          <a:r>
            <a:rPr lang="en-US" i="1" u="none" dirty="0"/>
            <a:t>Journal of Clinical Sleep Medicine</a:t>
          </a:r>
          <a:r>
            <a:rPr lang="en-US" u="none" dirty="0"/>
            <a:t>, </a:t>
          </a:r>
          <a:r>
            <a:rPr lang="en-US" i="1" u="none" dirty="0"/>
            <a:t>17</a:t>
          </a:r>
          <a:r>
            <a:rPr lang="en-US" u="none" dirty="0"/>
            <a:t>(10), pp.2115-2119.</a:t>
          </a:r>
        </a:p>
      </dgm:t>
    </dgm:pt>
    <dgm:pt modelId="{CF8333CF-9C27-481C-9313-7777F17F9044}" type="parTrans" cxnId="{BFA96A68-0D36-42F3-97F5-04AE316516BF}">
      <dgm:prSet/>
      <dgm:spPr/>
      <dgm:t>
        <a:bodyPr/>
        <a:lstStyle/>
        <a:p>
          <a:endParaRPr lang="en-US" u="none"/>
        </a:p>
      </dgm:t>
    </dgm:pt>
    <dgm:pt modelId="{32182F94-257D-446B-A87B-AA69F547BB33}" type="sibTrans" cxnId="{BFA96A68-0D36-42F3-97F5-04AE316516BF}">
      <dgm:prSet/>
      <dgm:spPr/>
      <dgm:t>
        <a:bodyPr/>
        <a:lstStyle/>
        <a:p>
          <a:endParaRPr lang="en-US" u="none"/>
        </a:p>
      </dgm:t>
    </dgm:pt>
    <dgm:pt modelId="{A3ACE82E-98F7-4DD5-893C-ED1733822CED}">
      <dgm:prSet/>
      <dgm:spPr/>
      <dgm:t>
        <a:bodyPr/>
        <a:lstStyle/>
        <a:p>
          <a:r>
            <a:rPr lang="en-US" u="none" dirty="0"/>
            <a:t>Scott, H., Naik, G., Lechat, B., Manners, J., Fitton, J., Nguyen, D.P., Hudson, A.L., Reynolds, A.C., Sweetman, A., </a:t>
          </a:r>
          <a:r>
            <a:rPr lang="en-US" u="none" dirty="0" err="1"/>
            <a:t>Escourrou</a:t>
          </a:r>
          <a:r>
            <a:rPr lang="en-US" u="none" dirty="0"/>
            <a:t>, P. and </a:t>
          </a:r>
          <a:r>
            <a:rPr lang="en-US" u="none" dirty="0" err="1"/>
            <a:t>Catcheside</a:t>
          </a:r>
          <a:r>
            <a:rPr lang="en-US" u="none" dirty="0"/>
            <a:t>, P., 2024. Are we getting enough sleep? Frequent irregular sleep found in an analysis of over 11 million nights of objective in-home sleep data. </a:t>
          </a:r>
          <a:r>
            <a:rPr lang="en-US" i="1" u="none" dirty="0"/>
            <a:t>Sleep Health</a:t>
          </a:r>
          <a:r>
            <a:rPr lang="en-US" u="none" dirty="0"/>
            <a:t>, </a:t>
          </a:r>
          <a:r>
            <a:rPr lang="en-US" i="1" u="none" dirty="0"/>
            <a:t>10</a:t>
          </a:r>
          <a:r>
            <a:rPr lang="en-US" u="none" dirty="0"/>
            <a:t>(1), pp.91-97.</a:t>
          </a:r>
        </a:p>
      </dgm:t>
    </dgm:pt>
    <dgm:pt modelId="{EB552F23-D95A-486B-B92C-29F497CF389C}" type="parTrans" cxnId="{232E4DAA-FC66-47F3-BB8C-113AF78EE8D9}">
      <dgm:prSet/>
      <dgm:spPr/>
      <dgm:t>
        <a:bodyPr/>
        <a:lstStyle/>
        <a:p>
          <a:endParaRPr lang="en-US" u="none"/>
        </a:p>
      </dgm:t>
    </dgm:pt>
    <dgm:pt modelId="{6C440E50-0C79-46E4-9164-BEC61488CFA9}" type="sibTrans" cxnId="{232E4DAA-FC66-47F3-BB8C-113AF78EE8D9}">
      <dgm:prSet/>
      <dgm:spPr/>
      <dgm:t>
        <a:bodyPr/>
        <a:lstStyle/>
        <a:p>
          <a:endParaRPr lang="en-US" u="none"/>
        </a:p>
      </dgm:t>
    </dgm:pt>
    <dgm:pt modelId="{18AB4CFE-4A9E-460B-ADE7-9D3201BCEAF7}">
      <dgm:prSet/>
      <dgm:spPr/>
      <dgm:t>
        <a:bodyPr/>
        <a:lstStyle/>
        <a:p>
          <a:r>
            <a:rPr lang="en-US" u="none" dirty="0"/>
            <a:t>Vizard, T., Davis, J., White, E. and Beynon, B., 2020. Coronavirus and depression in adults, Great Britain: June 2020. </a:t>
          </a:r>
          <a:r>
            <a:rPr lang="en-US" i="1" u="none" dirty="0"/>
            <a:t>Office for National Statistics</a:t>
          </a:r>
          <a:r>
            <a:rPr lang="en-US" u="none" dirty="0"/>
            <a:t>.</a:t>
          </a:r>
        </a:p>
      </dgm:t>
    </dgm:pt>
    <dgm:pt modelId="{971D2A25-4A35-4922-A030-AEB17ADFCFEB}" type="parTrans" cxnId="{83DA411F-E36D-4911-89E7-982519CC1305}">
      <dgm:prSet/>
      <dgm:spPr/>
      <dgm:t>
        <a:bodyPr/>
        <a:lstStyle/>
        <a:p>
          <a:endParaRPr lang="en-US" u="none"/>
        </a:p>
      </dgm:t>
    </dgm:pt>
    <dgm:pt modelId="{71785E73-C156-4B32-9C95-8A8B96383654}" type="sibTrans" cxnId="{83DA411F-E36D-4911-89E7-982519CC1305}">
      <dgm:prSet/>
      <dgm:spPr/>
      <dgm:t>
        <a:bodyPr/>
        <a:lstStyle/>
        <a:p>
          <a:endParaRPr lang="en-US" u="none"/>
        </a:p>
      </dgm:t>
    </dgm:pt>
    <dgm:pt modelId="{1206247D-8294-4940-B180-846094854165}">
      <dgm:prSet/>
      <dgm:spPr/>
      <dgm:t>
        <a:bodyPr/>
        <a:lstStyle/>
        <a:p>
          <a:r>
            <a:rPr lang="en-US" u="none" dirty="0" err="1"/>
            <a:t>Zarrett</a:t>
          </a:r>
          <a:r>
            <a:rPr lang="en-US" u="none" dirty="0"/>
            <a:t>, N., </a:t>
          </a:r>
          <a:r>
            <a:rPr lang="en-US" u="none" dirty="0" err="1"/>
            <a:t>Abraczinskas</a:t>
          </a:r>
          <a:r>
            <a:rPr lang="en-US" u="none" dirty="0"/>
            <a:t>, M., Cook, B.S., Wilson, D. and Roberts, A., 2020. Formative process evaluation of the “connect” physical activity feasibility trial for adolescents. </a:t>
          </a:r>
          <a:r>
            <a:rPr lang="en-US" i="1" u="none" dirty="0"/>
            <a:t>Clinical Medicine Insights: Pediatrics</a:t>
          </a:r>
          <a:r>
            <a:rPr lang="en-US" u="none" dirty="0"/>
            <a:t>, </a:t>
          </a:r>
          <a:r>
            <a:rPr lang="en-US" i="1" u="none" dirty="0"/>
            <a:t>14</a:t>
          </a:r>
          <a:r>
            <a:rPr lang="en-US" u="none" dirty="0"/>
            <a:t>, p.1179556520918902.</a:t>
          </a:r>
        </a:p>
      </dgm:t>
    </dgm:pt>
    <dgm:pt modelId="{D06B4D71-5748-45E4-BE52-79C33113EB4B}" type="parTrans" cxnId="{24536C31-DED6-4854-A635-C0ACA8D5C759}">
      <dgm:prSet/>
      <dgm:spPr/>
      <dgm:t>
        <a:bodyPr/>
        <a:lstStyle/>
        <a:p>
          <a:endParaRPr lang="en-US" u="none"/>
        </a:p>
      </dgm:t>
    </dgm:pt>
    <dgm:pt modelId="{2BA10B99-9130-466B-9FB0-1170C02CBEE9}" type="sibTrans" cxnId="{24536C31-DED6-4854-A635-C0ACA8D5C759}">
      <dgm:prSet/>
      <dgm:spPr/>
      <dgm:t>
        <a:bodyPr/>
        <a:lstStyle/>
        <a:p>
          <a:endParaRPr lang="en-US" u="none"/>
        </a:p>
      </dgm:t>
    </dgm:pt>
    <dgm:pt modelId="{D8D16AC2-845C-47F9-95E7-00451DCB8E56}">
      <dgm:prSet/>
      <dgm:spPr/>
      <dgm:t>
        <a:bodyPr/>
        <a:lstStyle/>
        <a:p>
          <a:r>
            <a:rPr lang="en-US" u="none" dirty="0"/>
            <a:t>Zhang, N., Zhu, Y. and Cao, B., 2025. Effects of environmental temperature mimicking circadian rhythms on thermal comfort and sleep quality. </a:t>
          </a:r>
          <a:r>
            <a:rPr lang="en-US" i="1" u="none" dirty="0"/>
            <a:t>Building and Environment</a:t>
          </a:r>
          <a:r>
            <a:rPr lang="en-US" u="none" dirty="0"/>
            <a:t>, p.113196.</a:t>
          </a:r>
        </a:p>
      </dgm:t>
    </dgm:pt>
    <dgm:pt modelId="{2F971649-BF54-4215-AA02-F0EEC41FE6D3}" type="parTrans" cxnId="{13600B59-4322-43FA-9139-4031BE0E8EF6}">
      <dgm:prSet/>
      <dgm:spPr/>
      <dgm:t>
        <a:bodyPr/>
        <a:lstStyle/>
        <a:p>
          <a:endParaRPr lang="en-US" u="none"/>
        </a:p>
      </dgm:t>
    </dgm:pt>
    <dgm:pt modelId="{50B80C74-DE49-409C-A9CD-771C07746253}" type="sibTrans" cxnId="{13600B59-4322-43FA-9139-4031BE0E8EF6}">
      <dgm:prSet/>
      <dgm:spPr/>
      <dgm:t>
        <a:bodyPr/>
        <a:lstStyle/>
        <a:p>
          <a:endParaRPr lang="en-US" u="none"/>
        </a:p>
      </dgm:t>
    </dgm:pt>
    <dgm:pt modelId="{B4D7FEB9-10FE-4624-AB91-EF7F4668CE88}" type="pres">
      <dgm:prSet presAssocID="{5B7300D5-5CC1-43F7-9E01-9C36DDFE51D6}" presName="vert0" presStyleCnt="0">
        <dgm:presLayoutVars>
          <dgm:dir/>
          <dgm:animOne val="branch"/>
          <dgm:animLvl val="lvl"/>
        </dgm:presLayoutVars>
      </dgm:prSet>
      <dgm:spPr/>
    </dgm:pt>
    <dgm:pt modelId="{D74C5D03-F083-4633-86AE-A53D91676ECE}" type="pres">
      <dgm:prSet presAssocID="{72D0813A-982E-425A-A1C6-6616D722FE06}" presName="thickLine" presStyleLbl="alignNode1" presStyleIdx="0" presStyleCnt="15"/>
      <dgm:spPr/>
    </dgm:pt>
    <dgm:pt modelId="{A251DDFC-32EF-401D-93A2-D4731F5EE9EF}" type="pres">
      <dgm:prSet presAssocID="{72D0813A-982E-425A-A1C6-6616D722FE06}" presName="horz1" presStyleCnt="0"/>
      <dgm:spPr/>
    </dgm:pt>
    <dgm:pt modelId="{BA36222F-CCEA-4865-A3C9-0E98211F2DFE}" type="pres">
      <dgm:prSet presAssocID="{72D0813A-982E-425A-A1C6-6616D722FE06}" presName="tx1" presStyleLbl="revTx" presStyleIdx="0" presStyleCnt="15"/>
      <dgm:spPr/>
    </dgm:pt>
    <dgm:pt modelId="{904FD911-8D5B-44C5-ADC8-6ADACEF78075}" type="pres">
      <dgm:prSet presAssocID="{72D0813A-982E-425A-A1C6-6616D722FE06}" presName="vert1" presStyleCnt="0"/>
      <dgm:spPr/>
    </dgm:pt>
    <dgm:pt modelId="{80534787-C986-430E-AB6E-E7967C087891}" type="pres">
      <dgm:prSet presAssocID="{E378A38D-463C-4783-A047-AE9707311628}" presName="thickLine" presStyleLbl="alignNode1" presStyleIdx="1" presStyleCnt="15"/>
      <dgm:spPr/>
    </dgm:pt>
    <dgm:pt modelId="{2064F6E2-E089-45BF-BAF1-06A3EEDE5DDA}" type="pres">
      <dgm:prSet presAssocID="{E378A38D-463C-4783-A047-AE9707311628}" presName="horz1" presStyleCnt="0"/>
      <dgm:spPr/>
    </dgm:pt>
    <dgm:pt modelId="{491D508A-CE38-4BB4-BFD2-338DF8B15582}" type="pres">
      <dgm:prSet presAssocID="{E378A38D-463C-4783-A047-AE9707311628}" presName="tx1" presStyleLbl="revTx" presStyleIdx="1" presStyleCnt="15"/>
      <dgm:spPr/>
    </dgm:pt>
    <dgm:pt modelId="{0D723C79-F7FF-4388-99CE-7A91F8EFB3BB}" type="pres">
      <dgm:prSet presAssocID="{E378A38D-463C-4783-A047-AE9707311628}" presName="vert1" presStyleCnt="0"/>
      <dgm:spPr/>
    </dgm:pt>
    <dgm:pt modelId="{6C04FCBF-0D6D-42A3-AC72-6B093567774B}" type="pres">
      <dgm:prSet presAssocID="{7CC61B55-80F3-49C7-BDCF-6243380A6192}" presName="thickLine" presStyleLbl="alignNode1" presStyleIdx="2" presStyleCnt="15"/>
      <dgm:spPr/>
    </dgm:pt>
    <dgm:pt modelId="{1B1781B2-FCF0-4792-9781-750C7AE91069}" type="pres">
      <dgm:prSet presAssocID="{7CC61B55-80F3-49C7-BDCF-6243380A6192}" presName="horz1" presStyleCnt="0"/>
      <dgm:spPr/>
    </dgm:pt>
    <dgm:pt modelId="{996BAD20-6A77-4F31-83CF-716DF50EFDB8}" type="pres">
      <dgm:prSet presAssocID="{7CC61B55-80F3-49C7-BDCF-6243380A6192}" presName="tx1" presStyleLbl="revTx" presStyleIdx="2" presStyleCnt="15"/>
      <dgm:spPr/>
    </dgm:pt>
    <dgm:pt modelId="{2727B7EA-1F93-4C1F-9555-3DEC693C1AE1}" type="pres">
      <dgm:prSet presAssocID="{7CC61B55-80F3-49C7-BDCF-6243380A6192}" presName="vert1" presStyleCnt="0"/>
      <dgm:spPr/>
    </dgm:pt>
    <dgm:pt modelId="{ED50A509-F9B4-4573-9D4C-EB21C5AD8D77}" type="pres">
      <dgm:prSet presAssocID="{238EF80E-F9DE-40AD-8BA2-7F8B98D8A224}" presName="thickLine" presStyleLbl="alignNode1" presStyleIdx="3" presStyleCnt="15"/>
      <dgm:spPr/>
    </dgm:pt>
    <dgm:pt modelId="{4B91459B-6658-468E-BEE1-E0CF40BC8655}" type="pres">
      <dgm:prSet presAssocID="{238EF80E-F9DE-40AD-8BA2-7F8B98D8A224}" presName="horz1" presStyleCnt="0"/>
      <dgm:spPr/>
    </dgm:pt>
    <dgm:pt modelId="{4F545212-8042-4A84-BEF6-2C09BB8DCC55}" type="pres">
      <dgm:prSet presAssocID="{238EF80E-F9DE-40AD-8BA2-7F8B98D8A224}" presName="tx1" presStyleLbl="revTx" presStyleIdx="3" presStyleCnt="15"/>
      <dgm:spPr/>
    </dgm:pt>
    <dgm:pt modelId="{86302152-5D80-4A33-B83B-1DF7227E699E}" type="pres">
      <dgm:prSet presAssocID="{238EF80E-F9DE-40AD-8BA2-7F8B98D8A224}" presName="vert1" presStyleCnt="0"/>
      <dgm:spPr/>
    </dgm:pt>
    <dgm:pt modelId="{4C311505-F2D5-4602-88AE-FFA4FF1BA455}" type="pres">
      <dgm:prSet presAssocID="{A1C94A3D-6767-4C34-A6C3-12559A26F8F1}" presName="thickLine" presStyleLbl="alignNode1" presStyleIdx="4" presStyleCnt="15"/>
      <dgm:spPr/>
    </dgm:pt>
    <dgm:pt modelId="{FB720A2B-07D7-4F17-B6B0-D590A423B9B2}" type="pres">
      <dgm:prSet presAssocID="{A1C94A3D-6767-4C34-A6C3-12559A26F8F1}" presName="horz1" presStyleCnt="0"/>
      <dgm:spPr/>
    </dgm:pt>
    <dgm:pt modelId="{5724FBC9-B9FB-4C83-8AC7-1F25734FAB40}" type="pres">
      <dgm:prSet presAssocID="{A1C94A3D-6767-4C34-A6C3-12559A26F8F1}" presName="tx1" presStyleLbl="revTx" presStyleIdx="4" presStyleCnt="15"/>
      <dgm:spPr/>
    </dgm:pt>
    <dgm:pt modelId="{DE972104-F634-4012-95D5-6737E19D7E6D}" type="pres">
      <dgm:prSet presAssocID="{A1C94A3D-6767-4C34-A6C3-12559A26F8F1}" presName="vert1" presStyleCnt="0"/>
      <dgm:spPr/>
    </dgm:pt>
    <dgm:pt modelId="{445C0673-E1F9-4072-88D8-E55A338EA0D3}" type="pres">
      <dgm:prSet presAssocID="{909992FF-FAC2-4409-91B0-38E7E13C5DCE}" presName="thickLine" presStyleLbl="alignNode1" presStyleIdx="5" presStyleCnt="15"/>
      <dgm:spPr/>
    </dgm:pt>
    <dgm:pt modelId="{33896907-DD1B-4783-BEFE-6B42F20AE1E7}" type="pres">
      <dgm:prSet presAssocID="{909992FF-FAC2-4409-91B0-38E7E13C5DCE}" presName="horz1" presStyleCnt="0"/>
      <dgm:spPr/>
    </dgm:pt>
    <dgm:pt modelId="{E5AA5F32-66CE-48B1-AFA4-7DCFDD4E5272}" type="pres">
      <dgm:prSet presAssocID="{909992FF-FAC2-4409-91B0-38E7E13C5DCE}" presName="tx1" presStyleLbl="revTx" presStyleIdx="5" presStyleCnt="15"/>
      <dgm:spPr/>
    </dgm:pt>
    <dgm:pt modelId="{C60383F7-C65F-41AA-BB6D-A3D0E546681E}" type="pres">
      <dgm:prSet presAssocID="{909992FF-FAC2-4409-91B0-38E7E13C5DCE}" presName="vert1" presStyleCnt="0"/>
      <dgm:spPr/>
    </dgm:pt>
    <dgm:pt modelId="{68BD03D6-1CB9-4145-8EA2-269545627088}" type="pres">
      <dgm:prSet presAssocID="{83F1EA78-9F54-41B6-AD63-1F772D242B34}" presName="thickLine" presStyleLbl="alignNode1" presStyleIdx="6" presStyleCnt="15"/>
      <dgm:spPr/>
    </dgm:pt>
    <dgm:pt modelId="{39634388-4294-4A09-BDD1-E3C3351DBAB9}" type="pres">
      <dgm:prSet presAssocID="{83F1EA78-9F54-41B6-AD63-1F772D242B34}" presName="horz1" presStyleCnt="0"/>
      <dgm:spPr/>
    </dgm:pt>
    <dgm:pt modelId="{13B86A25-28A1-478B-AB31-8B4FAC0F15E8}" type="pres">
      <dgm:prSet presAssocID="{83F1EA78-9F54-41B6-AD63-1F772D242B34}" presName="tx1" presStyleLbl="revTx" presStyleIdx="6" presStyleCnt="15"/>
      <dgm:spPr/>
    </dgm:pt>
    <dgm:pt modelId="{D5ED0DE5-B641-477C-8AD3-31DEF3BA84A6}" type="pres">
      <dgm:prSet presAssocID="{83F1EA78-9F54-41B6-AD63-1F772D242B34}" presName="vert1" presStyleCnt="0"/>
      <dgm:spPr/>
    </dgm:pt>
    <dgm:pt modelId="{19E52C16-22B3-48F4-8EF8-A3CD85E6677E}" type="pres">
      <dgm:prSet presAssocID="{C378098B-295B-44DD-A364-82F827CD8170}" presName="thickLine" presStyleLbl="alignNode1" presStyleIdx="7" presStyleCnt="15"/>
      <dgm:spPr/>
    </dgm:pt>
    <dgm:pt modelId="{9923F926-4714-4437-BB45-3F796AC6717F}" type="pres">
      <dgm:prSet presAssocID="{C378098B-295B-44DD-A364-82F827CD8170}" presName="horz1" presStyleCnt="0"/>
      <dgm:spPr/>
    </dgm:pt>
    <dgm:pt modelId="{58C6C4DF-702B-4524-AD58-D5770CFF9584}" type="pres">
      <dgm:prSet presAssocID="{C378098B-295B-44DD-A364-82F827CD8170}" presName="tx1" presStyleLbl="revTx" presStyleIdx="7" presStyleCnt="15"/>
      <dgm:spPr/>
    </dgm:pt>
    <dgm:pt modelId="{E99CBC26-7706-4F42-895A-9F35614D0801}" type="pres">
      <dgm:prSet presAssocID="{C378098B-295B-44DD-A364-82F827CD8170}" presName="vert1" presStyleCnt="0"/>
      <dgm:spPr/>
    </dgm:pt>
    <dgm:pt modelId="{7AFA676E-97F5-4476-8C4D-8630B38478B3}" type="pres">
      <dgm:prSet presAssocID="{22B1F31F-2010-4A4E-8C5D-05FE02DA7AB3}" presName="thickLine" presStyleLbl="alignNode1" presStyleIdx="8" presStyleCnt="15"/>
      <dgm:spPr/>
    </dgm:pt>
    <dgm:pt modelId="{5D9F69AC-1DC1-4B95-B9AE-4B9262D2860E}" type="pres">
      <dgm:prSet presAssocID="{22B1F31F-2010-4A4E-8C5D-05FE02DA7AB3}" presName="horz1" presStyleCnt="0"/>
      <dgm:spPr/>
    </dgm:pt>
    <dgm:pt modelId="{9AB5DE0F-C68E-4FF4-BCC6-CDFFD2F9D752}" type="pres">
      <dgm:prSet presAssocID="{22B1F31F-2010-4A4E-8C5D-05FE02DA7AB3}" presName="tx1" presStyleLbl="revTx" presStyleIdx="8" presStyleCnt="15"/>
      <dgm:spPr/>
    </dgm:pt>
    <dgm:pt modelId="{05469B0C-72DD-428B-A04A-8FFF03355E29}" type="pres">
      <dgm:prSet presAssocID="{22B1F31F-2010-4A4E-8C5D-05FE02DA7AB3}" presName="vert1" presStyleCnt="0"/>
      <dgm:spPr/>
    </dgm:pt>
    <dgm:pt modelId="{A51636FF-8E0C-4BDD-A91D-7301FCC63491}" type="pres">
      <dgm:prSet presAssocID="{1C182C27-CF49-455D-B051-2DD21D2EDA02}" presName="thickLine" presStyleLbl="alignNode1" presStyleIdx="9" presStyleCnt="15"/>
      <dgm:spPr/>
    </dgm:pt>
    <dgm:pt modelId="{229CA386-3728-4714-86DA-53C0EEE998DE}" type="pres">
      <dgm:prSet presAssocID="{1C182C27-CF49-455D-B051-2DD21D2EDA02}" presName="horz1" presStyleCnt="0"/>
      <dgm:spPr/>
    </dgm:pt>
    <dgm:pt modelId="{1723493B-B01D-4DBC-BA62-D63516D93B59}" type="pres">
      <dgm:prSet presAssocID="{1C182C27-CF49-455D-B051-2DD21D2EDA02}" presName="tx1" presStyleLbl="revTx" presStyleIdx="9" presStyleCnt="15"/>
      <dgm:spPr/>
    </dgm:pt>
    <dgm:pt modelId="{9D9525B8-27F6-480C-BAFB-4A46DAD144C7}" type="pres">
      <dgm:prSet presAssocID="{1C182C27-CF49-455D-B051-2DD21D2EDA02}" presName="vert1" presStyleCnt="0"/>
      <dgm:spPr/>
    </dgm:pt>
    <dgm:pt modelId="{01640F69-AA37-414E-8380-39FB2F2D231C}" type="pres">
      <dgm:prSet presAssocID="{6E61C25D-B26C-4A4D-8D2F-D094F3292AB7}" presName="thickLine" presStyleLbl="alignNode1" presStyleIdx="10" presStyleCnt="15"/>
      <dgm:spPr/>
    </dgm:pt>
    <dgm:pt modelId="{B4D9AA12-596F-47E2-AEF1-B5D80760DBBC}" type="pres">
      <dgm:prSet presAssocID="{6E61C25D-B26C-4A4D-8D2F-D094F3292AB7}" presName="horz1" presStyleCnt="0"/>
      <dgm:spPr/>
    </dgm:pt>
    <dgm:pt modelId="{B3304518-8039-477F-9635-FCC4DED8A68B}" type="pres">
      <dgm:prSet presAssocID="{6E61C25D-B26C-4A4D-8D2F-D094F3292AB7}" presName="tx1" presStyleLbl="revTx" presStyleIdx="10" presStyleCnt="15"/>
      <dgm:spPr/>
    </dgm:pt>
    <dgm:pt modelId="{1A5A12AE-A5A2-4E33-9AA6-078B81FAA732}" type="pres">
      <dgm:prSet presAssocID="{6E61C25D-B26C-4A4D-8D2F-D094F3292AB7}" presName="vert1" presStyleCnt="0"/>
      <dgm:spPr/>
    </dgm:pt>
    <dgm:pt modelId="{AD5105A0-1570-4219-AB35-CFAD043270B9}" type="pres">
      <dgm:prSet presAssocID="{A3ACE82E-98F7-4DD5-893C-ED1733822CED}" presName="thickLine" presStyleLbl="alignNode1" presStyleIdx="11" presStyleCnt="15"/>
      <dgm:spPr/>
    </dgm:pt>
    <dgm:pt modelId="{75913560-F97A-4724-9952-C00AF67C93E7}" type="pres">
      <dgm:prSet presAssocID="{A3ACE82E-98F7-4DD5-893C-ED1733822CED}" presName="horz1" presStyleCnt="0"/>
      <dgm:spPr/>
    </dgm:pt>
    <dgm:pt modelId="{FF1E92AD-7C49-4168-891C-7A3E5BA66548}" type="pres">
      <dgm:prSet presAssocID="{A3ACE82E-98F7-4DD5-893C-ED1733822CED}" presName="tx1" presStyleLbl="revTx" presStyleIdx="11" presStyleCnt="15"/>
      <dgm:spPr/>
    </dgm:pt>
    <dgm:pt modelId="{0540E470-C32C-4629-A584-0610B885972E}" type="pres">
      <dgm:prSet presAssocID="{A3ACE82E-98F7-4DD5-893C-ED1733822CED}" presName="vert1" presStyleCnt="0"/>
      <dgm:spPr/>
    </dgm:pt>
    <dgm:pt modelId="{23359868-F82D-47D7-8D32-FE4A3E326654}" type="pres">
      <dgm:prSet presAssocID="{18AB4CFE-4A9E-460B-ADE7-9D3201BCEAF7}" presName="thickLine" presStyleLbl="alignNode1" presStyleIdx="12" presStyleCnt="15"/>
      <dgm:spPr/>
    </dgm:pt>
    <dgm:pt modelId="{B421A14E-D043-4A2F-BA61-3F3FB75ECC16}" type="pres">
      <dgm:prSet presAssocID="{18AB4CFE-4A9E-460B-ADE7-9D3201BCEAF7}" presName="horz1" presStyleCnt="0"/>
      <dgm:spPr/>
    </dgm:pt>
    <dgm:pt modelId="{4676CE3D-CF5E-4747-9DF6-92307D321B30}" type="pres">
      <dgm:prSet presAssocID="{18AB4CFE-4A9E-460B-ADE7-9D3201BCEAF7}" presName="tx1" presStyleLbl="revTx" presStyleIdx="12" presStyleCnt="15"/>
      <dgm:spPr/>
    </dgm:pt>
    <dgm:pt modelId="{6CF2335E-A753-4211-AE69-3C668F2C02BD}" type="pres">
      <dgm:prSet presAssocID="{18AB4CFE-4A9E-460B-ADE7-9D3201BCEAF7}" presName="vert1" presStyleCnt="0"/>
      <dgm:spPr/>
    </dgm:pt>
    <dgm:pt modelId="{09480B7D-7EA8-4B1C-AC94-B311C39973D3}" type="pres">
      <dgm:prSet presAssocID="{1206247D-8294-4940-B180-846094854165}" presName="thickLine" presStyleLbl="alignNode1" presStyleIdx="13" presStyleCnt="15"/>
      <dgm:spPr/>
    </dgm:pt>
    <dgm:pt modelId="{58990AB3-8486-468C-92EF-F737CBA74398}" type="pres">
      <dgm:prSet presAssocID="{1206247D-8294-4940-B180-846094854165}" presName="horz1" presStyleCnt="0"/>
      <dgm:spPr/>
    </dgm:pt>
    <dgm:pt modelId="{8D637CF6-1371-47C8-B69A-7569B8404353}" type="pres">
      <dgm:prSet presAssocID="{1206247D-8294-4940-B180-846094854165}" presName="tx1" presStyleLbl="revTx" presStyleIdx="13" presStyleCnt="15"/>
      <dgm:spPr/>
    </dgm:pt>
    <dgm:pt modelId="{4E92DE90-41C1-4203-855C-F3675D58A3C5}" type="pres">
      <dgm:prSet presAssocID="{1206247D-8294-4940-B180-846094854165}" presName="vert1" presStyleCnt="0"/>
      <dgm:spPr/>
    </dgm:pt>
    <dgm:pt modelId="{B879F31D-2A2B-4F73-ACFE-8C0964BF9D85}" type="pres">
      <dgm:prSet presAssocID="{D8D16AC2-845C-47F9-95E7-00451DCB8E56}" presName="thickLine" presStyleLbl="alignNode1" presStyleIdx="14" presStyleCnt="15"/>
      <dgm:spPr/>
    </dgm:pt>
    <dgm:pt modelId="{09763659-E3D5-4796-93EA-BC4E7E6BA362}" type="pres">
      <dgm:prSet presAssocID="{D8D16AC2-845C-47F9-95E7-00451DCB8E56}" presName="horz1" presStyleCnt="0"/>
      <dgm:spPr/>
    </dgm:pt>
    <dgm:pt modelId="{EB89D7BB-7514-4329-A18F-293965F71000}" type="pres">
      <dgm:prSet presAssocID="{D8D16AC2-845C-47F9-95E7-00451DCB8E56}" presName="tx1" presStyleLbl="revTx" presStyleIdx="14" presStyleCnt="15"/>
      <dgm:spPr/>
    </dgm:pt>
    <dgm:pt modelId="{56EEB586-F15F-462C-A252-27E4335639FD}" type="pres">
      <dgm:prSet presAssocID="{D8D16AC2-845C-47F9-95E7-00451DCB8E56}" presName="vert1" presStyleCnt="0"/>
      <dgm:spPr/>
    </dgm:pt>
  </dgm:ptLst>
  <dgm:cxnLst>
    <dgm:cxn modelId="{1E15280D-3A65-4079-82C6-1AB5AFDBC756}" type="presOf" srcId="{7CC61B55-80F3-49C7-BDCF-6243380A6192}" destId="{996BAD20-6A77-4F31-83CF-716DF50EFDB8}" srcOrd="0" destOrd="0" presId="urn:microsoft.com/office/officeart/2008/layout/LinedList"/>
    <dgm:cxn modelId="{2530A814-4B47-4350-8CA7-8C532942706C}" srcId="{5B7300D5-5CC1-43F7-9E01-9C36DDFE51D6}" destId="{1C182C27-CF49-455D-B051-2DD21D2EDA02}" srcOrd="9" destOrd="0" parTransId="{46A14446-13AB-4525-B4B6-6E136474A29F}" sibTransId="{93F119A5-8098-4877-97F3-377E6CA6E66B}"/>
    <dgm:cxn modelId="{83DA411F-E36D-4911-89E7-982519CC1305}" srcId="{5B7300D5-5CC1-43F7-9E01-9C36DDFE51D6}" destId="{18AB4CFE-4A9E-460B-ADE7-9D3201BCEAF7}" srcOrd="12" destOrd="0" parTransId="{971D2A25-4A35-4922-A030-AEB17ADFCFEB}" sibTransId="{71785E73-C156-4B32-9C95-8A8B96383654}"/>
    <dgm:cxn modelId="{DA825927-618B-4211-B364-F0197EB90485}" srcId="{5B7300D5-5CC1-43F7-9E01-9C36DDFE51D6}" destId="{909992FF-FAC2-4409-91B0-38E7E13C5DCE}" srcOrd="5" destOrd="0" parTransId="{496B6CFD-2244-41AD-95DF-D3F7898800C0}" sibTransId="{3030395F-DEAB-4793-8882-27EC6086DF47}"/>
    <dgm:cxn modelId="{3B2ADD28-9254-481F-A073-F4EBAA1CAD77}" type="presOf" srcId="{A3ACE82E-98F7-4DD5-893C-ED1733822CED}" destId="{FF1E92AD-7C49-4168-891C-7A3E5BA66548}" srcOrd="0" destOrd="0" presId="urn:microsoft.com/office/officeart/2008/layout/LinedList"/>
    <dgm:cxn modelId="{24536C31-DED6-4854-A635-C0ACA8D5C759}" srcId="{5B7300D5-5CC1-43F7-9E01-9C36DDFE51D6}" destId="{1206247D-8294-4940-B180-846094854165}" srcOrd="13" destOrd="0" parTransId="{D06B4D71-5748-45E4-BE52-79C33113EB4B}" sibTransId="{2BA10B99-9130-466B-9FB0-1170C02CBEE9}"/>
    <dgm:cxn modelId="{F8570536-23A5-46E4-8291-7E2E5000DF81}" type="presOf" srcId="{C378098B-295B-44DD-A364-82F827CD8170}" destId="{58C6C4DF-702B-4524-AD58-D5770CFF9584}" srcOrd="0" destOrd="0" presId="urn:microsoft.com/office/officeart/2008/layout/LinedList"/>
    <dgm:cxn modelId="{EC1F7239-494B-42AA-BB47-20E6EB754F1F}" type="presOf" srcId="{D8D16AC2-845C-47F9-95E7-00451DCB8E56}" destId="{EB89D7BB-7514-4329-A18F-293965F71000}" srcOrd="0" destOrd="0" presId="urn:microsoft.com/office/officeart/2008/layout/LinedList"/>
    <dgm:cxn modelId="{58C0AA61-B72D-44B6-9D08-71198827EAAC}" srcId="{5B7300D5-5CC1-43F7-9E01-9C36DDFE51D6}" destId="{A1C94A3D-6767-4C34-A6C3-12559A26F8F1}" srcOrd="4" destOrd="0" parTransId="{A9B13B06-7F00-4312-BD6D-62289CB7F2C3}" sibTransId="{72880533-1708-4D74-B1B9-A474E9E17B70}"/>
    <dgm:cxn modelId="{76E43162-44E5-45D3-B97D-E14D8EE2231E}" type="presOf" srcId="{5B7300D5-5CC1-43F7-9E01-9C36DDFE51D6}" destId="{B4D7FEB9-10FE-4624-AB91-EF7F4668CE88}" srcOrd="0" destOrd="0" presId="urn:microsoft.com/office/officeart/2008/layout/LinedList"/>
    <dgm:cxn modelId="{71A0ED42-5AC8-4974-8884-2CBCA62B49DA}" type="presOf" srcId="{1206247D-8294-4940-B180-846094854165}" destId="{8D637CF6-1371-47C8-B69A-7569B8404353}" srcOrd="0" destOrd="0" presId="urn:microsoft.com/office/officeart/2008/layout/LinedList"/>
    <dgm:cxn modelId="{B224C463-12B6-495F-A89F-D46F41481954}" srcId="{5B7300D5-5CC1-43F7-9E01-9C36DDFE51D6}" destId="{C378098B-295B-44DD-A364-82F827CD8170}" srcOrd="7" destOrd="0" parTransId="{331A832E-36FE-46B3-865F-C423B3E31342}" sibTransId="{E3922AC2-A911-4DB5-AD72-E09B16612AE8}"/>
    <dgm:cxn modelId="{DF3C3065-5BB6-45F4-BE16-EE41A6A300B5}" srcId="{5B7300D5-5CC1-43F7-9E01-9C36DDFE51D6}" destId="{7CC61B55-80F3-49C7-BDCF-6243380A6192}" srcOrd="2" destOrd="0" parTransId="{A67A7047-7FC6-495D-91F6-CA5450C1E92A}" sibTransId="{885B1569-3E3D-46FE-8EFB-1A79A3320FB4}"/>
    <dgm:cxn modelId="{63245765-E0FA-4800-9285-90630FE67F8F}" srcId="{5B7300D5-5CC1-43F7-9E01-9C36DDFE51D6}" destId="{E378A38D-463C-4783-A047-AE9707311628}" srcOrd="1" destOrd="0" parTransId="{D18F4A72-5132-40E1-9E50-1CE4599A916F}" sibTransId="{2A4CE53B-982F-40C9-B277-AE98FE79152B}"/>
    <dgm:cxn modelId="{BFA96A68-0D36-42F3-97F5-04AE316516BF}" srcId="{5B7300D5-5CC1-43F7-9E01-9C36DDFE51D6}" destId="{6E61C25D-B26C-4A4D-8D2F-D094F3292AB7}" srcOrd="10" destOrd="0" parTransId="{CF8333CF-9C27-481C-9313-7777F17F9044}" sibTransId="{32182F94-257D-446B-A87B-AA69F547BB33}"/>
    <dgm:cxn modelId="{F9964472-EE25-4307-8432-E075D03E5B11}" type="presOf" srcId="{1C182C27-CF49-455D-B051-2DD21D2EDA02}" destId="{1723493B-B01D-4DBC-BA62-D63516D93B59}" srcOrd="0" destOrd="0" presId="urn:microsoft.com/office/officeart/2008/layout/LinedList"/>
    <dgm:cxn modelId="{13600B59-4322-43FA-9139-4031BE0E8EF6}" srcId="{5B7300D5-5CC1-43F7-9E01-9C36DDFE51D6}" destId="{D8D16AC2-845C-47F9-95E7-00451DCB8E56}" srcOrd="14" destOrd="0" parTransId="{2F971649-BF54-4215-AA02-F0EEC41FE6D3}" sibTransId="{50B80C74-DE49-409C-A9CD-771C07746253}"/>
    <dgm:cxn modelId="{A7A2257A-DDED-4F46-94B3-B47A4B6A4B24}" type="presOf" srcId="{6E61C25D-B26C-4A4D-8D2F-D094F3292AB7}" destId="{B3304518-8039-477F-9635-FCC4DED8A68B}" srcOrd="0" destOrd="0" presId="urn:microsoft.com/office/officeart/2008/layout/LinedList"/>
    <dgm:cxn modelId="{4837EE5A-FF6D-4B2E-875E-2C57FECADF7A}" type="presOf" srcId="{72D0813A-982E-425A-A1C6-6616D722FE06}" destId="{BA36222F-CCEA-4865-A3C9-0E98211F2DFE}" srcOrd="0" destOrd="0" presId="urn:microsoft.com/office/officeart/2008/layout/LinedList"/>
    <dgm:cxn modelId="{E0B2F85A-0DF8-4671-8682-4FCC93FB45C3}" type="presOf" srcId="{A1C94A3D-6767-4C34-A6C3-12559A26F8F1}" destId="{5724FBC9-B9FB-4C83-8AC7-1F25734FAB40}" srcOrd="0" destOrd="0" presId="urn:microsoft.com/office/officeart/2008/layout/LinedList"/>
    <dgm:cxn modelId="{742F2982-FFF3-49D1-86AA-2E8EE84E2B71}" type="presOf" srcId="{83F1EA78-9F54-41B6-AD63-1F772D242B34}" destId="{13B86A25-28A1-478B-AB31-8B4FAC0F15E8}" srcOrd="0" destOrd="0" presId="urn:microsoft.com/office/officeart/2008/layout/LinedList"/>
    <dgm:cxn modelId="{232E4DAA-FC66-47F3-BB8C-113AF78EE8D9}" srcId="{5B7300D5-5CC1-43F7-9E01-9C36DDFE51D6}" destId="{A3ACE82E-98F7-4DD5-893C-ED1733822CED}" srcOrd="11" destOrd="0" parTransId="{EB552F23-D95A-486B-B92C-29F497CF389C}" sibTransId="{6C440E50-0C79-46E4-9164-BEC61488CFA9}"/>
    <dgm:cxn modelId="{6FB918AB-D0F6-4FAD-904A-671D342C2D63}" srcId="{5B7300D5-5CC1-43F7-9E01-9C36DDFE51D6}" destId="{72D0813A-982E-425A-A1C6-6616D722FE06}" srcOrd="0" destOrd="0" parTransId="{DC9CDCB2-BC07-4625-9967-BDBF3DD4E7C9}" sibTransId="{F60DF386-B0BC-4FC3-B84F-DC5C39416016}"/>
    <dgm:cxn modelId="{62DE27AE-131D-43DF-A5D7-905C4DF2CE2D}" type="presOf" srcId="{909992FF-FAC2-4409-91B0-38E7E13C5DCE}" destId="{E5AA5F32-66CE-48B1-AFA4-7DCFDD4E5272}" srcOrd="0" destOrd="0" presId="urn:microsoft.com/office/officeart/2008/layout/LinedList"/>
    <dgm:cxn modelId="{B7B135B4-2539-4631-8E9B-EBC6B0C5FB8D}" srcId="{5B7300D5-5CC1-43F7-9E01-9C36DDFE51D6}" destId="{238EF80E-F9DE-40AD-8BA2-7F8B98D8A224}" srcOrd="3" destOrd="0" parTransId="{9E58BF35-04A2-46A3-A113-175F83BBF80A}" sibTransId="{4D2D9213-5481-4B0A-978F-5248361F4BCE}"/>
    <dgm:cxn modelId="{13BAC9B6-F1C8-4F7C-B412-51EE71CDFD56}" type="presOf" srcId="{18AB4CFE-4A9E-460B-ADE7-9D3201BCEAF7}" destId="{4676CE3D-CF5E-4747-9DF6-92307D321B30}" srcOrd="0" destOrd="0" presId="urn:microsoft.com/office/officeart/2008/layout/LinedList"/>
    <dgm:cxn modelId="{46296CB9-40FB-4D6D-ABE3-185FBE07BE84}" srcId="{5B7300D5-5CC1-43F7-9E01-9C36DDFE51D6}" destId="{83F1EA78-9F54-41B6-AD63-1F772D242B34}" srcOrd="6" destOrd="0" parTransId="{478E0941-6F36-4D84-8CFE-B8CB3D94F179}" sibTransId="{C4B873D4-77A2-4791-9738-B6C66DC05196}"/>
    <dgm:cxn modelId="{C1CAF0C6-7FD4-459F-B9E1-E441CA5C6459}" type="presOf" srcId="{E378A38D-463C-4783-A047-AE9707311628}" destId="{491D508A-CE38-4BB4-BFD2-338DF8B15582}" srcOrd="0" destOrd="0" presId="urn:microsoft.com/office/officeart/2008/layout/LinedList"/>
    <dgm:cxn modelId="{E5F289C7-E78F-4634-9403-C2177A8B7AF2}" type="presOf" srcId="{238EF80E-F9DE-40AD-8BA2-7F8B98D8A224}" destId="{4F545212-8042-4A84-BEF6-2C09BB8DCC55}" srcOrd="0" destOrd="0" presId="urn:microsoft.com/office/officeart/2008/layout/LinedList"/>
    <dgm:cxn modelId="{AFBE47DC-8678-41CE-BA5D-8FE6E314665A}" type="presOf" srcId="{22B1F31F-2010-4A4E-8C5D-05FE02DA7AB3}" destId="{9AB5DE0F-C68E-4FF4-BCC6-CDFFD2F9D752}" srcOrd="0" destOrd="0" presId="urn:microsoft.com/office/officeart/2008/layout/LinedList"/>
    <dgm:cxn modelId="{48A927E0-291E-4E2B-904D-0CE3D9F127A6}" srcId="{5B7300D5-5CC1-43F7-9E01-9C36DDFE51D6}" destId="{22B1F31F-2010-4A4E-8C5D-05FE02DA7AB3}" srcOrd="8" destOrd="0" parTransId="{7AFF6B4E-8F97-45A6-BB69-AB02B71E25BC}" sibTransId="{2AD700AE-5CF4-4E10-9FA4-C21830FFEE16}"/>
    <dgm:cxn modelId="{241DC254-943C-4E39-A3D3-ACA6B9F00348}" type="presParOf" srcId="{B4D7FEB9-10FE-4624-AB91-EF7F4668CE88}" destId="{D74C5D03-F083-4633-86AE-A53D91676ECE}" srcOrd="0" destOrd="0" presId="urn:microsoft.com/office/officeart/2008/layout/LinedList"/>
    <dgm:cxn modelId="{C20E8DEC-8DFE-4760-AD50-A773C9D750AE}" type="presParOf" srcId="{B4D7FEB9-10FE-4624-AB91-EF7F4668CE88}" destId="{A251DDFC-32EF-401D-93A2-D4731F5EE9EF}" srcOrd="1" destOrd="0" presId="urn:microsoft.com/office/officeart/2008/layout/LinedList"/>
    <dgm:cxn modelId="{D1B89853-F25D-4411-B7DE-89C276252427}" type="presParOf" srcId="{A251DDFC-32EF-401D-93A2-D4731F5EE9EF}" destId="{BA36222F-CCEA-4865-A3C9-0E98211F2DFE}" srcOrd="0" destOrd="0" presId="urn:microsoft.com/office/officeart/2008/layout/LinedList"/>
    <dgm:cxn modelId="{E3850467-7A23-46D5-A63B-AC225FA51A73}" type="presParOf" srcId="{A251DDFC-32EF-401D-93A2-D4731F5EE9EF}" destId="{904FD911-8D5B-44C5-ADC8-6ADACEF78075}" srcOrd="1" destOrd="0" presId="urn:microsoft.com/office/officeart/2008/layout/LinedList"/>
    <dgm:cxn modelId="{09E567DF-68FB-4E59-8CF2-7AEBD05633C0}" type="presParOf" srcId="{B4D7FEB9-10FE-4624-AB91-EF7F4668CE88}" destId="{80534787-C986-430E-AB6E-E7967C087891}" srcOrd="2" destOrd="0" presId="urn:microsoft.com/office/officeart/2008/layout/LinedList"/>
    <dgm:cxn modelId="{812B12DD-61B7-4480-9AC7-600F2F2CF9A9}" type="presParOf" srcId="{B4D7FEB9-10FE-4624-AB91-EF7F4668CE88}" destId="{2064F6E2-E089-45BF-BAF1-06A3EEDE5DDA}" srcOrd="3" destOrd="0" presId="urn:microsoft.com/office/officeart/2008/layout/LinedList"/>
    <dgm:cxn modelId="{B98BF8FF-DB15-4B25-96BF-AA9CF9438A88}" type="presParOf" srcId="{2064F6E2-E089-45BF-BAF1-06A3EEDE5DDA}" destId="{491D508A-CE38-4BB4-BFD2-338DF8B15582}" srcOrd="0" destOrd="0" presId="urn:microsoft.com/office/officeart/2008/layout/LinedList"/>
    <dgm:cxn modelId="{4565E352-FA99-4CCB-AA8D-00CC4C17B1BB}" type="presParOf" srcId="{2064F6E2-E089-45BF-BAF1-06A3EEDE5DDA}" destId="{0D723C79-F7FF-4388-99CE-7A91F8EFB3BB}" srcOrd="1" destOrd="0" presId="urn:microsoft.com/office/officeart/2008/layout/LinedList"/>
    <dgm:cxn modelId="{ED4D1E43-AD55-4A4D-85E7-CF0ED579A2FE}" type="presParOf" srcId="{B4D7FEB9-10FE-4624-AB91-EF7F4668CE88}" destId="{6C04FCBF-0D6D-42A3-AC72-6B093567774B}" srcOrd="4" destOrd="0" presId="urn:microsoft.com/office/officeart/2008/layout/LinedList"/>
    <dgm:cxn modelId="{1C3B9EA7-0FE0-42B8-B560-F07229D01385}" type="presParOf" srcId="{B4D7FEB9-10FE-4624-AB91-EF7F4668CE88}" destId="{1B1781B2-FCF0-4792-9781-750C7AE91069}" srcOrd="5" destOrd="0" presId="urn:microsoft.com/office/officeart/2008/layout/LinedList"/>
    <dgm:cxn modelId="{B06F2D06-9BFF-4FAB-91CF-14914768263F}" type="presParOf" srcId="{1B1781B2-FCF0-4792-9781-750C7AE91069}" destId="{996BAD20-6A77-4F31-83CF-716DF50EFDB8}" srcOrd="0" destOrd="0" presId="urn:microsoft.com/office/officeart/2008/layout/LinedList"/>
    <dgm:cxn modelId="{6E2A0DF9-7C16-4694-BE64-D71EF53F48E0}" type="presParOf" srcId="{1B1781B2-FCF0-4792-9781-750C7AE91069}" destId="{2727B7EA-1F93-4C1F-9555-3DEC693C1AE1}" srcOrd="1" destOrd="0" presId="urn:microsoft.com/office/officeart/2008/layout/LinedList"/>
    <dgm:cxn modelId="{DB890D90-5E99-4787-8004-CC9A5A4728B8}" type="presParOf" srcId="{B4D7FEB9-10FE-4624-AB91-EF7F4668CE88}" destId="{ED50A509-F9B4-4573-9D4C-EB21C5AD8D77}" srcOrd="6" destOrd="0" presId="urn:microsoft.com/office/officeart/2008/layout/LinedList"/>
    <dgm:cxn modelId="{6CD82C35-94A6-43D2-8FE4-4988B1D094AC}" type="presParOf" srcId="{B4D7FEB9-10FE-4624-AB91-EF7F4668CE88}" destId="{4B91459B-6658-468E-BEE1-E0CF40BC8655}" srcOrd="7" destOrd="0" presId="urn:microsoft.com/office/officeart/2008/layout/LinedList"/>
    <dgm:cxn modelId="{245C5704-963B-474F-AE2C-DC16F39EA7A1}" type="presParOf" srcId="{4B91459B-6658-468E-BEE1-E0CF40BC8655}" destId="{4F545212-8042-4A84-BEF6-2C09BB8DCC55}" srcOrd="0" destOrd="0" presId="urn:microsoft.com/office/officeart/2008/layout/LinedList"/>
    <dgm:cxn modelId="{FF6A0402-930D-48BE-BE3D-A207B5A0FE52}" type="presParOf" srcId="{4B91459B-6658-468E-BEE1-E0CF40BC8655}" destId="{86302152-5D80-4A33-B83B-1DF7227E699E}" srcOrd="1" destOrd="0" presId="urn:microsoft.com/office/officeart/2008/layout/LinedList"/>
    <dgm:cxn modelId="{E3D2CBAE-BFA4-4D4C-8C61-0150AA2E3FFC}" type="presParOf" srcId="{B4D7FEB9-10FE-4624-AB91-EF7F4668CE88}" destId="{4C311505-F2D5-4602-88AE-FFA4FF1BA455}" srcOrd="8" destOrd="0" presId="urn:microsoft.com/office/officeart/2008/layout/LinedList"/>
    <dgm:cxn modelId="{CF5C2AEF-0AD1-47CC-9F94-71D8BD173B26}" type="presParOf" srcId="{B4D7FEB9-10FE-4624-AB91-EF7F4668CE88}" destId="{FB720A2B-07D7-4F17-B6B0-D590A423B9B2}" srcOrd="9" destOrd="0" presId="urn:microsoft.com/office/officeart/2008/layout/LinedList"/>
    <dgm:cxn modelId="{F800F301-BA7B-449D-A482-35432382F00F}" type="presParOf" srcId="{FB720A2B-07D7-4F17-B6B0-D590A423B9B2}" destId="{5724FBC9-B9FB-4C83-8AC7-1F25734FAB40}" srcOrd="0" destOrd="0" presId="urn:microsoft.com/office/officeart/2008/layout/LinedList"/>
    <dgm:cxn modelId="{6A5B376E-29EE-4DD4-B699-926161E376D7}" type="presParOf" srcId="{FB720A2B-07D7-4F17-B6B0-D590A423B9B2}" destId="{DE972104-F634-4012-95D5-6737E19D7E6D}" srcOrd="1" destOrd="0" presId="urn:microsoft.com/office/officeart/2008/layout/LinedList"/>
    <dgm:cxn modelId="{1B4F34CC-B67F-4744-A541-22A422423E98}" type="presParOf" srcId="{B4D7FEB9-10FE-4624-AB91-EF7F4668CE88}" destId="{445C0673-E1F9-4072-88D8-E55A338EA0D3}" srcOrd="10" destOrd="0" presId="urn:microsoft.com/office/officeart/2008/layout/LinedList"/>
    <dgm:cxn modelId="{5F1098A5-0ACB-46E2-B71F-E7301D67A580}" type="presParOf" srcId="{B4D7FEB9-10FE-4624-AB91-EF7F4668CE88}" destId="{33896907-DD1B-4783-BEFE-6B42F20AE1E7}" srcOrd="11" destOrd="0" presId="urn:microsoft.com/office/officeart/2008/layout/LinedList"/>
    <dgm:cxn modelId="{62A16CE4-42CE-4F9C-998A-931BF6C8A346}" type="presParOf" srcId="{33896907-DD1B-4783-BEFE-6B42F20AE1E7}" destId="{E5AA5F32-66CE-48B1-AFA4-7DCFDD4E5272}" srcOrd="0" destOrd="0" presId="urn:microsoft.com/office/officeart/2008/layout/LinedList"/>
    <dgm:cxn modelId="{6AD0C775-0898-4CE2-BC7C-5D7FC0C5D083}" type="presParOf" srcId="{33896907-DD1B-4783-BEFE-6B42F20AE1E7}" destId="{C60383F7-C65F-41AA-BB6D-A3D0E546681E}" srcOrd="1" destOrd="0" presId="urn:microsoft.com/office/officeart/2008/layout/LinedList"/>
    <dgm:cxn modelId="{7F43D5C6-457B-454B-B149-88794B7FB0C6}" type="presParOf" srcId="{B4D7FEB9-10FE-4624-AB91-EF7F4668CE88}" destId="{68BD03D6-1CB9-4145-8EA2-269545627088}" srcOrd="12" destOrd="0" presId="urn:microsoft.com/office/officeart/2008/layout/LinedList"/>
    <dgm:cxn modelId="{BADA9FDF-12F2-4180-B4D0-4659828E1F35}" type="presParOf" srcId="{B4D7FEB9-10FE-4624-AB91-EF7F4668CE88}" destId="{39634388-4294-4A09-BDD1-E3C3351DBAB9}" srcOrd="13" destOrd="0" presId="urn:microsoft.com/office/officeart/2008/layout/LinedList"/>
    <dgm:cxn modelId="{75238A7C-2362-4C86-AFD2-35970C768AC1}" type="presParOf" srcId="{39634388-4294-4A09-BDD1-E3C3351DBAB9}" destId="{13B86A25-28A1-478B-AB31-8B4FAC0F15E8}" srcOrd="0" destOrd="0" presId="urn:microsoft.com/office/officeart/2008/layout/LinedList"/>
    <dgm:cxn modelId="{210B8961-8EA5-4078-A445-BBA8431548D0}" type="presParOf" srcId="{39634388-4294-4A09-BDD1-E3C3351DBAB9}" destId="{D5ED0DE5-B641-477C-8AD3-31DEF3BA84A6}" srcOrd="1" destOrd="0" presId="urn:microsoft.com/office/officeart/2008/layout/LinedList"/>
    <dgm:cxn modelId="{69006770-4B49-4280-83CF-4845F4565541}" type="presParOf" srcId="{B4D7FEB9-10FE-4624-AB91-EF7F4668CE88}" destId="{19E52C16-22B3-48F4-8EF8-A3CD85E6677E}" srcOrd="14" destOrd="0" presId="urn:microsoft.com/office/officeart/2008/layout/LinedList"/>
    <dgm:cxn modelId="{2DFF9271-A14E-4685-A690-3CAAC748DAA8}" type="presParOf" srcId="{B4D7FEB9-10FE-4624-AB91-EF7F4668CE88}" destId="{9923F926-4714-4437-BB45-3F796AC6717F}" srcOrd="15" destOrd="0" presId="urn:microsoft.com/office/officeart/2008/layout/LinedList"/>
    <dgm:cxn modelId="{557D80C7-021F-4A25-8C28-AA806EB9DB3B}" type="presParOf" srcId="{9923F926-4714-4437-BB45-3F796AC6717F}" destId="{58C6C4DF-702B-4524-AD58-D5770CFF9584}" srcOrd="0" destOrd="0" presId="urn:microsoft.com/office/officeart/2008/layout/LinedList"/>
    <dgm:cxn modelId="{CB7D536F-4B13-4FEB-ABE7-A6D650E1CC1A}" type="presParOf" srcId="{9923F926-4714-4437-BB45-3F796AC6717F}" destId="{E99CBC26-7706-4F42-895A-9F35614D0801}" srcOrd="1" destOrd="0" presId="urn:microsoft.com/office/officeart/2008/layout/LinedList"/>
    <dgm:cxn modelId="{2DC4B8B9-018F-4058-AB47-4BD6EB654B9F}" type="presParOf" srcId="{B4D7FEB9-10FE-4624-AB91-EF7F4668CE88}" destId="{7AFA676E-97F5-4476-8C4D-8630B38478B3}" srcOrd="16" destOrd="0" presId="urn:microsoft.com/office/officeart/2008/layout/LinedList"/>
    <dgm:cxn modelId="{8A7B9436-D18B-463A-81B9-6C31C5F0B15B}" type="presParOf" srcId="{B4D7FEB9-10FE-4624-AB91-EF7F4668CE88}" destId="{5D9F69AC-1DC1-4B95-B9AE-4B9262D2860E}" srcOrd="17" destOrd="0" presId="urn:microsoft.com/office/officeart/2008/layout/LinedList"/>
    <dgm:cxn modelId="{02BAC602-860C-4C6A-BEE3-8B0D9E06EFD4}" type="presParOf" srcId="{5D9F69AC-1DC1-4B95-B9AE-4B9262D2860E}" destId="{9AB5DE0F-C68E-4FF4-BCC6-CDFFD2F9D752}" srcOrd="0" destOrd="0" presId="urn:microsoft.com/office/officeart/2008/layout/LinedList"/>
    <dgm:cxn modelId="{F83AF7BA-460F-4DA5-915E-E981950BA0FA}" type="presParOf" srcId="{5D9F69AC-1DC1-4B95-B9AE-4B9262D2860E}" destId="{05469B0C-72DD-428B-A04A-8FFF03355E29}" srcOrd="1" destOrd="0" presId="urn:microsoft.com/office/officeart/2008/layout/LinedList"/>
    <dgm:cxn modelId="{B8D4F3E1-C8CF-44EC-B6BF-E09F2E49893B}" type="presParOf" srcId="{B4D7FEB9-10FE-4624-AB91-EF7F4668CE88}" destId="{A51636FF-8E0C-4BDD-A91D-7301FCC63491}" srcOrd="18" destOrd="0" presId="urn:microsoft.com/office/officeart/2008/layout/LinedList"/>
    <dgm:cxn modelId="{A84526D9-DD74-41E1-A6C0-CC02F9035758}" type="presParOf" srcId="{B4D7FEB9-10FE-4624-AB91-EF7F4668CE88}" destId="{229CA386-3728-4714-86DA-53C0EEE998DE}" srcOrd="19" destOrd="0" presId="urn:microsoft.com/office/officeart/2008/layout/LinedList"/>
    <dgm:cxn modelId="{039B3437-E87A-4CE3-A57F-BB46DF55E304}" type="presParOf" srcId="{229CA386-3728-4714-86DA-53C0EEE998DE}" destId="{1723493B-B01D-4DBC-BA62-D63516D93B59}" srcOrd="0" destOrd="0" presId="urn:microsoft.com/office/officeart/2008/layout/LinedList"/>
    <dgm:cxn modelId="{1DC00DAB-D8FB-42B6-8135-926BC0BCF72B}" type="presParOf" srcId="{229CA386-3728-4714-86DA-53C0EEE998DE}" destId="{9D9525B8-27F6-480C-BAFB-4A46DAD144C7}" srcOrd="1" destOrd="0" presId="urn:microsoft.com/office/officeart/2008/layout/LinedList"/>
    <dgm:cxn modelId="{C30E8FAF-1B1A-4169-9CE3-8FD506C8E0F2}" type="presParOf" srcId="{B4D7FEB9-10FE-4624-AB91-EF7F4668CE88}" destId="{01640F69-AA37-414E-8380-39FB2F2D231C}" srcOrd="20" destOrd="0" presId="urn:microsoft.com/office/officeart/2008/layout/LinedList"/>
    <dgm:cxn modelId="{87AF5036-4955-40FA-9805-6DE6C1B9A6A9}" type="presParOf" srcId="{B4D7FEB9-10FE-4624-AB91-EF7F4668CE88}" destId="{B4D9AA12-596F-47E2-AEF1-B5D80760DBBC}" srcOrd="21" destOrd="0" presId="urn:microsoft.com/office/officeart/2008/layout/LinedList"/>
    <dgm:cxn modelId="{8E5A4B50-BA2B-451F-9454-2279C6F27CD8}" type="presParOf" srcId="{B4D9AA12-596F-47E2-AEF1-B5D80760DBBC}" destId="{B3304518-8039-477F-9635-FCC4DED8A68B}" srcOrd="0" destOrd="0" presId="urn:microsoft.com/office/officeart/2008/layout/LinedList"/>
    <dgm:cxn modelId="{8183599E-7781-4A04-9A16-0705ECC6AE11}" type="presParOf" srcId="{B4D9AA12-596F-47E2-AEF1-B5D80760DBBC}" destId="{1A5A12AE-A5A2-4E33-9AA6-078B81FAA732}" srcOrd="1" destOrd="0" presId="urn:microsoft.com/office/officeart/2008/layout/LinedList"/>
    <dgm:cxn modelId="{AF6A905F-E792-460C-8C06-59536588E042}" type="presParOf" srcId="{B4D7FEB9-10FE-4624-AB91-EF7F4668CE88}" destId="{AD5105A0-1570-4219-AB35-CFAD043270B9}" srcOrd="22" destOrd="0" presId="urn:microsoft.com/office/officeart/2008/layout/LinedList"/>
    <dgm:cxn modelId="{E5EAF855-EE18-4507-BA04-2543BE26D4FB}" type="presParOf" srcId="{B4D7FEB9-10FE-4624-AB91-EF7F4668CE88}" destId="{75913560-F97A-4724-9952-C00AF67C93E7}" srcOrd="23" destOrd="0" presId="urn:microsoft.com/office/officeart/2008/layout/LinedList"/>
    <dgm:cxn modelId="{84A1CEFC-E025-4223-8FC3-B67AF7C1B0A1}" type="presParOf" srcId="{75913560-F97A-4724-9952-C00AF67C93E7}" destId="{FF1E92AD-7C49-4168-891C-7A3E5BA66548}" srcOrd="0" destOrd="0" presId="urn:microsoft.com/office/officeart/2008/layout/LinedList"/>
    <dgm:cxn modelId="{4C596B18-8D2C-4218-A2FD-13B754AE9C15}" type="presParOf" srcId="{75913560-F97A-4724-9952-C00AF67C93E7}" destId="{0540E470-C32C-4629-A584-0610B885972E}" srcOrd="1" destOrd="0" presId="urn:microsoft.com/office/officeart/2008/layout/LinedList"/>
    <dgm:cxn modelId="{F1953CAF-7468-4703-A7C9-DCAC59C7F058}" type="presParOf" srcId="{B4D7FEB9-10FE-4624-AB91-EF7F4668CE88}" destId="{23359868-F82D-47D7-8D32-FE4A3E326654}" srcOrd="24" destOrd="0" presId="urn:microsoft.com/office/officeart/2008/layout/LinedList"/>
    <dgm:cxn modelId="{D9C31E1D-999A-4AC5-B8D8-1BF8BE214333}" type="presParOf" srcId="{B4D7FEB9-10FE-4624-AB91-EF7F4668CE88}" destId="{B421A14E-D043-4A2F-BA61-3F3FB75ECC16}" srcOrd="25" destOrd="0" presId="urn:microsoft.com/office/officeart/2008/layout/LinedList"/>
    <dgm:cxn modelId="{1B2ED9B8-035D-439B-9605-16B4DF549560}" type="presParOf" srcId="{B421A14E-D043-4A2F-BA61-3F3FB75ECC16}" destId="{4676CE3D-CF5E-4747-9DF6-92307D321B30}" srcOrd="0" destOrd="0" presId="urn:microsoft.com/office/officeart/2008/layout/LinedList"/>
    <dgm:cxn modelId="{C9BD2872-7CB5-4DC7-986D-6BC24DB0317A}" type="presParOf" srcId="{B421A14E-D043-4A2F-BA61-3F3FB75ECC16}" destId="{6CF2335E-A753-4211-AE69-3C668F2C02BD}" srcOrd="1" destOrd="0" presId="urn:microsoft.com/office/officeart/2008/layout/LinedList"/>
    <dgm:cxn modelId="{3566B887-2E04-457D-952E-4D245CD71267}" type="presParOf" srcId="{B4D7FEB9-10FE-4624-AB91-EF7F4668CE88}" destId="{09480B7D-7EA8-4B1C-AC94-B311C39973D3}" srcOrd="26" destOrd="0" presId="urn:microsoft.com/office/officeart/2008/layout/LinedList"/>
    <dgm:cxn modelId="{D728A76C-91B8-4AD0-8540-BDA3422DB120}" type="presParOf" srcId="{B4D7FEB9-10FE-4624-AB91-EF7F4668CE88}" destId="{58990AB3-8486-468C-92EF-F737CBA74398}" srcOrd="27" destOrd="0" presId="urn:microsoft.com/office/officeart/2008/layout/LinedList"/>
    <dgm:cxn modelId="{3FECE845-CB89-4CA7-8856-149519B5D905}" type="presParOf" srcId="{58990AB3-8486-468C-92EF-F737CBA74398}" destId="{8D637CF6-1371-47C8-B69A-7569B8404353}" srcOrd="0" destOrd="0" presId="urn:microsoft.com/office/officeart/2008/layout/LinedList"/>
    <dgm:cxn modelId="{92095173-6F84-40B2-9099-B92D654389A1}" type="presParOf" srcId="{58990AB3-8486-468C-92EF-F737CBA74398}" destId="{4E92DE90-41C1-4203-855C-F3675D58A3C5}" srcOrd="1" destOrd="0" presId="urn:microsoft.com/office/officeart/2008/layout/LinedList"/>
    <dgm:cxn modelId="{60591E29-2F14-4E4C-9EAE-1D71D0771E34}" type="presParOf" srcId="{B4D7FEB9-10FE-4624-AB91-EF7F4668CE88}" destId="{B879F31D-2A2B-4F73-ACFE-8C0964BF9D85}" srcOrd="28" destOrd="0" presId="urn:microsoft.com/office/officeart/2008/layout/LinedList"/>
    <dgm:cxn modelId="{A09728F9-15E7-479A-A3D0-9FD4A75F0987}" type="presParOf" srcId="{B4D7FEB9-10FE-4624-AB91-EF7F4668CE88}" destId="{09763659-E3D5-4796-93EA-BC4E7E6BA362}" srcOrd="29" destOrd="0" presId="urn:microsoft.com/office/officeart/2008/layout/LinedList"/>
    <dgm:cxn modelId="{E60219D0-7845-4C75-8C1D-8ED39B5AC53F}" type="presParOf" srcId="{09763659-E3D5-4796-93EA-BC4E7E6BA362}" destId="{EB89D7BB-7514-4329-A18F-293965F71000}" srcOrd="0" destOrd="0" presId="urn:microsoft.com/office/officeart/2008/layout/LinedList"/>
    <dgm:cxn modelId="{4C9571CA-1110-47FA-BAEA-E627E3346E1F}" type="presParOf" srcId="{09763659-E3D5-4796-93EA-BC4E7E6BA362}" destId="{56EEB586-F15F-462C-A252-27E4335639F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5E13A-3DB6-415A-B0F8-346057617BF2}">
      <dsp:nvSpPr>
        <dsp:cNvPr id="0" name=""/>
        <dsp:cNvSpPr/>
      </dsp:nvSpPr>
      <dsp:spPr>
        <a:xfrm>
          <a:off x="0" y="135550"/>
          <a:ext cx="9167149" cy="5164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1" kern="1200"/>
            <a:t>Aims</a:t>
          </a:r>
          <a:endParaRPr lang="en-US" sz="1300" kern="1200"/>
        </a:p>
      </dsp:txBody>
      <dsp:txXfrm>
        <a:off x="25210" y="160760"/>
        <a:ext cx="9116729" cy="466007"/>
      </dsp:txXfrm>
    </dsp:sp>
    <dsp:sp modelId="{DE173A48-55E5-4DFF-96F2-CD247738A8C6}">
      <dsp:nvSpPr>
        <dsp:cNvPr id="0" name=""/>
        <dsp:cNvSpPr/>
      </dsp:nvSpPr>
      <dsp:spPr>
        <a:xfrm>
          <a:off x="0" y="689417"/>
          <a:ext cx="9167149" cy="516427"/>
        </a:xfrm>
        <a:prstGeom prst="roundRect">
          <a:avLst/>
        </a:prstGeom>
        <a:solidFill>
          <a:schemeClr val="accent2">
            <a:hueOff val="164213"/>
            <a:satOff val="-2682"/>
            <a:lumOff val="16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The campaign aims to create awareness of the importance of sleep and enhance the sleeping habits of an individual.</a:t>
          </a:r>
        </a:p>
      </dsp:txBody>
      <dsp:txXfrm>
        <a:off x="25210" y="714627"/>
        <a:ext cx="9116729" cy="466007"/>
      </dsp:txXfrm>
    </dsp:sp>
    <dsp:sp modelId="{F4B349CF-BDBF-4156-B536-2BFC12E27F6F}">
      <dsp:nvSpPr>
        <dsp:cNvPr id="0" name=""/>
        <dsp:cNvSpPr/>
      </dsp:nvSpPr>
      <dsp:spPr>
        <a:xfrm>
          <a:off x="0" y="1243284"/>
          <a:ext cx="9167149" cy="516427"/>
        </a:xfrm>
        <a:prstGeom prst="roundRect">
          <a:avLst/>
        </a:prstGeom>
        <a:solidFill>
          <a:schemeClr val="accent2">
            <a:hueOff val="328426"/>
            <a:satOff val="-5363"/>
            <a:lumOff val="33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The program would </a:t>
          </a:r>
          <a:r>
            <a:rPr lang="en-US" sz="1300" kern="1200" dirty="0" err="1"/>
            <a:t>stabilise</a:t>
          </a:r>
          <a:r>
            <a:rPr lang="en-US" sz="1300" kern="1200" dirty="0"/>
            <a:t> the sleep schedules and would increase the number of hours that people sleep per night.</a:t>
          </a:r>
        </a:p>
      </dsp:txBody>
      <dsp:txXfrm>
        <a:off x="25210" y="1268494"/>
        <a:ext cx="9116729" cy="466007"/>
      </dsp:txXfrm>
    </dsp:sp>
    <dsp:sp modelId="{8752F2C9-2264-4E14-93B3-44442292654A}">
      <dsp:nvSpPr>
        <dsp:cNvPr id="0" name=""/>
        <dsp:cNvSpPr/>
      </dsp:nvSpPr>
      <dsp:spPr>
        <a:xfrm>
          <a:off x="10083" y="1797151"/>
          <a:ext cx="9146981" cy="516427"/>
        </a:xfrm>
        <a:prstGeom prst="roundRect">
          <a:avLst/>
        </a:prstGeom>
        <a:solidFill>
          <a:schemeClr val="accent2">
            <a:hueOff val="492639"/>
            <a:satOff val="-8045"/>
            <a:lumOff val="5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 program also improves mental health, concentration and education or working performance too.</a:t>
          </a:r>
        </a:p>
      </dsp:txBody>
      <dsp:txXfrm>
        <a:off x="35293" y="1822361"/>
        <a:ext cx="9096561" cy="466007"/>
      </dsp:txXfrm>
    </dsp:sp>
    <dsp:sp modelId="{E164ED24-CEC9-4051-8F68-6ED74C0ACAB9}">
      <dsp:nvSpPr>
        <dsp:cNvPr id="0" name=""/>
        <dsp:cNvSpPr/>
      </dsp:nvSpPr>
      <dsp:spPr>
        <a:xfrm>
          <a:off x="0" y="2351019"/>
          <a:ext cx="9167149" cy="516427"/>
        </a:xfrm>
        <a:prstGeom prst="roundRect">
          <a:avLst/>
        </a:prstGeom>
        <a:solidFill>
          <a:schemeClr val="accent2">
            <a:hueOff val="656851"/>
            <a:satOff val="-10727"/>
            <a:lumOff val="67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The Session Content includes:</a:t>
          </a:r>
          <a:endParaRPr lang="en-US" sz="1300" kern="1200"/>
        </a:p>
      </dsp:txBody>
      <dsp:txXfrm>
        <a:off x="25210" y="2376229"/>
        <a:ext cx="9116729" cy="466007"/>
      </dsp:txXfrm>
    </dsp:sp>
    <dsp:sp modelId="{8EABA177-37E8-4382-84CA-8F150FA0768D}">
      <dsp:nvSpPr>
        <dsp:cNvPr id="0" name=""/>
        <dsp:cNvSpPr/>
      </dsp:nvSpPr>
      <dsp:spPr>
        <a:xfrm>
          <a:off x="0" y="2904886"/>
          <a:ext cx="9167149" cy="516427"/>
        </a:xfrm>
        <a:prstGeom prst="roundRect">
          <a:avLst/>
        </a:prstGeom>
        <a:solidFill>
          <a:schemeClr val="accent2">
            <a:hueOff val="821064"/>
            <a:satOff val="-13409"/>
            <a:lumOff val="84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Respondents will maintain sleep diaries and identify practices that interfere with restful sleep.</a:t>
          </a:r>
        </a:p>
      </dsp:txBody>
      <dsp:txXfrm>
        <a:off x="25210" y="2930096"/>
        <a:ext cx="9116729" cy="466007"/>
      </dsp:txXfrm>
    </dsp:sp>
    <dsp:sp modelId="{1F4C2139-176E-4D61-B442-79DB6E828A60}">
      <dsp:nvSpPr>
        <dsp:cNvPr id="0" name=""/>
        <dsp:cNvSpPr/>
      </dsp:nvSpPr>
      <dsp:spPr>
        <a:xfrm>
          <a:off x="0" y="3458753"/>
          <a:ext cx="9167149" cy="516427"/>
        </a:xfrm>
        <a:prstGeom prst="roundRect">
          <a:avLst/>
        </a:prstGeom>
        <a:solidFill>
          <a:schemeClr val="accent2">
            <a:hueOff val="985277"/>
            <a:satOff val="-16090"/>
            <a:lumOff val="100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They get to know the circadian rhythms, melatonin and the impact of habits on sleep.</a:t>
          </a:r>
        </a:p>
      </dsp:txBody>
      <dsp:txXfrm>
        <a:off x="25210" y="3483963"/>
        <a:ext cx="9116729" cy="466007"/>
      </dsp:txXfrm>
    </dsp:sp>
    <dsp:sp modelId="{6E85D1BC-D276-4111-A605-DF6E073338B2}">
      <dsp:nvSpPr>
        <dsp:cNvPr id="0" name=""/>
        <dsp:cNvSpPr/>
      </dsp:nvSpPr>
      <dsp:spPr>
        <a:xfrm>
          <a:off x="0" y="4012620"/>
          <a:ext cx="9167149" cy="516427"/>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They are taught relaxation techniques, which include breathing exercises and CBT-based techniques.</a:t>
          </a:r>
        </a:p>
      </dsp:txBody>
      <dsp:txXfrm>
        <a:off x="25210" y="4037830"/>
        <a:ext cx="9116729" cy="466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E04CC6-73D5-4689-AB53-D259E58F2C45}">
      <dsp:nvSpPr>
        <dsp:cNvPr id="0" name=""/>
        <dsp:cNvSpPr/>
      </dsp:nvSpPr>
      <dsp:spPr>
        <a:xfrm>
          <a:off x="2334679" y="1025726"/>
          <a:ext cx="505061" cy="91440"/>
        </a:xfrm>
        <a:custGeom>
          <a:avLst/>
          <a:gdLst/>
          <a:ahLst/>
          <a:cxnLst/>
          <a:rect l="0" t="0" r="0" b="0"/>
          <a:pathLst>
            <a:path>
              <a:moveTo>
                <a:pt x="0" y="45720"/>
              </a:moveTo>
              <a:lnTo>
                <a:pt x="505061"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73819" y="1068765"/>
        <a:ext cx="26783" cy="5361"/>
      </dsp:txXfrm>
    </dsp:sp>
    <dsp:sp modelId="{A755FEAD-C187-4723-8B5F-6591780DD69D}">
      <dsp:nvSpPr>
        <dsp:cNvPr id="0" name=""/>
        <dsp:cNvSpPr/>
      </dsp:nvSpPr>
      <dsp:spPr>
        <a:xfrm>
          <a:off x="7514" y="372756"/>
          <a:ext cx="2328964" cy="139737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121" tIns="119790" rIns="114121" bIns="119790" numCol="1" spcCol="1270" anchor="ctr" anchorCtr="0">
          <a:noAutofit/>
        </a:bodyPr>
        <a:lstStyle/>
        <a:p>
          <a:pPr marL="0" lvl="0" indent="0" algn="ctr" defTabSz="533400">
            <a:lnSpc>
              <a:spcPct val="90000"/>
            </a:lnSpc>
            <a:spcBef>
              <a:spcPct val="0"/>
            </a:spcBef>
            <a:spcAft>
              <a:spcPct val="35000"/>
            </a:spcAft>
            <a:buNone/>
          </a:pPr>
          <a:r>
            <a:rPr lang="en-US" sz="1200" kern="1200" dirty="0"/>
            <a:t>The process evaluation will determine the number of people who attended the session, their level of engagement, and their level of satisfaction.</a:t>
          </a:r>
        </a:p>
      </dsp:txBody>
      <dsp:txXfrm>
        <a:off x="7514" y="372756"/>
        <a:ext cx="2328964" cy="1397378"/>
      </dsp:txXfrm>
    </dsp:sp>
    <dsp:sp modelId="{B138E6A6-67F4-4120-A9A2-4104CF8BDBBE}">
      <dsp:nvSpPr>
        <dsp:cNvPr id="0" name=""/>
        <dsp:cNvSpPr/>
      </dsp:nvSpPr>
      <dsp:spPr>
        <a:xfrm>
          <a:off x="5199306" y="1025726"/>
          <a:ext cx="505061" cy="91440"/>
        </a:xfrm>
        <a:custGeom>
          <a:avLst/>
          <a:gdLst/>
          <a:ahLst/>
          <a:cxnLst/>
          <a:rect l="0" t="0" r="0" b="0"/>
          <a:pathLst>
            <a:path>
              <a:moveTo>
                <a:pt x="0" y="45720"/>
              </a:moveTo>
              <a:lnTo>
                <a:pt x="505061" y="45720"/>
              </a:lnTo>
            </a:path>
          </a:pathLst>
        </a:custGeom>
        <a:noFill/>
        <a:ln w="9525" cap="flat" cmpd="sng" algn="ctr">
          <a:solidFill>
            <a:schemeClr val="accent5">
              <a:hueOff val="465509"/>
              <a:satOff val="1551"/>
              <a:lumOff val="176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445" y="1068765"/>
        <a:ext cx="26783" cy="5361"/>
      </dsp:txXfrm>
    </dsp:sp>
    <dsp:sp modelId="{9A4326F5-DF65-4E2C-8F87-2FBCD34DF52D}">
      <dsp:nvSpPr>
        <dsp:cNvPr id="0" name=""/>
        <dsp:cNvSpPr/>
      </dsp:nvSpPr>
      <dsp:spPr>
        <a:xfrm>
          <a:off x="2872141" y="372756"/>
          <a:ext cx="2328964" cy="1397378"/>
        </a:xfrm>
        <a:prstGeom prst="rect">
          <a:avLst/>
        </a:prstGeom>
        <a:solidFill>
          <a:schemeClr val="accent5">
            <a:hueOff val="387924"/>
            <a:satOff val="1292"/>
            <a:lumOff val="1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121" tIns="119790" rIns="114121" bIns="119790" numCol="1" spcCol="1270" anchor="ctr" anchorCtr="0">
          <a:noAutofit/>
        </a:bodyPr>
        <a:lstStyle/>
        <a:p>
          <a:pPr marL="0" lvl="0" indent="0" algn="ctr" defTabSz="533400">
            <a:lnSpc>
              <a:spcPct val="90000"/>
            </a:lnSpc>
            <a:spcBef>
              <a:spcPct val="0"/>
            </a:spcBef>
            <a:spcAft>
              <a:spcPct val="35000"/>
            </a:spcAft>
            <a:buNone/>
          </a:pPr>
          <a:r>
            <a:rPr lang="en-US" sz="1200" kern="1200" dirty="0"/>
            <a:t>Impact evaluation will examine the change in sleep habits through comparison of scores in PSQI at the program start and at the end of the program.</a:t>
          </a:r>
        </a:p>
      </dsp:txBody>
      <dsp:txXfrm>
        <a:off x="2872141" y="372756"/>
        <a:ext cx="2328964" cy="1397378"/>
      </dsp:txXfrm>
    </dsp:sp>
    <dsp:sp modelId="{191EFAAB-0E33-47DF-B772-D97B765D1982}">
      <dsp:nvSpPr>
        <dsp:cNvPr id="0" name=""/>
        <dsp:cNvSpPr/>
      </dsp:nvSpPr>
      <dsp:spPr>
        <a:xfrm>
          <a:off x="8063933" y="1025726"/>
          <a:ext cx="505061" cy="91440"/>
        </a:xfrm>
        <a:custGeom>
          <a:avLst/>
          <a:gdLst/>
          <a:ahLst/>
          <a:cxnLst/>
          <a:rect l="0" t="0" r="0" b="0"/>
          <a:pathLst>
            <a:path>
              <a:moveTo>
                <a:pt x="0" y="45720"/>
              </a:moveTo>
              <a:lnTo>
                <a:pt x="505061" y="45720"/>
              </a:lnTo>
            </a:path>
          </a:pathLst>
        </a:custGeom>
        <a:noFill/>
        <a:ln w="9525" cap="flat" cmpd="sng" algn="ctr">
          <a:solidFill>
            <a:schemeClr val="accent5">
              <a:hueOff val="931018"/>
              <a:satOff val="3102"/>
              <a:lumOff val="352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303072" y="1068765"/>
        <a:ext cx="26783" cy="5361"/>
      </dsp:txXfrm>
    </dsp:sp>
    <dsp:sp modelId="{21798919-1FE8-426C-9F89-BD33336BFCD0}">
      <dsp:nvSpPr>
        <dsp:cNvPr id="0" name=""/>
        <dsp:cNvSpPr/>
      </dsp:nvSpPr>
      <dsp:spPr>
        <a:xfrm>
          <a:off x="5736768" y="372756"/>
          <a:ext cx="2328964" cy="1397378"/>
        </a:xfrm>
        <a:prstGeom prst="rect">
          <a:avLst/>
        </a:prstGeom>
        <a:solidFill>
          <a:schemeClr val="accent5">
            <a:hueOff val="775848"/>
            <a:satOff val="2585"/>
            <a:lumOff val="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121" tIns="119790" rIns="114121" bIns="119790" numCol="1" spcCol="1270" anchor="ctr" anchorCtr="0">
          <a:noAutofit/>
        </a:bodyPr>
        <a:lstStyle/>
        <a:p>
          <a:pPr marL="0" lvl="0" indent="0" algn="ctr" defTabSz="533400">
            <a:lnSpc>
              <a:spcPct val="90000"/>
            </a:lnSpc>
            <a:spcBef>
              <a:spcPct val="0"/>
            </a:spcBef>
            <a:spcAft>
              <a:spcPct val="35000"/>
            </a:spcAft>
            <a:buNone/>
          </a:pPr>
          <a:r>
            <a:rPr lang="en-US" sz="1200" kern="1200"/>
            <a:t>Outcome evaluation measures 3 months of long-term well-being and the maintenance of positive sleep patterns in people.</a:t>
          </a:r>
        </a:p>
      </dsp:txBody>
      <dsp:txXfrm>
        <a:off x="5736768" y="372756"/>
        <a:ext cx="2328964" cy="1397378"/>
      </dsp:txXfrm>
    </dsp:sp>
    <dsp:sp modelId="{5DE3291B-2193-48A1-ABE9-7C663E8F81FB}">
      <dsp:nvSpPr>
        <dsp:cNvPr id="0" name=""/>
        <dsp:cNvSpPr/>
      </dsp:nvSpPr>
      <dsp:spPr>
        <a:xfrm>
          <a:off x="1171997" y="1768335"/>
          <a:ext cx="8593880" cy="505061"/>
        </a:xfrm>
        <a:custGeom>
          <a:avLst/>
          <a:gdLst/>
          <a:ahLst/>
          <a:cxnLst/>
          <a:rect l="0" t="0" r="0" b="0"/>
          <a:pathLst>
            <a:path>
              <a:moveTo>
                <a:pt x="8593880" y="0"/>
              </a:moveTo>
              <a:lnTo>
                <a:pt x="8593880" y="269630"/>
              </a:lnTo>
              <a:lnTo>
                <a:pt x="0" y="269630"/>
              </a:lnTo>
              <a:lnTo>
                <a:pt x="0" y="505061"/>
              </a:lnTo>
            </a:path>
          </a:pathLst>
        </a:custGeom>
        <a:noFill/>
        <a:ln w="9525" cap="flat" cmpd="sng" algn="ctr">
          <a:solidFill>
            <a:schemeClr val="accent5">
              <a:hueOff val="1396527"/>
              <a:satOff val="4653"/>
              <a:lumOff val="529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53673" y="2018185"/>
        <a:ext cx="430527" cy="5361"/>
      </dsp:txXfrm>
    </dsp:sp>
    <dsp:sp modelId="{1B932FE2-A3D9-4CB0-A967-9E89F5A35110}">
      <dsp:nvSpPr>
        <dsp:cNvPr id="0" name=""/>
        <dsp:cNvSpPr/>
      </dsp:nvSpPr>
      <dsp:spPr>
        <a:xfrm>
          <a:off x="8601395" y="372756"/>
          <a:ext cx="2328964" cy="1397378"/>
        </a:xfrm>
        <a:prstGeom prst="rect">
          <a:avLst/>
        </a:prstGeom>
        <a:solidFill>
          <a:schemeClr val="accent5">
            <a:hueOff val="1163773"/>
            <a:satOff val="3877"/>
            <a:lumOff val="4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121" tIns="119790" rIns="114121" bIns="119790" numCol="1" spcCol="1270" anchor="ctr" anchorCtr="0">
          <a:noAutofit/>
        </a:bodyPr>
        <a:lstStyle/>
        <a:p>
          <a:pPr marL="0" lvl="0" indent="0" algn="ctr" defTabSz="533400">
            <a:lnSpc>
              <a:spcPct val="90000"/>
            </a:lnSpc>
            <a:spcBef>
              <a:spcPct val="0"/>
            </a:spcBef>
            <a:spcAft>
              <a:spcPct val="35000"/>
            </a:spcAft>
            <a:buNone/>
          </a:pPr>
          <a:r>
            <a:rPr lang="en-US" sz="1200" kern="1200"/>
            <a:t>Economic analysis is an estimation of the program's cost-effectiveness in terms of health benefits.</a:t>
          </a:r>
        </a:p>
      </dsp:txBody>
      <dsp:txXfrm>
        <a:off x="8601395" y="372756"/>
        <a:ext cx="2328964" cy="1397378"/>
      </dsp:txXfrm>
    </dsp:sp>
    <dsp:sp modelId="{B961DE99-EA54-4594-868F-4B84482511D4}">
      <dsp:nvSpPr>
        <dsp:cNvPr id="0" name=""/>
        <dsp:cNvSpPr/>
      </dsp:nvSpPr>
      <dsp:spPr>
        <a:xfrm>
          <a:off x="2334679" y="3178225"/>
          <a:ext cx="505061" cy="91440"/>
        </a:xfrm>
        <a:custGeom>
          <a:avLst/>
          <a:gdLst/>
          <a:ahLst/>
          <a:cxnLst/>
          <a:rect l="0" t="0" r="0" b="0"/>
          <a:pathLst>
            <a:path>
              <a:moveTo>
                <a:pt x="0" y="45720"/>
              </a:moveTo>
              <a:lnTo>
                <a:pt x="505061" y="45720"/>
              </a:lnTo>
            </a:path>
          </a:pathLst>
        </a:custGeom>
        <a:noFill/>
        <a:ln w="9525" cap="flat" cmpd="sng" algn="ctr">
          <a:solidFill>
            <a:schemeClr val="accent5">
              <a:hueOff val="1862036"/>
              <a:satOff val="6204"/>
              <a:lumOff val="70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73819" y="3221264"/>
        <a:ext cx="26783" cy="5361"/>
      </dsp:txXfrm>
    </dsp:sp>
    <dsp:sp modelId="{529DB8B0-9B91-4BB7-945C-88359A0081DC}">
      <dsp:nvSpPr>
        <dsp:cNvPr id="0" name=""/>
        <dsp:cNvSpPr/>
      </dsp:nvSpPr>
      <dsp:spPr>
        <a:xfrm>
          <a:off x="7514" y="2305797"/>
          <a:ext cx="2328964" cy="1836295"/>
        </a:xfrm>
        <a:prstGeom prst="rect">
          <a:avLst/>
        </a:prstGeom>
        <a:solidFill>
          <a:schemeClr val="accent5">
            <a:hueOff val="1551697"/>
            <a:satOff val="5170"/>
            <a:lumOff val="5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121" tIns="119790" rIns="114121" bIns="119790" numCol="1" spcCol="1270" anchor="ctr" anchorCtr="0">
          <a:noAutofit/>
        </a:bodyPr>
        <a:lstStyle/>
        <a:p>
          <a:pPr marL="0" lvl="0" indent="0" algn="ctr" defTabSz="533400">
            <a:lnSpc>
              <a:spcPct val="90000"/>
            </a:lnSpc>
            <a:spcBef>
              <a:spcPct val="0"/>
            </a:spcBef>
            <a:spcAft>
              <a:spcPct val="35000"/>
            </a:spcAft>
            <a:buNone/>
          </a:pPr>
          <a:r>
            <a:rPr lang="en-US" sz="1200" kern="1200" dirty="0"/>
            <a:t>The evaluation is achieved through: Online registration systems are used to monitor enrolment and the number of individuals who make it to the target market.</a:t>
          </a:r>
        </a:p>
      </dsp:txBody>
      <dsp:txXfrm>
        <a:off x="7514" y="2305797"/>
        <a:ext cx="2328964" cy="1836295"/>
      </dsp:txXfrm>
    </dsp:sp>
    <dsp:sp modelId="{BE9E4782-A3BB-4EE6-A5D4-42D704B8532E}">
      <dsp:nvSpPr>
        <dsp:cNvPr id="0" name=""/>
        <dsp:cNvSpPr/>
      </dsp:nvSpPr>
      <dsp:spPr>
        <a:xfrm>
          <a:off x="5199306" y="3178225"/>
          <a:ext cx="505061" cy="91440"/>
        </a:xfrm>
        <a:custGeom>
          <a:avLst/>
          <a:gdLst/>
          <a:ahLst/>
          <a:cxnLst/>
          <a:rect l="0" t="0" r="0" b="0"/>
          <a:pathLst>
            <a:path>
              <a:moveTo>
                <a:pt x="0" y="45720"/>
              </a:moveTo>
              <a:lnTo>
                <a:pt x="505061" y="45720"/>
              </a:lnTo>
            </a:path>
          </a:pathLst>
        </a:custGeom>
        <a:noFill/>
        <a:ln w="9525" cap="flat" cmpd="sng" algn="ctr">
          <a:solidFill>
            <a:schemeClr val="accent5">
              <a:hueOff val="2327545"/>
              <a:satOff val="7755"/>
              <a:lumOff val="882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445" y="3221264"/>
        <a:ext cx="26783" cy="5361"/>
      </dsp:txXfrm>
    </dsp:sp>
    <dsp:sp modelId="{3063C894-4B5E-47A7-8BD7-A74D37FE421C}">
      <dsp:nvSpPr>
        <dsp:cNvPr id="0" name=""/>
        <dsp:cNvSpPr/>
      </dsp:nvSpPr>
      <dsp:spPr>
        <a:xfrm>
          <a:off x="2872141" y="2525255"/>
          <a:ext cx="2328964" cy="1397378"/>
        </a:xfrm>
        <a:prstGeom prst="rect">
          <a:avLst/>
        </a:prstGeom>
        <a:solidFill>
          <a:schemeClr val="accent5">
            <a:hueOff val="1939621"/>
            <a:satOff val="6462"/>
            <a:lumOff val="7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121" tIns="119790" rIns="114121" bIns="119790" numCol="1" spcCol="1270" anchor="ctr" anchorCtr="0">
          <a:noAutofit/>
        </a:bodyPr>
        <a:lstStyle/>
        <a:p>
          <a:pPr marL="0" lvl="0" indent="0" algn="ctr" defTabSz="533400">
            <a:lnSpc>
              <a:spcPct val="90000"/>
            </a:lnSpc>
            <a:spcBef>
              <a:spcPct val="0"/>
            </a:spcBef>
            <a:spcAft>
              <a:spcPct val="35000"/>
            </a:spcAft>
            <a:buNone/>
          </a:pPr>
          <a:r>
            <a:rPr lang="en-US" sz="1200" kern="1200"/>
            <a:t>Surveys online report knowledge increase and behavioural change.</a:t>
          </a:r>
        </a:p>
      </dsp:txBody>
      <dsp:txXfrm>
        <a:off x="2872141" y="2525255"/>
        <a:ext cx="2328964" cy="1397378"/>
      </dsp:txXfrm>
    </dsp:sp>
    <dsp:sp modelId="{3A3099A2-1094-451E-A2CE-5CB99D47590B}">
      <dsp:nvSpPr>
        <dsp:cNvPr id="0" name=""/>
        <dsp:cNvSpPr/>
      </dsp:nvSpPr>
      <dsp:spPr>
        <a:xfrm>
          <a:off x="5736768" y="2525255"/>
          <a:ext cx="2328964" cy="1397378"/>
        </a:xfrm>
        <a:prstGeom prst="rect">
          <a:avLst/>
        </a:prstGeom>
        <a:solidFill>
          <a:schemeClr val="accent5">
            <a:hueOff val="2327545"/>
            <a:satOff val="7755"/>
            <a:lumOff val="88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121" tIns="119790" rIns="114121" bIns="119790" numCol="1" spcCol="1270" anchor="ctr" anchorCtr="0">
          <a:noAutofit/>
        </a:bodyPr>
        <a:lstStyle/>
        <a:p>
          <a:pPr marL="0" lvl="0" indent="0" algn="ctr" defTabSz="533400">
            <a:lnSpc>
              <a:spcPct val="90000"/>
            </a:lnSpc>
            <a:spcBef>
              <a:spcPct val="0"/>
            </a:spcBef>
            <a:spcAft>
              <a:spcPct val="35000"/>
            </a:spcAft>
            <a:buNone/>
          </a:pPr>
          <a:r>
            <a:rPr lang="en-US" sz="1200" kern="1200"/>
            <a:t>A follow-up survey is used to keep track of continued improvements in sleep.</a:t>
          </a:r>
        </a:p>
      </dsp:txBody>
      <dsp:txXfrm>
        <a:off x="5736768" y="2525255"/>
        <a:ext cx="2328964" cy="13973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C5D03-F083-4633-86AE-A53D91676ECE}">
      <dsp:nvSpPr>
        <dsp:cNvPr id="0" name=""/>
        <dsp:cNvSpPr/>
      </dsp:nvSpPr>
      <dsp:spPr>
        <a:xfrm>
          <a:off x="0" y="663"/>
          <a:ext cx="106172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36222F-CCEA-4865-A3C9-0E98211F2DFE}">
      <dsp:nvSpPr>
        <dsp:cNvPr id="0" name=""/>
        <dsp:cNvSpPr/>
      </dsp:nvSpPr>
      <dsp:spPr>
        <a:xfrm>
          <a:off x="0" y="663"/>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Al Salmani, A.A., Al </a:t>
          </a:r>
          <a:r>
            <a:rPr lang="en-US" sz="1000" u="none" kern="1200" dirty="0" err="1"/>
            <a:t>Shidhani</a:t>
          </a:r>
          <a:r>
            <a:rPr lang="en-US" sz="1000" u="none" kern="1200" dirty="0"/>
            <a:t>, A., Al </a:t>
          </a:r>
          <a:r>
            <a:rPr lang="en-US" sz="1000" u="none" kern="1200" dirty="0" err="1"/>
            <a:t>Qassabi</a:t>
          </a:r>
          <a:r>
            <a:rPr lang="en-US" sz="1000" u="none" kern="1200" dirty="0"/>
            <a:t>, S.S., Al </a:t>
          </a:r>
          <a:r>
            <a:rPr lang="en-US" sz="1000" u="none" kern="1200" dirty="0" err="1"/>
            <a:t>Yaaribi</a:t>
          </a:r>
          <a:r>
            <a:rPr lang="en-US" sz="1000" u="none" kern="1200" dirty="0"/>
            <a:t>, S.A. and Al </a:t>
          </a:r>
          <a:r>
            <a:rPr lang="en-US" sz="1000" u="none" kern="1200" dirty="0" err="1"/>
            <a:t>Musharfi</a:t>
          </a:r>
          <a:r>
            <a:rPr lang="en-US" sz="1000" u="none" kern="1200" dirty="0"/>
            <a:t>, A.M., 2020. Prevalence of sleep disorders among university students and its impact on academic performance. </a:t>
          </a:r>
          <a:r>
            <a:rPr lang="en-US" sz="1000" i="1" u="none" kern="1200" dirty="0"/>
            <a:t>International Journal of Adolescence and Youth</a:t>
          </a:r>
          <a:r>
            <a:rPr lang="en-US" sz="1000" u="none" kern="1200" dirty="0"/>
            <a:t>, </a:t>
          </a:r>
          <a:r>
            <a:rPr lang="en-US" sz="1000" i="1" u="none" kern="1200" dirty="0"/>
            <a:t>25</a:t>
          </a:r>
          <a:r>
            <a:rPr lang="en-US" sz="1000" u="none" kern="1200" dirty="0"/>
            <a:t>(1), pp.974-981.</a:t>
          </a:r>
        </a:p>
      </dsp:txBody>
      <dsp:txXfrm>
        <a:off x="0" y="663"/>
        <a:ext cx="10617200" cy="362253"/>
      </dsp:txXfrm>
    </dsp:sp>
    <dsp:sp modelId="{80534787-C986-430E-AB6E-E7967C087891}">
      <dsp:nvSpPr>
        <dsp:cNvPr id="0" name=""/>
        <dsp:cNvSpPr/>
      </dsp:nvSpPr>
      <dsp:spPr>
        <a:xfrm>
          <a:off x="0" y="362916"/>
          <a:ext cx="10617200" cy="0"/>
        </a:xfrm>
        <a:prstGeom prst="line">
          <a:avLst/>
        </a:prstGeom>
        <a:solidFill>
          <a:schemeClr val="accent2">
            <a:hueOff val="82106"/>
            <a:satOff val="-1341"/>
            <a:lumOff val="84"/>
            <a:alphaOff val="0"/>
          </a:schemeClr>
        </a:solidFill>
        <a:ln w="12700" cap="flat" cmpd="sng" algn="ctr">
          <a:solidFill>
            <a:schemeClr val="accent2">
              <a:hueOff val="82106"/>
              <a:satOff val="-1341"/>
              <a:lumOff val="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1D508A-CE38-4BB4-BFD2-338DF8B15582}">
      <dsp:nvSpPr>
        <dsp:cNvPr id="0" name=""/>
        <dsp:cNvSpPr/>
      </dsp:nvSpPr>
      <dsp:spPr>
        <a:xfrm>
          <a:off x="0" y="362916"/>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Carpi, M., 2025. The Pittsburgh Sleep Quality Index: a brief review. </a:t>
          </a:r>
          <a:r>
            <a:rPr lang="en-US" sz="1000" i="1" u="none" kern="1200" dirty="0"/>
            <a:t>Occupational Medicine</a:t>
          </a:r>
          <a:r>
            <a:rPr lang="en-US" sz="1000" u="none" kern="1200" dirty="0"/>
            <a:t>, </a:t>
          </a:r>
          <a:r>
            <a:rPr lang="en-US" sz="1000" i="1" u="none" kern="1200" dirty="0"/>
            <a:t>75</a:t>
          </a:r>
          <a:r>
            <a:rPr lang="en-US" sz="1000" u="none" kern="1200" dirty="0"/>
            <a:t>(1), pp.14-15.</a:t>
          </a:r>
        </a:p>
      </dsp:txBody>
      <dsp:txXfrm>
        <a:off x="0" y="362916"/>
        <a:ext cx="10617200" cy="362253"/>
      </dsp:txXfrm>
    </dsp:sp>
    <dsp:sp modelId="{6C04FCBF-0D6D-42A3-AC72-6B093567774B}">
      <dsp:nvSpPr>
        <dsp:cNvPr id="0" name=""/>
        <dsp:cNvSpPr/>
      </dsp:nvSpPr>
      <dsp:spPr>
        <a:xfrm>
          <a:off x="0" y="725169"/>
          <a:ext cx="10617200" cy="0"/>
        </a:xfrm>
        <a:prstGeom prst="line">
          <a:avLst/>
        </a:prstGeom>
        <a:solidFill>
          <a:schemeClr val="accent2">
            <a:hueOff val="164213"/>
            <a:satOff val="-2682"/>
            <a:lumOff val="168"/>
            <a:alphaOff val="0"/>
          </a:schemeClr>
        </a:solidFill>
        <a:ln w="12700" cap="flat" cmpd="sng" algn="ctr">
          <a:solidFill>
            <a:schemeClr val="accent2">
              <a:hueOff val="164213"/>
              <a:satOff val="-2682"/>
              <a:lumOff val="1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6BAD20-6A77-4F31-83CF-716DF50EFDB8}">
      <dsp:nvSpPr>
        <dsp:cNvPr id="0" name=""/>
        <dsp:cNvSpPr/>
      </dsp:nvSpPr>
      <dsp:spPr>
        <a:xfrm>
          <a:off x="0" y="725169"/>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Grant, A., Bugge, C. and Wells, M., 2020. Designing process evaluations using case study to explore the context of complex interventions evaluated in trials. </a:t>
          </a:r>
          <a:r>
            <a:rPr lang="en-US" sz="1000" i="1" u="none" kern="1200" dirty="0"/>
            <a:t>Trials</a:t>
          </a:r>
          <a:r>
            <a:rPr lang="en-US" sz="1000" u="none" kern="1200" dirty="0"/>
            <a:t>, </a:t>
          </a:r>
          <a:r>
            <a:rPr lang="en-US" sz="1000" i="1" u="none" kern="1200" dirty="0"/>
            <a:t>21</a:t>
          </a:r>
          <a:r>
            <a:rPr lang="en-US" sz="1000" u="none" kern="1200" dirty="0"/>
            <a:t>(1), p.982.</a:t>
          </a:r>
        </a:p>
      </dsp:txBody>
      <dsp:txXfrm>
        <a:off x="0" y="725169"/>
        <a:ext cx="10617200" cy="362253"/>
      </dsp:txXfrm>
    </dsp:sp>
    <dsp:sp modelId="{ED50A509-F9B4-4573-9D4C-EB21C5AD8D77}">
      <dsp:nvSpPr>
        <dsp:cNvPr id="0" name=""/>
        <dsp:cNvSpPr/>
      </dsp:nvSpPr>
      <dsp:spPr>
        <a:xfrm>
          <a:off x="0" y="1087422"/>
          <a:ext cx="10617200" cy="0"/>
        </a:xfrm>
        <a:prstGeom prst="line">
          <a:avLst/>
        </a:prstGeom>
        <a:solidFill>
          <a:schemeClr val="accent2">
            <a:hueOff val="246319"/>
            <a:satOff val="-4023"/>
            <a:lumOff val="252"/>
            <a:alphaOff val="0"/>
          </a:schemeClr>
        </a:solidFill>
        <a:ln w="12700" cap="flat" cmpd="sng" algn="ctr">
          <a:solidFill>
            <a:schemeClr val="accent2">
              <a:hueOff val="246319"/>
              <a:satOff val="-4023"/>
              <a:lumOff val="2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545212-8042-4A84-BEF6-2C09BB8DCC55}">
      <dsp:nvSpPr>
        <dsp:cNvPr id="0" name=""/>
        <dsp:cNvSpPr/>
      </dsp:nvSpPr>
      <dsp:spPr>
        <a:xfrm>
          <a:off x="0" y="1087422"/>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Huang, Y., Xiang, Y., Zhou, W., Jiang, Y., Wang, Z. and Fang, S., 2023. Short working hours and perceived stress: Findings from a population-based nationwide study. </a:t>
          </a:r>
          <a:r>
            <a:rPr lang="en-US" sz="1000" i="1" u="none" kern="1200" dirty="0" err="1"/>
            <a:t>Heliyon</a:t>
          </a:r>
          <a:r>
            <a:rPr lang="en-US" sz="1000" u="none" kern="1200" dirty="0"/>
            <a:t>, </a:t>
          </a:r>
          <a:r>
            <a:rPr lang="en-US" sz="1000" i="1" u="none" kern="1200" dirty="0"/>
            <a:t>9</a:t>
          </a:r>
          <a:r>
            <a:rPr lang="en-US" sz="1000" u="none" kern="1200" dirty="0"/>
            <a:t>(11).</a:t>
          </a:r>
        </a:p>
      </dsp:txBody>
      <dsp:txXfrm>
        <a:off x="0" y="1087422"/>
        <a:ext cx="10617200" cy="362253"/>
      </dsp:txXfrm>
    </dsp:sp>
    <dsp:sp modelId="{4C311505-F2D5-4602-88AE-FFA4FF1BA455}">
      <dsp:nvSpPr>
        <dsp:cNvPr id="0" name=""/>
        <dsp:cNvSpPr/>
      </dsp:nvSpPr>
      <dsp:spPr>
        <a:xfrm>
          <a:off x="0" y="1449675"/>
          <a:ext cx="10617200" cy="0"/>
        </a:xfrm>
        <a:prstGeom prst="line">
          <a:avLst/>
        </a:prstGeom>
        <a:solidFill>
          <a:schemeClr val="accent2">
            <a:hueOff val="328426"/>
            <a:satOff val="-5363"/>
            <a:lumOff val="336"/>
            <a:alphaOff val="0"/>
          </a:schemeClr>
        </a:solidFill>
        <a:ln w="12700" cap="flat" cmpd="sng" algn="ctr">
          <a:solidFill>
            <a:schemeClr val="accent2">
              <a:hueOff val="328426"/>
              <a:satOff val="-5363"/>
              <a:lumOff val="3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24FBC9-B9FB-4C83-8AC7-1F25734FAB40}">
      <dsp:nvSpPr>
        <dsp:cNvPr id="0" name=""/>
        <dsp:cNvSpPr/>
      </dsp:nvSpPr>
      <dsp:spPr>
        <a:xfrm>
          <a:off x="0" y="1449675"/>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Li, Y., Bai, W., Zhu, B., Duan, R., Yu, X., Xu, W., Wang, M., Hua, W., Yu, W., Li, W. and Kou, C., 2020. Prevalence and correlates of poor sleep quality among college students: a cross-sectional survey. </a:t>
          </a:r>
          <a:r>
            <a:rPr lang="en-US" sz="1000" i="1" u="none" kern="1200" dirty="0"/>
            <a:t>Health and quality of life outcomes</a:t>
          </a:r>
          <a:r>
            <a:rPr lang="en-US" sz="1000" u="none" kern="1200" dirty="0"/>
            <a:t>, </a:t>
          </a:r>
          <a:r>
            <a:rPr lang="en-US" sz="1000" i="1" u="none" kern="1200" dirty="0"/>
            <a:t>18</a:t>
          </a:r>
          <a:r>
            <a:rPr lang="en-US" sz="1000" u="none" kern="1200" dirty="0"/>
            <a:t>(1), p.210.</a:t>
          </a:r>
        </a:p>
      </dsp:txBody>
      <dsp:txXfrm>
        <a:off x="0" y="1449675"/>
        <a:ext cx="10617200" cy="362253"/>
      </dsp:txXfrm>
    </dsp:sp>
    <dsp:sp modelId="{445C0673-E1F9-4072-88D8-E55A338EA0D3}">
      <dsp:nvSpPr>
        <dsp:cNvPr id="0" name=""/>
        <dsp:cNvSpPr/>
      </dsp:nvSpPr>
      <dsp:spPr>
        <a:xfrm>
          <a:off x="0" y="1811928"/>
          <a:ext cx="10617200" cy="0"/>
        </a:xfrm>
        <a:prstGeom prst="line">
          <a:avLst/>
        </a:prstGeom>
        <a:solidFill>
          <a:schemeClr val="accent2">
            <a:hueOff val="410532"/>
            <a:satOff val="-6704"/>
            <a:lumOff val="420"/>
            <a:alphaOff val="0"/>
          </a:schemeClr>
        </a:solidFill>
        <a:ln w="12700" cap="flat" cmpd="sng" algn="ctr">
          <a:solidFill>
            <a:schemeClr val="accent2">
              <a:hueOff val="410532"/>
              <a:satOff val="-6704"/>
              <a:lumOff val="42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AA5F32-66CE-48B1-AFA4-7DCFDD4E5272}">
      <dsp:nvSpPr>
        <dsp:cNvPr id="0" name=""/>
        <dsp:cNvSpPr/>
      </dsp:nvSpPr>
      <dsp:spPr>
        <a:xfrm>
          <a:off x="0" y="1811928"/>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Mental Health Foundation (2026). </a:t>
          </a:r>
          <a:r>
            <a:rPr lang="en-US" sz="1000" i="1" u="none" kern="1200" dirty="0"/>
            <a:t>The impact of sleep on health and well-being. </a:t>
          </a:r>
          <a:r>
            <a:rPr lang="en-US" sz="1000" u="none" kern="1200" dirty="0"/>
            <a:t>Available at: </a:t>
          </a:r>
          <a:r>
            <a:rPr lang="en-US" sz="1000" u="none" kern="1200" dirty="0">
              <a:hlinkClick xmlns:r="http://schemas.openxmlformats.org/officeDocument/2006/relationships" r:id="rId1"/>
            </a:rPr>
            <a:t>https://www.mentalhealth.org.uk/explore-mental-health/publications/sleep-matters-impact-sleep-health-and-wellbeing</a:t>
          </a:r>
          <a:r>
            <a:rPr lang="en-US" sz="1000" u="none" kern="1200" dirty="0"/>
            <a:t>. [Accessed on: 10.02.2026].</a:t>
          </a:r>
        </a:p>
      </dsp:txBody>
      <dsp:txXfrm>
        <a:off x="0" y="1811928"/>
        <a:ext cx="10617200" cy="362253"/>
      </dsp:txXfrm>
    </dsp:sp>
    <dsp:sp modelId="{68BD03D6-1CB9-4145-8EA2-269545627088}">
      <dsp:nvSpPr>
        <dsp:cNvPr id="0" name=""/>
        <dsp:cNvSpPr/>
      </dsp:nvSpPr>
      <dsp:spPr>
        <a:xfrm>
          <a:off x="0" y="2174181"/>
          <a:ext cx="10617200" cy="0"/>
        </a:xfrm>
        <a:prstGeom prst="line">
          <a:avLst/>
        </a:prstGeom>
        <a:solidFill>
          <a:schemeClr val="accent2">
            <a:hueOff val="492639"/>
            <a:satOff val="-8045"/>
            <a:lumOff val="504"/>
            <a:alphaOff val="0"/>
          </a:schemeClr>
        </a:solidFill>
        <a:ln w="12700" cap="flat" cmpd="sng" algn="ctr">
          <a:solidFill>
            <a:schemeClr val="accent2">
              <a:hueOff val="492639"/>
              <a:satOff val="-8045"/>
              <a:lumOff val="50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B86A25-28A1-478B-AB31-8B4FAC0F15E8}">
      <dsp:nvSpPr>
        <dsp:cNvPr id="0" name=""/>
        <dsp:cNvSpPr/>
      </dsp:nvSpPr>
      <dsp:spPr>
        <a:xfrm>
          <a:off x="0" y="2174181"/>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NHS (2026). </a:t>
          </a:r>
          <a:r>
            <a:rPr lang="en-US" sz="1000" i="1" u="none" kern="1200" dirty="0"/>
            <a:t>How to fall asleep faster and sleep better. </a:t>
          </a:r>
          <a:r>
            <a:rPr lang="en-US" sz="1000" u="none" kern="1200" dirty="0"/>
            <a:t>Available at: </a:t>
          </a:r>
          <a:r>
            <a:rPr lang="en-US" sz="1000" u="none" kern="1200" dirty="0">
              <a:hlinkClick xmlns:r="http://schemas.openxmlformats.org/officeDocument/2006/relationships" r:id="rId2"/>
            </a:rPr>
            <a:t>https://www.nhs.uk/every-mind-matters/mental-wellbeing-tips/how-to-fall-asleep-faster-and-sleep-better/</a:t>
          </a:r>
          <a:r>
            <a:rPr lang="en-US" sz="1000" u="none" kern="1200" dirty="0"/>
            <a:t>. [Accessed on: 10.02.2026].</a:t>
          </a:r>
        </a:p>
      </dsp:txBody>
      <dsp:txXfrm>
        <a:off x="0" y="2174181"/>
        <a:ext cx="10617200" cy="362253"/>
      </dsp:txXfrm>
    </dsp:sp>
    <dsp:sp modelId="{19E52C16-22B3-48F4-8EF8-A3CD85E6677E}">
      <dsp:nvSpPr>
        <dsp:cNvPr id="0" name=""/>
        <dsp:cNvSpPr/>
      </dsp:nvSpPr>
      <dsp:spPr>
        <a:xfrm>
          <a:off x="0" y="2536434"/>
          <a:ext cx="10617200" cy="0"/>
        </a:xfrm>
        <a:prstGeom prst="line">
          <a:avLst/>
        </a:prstGeom>
        <a:solidFill>
          <a:schemeClr val="accent2">
            <a:hueOff val="574745"/>
            <a:satOff val="-9386"/>
            <a:lumOff val="588"/>
            <a:alphaOff val="0"/>
          </a:schemeClr>
        </a:solidFill>
        <a:ln w="12700" cap="flat" cmpd="sng" algn="ctr">
          <a:solidFill>
            <a:schemeClr val="accent2">
              <a:hueOff val="574745"/>
              <a:satOff val="-9386"/>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C6C4DF-702B-4524-AD58-D5770CFF9584}">
      <dsp:nvSpPr>
        <dsp:cNvPr id="0" name=""/>
        <dsp:cNvSpPr/>
      </dsp:nvSpPr>
      <dsp:spPr>
        <a:xfrm>
          <a:off x="0" y="2536434"/>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err="1"/>
            <a:t>Onateze</a:t>
          </a:r>
          <a:r>
            <a:rPr lang="en-US" sz="1000" u="none" kern="1200" dirty="0"/>
            <a:t>, O.T., 2025. </a:t>
          </a:r>
          <a:r>
            <a:rPr lang="en-US" sz="1000" i="1" u="none" kern="1200" dirty="0"/>
            <a:t>Psychosocial factors, sleep quality, and health among office worker in relation to lifestyle and job satisfaction</a:t>
          </a:r>
          <a:r>
            <a:rPr lang="en-US" sz="1000" u="none" kern="1200" dirty="0"/>
            <a:t> (Doctoral dissertation, Lietuvos </a:t>
          </a:r>
          <a:r>
            <a:rPr lang="en-US" sz="1000" u="none" kern="1200" dirty="0" err="1"/>
            <a:t>sporto</a:t>
          </a:r>
          <a:r>
            <a:rPr lang="en-US" sz="1000" u="none" kern="1200" dirty="0"/>
            <a:t> </a:t>
          </a:r>
          <a:r>
            <a:rPr lang="en-US" sz="1000" u="none" kern="1200" dirty="0" err="1"/>
            <a:t>universitetas</a:t>
          </a:r>
          <a:r>
            <a:rPr lang="en-US" sz="1000" u="none" kern="1200" dirty="0"/>
            <a:t>.).</a:t>
          </a:r>
        </a:p>
      </dsp:txBody>
      <dsp:txXfrm>
        <a:off x="0" y="2536434"/>
        <a:ext cx="10617200" cy="362253"/>
      </dsp:txXfrm>
    </dsp:sp>
    <dsp:sp modelId="{7AFA676E-97F5-4476-8C4D-8630B38478B3}">
      <dsp:nvSpPr>
        <dsp:cNvPr id="0" name=""/>
        <dsp:cNvSpPr/>
      </dsp:nvSpPr>
      <dsp:spPr>
        <a:xfrm>
          <a:off x="0" y="2898688"/>
          <a:ext cx="10617200" cy="0"/>
        </a:xfrm>
        <a:prstGeom prst="line">
          <a:avLst/>
        </a:prstGeom>
        <a:solidFill>
          <a:schemeClr val="accent2">
            <a:hueOff val="656851"/>
            <a:satOff val="-10727"/>
            <a:lumOff val="672"/>
            <a:alphaOff val="0"/>
          </a:schemeClr>
        </a:solidFill>
        <a:ln w="12700" cap="flat" cmpd="sng" algn="ctr">
          <a:solidFill>
            <a:schemeClr val="accent2">
              <a:hueOff val="656851"/>
              <a:satOff val="-10727"/>
              <a:lumOff val="6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B5DE0F-C68E-4FF4-BCC6-CDFFD2F9D752}">
      <dsp:nvSpPr>
        <dsp:cNvPr id="0" name=""/>
        <dsp:cNvSpPr/>
      </dsp:nvSpPr>
      <dsp:spPr>
        <a:xfrm>
          <a:off x="0" y="2898688"/>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ONS (2020). </a:t>
          </a:r>
          <a:r>
            <a:rPr lang="en-US" sz="1000" i="1" u="none" kern="1200" dirty="0"/>
            <a:t>Internet users, UK Statistical bulletins. </a:t>
          </a:r>
          <a:r>
            <a:rPr lang="en-US" sz="1000" u="none" kern="1200" dirty="0"/>
            <a:t>Available at: </a:t>
          </a:r>
          <a:r>
            <a:rPr lang="en-US" sz="1000" u="none" kern="1200" dirty="0">
              <a:hlinkClick xmlns:r="http://schemas.openxmlformats.org/officeDocument/2006/relationships" r:id="rId3"/>
            </a:rPr>
            <a:t>https://www.ons.gov.uk/businessindustryandtrade/itandinternetindustry/bulletins/internetusers/previousreleases</a:t>
          </a:r>
          <a:r>
            <a:rPr lang="en-US" sz="1000" u="none" kern="1200" dirty="0"/>
            <a:t>. [Accessed on: 10.02.2026].</a:t>
          </a:r>
        </a:p>
      </dsp:txBody>
      <dsp:txXfrm>
        <a:off x="0" y="2898688"/>
        <a:ext cx="10617200" cy="362253"/>
      </dsp:txXfrm>
    </dsp:sp>
    <dsp:sp modelId="{A51636FF-8E0C-4BDD-A91D-7301FCC63491}">
      <dsp:nvSpPr>
        <dsp:cNvPr id="0" name=""/>
        <dsp:cNvSpPr/>
      </dsp:nvSpPr>
      <dsp:spPr>
        <a:xfrm>
          <a:off x="0" y="3260941"/>
          <a:ext cx="10617200" cy="0"/>
        </a:xfrm>
        <a:prstGeom prst="line">
          <a:avLst/>
        </a:prstGeom>
        <a:solidFill>
          <a:schemeClr val="accent2">
            <a:hueOff val="738958"/>
            <a:satOff val="-12068"/>
            <a:lumOff val="756"/>
            <a:alphaOff val="0"/>
          </a:schemeClr>
        </a:solidFill>
        <a:ln w="12700" cap="flat" cmpd="sng" algn="ctr">
          <a:solidFill>
            <a:schemeClr val="accent2">
              <a:hueOff val="738958"/>
              <a:satOff val="-12068"/>
              <a:lumOff val="75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23493B-B01D-4DBC-BA62-D63516D93B59}">
      <dsp:nvSpPr>
        <dsp:cNvPr id="0" name=""/>
        <dsp:cNvSpPr/>
      </dsp:nvSpPr>
      <dsp:spPr>
        <a:xfrm>
          <a:off x="0" y="3260941"/>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Qi, J., Yan, Y. and Yin, H., 2023. Screen time among school-aged children of aged 6–14: a systematic review. </a:t>
          </a:r>
          <a:r>
            <a:rPr lang="en-US" sz="1000" i="1" u="none" kern="1200" dirty="0"/>
            <a:t>Global health research and policy</a:t>
          </a:r>
          <a:r>
            <a:rPr lang="en-US" sz="1000" u="none" kern="1200" dirty="0"/>
            <a:t>, </a:t>
          </a:r>
          <a:r>
            <a:rPr lang="en-US" sz="1000" i="1" u="none" kern="1200" dirty="0"/>
            <a:t>8</a:t>
          </a:r>
          <a:r>
            <a:rPr lang="en-US" sz="1000" u="none" kern="1200" dirty="0"/>
            <a:t>(1), p.12.</a:t>
          </a:r>
        </a:p>
      </dsp:txBody>
      <dsp:txXfrm>
        <a:off x="0" y="3260941"/>
        <a:ext cx="10617200" cy="362253"/>
      </dsp:txXfrm>
    </dsp:sp>
    <dsp:sp modelId="{01640F69-AA37-414E-8380-39FB2F2D231C}">
      <dsp:nvSpPr>
        <dsp:cNvPr id="0" name=""/>
        <dsp:cNvSpPr/>
      </dsp:nvSpPr>
      <dsp:spPr>
        <a:xfrm>
          <a:off x="0" y="3623194"/>
          <a:ext cx="10617200" cy="0"/>
        </a:xfrm>
        <a:prstGeom prst="line">
          <a:avLst/>
        </a:prstGeom>
        <a:solidFill>
          <a:schemeClr val="accent2">
            <a:hueOff val="821064"/>
            <a:satOff val="-13409"/>
            <a:lumOff val="840"/>
            <a:alphaOff val="0"/>
          </a:schemeClr>
        </a:solidFill>
        <a:ln w="12700" cap="flat" cmpd="sng" algn="ctr">
          <a:solidFill>
            <a:schemeClr val="accent2">
              <a:hueOff val="821064"/>
              <a:satOff val="-13409"/>
              <a:lumOff val="84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304518-8039-477F-9635-FCC4DED8A68B}">
      <dsp:nvSpPr>
        <dsp:cNvPr id="0" name=""/>
        <dsp:cNvSpPr/>
      </dsp:nvSpPr>
      <dsp:spPr>
        <a:xfrm>
          <a:off x="0" y="3623194"/>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Ramar, K., Malhotra, R.K., Carden, K.A., Martin, J.L., Abbasi-Feinberg, F., Aurora, R.N., Kapur, V.K., Olson, E.J., Rosen, C.L., Rowley, J.A. and </a:t>
          </a:r>
          <a:r>
            <a:rPr lang="en-US" sz="1000" u="none" kern="1200" dirty="0" err="1"/>
            <a:t>Shelgikar</a:t>
          </a:r>
          <a:r>
            <a:rPr lang="en-US" sz="1000" u="none" kern="1200" dirty="0"/>
            <a:t>, A.V., 2021. Sleep is essential to health: an American Academy of Sleep Medicine position statement. </a:t>
          </a:r>
          <a:r>
            <a:rPr lang="en-US" sz="1000" i="1" u="none" kern="1200" dirty="0"/>
            <a:t>Journal of Clinical Sleep Medicine</a:t>
          </a:r>
          <a:r>
            <a:rPr lang="en-US" sz="1000" u="none" kern="1200" dirty="0"/>
            <a:t>, </a:t>
          </a:r>
          <a:r>
            <a:rPr lang="en-US" sz="1000" i="1" u="none" kern="1200" dirty="0"/>
            <a:t>17</a:t>
          </a:r>
          <a:r>
            <a:rPr lang="en-US" sz="1000" u="none" kern="1200" dirty="0"/>
            <a:t>(10), pp.2115-2119.</a:t>
          </a:r>
        </a:p>
      </dsp:txBody>
      <dsp:txXfrm>
        <a:off x="0" y="3623194"/>
        <a:ext cx="10617200" cy="362253"/>
      </dsp:txXfrm>
    </dsp:sp>
    <dsp:sp modelId="{AD5105A0-1570-4219-AB35-CFAD043270B9}">
      <dsp:nvSpPr>
        <dsp:cNvPr id="0" name=""/>
        <dsp:cNvSpPr/>
      </dsp:nvSpPr>
      <dsp:spPr>
        <a:xfrm>
          <a:off x="0" y="3985447"/>
          <a:ext cx="10617200" cy="0"/>
        </a:xfrm>
        <a:prstGeom prst="line">
          <a:avLst/>
        </a:prstGeom>
        <a:solidFill>
          <a:schemeClr val="accent2">
            <a:hueOff val="903171"/>
            <a:satOff val="-14749"/>
            <a:lumOff val="924"/>
            <a:alphaOff val="0"/>
          </a:schemeClr>
        </a:solidFill>
        <a:ln w="12700" cap="flat" cmpd="sng" algn="ctr">
          <a:solidFill>
            <a:schemeClr val="accent2">
              <a:hueOff val="903171"/>
              <a:satOff val="-14749"/>
              <a:lumOff val="9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1E92AD-7C49-4168-891C-7A3E5BA66548}">
      <dsp:nvSpPr>
        <dsp:cNvPr id="0" name=""/>
        <dsp:cNvSpPr/>
      </dsp:nvSpPr>
      <dsp:spPr>
        <a:xfrm>
          <a:off x="0" y="3985447"/>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Scott, H., Naik, G., Lechat, B., Manners, J., Fitton, J., Nguyen, D.P., Hudson, A.L., Reynolds, A.C., Sweetman, A., </a:t>
          </a:r>
          <a:r>
            <a:rPr lang="en-US" sz="1000" u="none" kern="1200" dirty="0" err="1"/>
            <a:t>Escourrou</a:t>
          </a:r>
          <a:r>
            <a:rPr lang="en-US" sz="1000" u="none" kern="1200" dirty="0"/>
            <a:t>, P. and </a:t>
          </a:r>
          <a:r>
            <a:rPr lang="en-US" sz="1000" u="none" kern="1200" dirty="0" err="1"/>
            <a:t>Catcheside</a:t>
          </a:r>
          <a:r>
            <a:rPr lang="en-US" sz="1000" u="none" kern="1200" dirty="0"/>
            <a:t>, P., 2024. Are we getting enough sleep? Frequent irregular sleep found in an analysis of over 11 million nights of objective in-home sleep data. </a:t>
          </a:r>
          <a:r>
            <a:rPr lang="en-US" sz="1000" i="1" u="none" kern="1200" dirty="0"/>
            <a:t>Sleep Health</a:t>
          </a:r>
          <a:r>
            <a:rPr lang="en-US" sz="1000" u="none" kern="1200" dirty="0"/>
            <a:t>, </a:t>
          </a:r>
          <a:r>
            <a:rPr lang="en-US" sz="1000" i="1" u="none" kern="1200" dirty="0"/>
            <a:t>10</a:t>
          </a:r>
          <a:r>
            <a:rPr lang="en-US" sz="1000" u="none" kern="1200" dirty="0"/>
            <a:t>(1), pp.91-97.</a:t>
          </a:r>
        </a:p>
      </dsp:txBody>
      <dsp:txXfrm>
        <a:off x="0" y="3985447"/>
        <a:ext cx="10617200" cy="362253"/>
      </dsp:txXfrm>
    </dsp:sp>
    <dsp:sp modelId="{23359868-F82D-47D7-8D32-FE4A3E326654}">
      <dsp:nvSpPr>
        <dsp:cNvPr id="0" name=""/>
        <dsp:cNvSpPr/>
      </dsp:nvSpPr>
      <dsp:spPr>
        <a:xfrm>
          <a:off x="0" y="4347700"/>
          <a:ext cx="10617200" cy="0"/>
        </a:xfrm>
        <a:prstGeom prst="line">
          <a:avLst/>
        </a:prstGeom>
        <a:solidFill>
          <a:schemeClr val="accent2">
            <a:hueOff val="985277"/>
            <a:satOff val="-16090"/>
            <a:lumOff val="1008"/>
            <a:alphaOff val="0"/>
          </a:schemeClr>
        </a:solidFill>
        <a:ln w="12700" cap="flat" cmpd="sng" algn="ctr">
          <a:solidFill>
            <a:schemeClr val="accent2">
              <a:hueOff val="985277"/>
              <a:satOff val="-16090"/>
              <a:lumOff val="100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76CE3D-CF5E-4747-9DF6-92307D321B30}">
      <dsp:nvSpPr>
        <dsp:cNvPr id="0" name=""/>
        <dsp:cNvSpPr/>
      </dsp:nvSpPr>
      <dsp:spPr>
        <a:xfrm>
          <a:off x="0" y="4347700"/>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Vizard, T., Davis, J., White, E. and Beynon, B., 2020. Coronavirus and depression in adults, Great Britain: June 2020. </a:t>
          </a:r>
          <a:r>
            <a:rPr lang="en-US" sz="1000" i="1" u="none" kern="1200" dirty="0"/>
            <a:t>Office for National Statistics</a:t>
          </a:r>
          <a:r>
            <a:rPr lang="en-US" sz="1000" u="none" kern="1200" dirty="0"/>
            <a:t>.</a:t>
          </a:r>
        </a:p>
      </dsp:txBody>
      <dsp:txXfrm>
        <a:off x="0" y="4347700"/>
        <a:ext cx="10617200" cy="362253"/>
      </dsp:txXfrm>
    </dsp:sp>
    <dsp:sp modelId="{09480B7D-7EA8-4B1C-AC94-B311C39973D3}">
      <dsp:nvSpPr>
        <dsp:cNvPr id="0" name=""/>
        <dsp:cNvSpPr/>
      </dsp:nvSpPr>
      <dsp:spPr>
        <a:xfrm>
          <a:off x="0" y="4709953"/>
          <a:ext cx="10617200" cy="0"/>
        </a:xfrm>
        <a:prstGeom prst="line">
          <a:avLst/>
        </a:prstGeom>
        <a:solidFill>
          <a:schemeClr val="accent2">
            <a:hueOff val="1067384"/>
            <a:satOff val="-17431"/>
            <a:lumOff val="1092"/>
            <a:alphaOff val="0"/>
          </a:schemeClr>
        </a:solidFill>
        <a:ln w="12700" cap="flat" cmpd="sng" algn="ctr">
          <a:solidFill>
            <a:schemeClr val="accent2">
              <a:hueOff val="1067384"/>
              <a:satOff val="-17431"/>
              <a:lumOff val="10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637CF6-1371-47C8-B69A-7569B8404353}">
      <dsp:nvSpPr>
        <dsp:cNvPr id="0" name=""/>
        <dsp:cNvSpPr/>
      </dsp:nvSpPr>
      <dsp:spPr>
        <a:xfrm>
          <a:off x="0" y="4709953"/>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err="1"/>
            <a:t>Zarrett</a:t>
          </a:r>
          <a:r>
            <a:rPr lang="en-US" sz="1000" u="none" kern="1200" dirty="0"/>
            <a:t>, N., </a:t>
          </a:r>
          <a:r>
            <a:rPr lang="en-US" sz="1000" u="none" kern="1200" dirty="0" err="1"/>
            <a:t>Abraczinskas</a:t>
          </a:r>
          <a:r>
            <a:rPr lang="en-US" sz="1000" u="none" kern="1200" dirty="0"/>
            <a:t>, M., Cook, B.S., Wilson, D. and Roberts, A., 2020. Formative process evaluation of the “connect” physical activity feasibility trial for adolescents. </a:t>
          </a:r>
          <a:r>
            <a:rPr lang="en-US" sz="1000" i="1" u="none" kern="1200" dirty="0"/>
            <a:t>Clinical Medicine Insights: Pediatrics</a:t>
          </a:r>
          <a:r>
            <a:rPr lang="en-US" sz="1000" u="none" kern="1200" dirty="0"/>
            <a:t>, </a:t>
          </a:r>
          <a:r>
            <a:rPr lang="en-US" sz="1000" i="1" u="none" kern="1200" dirty="0"/>
            <a:t>14</a:t>
          </a:r>
          <a:r>
            <a:rPr lang="en-US" sz="1000" u="none" kern="1200" dirty="0"/>
            <a:t>, p.1179556520918902.</a:t>
          </a:r>
        </a:p>
      </dsp:txBody>
      <dsp:txXfrm>
        <a:off x="0" y="4709953"/>
        <a:ext cx="10617200" cy="362253"/>
      </dsp:txXfrm>
    </dsp:sp>
    <dsp:sp modelId="{B879F31D-2A2B-4F73-ACFE-8C0964BF9D85}">
      <dsp:nvSpPr>
        <dsp:cNvPr id="0" name=""/>
        <dsp:cNvSpPr/>
      </dsp:nvSpPr>
      <dsp:spPr>
        <a:xfrm>
          <a:off x="0" y="5072206"/>
          <a:ext cx="10617200" cy="0"/>
        </a:xfrm>
        <a:prstGeom prst="line">
          <a:avLst/>
        </a:prstGeom>
        <a:solidFill>
          <a:schemeClr val="accent2">
            <a:hueOff val="1149490"/>
            <a:satOff val="-18772"/>
            <a:lumOff val="1176"/>
            <a:alphaOff val="0"/>
          </a:schemeClr>
        </a:solidFill>
        <a:ln w="12700" cap="flat" cmpd="sng" algn="ctr">
          <a:solidFill>
            <a:schemeClr val="accent2">
              <a:hueOff val="1149490"/>
              <a:satOff val="-18772"/>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89D7BB-7514-4329-A18F-293965F71000}">
      <dsp:nvSpPr>
        <dsp:cNvPr id="0" name=""/>
        <dsp:cNvSpPr/>
      </dsp:nvSpPr>
      <dsp:spPr>
        <a:xfrm>
          <a:off x="0" y="5072206"/>
          <a:ext cx="10617200" cy="36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u="none" kern="1200" dirty="0"/>
            <a:t>Zhang, N., Zhu, Y. and Cao, B., 2025. Effects of environmental temperature mimicking circadian rhythms on thermal comfort and sleep quality. </a:t>
          </a:r>
          <a:r>
            <a:rPr lang="en-US" sz="1000" i="1" u="none" kern="1200" dirty="0"/>
            <a:t>Building and Environment</a:t>
          </a:r>
          <a:r>
            <a:rPr lang="en-US" sz="1000" u="none" kern="1200" dirty="0"/>
            <a:t>, p.113196.</a:t>
          </a:r>
        </a:p>
      </dsp:txBody>
      <dsp:txXfrm>
        <a:off x="0" y="5072206"/>
        <a:ext cx="10617200" cy="3622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5FA27-88C1-49CC-A134-20C85BDEE28A}" type="datetimeFigureOut">
              <a:rPr lang="en-IN" smtClean="0"/>
              <a:t>14-02-2026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F936DF-0535-4064-B8D5-38F6A2F6538C}" type="slidenum">
              <a:rPr lang="en-IN" smtClean="0"/>
              <a:t>‹#›</a:t>
            </a:fld>
            <a:endParaRPr lang="en-IN"/>
          </a:p>
        </p:txBody>
      </p:sp>
    </p:spTree>
    <p:extLst>
      <p:ext uri="{BB962C8B-B14F-4D97-AF65-F5344CB8AC3E}">
        <p14:creationId xmlns:p14="http://schemas.microsoft.com/office/powerpoint/2010/main" val="362227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Sleep plays a crucial role in physical, psychological and cognitive processes. However, a large proportion of UK young people can evidence chronic problems with sleep, as more than 60 % of 17 to 23-year-olds report having difficulty sleeping at least three nights a week, according to NHS (2023). Most adults require 7 to 9 hours of sleep per night for optimal performance. Disordered sleep is related to mood disruption and poor academic performance. Thus, there is a need to design and develop a sleep hygiene intervention promoting a  healthy lifestyle in young adults.</a:t>
            </a:r>
            <a:endParaRPr lang="en-IN" dirty="0"/>
          </a:p>
        </p:txBody>
      </p:sp>
      <p:sp>
        <p:nvSpPr>
          <p:cNvPr id="4" name="Slide Number Placeholder 3"/>
          <p:cNvSpPr>
            <a:spLocks noGrp="1"/>
          </p:cNvSpPr>
          <p:nvPr>
            <p:ph type="sldNum" sz="quarter" idx="5"/>
          </p:nvPr>
        </p:nvSpPr>
        <p:spPr/>
        <p:txBody>
          <a:bodyPr/>
          <a:lstStyle/>
          <a:p>
            <a:fld id="{3FF936DF-0535-4064-B8D5-38F6A2F6538C}" type="slidenum">
              <a:rPr lang="en-IN" smtClean="0"/>
              <a:t>2</a:t>
            </a:fld>
            <a:endParaRPr lang="en-IN"/>
          </a:p>
        </p:txBody>
      </p:sp>
    </p:spTree>
    <p:extLst>
      <p:ext uri="{BB962C8B-B14F-4D97-AF65-F5344CB8AC3E}">
        <p14:creationId xmlns:p14="http://schemas.microsoft.com/office/powerpoint/2010/main" val="1926709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4C7415-F8B9-4BC3-A1FA-AF0366CE94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452153-253B-21AC-8722-78A510937897}"/>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E2755769-4922-DF0A-0108-01A7CE9D078F}"/>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Early adulthood is a challenging phase of life that involves intense social, professional and educational </a:t>
            </a:r>
            <a:r>
              <a:rPr lang="en-US" sz="1200" b="0" i="0" u="none" strike="noStrike" kern="1200" dirty="0" err="1">
                <a:solidFill>
                  <a:schemeClr val="tx1"/>
                </a:solidFill>
                <a:effectLst/>
                <a:latin typeface="+mn-lt"/>
                <a:ea typeface="+mn-ea"/>
                <a:cs typeface="+mn-cs"/>
              </a:rPr>
              <a:t>demands,the</a:t>
            </a:r>
            <a:r>
              <a:rPr lang="en-US" sz="1200" b="0" i="0" u="none" strike="noStrike" kern="1200" dirty="0">
                <a:solidFill>
                  <a:schemeClr val="tx1"/>
                </a:solidFill>
                <a:effectLst/>
                <a:latin typeface="+mn-lt"/>
                <a:ea typeface="+mn-ea"/>
                <a:cs typeface="+mn-cs"/>
              </a:rPr>
              <a:t> latter of which frequently interferes with healthy sleep patterns. Data from NHS (2023) reveal there are twice the number of 20-24-year-olds with frequent sleep problems than among younger children, and almost two-thirds (63%) are reporting problems most nights. Too much ‘screen time’ later at night, irregular schedules and stress also play a role. Sleep problems are common in this age group, but pose a public health risk due to impaired daytime performance, mental health and long-term risk for chronic disease.</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00CF5807-F623-B7CA-EBE1-A13E427043B5}"/>
              </a:ext>
            </a:extLst>
          </p:cNvPr>
          <p:cNvSpPr>
            <a:spLocks noGrp="1"/>
          </p:cNvSpPr>
          <p:nvPr>
            <p:ph type="sldNum" sz="quarter" idx="5"/>
          </p:nvPr>
        </p:nvSpPr>
        <p:spPr/>
        <p:txBody>
          <a:bodyPr/>
          <a:lstStyle/>
          <a:p>
            <a:fld id="{3FF936DF-0535-4064-B8D5-38F6A2F6538C}" type="slidenum">
              <a:rPr lang="en-IN" smtClean="0"/>
              <a:t>3</a:t>
            </a:fld>
            <a:endParaRPr lang="en-IN"/>
          </a:p>
        </p:txBody>
      </p:sp>
    </p:spTree>
    <p:extLst>
      <p:ext uri="{BB962C8B-B14F-4D97-AF65-F5344CB8AC3E}">
        <p14:creationId xmlns:p14="http://schemas.microsoft.com/office/powerpoint/2010/main" val="790477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77A8E-F597-EEA1-4417-5FC0EB359E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995704-A964-DAF9-08E4-F357A3A03922}"/>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4A45A4AB-763D-5D88-1DEA-8A7DC902C4C0}"/>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UK public health guidance (9), and resources for NHS staff (10) recommend adults to have at least seven hours of sleep a night to help with cognition, emotional regulation and metabolism (Healthier Together, 2025). The "right" amount of sleep is a bit different for everyone, but the general recommendation for adults is 7-9 hours, according to public health studies. National guidelines also recommend that bedtime, wake time, and an environment conducive to sleep remain consistent to ensure quality sleep. But the reality is that few young adults comply with these recommendations, </a:t>
            </a:r>
            <a:r>
              <a:rPr lang="en-US" sz="1200" b="0" i="0" u="none" strike="noStrike" kern="1200" dirty="0" err="1">
                <a:solidFill>
                  <a:schemeClr val="tx1"/>
                </a:solidFill>
                <a:effectLst/>
                <a:latin typeface="+mn-lt"/>
                <a:ea typeface="+mn-ea"/>
                <a:cs typeface="+mn-cs"/>
              </a:rPr>
              <a:t>emphasising</a:t>
            </a:r>
            <a:r>
              <a:rPr lang="en-US" sz="1200" b="0" i="0" u="none" strike="noStrike" kern="1200" dirty="0">
                <a:solidFill>
                  <a:schemeClr val="tx1"/>
                </a:solidFill>
                <a:effectLst/>
                <a:latin typeface="+mn-lt"/>
                <a:ea typeface="+mn-ea"/>
                <a:cs typeface="+mn-cs"/>
              </a:rPr>
              <a:t> the need for selective health promotion to close this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gap and promote a healthier sleep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DC7BA34A-7010-C9E8-6B2A-C396E573A77B}"/>
              </a:ext>
            </a:extLst>
          </p:cNvPr>
          <p:cNvSpPr>
            <a:spLocks noGrp="1"/>
          </p:cNvSpPr>
          <p:nvPr>
            <p:ph type="sldNum" sz="quarter" idx="5"/>
          </p:nvPr>
        </p:nvSpPr>
        <p:spPr/>
        <p:txBody>
          <a:bodyPr/>
          <a:lstStyle/>
          <a:p>
            <a:fld id="{3FF936DF-0535-4064-B8D5-38F6A2F6538C}" type="slidenum">
              <a:rPr lang="en-IN" smtClean="0"/>
              <a:t>5</a:t>
            </a:fld>
            <a:endParaRPr lang="en-IN"/>
          </a:p>
        </p:txBody>
      </p:sp>
    </p:spTree>
    <p:extLst>
      <p:ext uri="{BB962C8B-B14F-4D97-AF65-F5344CB8AC3E}">
        <p14:creationId xmlns:p14="http://schemas.microsoft.com/office/powerpoint/2010/main" val="3020647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D92713-62E9-16B7-7B2A-9824D2BEF7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D23B6B-4525-D0B6-C0DE-CE3E003F5234}"/>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C7AAC83F-DF7D-BEA8-B80C-92ADB12D7636}"/>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Recent sleep data by Moebus and Holz (2025) indicates that young adults (</a:t>
            </a:r>
            <a:r>
              <a:rPr lang="en-US" sz="1200" b="0" i="0" u="none" strike="noStrike" kern="1200">
                <a:solidFill>
                  <a:schemeClr val="tx1"/>
                </a:solidFill>
                <a:effectLst/>
                <a:latin typeface="+mn-lt"/>
                <a:ea typeface="+mn-ea"/>
                <a:cs typeface="+mn-cs"/>
              </a:rPr>
              <a:t>aged 20-24) </a:t>
            </a:r>
            <a:r>
              <a:rPr lang="en-US" sz="1200" b="0" i="0" u="none" strike="noStrike" kern="1200" dirty="0">
                <a:solidFill>
                  <a:schemeClr val="tx1"/>
                </a:solidFill>
                <a:effectLst/>
                <a:latin typeface="+mn-lt"/>
                <a:ea typeface="+mn-ea"/>
                <a:cs typeface="+mn-cs"/>
              </a:rPr>
              <a:t>are failing to achieve national guidelines of 7–9 Hours/night on a regular basis. Only about 56% of respondents say they’re getting 7–8 hours, while a great many report far less or irregular ranges. Also, evidence suggests that even where average sleep duration may seem sufficient, its routine irregularity and variability in when sleep and wake occur are common, compromising restorative quality. NHS and public health surveys have also found that many UK adults report disturbed or poor-quality sleep on several nights each week, suggesting that they are suffering from more than a simple lack of hours slept.</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D8E57B01-B23E-70FE-7C97-9AB2D9896B48}"/>
              </a:ext>
            </a:extLst>
          </p:cNvPr>
          <p:cNvSpPr>
            <a:spLocks noGrp="1"/>
          </p:cNvSpPr>
          <p:nvPr>
            <p:ph type="sldNum" sz="quarter" idx="5"/>
          </p:nvPr>
        </p:nvSpPr>
        <p:spPr/>
        <p:txBody>
          <a:bodyPr/>
          <a:lstStyle/>
          <a:p>
            <a:fld id="{3FF936DF-0535-4064-B8D5-38F6A2F6538C}" type="slidenum">
              <a:rPr lang="en-IN" smtClean="0"/>
              <a:t>6</a:t>
            </a:fld>
            <a:endParaRPr lang="en-IN"/>
          </a:p>
        </p:txBody>
      </p:sp>
    </p:spTree>
    <p:extLst>
      <p:ext uri="{BB962C8B-B14F-4D97-AF65-F5344CB8AC3E}">
        <p14:creationId xmlns:p14="http://schemas.microsoft.com/office/powerpoint/2010/main" val="1632709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915A70-3AD3-FB27-AF9C-0DB2FA940D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90D92B-0157-8F41-A009-BD2D397E35FC}"/>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49DD1326-EB53-E766-C291-39B5C872C64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long-term health effects of persistent poor or intermittent sleep are well documented. Castiglione‐</a:t>
            </a:r>
            <a:r>
              <a:rPr lang="en-GB" sz="1200" kern="1200" dirty="0" err="1">
                <a:solidFill>
                  <a:schemeClr val="tx1"/>
                </a:solidFill>
                <a:effectLst/>
                <a:latin typeface="+mn-lt"/>
                <a:ea typeface="+mn-ea"/>
                <a:cs typeface="+mn-cs"/>
              </a:rPr>
              <a:t>Fontanellaz</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indicate that regularity of sleep is related to a lower risk of future mental health problems, whereas irregular bedtimes are associated with a significantly higher risk. On top of that, irregular and inadequate sleep is linked to adverse health outcomes, such as an increased risk for cardiovascular events like stroke or heart disease. </a:t>
            </a:r>
            <a:r>
              <a:rPr lang="en-GB" sz="1200" kern="1200">
                <a:solidFill>
                  <a:schemeClr val="tx1"/>
                </a:solidFill>
                <a:effectLst/>
                <a:latin typeface="+mn-lt"/>
                <a:ea typeface="+mn-ea"/>
                <a:cs typeface="+mn-cs"/>
              </a:rPr>
              <a:t>An increasing body of evidence has shown that continuous and high-quality sleep not only protects from developing a disease in the future, and hence is positively related to longevity, but chronic insufficient sleep disrupts immune responses, metabolism and emotional resilience—which all have long-term consequences for health.</a:t>
            </a:r>
            <a:endParaRPr lang="en-IN"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5308176-20C2-511F-A812-F59302143BA1}"/>
              </a:ext>
            </a:extLst>
          </p:cNvPr>
          <p:cNvSpPr>
            <a:spLocks noGrp="1"/>
          </p:cNvSpPr>
          <p:nvPr>
            <p:ph type="sldNum" sz="quarter" idx="5"/>
          </p:nvPr>
        </p:nvSpPr>
        <p:spPr/>
        <p:txBody>
          <a:bodyPr/>
          <a:lstStyle/>
          <a:p>
            <a:fld id="{3FF936DF-0535-4064-B8D5-38F6A2F6538C}" type="slidenum">
              <a:rPr lang="en-IN" smtClean="0"/>
              <a:t>7</a:t>
            </a:fld>
            <a:endParaRPr lang="en-IN"/>
          </a:p>
        </p:txBody>
      </p:sp>
    </p:spTree>
    <p:extLst>
      <p:ext uri="{BB962C8B-B14F-4D97-AF65-F5344CB8AC3E}">
        <p14:creationId xmlns:p14="http://schemas.microsoft.com/office/powerpoint/2010/main" val="3430155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F4F50-05B4-613A-04BA-ABE7593C0E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70D890-E209-A6BB-DC59-3D1A70B10C13}"/>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2B0CE3FC-5787-1199-DBBE-EF00A7B71688}"/>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long-term health effects of persistent poor or intermittent sleep are well documented. Castiglione‐</a:t>
            </a:r>
            <a:r>
              <a:rPr lang="en-US" sz="1200" b="0" i="0" u="none" strike="noStrike" kern="1200" dirty="0" err="1">
                <a:solidFill>
                  <a:schemeClr val="tx1"/>
                </a:solidFill>
                <a:effectLst/>
                <a:latin typeface="+mn-lt"/>
                <a:ea typeface="+mn-ea"/>
                <a:cs typeface="+mn-cs"/>
              </a:rPr>
              <a:t>Fontanellaz</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indicate that regularity of sleep is related to a lower risk of future mental health problems, whereas irregular bedtimes are associated with a significantly higher risk. Beyond that, sleep irregularity and insufficient length are associated with significant adverse health effects, including a greater risk of cardiovascular events such as stroke and heart disease. A growing body of work has highlighted that not only is uninterrupted, high-quality sleep protective against future disease and thus positively associated with longevity, but chronic sleep deficiency also compromises immune function, metabolism and emotional resilience, all of which have far-reaching implications for the long-term trajectory of health .</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94E1799A-BD00-9D0A-D889-04E06A16B976}"/>
              </a:ext>
            </a:extLst>
          </p:cNvPr>
          <p:cNvSpPr>
            <a:spLocks noGrp="1"/>
          </p:cNvSpPr>
          <p:nvPr>
            <p:ph type="sldNum" sz="quarter" idx="5"/>
          </p:nvPr>
        </p:nvSpPr>
        <p:spPr/>
        <p:txBody>
          <a:bodyPr/>
          <a:lstStyle/>
          <a:p>
            <a:fld id="{3FF936DF-0535-4064-B8D5-38F6A2F6538C}" type="slidenum">
              <a:rPr lang="en-IN" smtClean="0"/>
              <a:t>8</a:t>
            </a:fld>
            <a:endParaRPr lang="en-IN"/>
          </a:p>
        </p:txBody>
      </p:sp>
    </p:spTree>
    <p:extLst>
      <p:ext uri="{BB962C8B-B14F-4D97-AF65-F5344CB8AC3E}">
        <p14:creationId xmlns:p14="http://schemas.microsoft.com/office/powerpoint/2010/main" val="3671014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5E01E-99BD-FCA5-B862-5BDF62F594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0FDA4D-EE05-A0CB-D51F-3BC67EACF155}"/>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FCD451FE-FDB0-DB91-A799-3B287BCF2B15}"/>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first is to shift the proportion of young adults achieving recommended sleep duration upwards, given established underachievement's in actual </a:t>
            </a:r>
            <a:r>
              <a:rPr lang="en-US" sz="1200" b="0" i="0" u="none" strike="noStrike" kern="1200">
                <a:solidFill>
                  <a:schemeClr val="tx1"/>
                </a:solidFill>
                <a:effectLst/>
                <a:latin typeface="+mn-lt"/>
                <a:ea typeface="+mn-ea"/>
                <a:cs typeface="+mn-cs"/>
              </a:rPr>
              <a:t>sleep behavior. </a:t>
            </a:r>
            <a:r>
              <a:rPr lang="en-US" sz="1200" b="0" i="0" u="none" strike="noStrike" kern="1200" dirty="0">
                <a:solidFill>
                  <a:schemeClr val="tx1"/>
                </a:solidFill>
                <a:effectLst/>
                <a:latin typeface="+mn-lt"/>
                <a:ea typeface="+mn-ea"/>
                <a:cs typeface="+mn-cs"/>
              </a:rPr>
              <a:t>This objective is quantifiable through pre- or post-campaign sleep hours reports. The second goal is around regularity and maintaining a routine bed- and wake-time, which studies have shown could be as important as the actual period of sleep for mental health. The third objective focuses on knowledge and attitudes, given that awareness is a precondition for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change in educating about principles of sleep hygiene. All objectives will be assessed using self-report measures like validated sleep logs, surveys, and sleep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questionnaires.</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65B08772-0D8D-DF0A-F35A-47231ECC89F0}"/>
              </a:ext>
            </a:extLst>
          </p:cNvPr>
          <p:cNvSpPr>
            <a:spLocks noGrp="1"/>
          </p:cNvSpPr>
          <p:nvPr>
            <p:ph type="sldNum" sz="quarter" idx="5"/>
          </p:nvPr>
        </p:nvSpPr>
        <p:spPr/>
        <p:txBody>
          <a:bodyPr/>
          <a:lstStyle/>
          <a:p>
            <a:fld id="{3FF936DF-0535-4064-B8D5-38F6A2F6538C}" type="slidenum">
              <a:rPr lang="en-IN" smtClean="0"/>
              <a:t>9</a:t>
            </a:fld>
            <a:endParaRPr lang="en-IN"/>
          </a:p>
        </p:txBody>
      </p:sp>
    </p:spTree>
    <p:extLst>
      <p:ext uri="{BB962C8B-B14F-4D97-AF65-F5344CB8AC3E}">
        <p14:creationId xmlns:p14="http://schemas.microsoft.com/office/powerpoint/2010/main" val="19600812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A6923-B680-0A65-1EC8-08F55E888B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0E370F-C819-5710-B92D-BA99D0E9F3E5}"/>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C578DF35-6BA1-5FC4-23D2-F75CD519E318}"/>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If the campaign reaches its objectives, this is likely to result in better day-to-day functioning immediately and fewer health complications in the future for the target group. Increased sleep duration and consistency have been linked to better cognitive skills, attention, and mood regulation that ultimately lead to improved education and professional achievements. They also lower short-term stress and affective disturbances, and thus enhance social interactions and mental health. Messman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(2024) demonstrate that persisting improvements in sleep are associated with reduced risk of chronic diseases such as cardiovascular and metabolic diseases; improved immune function is a further benefit. Finally, the encouragement of healthy sleep should increase resilience, quality of life and population health in the long-term.</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84B2DF4D-1871-F3D7-3937-4904B1D603BC}"/>
              </a:ext>
            </a:extLst>
          </p:cNvPr>
          <p:cNvSpPr>
            <a:spLocks noGrp="1"/>
          </p:cNvSpPr>
          <p:nvPr>
            <p:ph type="sldNum" sz="quarter" idx="5"/>
          </p:nvPr>
        </p:nvSpPr>
        <p:spPr/>
        <p:txBody>
          <a:bodyPr/>
          <a:lstStyle/>
          <a:p>
            <a:fld id="{3FF936DF-0535-4064-B8D5-38F6A2F6538C}" type="slidenum">
              <a:rPr lang="en-IN" smtClean="0"/>
              <a:t>10</a:t>
            </a:fld>
            <a:endParaRPr lang="en-IN"/>
          </a:p>
        </p:txBody>
      </p:sp>
    </p:spTree>
    <p:extLst>
      <p:ext uri="{BB962C8B-B14F-4D97-AF65-F5344CB8AC3E}">
        <p14:creationId xmlns:p14="http://schemas.microsoft.com/office/powerpoint/2010/main" val="3764518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r>
              <a:rPr lang="en-US" dirty="0"/>
              <a:t>Sleep is a fundamental biological activity which is required to have good physical and mental health (Ramar </a:t>
            </a:r>
            <a:r>
              <a:rPr lang="en-US" i="1" dirty="0"/>
              <a:t>et al.,</a:t>
            </a:r>
            <a:r>
              <a:rPr lang="en-US" dirty="0"/>
              <a:t> 2021). The demand of the lifestyle, employment, and technologies usually interrupts the sleep of young adults (Scott </a:t>
            </a:r>
            <a:r>
              <a:rPr lang="en-US" i="1" dirty="0"/>
              <a:t>et al.,</a:t>
            </a:r>
            <a:r>
              <a:rPr lang="en-US" dirty="0"/>
              <a:t> 2024). In early adulthood, bad sleeping habits increase the chances of fatigue, reduced concentration, and health disparities in the long run (</a:t>
            </a:r>
            <a:r>
              <a:rPr lang="en-US" dirty="0" err="1"/>
              <a:t>Onateze</a:t>
            </a:r>
            <a:r>
              <a:rPr lang="en-US" dirty="0"/>
              <a:t>, 2025).</a:t>
            </a:r>
          </a:p>
          <a:p>
            <a:br>
              <a:rPr lang="en-US" dirty="0"/>
            </a:br>
            <a:endParaRPr lang="en-US" dirty="0"/>
          </a:p>
        </p:txBody>
      </p:sp>
      <p:sp>
        <p:nvSpPr>
          <p:cNvPr id="4" name="Slide Number Placeholder 3"/>
          <p:cNvSpPr>
            <a:spLocks noGrp="1"/>
          </p:cNvSpPr>
          <p:nvPr>
            <p:ph type="sldNum" sz="quarter" idx="5"/>
          </p:nvPr>
        </p:nvSpPr>
        <p:spPr/>
        <p:txBody>
          <a:bodyPr/>
          <a:lstStyle/>
          <a:p>
            <a:fld id="{1854C901-2B4F-47A4-B067-C565FBB723E2}" type="slidenum">
              <a:t>12</a:t>
            </a:fld>
            <a:endParaRPr lang="en-US"/>
          </a:p>
        </p:txBody>
      </p:sp>
    </p:spTree>
    <p:extLst>
      <p:ext uri="{BB962C8B-B14F-4D97-AF65-F5344CB8AC3E}">
        <p14:creationId xmlns:p14="http://schemas.microsoft.com/office/powerpoint/2010/main" val="18524703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r>
              <a:rPr lang="en-US" dirty="0"/>
              <a:t>The Pittsburgh Sleep Quality Index is a tool to verify the quality of sleep and identify severe sleep issues (Carpi, 2025). Students attending universities typically experience issues with sleep, and most of them report a lack of sufficient sleep (Al Salmani </a:t>
            </a:r>
            <a:r>
              <a:rPr lang="en-US" i="1" dirty="0"/>
              <a:t>et al.,</a:t>
            </a:r>
            <a:r>
              <a:rPr lang="en-US" dirty="0"/>
              <a:t> 2020). This is because consistent, </a:t>
            </a:r>
            <a:r>
              <a:rPr lang="en-US" dirty="0" err="1"/>
              <a:t>systematised</a:t>
            </a:r>
            <a:r>
              <a:rPr lang="en-US" dirty="0"/>
              <a:t> </a:t>
            </a:r>
            <a:r>
              <a:rPr lang="en-US" dirty="0" err="1"/>
              <a:t>behaviour</a:t>
            </a:r>
            <a:r>
              <a:rPr lang="en-US" dirty="0"/>
              <a:t> changes result in people adhering to it and maintaining the change through a series of weeks (</a:t>
            </a:r>
            <a:r>
              <a:rPr lang="en-US" dirty="0" err="1"/>
              <a:t>Zarrett</a:t>
            </a:r>
            <a:r>
              <a:rPr lang="en-US" dirty="0"/>
              <a:t> </a:t>
            </a:r>
            <a:r>
              <a:rPr lang="en-US" i="1" dirty="0"/>
              <a:t>et al.,</a:t>
            </a:r>
            <a:r>
              <a:rPr lang="en-US" dirty="0"/>
              <a:t> 2020).</a:t>
            </a:r>
          </a:p>
          <a:p>
            <a:br>
              <a:rPr lang="en-US" dirty="0"/>
            </a:br>
            <a:endParaRPr lang="en-US" dirty="0"/>
          </a:p>
        </p:txBody>
      </p:sp>
      <p:sp>
        <p:nvSpPr>
          <p:cNvPr id="4" name="Slide Number Placeholder 3"/>
          <p:cNvSpPr>
            <a:spLocks noGrp="1"/>
          </p:cNvSpPr>
          <p:nvPr>
            <p:ph type="sldNum" sz="quarter" idx="5"/>
          </p:nvPr>
        </p:nvSpPr>
        <p:spPr/>
        <p:txBody>
          <a:bodyPr/>
          <a:lstStyle/>
          <a:p>
            <a:fld id="{1854C901-2B4F-47A4-B067-C565FBB723E2}" type="slidenum">
              <a:t>13</a:t>
            </a:fld>
            <a:endParaRPr lang="en-US"/>
          </a:p>
        </p:txBody>
      </p:sp>
    </p:spTree>
    <p:extLst>
      <p:ext uri="{BB962C8B-B14F-4D97-AF65-F5344CB8AC3E}">
        <p14:creationId xmlns:p14="http://schemas.microsoft.com/office/powerpoint/2010/main" val="39974932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r>
              <a:rPr lang="en-US" dirty="0"/>
              <a:t>Frequent sleep disorders are typical of big data researchers as they reveal numerous risk </a:t>
            </a:r>
            <a:r>
              <a:rPr lang="en-US" dirty="0" err="1"/>
              <a:t>behavioural</a:t>
            </a:r>
            <a:r>
              <a:rPr lang="en-US" dirty="0"/>
              <a:t> factors (Scott </a:t>
            </a:r>
            <a:r>
              <a:rPr lang="en-US" i="1" dirty="0"/>
              <a:t>et al.,</a:t>
            </a:r>
            <a:r>
              <a:rPr lang="en-US" dirty="0"/>
              <a:t> 2024). Poor sleep in university students is associated with reduced life quality and increased stress (Li </a:t>
            </a:r>
            <a:r>
              <a:rPr lang="en-US" i="1" dirty="0"/>
              <a:t>et al.</a:t>
            </a:r>
            <a:r>
              <a:rPr lang="en-US" dirty="0"/>
              <a:t>, 2020). Lifestyle factors and stresses are potent in influencing the quality of sleep and health (</a:t>
            </a:r>
            <a:r>
              <a:rPr lang="en-US" dirty="0" err="1"/>
              <a:t>Onateze</a:t>
            </a:r>
            <a:r>
              <a:rPr lang="en-US" dirty="0"/>
              <a:t>, 2025).</a:t>
            </a:r>
          </a:p>
          <a:p>
            <a:br>
              <a:rPr lang="en-US" dirty="0"/>
            </a:br>
            <a:endParaRPr lang="en-US" dirty="0"/>
          </a:p>
        </p:txBody>
      </p:sp>
      <p:sp>
        <p:nvSpPr>
          <p:cNvPr id="4" name="Slide Number Placeholder 3"/>
          <p:cNvSpPr>
            <a:spLocks noGrp="1"/>
          </p:cNvSpPr>
          <p:nvPr>
            <p:ph type="sldNum" sz="quarter" idx="5"/>
          </p:nvPr>
        </p:nvSpPr>
        <p:spPr/>
        <p:txBody>
          <a:bodyPr/>
          <a:lstStyle/>
          <a:p>
            <a:fld id="{1854C901-2B4F-47A4-B067-C565FBB723E2}" type="slidenum">
              <a:t>14</a:t>
            </a:fld>
            <a:endParaRPr lang="en-US"/>
          </a:p>
        </p:txBody>
      </p:sp>
    </p:spTree>
    <p:extLst>
      <p:ext uri="{BB962C8B-B14F-4D97-AF65-F5344CB8AC3E}">
        <p14:creationId xmlns:p14="http://schemas.microsoft.com/office/powerpoint/2010/main" val="552013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Process evaluation makes sure that the program occurs on schedule and identifies obstacles influencing engagement (</a:t>
            </a:r>
            <a:r>
              <a:rPr lang="en-US" dirty="0" err="1"/>
              <a:t>Zarrett</a:t>
            </a:r>
            <a:r>
              <a:rPr lang="en-US" dirty="0"/>
              <a:t> </a:t>
            </a:r>
            <a:r>
              <a:rPr lang="en-US" i="1" dirty="0"/>
              <a:t>et al.,</a:t>
            </a:r>
            <a:r>
              <a:rPr lang="en-US" dirty="0"/>
              <a:t> 2020). Sleep measurements by reliable tools such as PSQI are effective in establishing the </a:t>
            </a:r>
            <a:r>
              <a:rPr lang="en-US" dirty="0" err="1"/>
              <a:t>behavioural</a:t>
            </a:r>
            <a:r>
              <a:rPr lang="en-US" dirty="0"/>
              <a:t> changes over time (Carpi, 2025). The assessment during the long term will aid us in identifying whether a positive effect on sleep results in broader health outcomes (Ramar </a:t>
            </a:r>
            <a:r>
              <a:rPr lang="en-US" i="1" dirty="0"/>
              <a:t>et al.,</a:t>
            </a:r>
            <a:r>
              <a:rPr lang="en-US" dirty="0"/>
              <a:t> 2021).</a:t>
            </a:r>
          </a:p>
        </p:txBody>
      </p:sp>
      <p:sp>
        <p:nvSpPr>
          <p:cNvPr id="4" name="Slide Number Placeholder 3"/>
          <p:cNvSpPr>
            <a:spLocks noGrp="1"/>
          </p:cNvSpPr>
          <p:nvPr>
            <p:ph type="sldNum" sz="quarter" idx="5"/>
          </p:nvPr>
        </p:nvSpPr>
        <p:spPr/>
        <p:txBody>
          <a:bodyPr/>
          <a:lstStyle/>
          <a:p>
            <a:fld id="{1854C901-2B4F-47A4-B067-C565FBB723E2}" type="slidenum">
              <a:t>15</a:t>
            </a:fld>
            <a:endParaRPr lang="en-US"/>
          </a:p>
        </p:txBody>
      </p:sp>
    </p:spTree>
    <p:extLst>
      <p:ext uri="{BB962C8B-B14F-4D97-AF65-F5344CB8AC3E}">
        <p14:creationId xmlns:p14="http://schemas.microsoft.com/office/powerpoint/2010/main" val="42169005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r>
              <a:rPr lang="en-US" dirty="0"/>
              <a:t>The reduced academic performance and productivity are associated with sleep problems and poor sleep quality (Al Salmani </a:t>
            </a:r>
            <a:r>
              <a:rPr lang="en-US" i="1" dirty="0"/>
              <a:t>et al.,</a:t>
            </a:r>
            <a:r>
              <a:rPr lang="en-US" dirty="0"/>
              <a:t> 2020). The duration and consistency of sleep are associated with improved thinking and daytime alertness (Ramar </a:t>
            </a:r>
            <a:r>
              <a:rPr lang="en-US" i="1" dirty="0"/>
              <a:t>et al.,</a:t>
            </a:r>
            <a:r>
              <a:rPr lang="en-US" dirty="0"/>
              <a:t> 2021). It is necessary to involve both numbers and the emotions of participants to assess the </a:t>
            </a:r>
            <a:r>
              <a:rPr lang="en-US" dirty="0" err="1"/>
              <a:t>behaviour</a:t>
            </a:r>
            <a:r>
              <a:rPr lang="en-US" dirty="0"/>
              <a:t> change (</a:t>
            </a:r>
            <a:r>
              <a:rPr lang="en-US" dirty="0" err="1"/>
              <a:t>Onateze</a:t>
            </a:r>
            <a:r>
              <a:rPr lang="en-US" dirty="0"/>
              <a:t>, 2025).</a:t>
            </a:r>
          </a:p>
          <a:p>
            <a:br>
              <a:rPr lang="en-US" dirty="0"/>
            </a:br>
            <a:endParaRPr lang="en-US" dirty="0"/>
          </a:p>
        </p:txBody>
      </p:sp>
      <p:sp>
        <p:nvSpPr>
          <p:cNvPr id="4" name="Slide Number Placeholder 3"/>
          <p:cNvSpPr>
            <a:spLocks noGrp="1"/>
          </p:cNvSpPr>
          <p:nvPr>
            <p:ph type="sldNum" sz="quarter" idx="5"/>
          </p:nvPr>
        </p:nvSpPr>
        <p:spPr/>
        <p:txBody>
          <a:bodyPr/>
          <a:lstStyle/>
          <a:p>
            <a:fld id="{1854C901-2B4F-47A4-B067-C565FBB723E2}" type="slidenum">
              <a:t>17</a:t>
            </a:fld>
            <a:endParaRPr lang="en-US"/>
          </a:p>
        </p:txBody>
      </p:sp>
    </p:spTree>
    <p:extLst>
      <p:ext uri="{BB962C8B-B14F-4D97-AF65-F5344CB8AC3E}">
        <p14:creationId xmlns:p14="http://schemas.microsoft.com/office/powerpoint/2010/main" val="23161653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r>
              <a:rPr lang="en-US" dirty="0"/>
              <a:t>The collaboration with health providers and community groups increases the scale of the campaign (Ramar </a:t>
            </a:r>
            <a:r>
              <a:rPr lang="en-US" i="1" dirty="0"/>
              <a:t>et al.,</a:t>
            </a:r>
            <a:r>
              <a:rPr lang="en-US" dirty="0"/>
              <a:t> 2021). Environmental and lifestyle modifications, such as enhanced sleeping conditions, increase the quality of sleep (Zhang </a:t>
            </a:r>
            <a:r>
              <a:rPr lang="en-US" i="1" dirty="0"/>
              <a:t>et al.,</a:t>
            </a:r>
            <a:r>
              <a:rPr lang="en-US" dirty="0"/>
              <a:t> 2025). Health promotion requires the use of digital engagement tools since many of these young adults spend a significant amount of time using the internet and smartphones (ONS, 2020).</a:t>
            </a:r>
          </a:p>
          <a:p>
            <a:br>
              <a:rPr lang="en-US" dirty="0"/>
            </a:br>
            <a:endParaRPr lang="en-US" dirty="0"/>
          </a:p>
        </p:txBody>
      </p:sp>
      <p:sp>
        <p:nvSpPr>
          <p:cNvPr id="4" name="Slide Number Placeholder 3"/>
          <p:cNvSpPr>
            <a:spLocks noGrp="1"/>
          </p:cNvSpPr>
          <p:nvPr>
            <p:ph type="sldNum" sz="quarter" idx="5"/>
          </p:nvPr>
        </p:nvSpPr>
        <p:spPr/>
        <p:txBody>
          <a:bodyPr/>
          <a:lstStyle/>
          <a:p>
            <a:fld id="{1854C901-2B4F-47A4-B067-C565FBB723E2}" type="slidenum">
              <a:t>18</a:t>
            </a:fld>
            <a:endParaRPr lang="en-US"/>
          </a:p>
        </p:txBody>
      </p:sp>
    </p:spTree>
    <p:extLst>
      <p:ext uri="{BB962C8B-B14F-4D97-AF65-F5344CB8AC3E}">
        <p14:creationId xmlns:p14="http://schemas.microsoft.com/office/powerpoint/2010/main" val="2500259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Sleep hygiene is a set of behavioural and lifestyle practice that tends to allow an individual to have a sound and uninterrupted rest. The focus of the campaign is to improve the habits among individuals to maintain a sound sleep routine by following certain hygiene process that can significantly change the way quality of rest is undertaken. The importance is that it can lead to a healthy lifestyle and the addressing such sleep hygiene can be productive for an individual as several problems like mental health can be prevented.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2086334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Sleep can be regarded as a biological process which is essential for the survival of an individual. In the words of Peng et al. (2025), sleep deprivation is common among all people belonging to different age groups. The aim of the campaign is to educate every individual about the benefits of good sleep hygiene and encourage the sustainable behaviour that can help in bringing about enhancement of sleep.</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9644781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Good sleep can lead to physiological balance as it can help in supporting the immune system properly. It can help in quick recovery of illness and ensure that internal supporting functions such as metabolism, tissue repair and appetite can improve (Więckiewicz, Smardz and Martynowicz 2025). Consistency in sleep patterns can reduce any risk of chronic conditions lie obesity, diabetes as well as cardiovascular diseases. Hence, it is important that sleep hygiene contribute towards the long-term physical health of an individual and ensure less damage is caused. In this way, every individual can lead a healthy life, which can bring about positive influence for the environment.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183405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sociological perspective is that good sleep can influence a positive wellbeing among friends and other people. A well-rested individual tends to be attentive and communicate more effectively, thus bringing about a social life (Haylı, Chung and Kösem 2025). In terms of education, a well-rested student can have enhanced sense of concentration academically and ensure that there remains less errors in terms of work done. Broadly, sleep can be associated with mitigating any form of illness and ensure that a person remain aware at all times about their surroundings.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858194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Sleep hygiene can have a huge impact on the psychological wellbeing of an individual. Adequate sleep can help in the improvement of emotional activity. It can lead to reduced mood swings and reduce the level of irritability of work done. Poor sleep can be regarded to bring about a strong association of stress, anxiety as well as depression, thus supporting resilience as well as coping ability. Several cognitive functions like memory, learning attention as well as problem-solving are also considered as qualities that can be improved through effective sleep.</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6293074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Theory of Planned Behaviour provides an explanation about the way through which sleep hygiene can be beneficial for an improved health. In the words of Etim et al. (2025), sleep hygiene improves the subjective norms like social influences and cultural expectations. The perceived change in behaviour reflects on the confidence among an individual to ensure that healthy sleep habits are made despite several barriers that include stressful work environment. TPB helps in addressing these components and can allow the sleep hygiene campaign to strengthen its intentions while increasing the likelihood of the behavioural changes.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3905384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Observational learning</a:t>
            </a:r>
          </a:p>
          <a:p>
            <a:r>
              <a:rPr lang="en-US"/>
              <a:t>•	Self-efficacy (Egele, Klopp and Stark 2025)</a:t>
            </a:r>
          </a:p>
          <a:p>
            <a:r>
              <a:rPr lang="en-US"/>
              <a:t>•	Reciprocal determinism</a:t>
            </a:r>
          </a:p>
          <a:p>
            <a:r>
              <a:rPr lang="en-US"/>
              <a:t>The emphasis of Social Cognitive Theory is to identify the dynamic interaction between the individuals, environment and the behaviour pattern that tends to exist. Observational learning tends to suggest that every individual can observe others and learn from their behaviours (Egele, Klopp and Stark 2025). Reciprocal of the behaviour patterns can help in improving the quality of sleep and ensure that a positive influence on the environment as well as the mentality of the individual be created. In this way, the theory tends to support the use of role models for building confidence.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125449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application of the COM-B model can help in understanding the behavioural change that takes place in case good and sound sleep is practiced. Understanding the sleep cycles can help in bringing about positive sleep hygiene (Cawley and Stringer 2025). Several opportunities can be highlighted in this case, which tends to include motivation, as well as an effective assessment of enhancing the capability of sleeping through educational setting. Sleep hygiene interventions are effective as it can bring about motivation through goal-setting and formation of habits.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2007691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Some of the practical solutions that can be undertaken for improving sleep hygiene include maintaining a consistent sleep pattern through which can individual can form a discipline related to rest. Schedules wake time, even on weekends and holidays can help in bringing about an effective cycle. Creating an environment that induces sleep such as a dark and quiet room can help in relaxation and bring about quality sleep. Adjustments in lifestyle can also bring about relaxation and coordinate better with the requirements for maintaining a proper sleep-hygiene. These solutions can be promoted through the theories for long-term growth.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581860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conclusion that can be provided is that sleep hygiene is critical yet a neglected component of the health promotion. The benefit provided is immense with an improvement towards the wellbeing of individuals for improving the societal outcomes. The change in behaviour among individuals can be integrated through sleep and can well be designed to help maintain a positive aspect in the quest to improve a sustainable solution. Priority need to be provided to sleep hygiene so that healthier as well as a productive approach towards the community can be made.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113643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DBA24A-5130-81DF-5B30-7B75166243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D066B7-443B-254B-17FB-69D7A1E787C5}"/>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B03929ED-D394-9085-9076-3B86DA1AF4B4}"/>
              </a:ext>
            </a:extLst>
          </p:cNvPr>
          <p:cNvSpPr>
            <a:spLocks noGrp="1"/>
          </p:cNvSpPr>
          <p:nvPr>
            <p:ph type="body" idx="1"/>
          </p:nvPr>
        </p:nvSpPr>
        <p:spPr/>
        <p:txBody>
          <a:bodyPr/>
          <a:lstStyle/>
          <a:p>
            <a:pPr rtl="0"/>
            <a:endParaRPr lang="en-IN" dirty="0"/>
          </a:p>
        </p:txBody>
      </p:sp>
      <p:sp>
        <p:nvSpPr>
          <p:cNvPr id="4" name="Slide Number Placeholder 3">
            <a:extLst>
              <a:ext uri="{FF2B5EF4-FFF2-40B4-BE49-F238E27FC236}">
                <a16:creationId xmlns:a16="http://schemas.microsoft.com/office/drawing/2014/main" id="{91089E36-2E66-147E-96EF-4AC62B6A0043}"/>
              </a:ext>
            </a:extLst>
          </p:cNvPr>
          <p:cNvSpPr>
            <a:spLocks noGrp="1"/>
          </p:cNvSpPr>
          <p:nvPr>
            <p:ph type="sldNum" sz="quarter" idx="5"/>
          </p:nvPr>
        </p:nvSpPr>
        <p:spPr/>
        <p:txBody>
          <a:bodyPr/>
          <a:lstStyle/>
          <a:p>
            <a:fld id="{3FF936DF-0535-4064-B8D5-38F6A2F6538C}" type="slidenum">
              <a:rPr lang="en-IN" smtClean="0"/>
              <a:t>30</a:t>
            </a:fld>
            <a:endParaRPr lang="en-IN"/>
          </a:p>
        </p:txBody>
      </p:sp>
    </p:spTree>
    <p:extLst>
      <p:ext uri="{BB962C8B-B14F-4D97-AF65-F5344CB8AC3E}">
        <p14:creationId xmlns:p14="http://schemas.microsoft.com/office/powerpoint/2010/main" val="18984871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FD9C7CBD-DEF5-4628-87F5-0AA76931A28E}" type="datetimeFigureOut">
              <a:rPr lang="en-IN" smtClean="0"/>
              <a:t>14-02-2026</a:t>
            </a:fld>
            <a:endParaRPr lang="en-IN"/>
          </a:p>
        </p:txBody>
      </p:sp>
      <p:sp>
        <p:nvSpPr>
          <p:cNvPr id="5" name="Footer Placeholder 4"/>
          <p:cNvSpPr>
            <a:spLocks noGrp="1"/>
          </p:cNvSpPr>
          <p:nvPr>
            <p:ph type="ftr" sz="quarter" idx="11"/>
          </p:nvPr>
        </p:nvSpPr>
        <p:spPr>
          <a:xfrm>
            <a:off x="1371600" y="4323845"/>
            <a:ext cx="6400800" cy="365125"/>
          </a:xfrm>
        </p:spPr>
        <p:txBody>
          <a:bodyPr/>
          <a:lstStyle/>
          <a:p>
            <a:endParaRPr lang="en-IN"/>
          </a:p>
        </p:txBody>
      </p:sp>
      <p:sp>
        <p:nvSpPr>
          <p:cNvPr id="6" name="Slide Number Placeholder 5"/>
          <p:cNvSpPr>
            <a:spLocks noGrp="1"/>
          </p:cNvSpPr>
          <p:nvPr>
            <p:ph type="sldNum" sz="quarter" idx="12"/>
          </p:nvPr>
        </p:nvSpPr>
        <p:spPr>
          <a:xfrm>
            <a:off x="8077200" y="1430866"/>
            <a:ext cx="2743200" cy="365125"/>
          </a:xfrm>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1602632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9C7CBD-DEF5-4628-87F5-0AA76931A28E}" type="datetimeFigureOut">
              <a:rPr lang="en-IN" smtClean="0"/>
              <a:t>14-02-2026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1180131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FD9C7CBD-DEF5-4628-87F5-0AA76931A28E}" type="datetimeFigureOut">
              <a:rPr lang="en-IN" smtClean="0"/>
              <a:t>14-02-2026</a:t>
            </a:fld>
            <a:endParaRPr lang="en-IN"/>
          </a:p>
        </p:txBody>
      </p:sp>
      <p:sp>
        <p:nvSpPr>
          <p:cNvPr id="5" name="Footer Placeholder 4"/>
          <p:cNvSpPr>
            <a:spLocks noGrp="1"/>
          </p:cNvSpPr>
          <p:nvPr>
            <p:ph type="ftr" sz="quarter" idx="11"/>
          </p:nvPr>
        </p:nvSpPr>
        <p:spPr>
          <a:xfrm>
            <a:off x="685800" y="381001"/>
            <a:ext cx="6991492" cy="364065"/>
          </a:xfrm>
        </p:spPr>
        <p:txBody>
          <a:bodyPr/>
          <a:lstStyle/>
          <a:p>
            <a:endParaRPr lang="en-IN"/>
          </a:p>
        </p:txBody>
      </p:sp>
      <p:sp>
        <p:nvSpPr>
          <p:cNvPr id="6" name="Slide Number Placeholder 5"/>
          <p:cNvSpPr>
            <a:spLocks noGrp="1"/>
          </p:cNvSpPr>
          <p:nvPr>
            <p:ph type="sldNum" sz="quarter" idx="12"/>
          </p:nvPr>
        </p:nvSpPr>
        <p:spPr>
          <a:xfrm>
            <a:off x="10862452" y="381000"/>
            <a:ext cx="643748" cy="365125"/>
          </a:xfrm>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2504209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4293062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9C7CBD-DEF5-4628-87F5-0AA76931A28E}" type="datetimeFigureOut">
              <a:rPr lang="en-IN" smtClean="0"/>
              <a:t>14-02-2026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4092085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9C7CBD-DEF5-4628-87F5-0AA76931A28E}" type="datetimeFigureOut">
              <a:rPr lang="en-IN" smtClean="0"/>
              <a:t>14-02-2026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1365703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9C7CBD-DEF5-4628-87F5-0AA76931A28E}" type="datetimeFigureOut">
              <a:rPr lang="en-IN" smtClean="0"/>
              <a:t>14-02-2026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3250085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4238545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4214607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3811901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a:xfrm>
            <a:off x="685800" y="379941"/>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34754155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a:xfrm>
            <a:off x="685800" y="379941"/>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8A0D8CAB-2F55-4FA1-B27F-63B2A7B81D9E}" type="slidenum">
              <a:rPr lang="en-IN" smtClean="0"/>
              <a:t>‹#›</a:t>
            </a:fld>
            <a:endParaRPr lang="en-IN"/>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3397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a:xfrm>
            <a:off x="685800" y="378883"/>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16887714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D9C7CBD-DEF5-4628-87F5-0AA76931A28E}" type="datetimeFigureOut">
              <a:rPr lang="en-IN" smtClean="0"/>
              <a:t>14-02-2026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4183663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D9C7CBD-DEF5-4628-87F5-0AA76931A28E}" type="datetimeFigureOut">
              <a:rPr lang="en-IN" smtClean="0"/>
              <a:t>14-02-2026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12668945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9C7CBD-DEF5-4628-87F5-0AA76931A28E}" type="datetimeFigureOut">
              <a:rPr lang="en-IN" smtClean="0"/>
              <a:t>14-02-2026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25704409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D9C7CBD-DEF5-4628-87F5-0AA76931A28E}" type="datetimeFigureOut">
              <a:rPr lang="en-IN" smtClean="0"/>
              <a:t>14-02-2026</a:t>
            </a:fld>
            <a:endParaRPr lang="en-IN"/>
          </a:p>
        </p:txBody>
      </p:sp>
      <p:sp>
        <p:nvSpPr>
          <p:cNvPr id="5" name="Footer Placeholder 4"/>
          <p:cNvSpPr>
            <a:spLocks noGrp="1"/>
          </p:cNvSpPr>
          <p:nvPr>
            <p:ph type="ftr" sz="quarter" idx="11"/>
          </p:nvPr>
        </p:nvSpPr>
        <p:spPr>
          <a:xfrm>
            <a:off x="685800" y="381000"/>
            <a:ext cx="6991492" cy="365125"/>
          </a:xfrm>
        </p:spPr>
        <p:txBody>
          <a:bodyPr/>
          <a:lstStyle/>
          <a:p>
            <a:endParaRPr lang="en-IN"/>
          </a:p>
        </p:txBody>
      </p:sp>
      <p:sp>
        <p:nvSpPr>
          <p:cNvPr id="6" name="Slide Number Placeholder 5"/>
          <p:cNvSpPr>
            <a:spLocks noGrp="1"/>
          </p:cNvSpPr>
          <p:nvPr>
            <p:ph type="sldNum" sz="quarter" idx="12"/>
          </p:nvPr>
        </p:nvSpPr>
        <p:spPr>
          <a:xfrm>
            <a:off x="10862452" y="381000"/>
            <a:ext cx="643748" cy="365125"/>
          </a:xfrm>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2433913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D9C7CBD-DEF5-4628-87F5-0AA76931A28E}" type="datetimeFigureOut">
              <a:rPr lang="en-IN" smtClean="0"/>
              <a:t>14-02-2026</a:t>
            </a:fld>
            <a:endParaRPr lang="en-IN"/>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A0D8CAB-2F55-4FA1-B27F-63B2A7B81D9E}" type="slidenum">
              <a:rPr lang="en-IN" smtClean="0"/>
              <a:t>‹#›</a:t>
            </a:fld>
            <a:endParaRPr lang="en-IN"/>
          </a:p>
        </p:txBody>
      </p:sp>
    </p:spTree>
    <p:extLst>
      <p:ext uri="{BB962C8B-B14F-4D97-AF65-F5344CB8AC3E}">
        <p14:creationId xmlns:p14="http://schemas.microsoft.com/office/powerpoint/2010/main" val="16818570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clmsleep.com/sleep-hygiene/"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8" Type="http://schemas.openxmlformats.org/officeDocument/2006/relationships/hyperlink" Target="https://journals.lww.com/hhmi/fulltext/2024/08030/sleep,_sleep_disorders,_and_mental_health__a.3.aspx?context=latestarticles" TargetMode="External"/><Relationship Id="rId13" Type="http://schemas.openxmlformats.org/officeDocument/2006/relationships/hyperlink" Target="https://onlinelibrary.wiley.com/doi/pdf/10.1002/jad.70083" TargetMode="External"/><Relationship Id="rId3" Type="http://schemas.openxmlformats.org/officeDocument/2006/relationships/hyperlink" Target="https://www.mdpi.com/2076-328X/15/6/823" TargetMode="External"/><Relationship Id="rId7" Type="http://schemas.openxmlformats.org/officeDocument/2006/relationships/hyperlink" Target="https://www.healthiertogether.nhs.uk/young-person/sleep" TargetMode="External"/><Relationship Id="rId12" Type="http://schemas.openxmlformats.org/officeDocument/2006/relationships/hyperlink" Target="https://www.nhs.uk/conditions/insomnia/"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tandfonline.com/doi/pdf/10.2147/ijgm.s563616" TargetMode="External"/><Relationship Id="rId11" Type="http://schemas.openxmlformats.org/officeDocument/2006/relationships/hyperlink" Target="https://digital.nhs.uk/data-and-information/publications/statistical/mental-health-of-children-and-young-people-in-england/2023-wave-4-follow-up/part-2-sleep-loneliness-activities-and-health-behaviours" TargetMode="External"/><Relationship Id="rId5" Type="http://schemas.openxmlformats.org/officeDocument/2006/relationships/hyperlink" Target="https://www.cdc.gov/sleep/about_sleep/how_much_sleep.html" TargetMode="External"/><Relationship Id="rId10" Type="http://schemas.openxmlformats.org/officeDocument/2006/relationships/hyperlink" Target="https://link.springer.com/content/pdf/10.1186/s12889-025-24794-7.pdf" TargetMode="External"/><Relationship Id="rId4" Type="http://schemas.openxmlformats.org/officeDocument/2006/relationships/hyperlink" Target="https://onlinelibrary.wiley.com/doi/pdfdirect/10.1111/jsr.13865" TargetMode="External"/><Relationship Id="rId9" Type="http://schemas.openxmlformats.org/officeDocument/2006/relationships/hyperlink" Target="https://www.sciencedirect.com/science/article/am/pii/S2352721824000603" TargetMode="Externa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17960-255C-EFC1-D694-7C220E5F8B21}"/>
              </a:ext>
            </a:extLst>
          </p:cNvPr>
          <p:cNvSpPr>
            <a:spLocks noGrp="1"/>
          </p:cNvSpPr>
          <p:nvPr>
            <p:ph type="ctrTitle"/>
          </p:nvPr>
        </p:nvSpPr>
        <p:spPr/>
        <p:txBody>
          <a:bodyPr/>
          <a:lstStyle/>
          <a:p>
            <a:r>
              <a:rPr lang="en-IN" b="1" dirty="0"/>
              <a:t>sleep hygiene</a:t>
            </a:r>
          </a:p>
        </p:txBody>
      </p:sp>
      <p:pic>
        <p:nvPicPr>
          <p:cNvPr id="1030" name="Picture 6" descr="Sleep Hygiene — Building Brains Together">
            <a:extLst>
              <a:ext uri="{FF2B5EF4-FFF2-40B4-BE49-F238E27FC236}">
                <a16:creationId xmlns:a16="http://schemas.microsoft.com/office/drawing/2014/main" id="{05E0231B-FC71-FFCC-3E88-F360F25456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Discover University of Wales Trinity Saint David">
            <a:extLst>
              <a:ext uri="{FF2B5EF4-FFF2-40B4-BE49-F238E27FC236}">
                <a16:creationId xmlns:a16="http://schemas.microsoft.com/office/drawing/2014/main" id="{C106499D-C04B-9F59-4B64-54F3A1A752DE}"/>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98016" y="177803"/>
            <a:ext cx="1809750" cy="723900"/>
          </a:xfrm>
          <a:prstGeom prst="rect">
            <a:avLst/>
          </a:prstGeom>
          <a:noFill/>
          <a:ln>
            <a:noFill/>
          </a:ln>
        </p:spPr>
      </p:pic>
      <p:sp>
        <p:nvSpPr>
          <p:cNvPr id="6" name="TextBox 10">
            <a:extLst>
              <a:ext uri="{FF2B5EF4-FFF2-40B4-BE49-F238E27FC236}">
                <a16:creationId xmlns:a16="http://schemas.microsoft.com/office/drawing/2014/main" id="{465DAD6D-7EB9-9810-1A0F-84D862B91028}"/>
              </a:ext>
            </a:extLst>
          </p:cNvPr>
          <p:cNvSpPr txBox="1"/>
          <p:nvPr/>
        </p:nvSpPr>
        <p:spPr>
          <a:xfrm>
            <a:off x="98016" y="1079506"/>
            <a:ext cx="4593340" cy="1063753"/>
          </a:xfrm>
          <a:prstGeom prst="rect">
            <a:avLst/>
          </a:prstGeom>
        </p:spPr>
        <p:txBody>
          <a:bodyPr wrap="square" lIns="0" tIns="0" rIns="0" bIns="0" rtlCol="0" anchor="t">
            <a:spAutoFit/>
          </a:bodyPr>
          <a:lstStyle/>
          <a:p>
            <a:pPr algn="just">
              <a:lnSpc>
                <a:spcPct val="150000"/>
              </a:lnSpc>
            </a:pPr>
            <a:r>
              <a:rPr lang="en-US" sz="1600" b="1" u="sng" dirty="0">
                <a:solidFill>
                  <a:schemeClr val="bg1"/>
                </a:solidFill>
                <a:latin typeface="Times New Roman" panose="02020603050405020304" pitchFamily="18" charset="0"/>
                <a:ea typeface="Arial"/>
                <a:cs typeface="Times New Roman" panose="02020603050405020304" pitchFamily="18" charset="0"/>
                <a:sym typeface="Arial"/>
              </a:rPr>
              <a:t>Social Epidemiology and Public Health Development</a:t>
            </a:r>
          </a:p>
          <a:p>
            <a:pPr algn="just">
              <a:lnSpc>
                <a:spcPct val="150000"/>
              </a:lnSpc>
            </a:pPr>
            <a:r>
              <a:rPr lang="en-US" sz="1600" b="1" dirty="0">
                <a:solidFill>
                  <a:schemeClr val="bg1"/>
                </a:solidFill>
                <a:latin typeface="Times New Roman" panose="02020603050405020304" pitchFamily="18" charset="0"/>
                <a:ea typeface="Arial"/>
                <a:cs typeface="Times New Roman" panose="02020603050405020304" pitchFamily="18" charset="0"/>
                <a:sym typeface="Arial"/>
              </a:rPr>
              <a:t>Module Code: LCHS7000 </a:t>
            </a:r>
          </a:p>
          <a:p>
            <a:pPr marL="0" lvl="0" indent="0" algn="just">
              <a:lnSpc>
                <a:spcPct val="150000"/>
              </a:lnSpc>
            </a:pPr>
            <a:r>
              <a:rPr lang="en-US" sz="1600" b="1" dirty="0">
                <a:solidFill>
                  <a:schemeClr val="bg1"/>
                </a:solidFill>
                <a:latin typeface="Times New Roman" panose="02020603050405020304" pitchFamily="18" charset="0"/>
                <a:ea typeface="Arial"/>
                <a:cs typeface="Times New Roman" panose="02020603050405020304" pitchFamily="18" charset="0"/>
                <a:sym typeface="Arial"/>
              </a:rPr>
              <a:t>Lecturer: Dr. </a:t>
            </a:r>
            <a:r>
              <a:rPr lang="en-US" sz="1600" b="1" dirty="0" err="1">
                <a:solidFill>
                  <a:schemeClr val="bg1"/>
                </a:solidFill>
                <a:latin typeface="Times New Roman" panose="02020603050405020304" pitchFamily="18" charset="0"/>
                <a:ea typeface="Arial"/>
                <a:cs typeface="Times New Roman" panose="02020603050405020304" pitchFamily="18" charset="0"/>
                <a:sym typeface="Arial"/>
              </a:rPr>
              <a:t>Humdi</a:t>
            </a:r>
            <a:r>
              <a:rPr lang="en-US" sz="1600" b="1" dirty="0">
                <a:solidFill>
                  <a:schemeClr val="bg1"/>
                </a:solidFill>
                <a:latin typeface="Times New Roman" panose="02020603050405020304" pitchFamily="18" charset="0"/>
                <a:ea typeface="Arial"/>
                <a:cs typeface="Times New Roman" panose="02020603050405020304" pitchFamily="18" charset="0"/>
                <a:sym typeface="Arial"/>
              </a:rPr>
              <a:t> Hussain</a:t>
            </a:r>
          </a:p>
        </p:txBody>
      </p:sp>
      <p:sp>
        <p:nvSpPr>
          <p:cNvPr id="8" name="TextBox 5">
            <a:extLst>
              <a:ext uri="{FF2B5EF4-FFF2-40B4-BE49-F238E27FC236}">
                <a16:creationId xmlns:a16="http://schemas.microsoft.com/office/drawing/2014/main" id="{5E05241B-6CD4-C063-CD21-916369602FB9}"/>
              </a:ext>
            </a:extLst>
          </p:cNvPr>
          <p:cNvSpPr txBox="1"/>
          <p:nvPr/>
        </p:nvSpPr>
        <p:spPr>
          <a:xfrm>
            <a:off x="8829368" y="425794"/>
            <a:ext cx="3097161" cy="1479251"/>
          </a:xfrm>
          <a:prstGeom prst="rect">
            <a:avLst/>
          </a:prstGeom>
        </p:spPr>
        <p:txBody>
          <a:bodyPr wrap="square" lIns="0" tIns="0" rIns="0" bIns="0" rtlCol="0" anchor="t">
            <a:spAutoFit/>
          </a:bodyPr>
          <a:lstStyle/>
          <a:p>
            <a:pPr marL="0" lvl="0" indent="0" algn="r">
              <a:lnSpc>
                <a:spcPct val="150000"/>
              </a:lnSpc>
            </a:pPr>
            <a:r>
              <a:rPr lang="en-US" sz="1600" b="1" u="sng" dirty="0">
                <a:solidFill>
                  <a:schemeClr val="bg1"/>
                </a:solidFill>
                <a:latin typeface="Times New Roman" panose="02020603050405020304" pitchFamily="18" charset="0"/>
                <a:ea typeface="Arial"/>
                <a:cs typeface="Times New Roman" panose="02020603050405020304" pitchFamily="18" charset="0"/>
                <a:sym typeface="Arial"/>
              </a:rPr>
              <a:t>Presented by:</a:t>
            </a:r>
          </a:p>
          <a:p>
            <a:pPr marL="0" lvl="0" indent="0" algn="r">
              <a:lnSpc>
                <a:spcPct val="150000"/>
              </a:lnSpc>
            </a:pPr>
            <a:r>
              <a:rPr lang="en-US" sz="1600" b="1" dirty="0">
                <a:solidFill>
                  <a:schemeClr val="bg1"/>
                </a:solidFill>
                <a:latin typeface="Times New Roman" panose="02020603050405020304" pitchFamily="18" charset="0"/>
                <a:ea typeface="Arial"/>
                <a:cs typeface="Times New Roman" panose="02020603050405020304" pitchFamily="18" charset="0"/>
                <a:sym typeface="Arial"/>
              </a:rPr>
              <a:t>Priyanka </a:t>
            </a:r>
            <a:r>
              <a:rPr lang="en-US" sz="1600" b="1" dirty="0" err="1">
                <a:solidFill>
                  <a:schemeClr val="bg1"/>
                </a:solidFill>
                <a:latin typeface="Times New Roman" panose="02020603050405020304" pitchFamily="18" charset="0"/>
                <a:ea typeface="Arial"/>
                <a:cs typeface="Times New Roman" panose="02020603050405020304" pitchFamily="18" charset="0"/>
                <a:sym typeface="Arial"/>
              </a:rPr>
              <a:t>Kakadiya</a:t>
            </a:r>
            <a:r>
              <a:rPr lang="en-US" sz="1600" b="1" dirty="0">
                <a:solidFill>
                  <a:schemeClr val="bg1"/>
                </a:solidFill>
                <a:latin typeface="Times New Roman" panose="02020603050405020304" pitchFamily="18" charset="0"/>
                <a:ea typeface="Arial"/>
                <a:cs typeface="Times New Roman" panose="02020603050405020304" pitchFamily="18" charset="0"/>
                <a:sym typeface="Arial"/>
              </a:rPr>
              <a:t> (2527512)</a:t>
            </a:r>
          </a:p>
          <a:p>
            <a:pPr marL="0" lvl="0" indent="0" algn="r">
              <a:lnSpc>
                <a:spcPct val="150000"/>
              </a:lnSpc>
            </a:pPr>
            <a:r>
              <a:rPr lang="en-US" sz="1600" b="1" dirty="0">
                <a:solidFill>
                  <a:schemeClr val="bg1"/>
                </a:solidFill>
                <a:latin typeface="Times New Roman" panose="02020603050405020304" pitchFamily="18" charset="0"/>
                <a:ea typeface="Arial"/>
                <a:cs typeface="Times New Roman" panose="02020603050405020304" pitchFamily="18" charset="0"/>
                <a:sym typeface="Arial"/>
              </a:rPr>
              <a:t> Shivani Patel (2508120)</a:t>
            </a:r>
          </a:p>
          <a:p>
            <a:pPr marL="0" lvl="0" indent="0" algn="r">
              <a:lnSpc>
                <a:spcPct val="150000"/>
              </a:lnSpc>
            </a:pPr>
            <a:r>
              <a:rPr lang="en-US" sz="1600" b="1" dirty="0">
                <a:solidFill>
                  <a:schemeClr val="bg1"/>
                </a:solidFill>
                <a:latin typeface="Times New Roman" panose="02020603050405020304" pitchFamily="18" charset="0"/>
                <a:ea typeface="Arial"/>
                <a:cs typeface="Times New Roman" panose="02020603050405020304" pitchFamily="18" charset="0"/>
                <a:sym typeface="Arial"/>
              </a:rPr>
              <a:t>Mit Ahir (2513323)</a:t>
            </a:r>
          </a:p>
        </p:txBody>
      </p:sp>
    </p:spTree>
    <p:extLst>
      <p:ext uri="{BB962C8B-B14F-4D97-AF65-F5344CB8AC3E}">
        <p14:creationId xmlns:p14="http://schemas.microsoft.com/office/powerpoint/2010/main" val="3676560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C281E-651B-3C54-CB84-95738CE7313A}"/>
              </a:ext>
            </a:extLst>
          </p:cNvPr>
          <p:cNvSpPr>
            <a:spLocks noGrp="1"/>
          </p:cNvSpPr>
          <p:nvPr>
            <p:ph type="title"/>
          </p:nvPr>
        </p:nvSpPr>
        <p:spPr>
          <a:xfrm>
            <a:off x="103239" y="194103"/>
            <a:ext cx="6327058" cy="1293028"/>
          </a:xfrm>
        </p:spPr>
        <p:txBody>
          <a:bodyPr>
            <a:normAutofit/>
          </a:bodyPr>
          <a:lstStyle/>
          <a:p>
            <a:pPr algn="ctr"/>
            <a:r>
              <a:rPr lang="en-US" sz="2400" b="1" cap="none" dirty="0">
                <a:latin typeface="Times New Roman" panose="02020603050405020304" pitchFamily="18" charset="0"/>
                <a:cs typeface="Times New Roman" panose="02020603050405020304" pitchFamily="18" charset="0"/>
              </a:rPr>
              <a:t>Introduction and Rationale for the Campaign</a:t>
            </a:r>
            <a:endParaRPr lang="en-IN" sz="24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793ACD8-76BF-2AD6-60C5-2CA063C4FC0D}"/>
              </a:ext>
            </a:extLst>
          </p:cNvPr>
          <p:cNvSpPr>
            <a:spLocks noGrp="1"/>
          </p:cNvSpPr>
          <p:nvPr>
            <p:ph idx="1"/>
          </p:nvPr>
        </p:nvSpPr>
        <p:spPr>
          <a:xfrm>
            <a:off x="322006" y="1830766"/>
            <a:ext cx="6108291" cy="4024125"/>
          </a:xfrm>
        </p:spPr>
        <p:txBody>
          <a:bodyPr>
            <a:normAutofit fontScale="85000" lnSpcReduction="20000"/>
          </a:bodyPr>
          <a:lstStyle/>
          <a:p>
            <a:pPr>
              <a:lnSpc>
                <a:spcPct val="150000"/>
              </a:lnSpc>
            </a:pPr>
            <a:r>
              <a:rPr lang="en-US" sz="2000" dirty="0">
                <a:latin typeface="Times New Roman" panose="02020603050405020304" pitchFamily="18" charset="0"/>
                <a:cs typeface="Times New Roman" panose="02020603050405020304" pitchFamily="18" charset="0"/>
              </a:rPr>
              <a:t>A third of young adults (18 to 30-year-olds) in the UK have 'chronic sleep deprivation' that affects physical and mental health problems (NHS, 2023). </a:t>
            </a:r>
          </a:p>
          <a:p>
            <a:pPr>
              <a:lnSpc>
                <a:spcPct val="150000"/>
              </a:lnSpc>
            </a:pPr>
            <a:r>
              <a:rPr lang="en-US" sz="2000" dirty="0">
                <a:latin typeface="Times New Roman" panose="02020603050405020304" pitchFamily="18" charset="0"/>
                <a:cs typeface="Times New Roman" panose="02020603050405020304" pitchFamily="18" charset="0"/>
              </a:rPr>
              <a:t>Sleep (7-9 hours) is critical to cognitive, emotional and physical health (Centers for Disease Control and Prevention, 2024).</a:t>
            </a:r>
          </a:p>
          <a:p>
            <a:pPr>
              <a:lnSpc>
                <a:spcPct val="150000"/>
              </a:lnSpc>
            </a:pPr>
            <a:r>
              <a:rPr lang="en-US" sz="2000" dirty="0">
                <a:latin typeface="Times New Roman" panose="02020603050405020304" pitchFamily="18" charset="0"/>
                <a:cs typeface="Times New Roman" panose="02020603050405020304" pitchFamily="18" charset="0"/>
              </a:rPr>
              <a:t>The sleep hygiene behaviors are modifiable and could be improved to enhance health outcomes.</a:t>
            </a:r>
          </a:p>
          <a:p>
            <a:pPr>
              <a:lnSpc>
                <a:spcPct val="150000"/>
              </a:lnSpc>
            </a:pPr>
            <a:r>
              <a:rPr lang="en-US" sz="2000" dirty="0">
                <a:latin typeface="Times New Roman" panose="02020603050405020304" pitchFamily="18" charset="0"/>
                <a:cs typeface="Times New Roman" panose="02020603050405020304" pitchFamily="18" charset="0"/>
              </a:rPr>
              <a:t>This intervention targets the low compliance with sleep recommendations and the negative health consequences associated with it.</a:t>
            </a:r>
          </a:p>
        </p:txBody>
      </p:sp>
      <p:pic>
        <p:nvPicPr>
          <p:cNvPr id="3078" name="Picture 6" descr="undefined">
            <a:extLst>
              <a:ext uri="{FF2B5EF4-FFF2-40B4-BE49-F238E27FC236}">
                <a16:creationId xmlns:a16="http://schemas.microsoft.com/office/drawing/2014/main" id="{95EA4759-4C91-EFF1-EF07-549144779F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7948" y="0"/>
            <a:ext cx="5624052"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56B7948-C442-6FC8-1810-A2F87E16173C}"/>
              </a:ext>
            </a:extLst>
          </p:cNvPr>
          <p:cNvSpPr txBox="1"/>
          <p:nvPr/>
        </p:nvSpPr>
        <p:spPr>
          <a:xfrm>
            <a:off x="465694" y="6387163"/>
            <a:ext cx="2673752" cy="369332"/>
          </a:xfrm>
          <a:prstGeom prst="rect">
            <a:avLst/>
          </a:prstGeom>
          <a:noFill/>
        </p:spPr>
        <p:txBody>
          <a:bodyPr wrap="square" rtlCol="0">
            <a:spAutoFit/>
          </a:bodyPr>
          <a:lstStyle/>
          <a:p>
            <a:r>
              <a:rPr lang="en-IN" dirty="0"/>
              <a:t>Priyanka </a:t>
            </a:r>
            <a:r>
              <a:rPr lang="en-IN" dirty="0" err="1"/>
              <a:t>kakadiya</a:t>
            </a:r>
            <a:endParaRPr lang="en-IN" dirty="0"/>
          </a:p>
        </p:txBody>
      </p:sp>
    </p:spTree>
    <p:extLst>
      <p:ext uri="{BB962C8B-B14F-4D97-AF65-F5344CB8AC3E}">
        <p14:creationId xmlns:p14="http://schemas.microsoft.com/office/powerpoint/2010/main" val="2103169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65FAE1-AE6A-ABBE-6727-BAA78EC5A3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9478C0-6337-2D95-5075-20E6A4CE2500}"/>
              </a:ext>
            </a:extLst>
          </p:cNvPr>
          <p:cNvSpPr>
            <a:spLocks noGrp="1"/>
          </p:cNvSpPr>
          <p:nvPr>
            <p:ph type="title"/>
          </p:nvPr>
        </p:nvSpPr>
        <p:spPr>
          <a:xfrm>
            <a:off x="221227" y="4726859"/>
            <a:ext cx="3682180" cy="1293028"/>
          </a:xfrm>
        </p:spPr>
        <p:txBody>
          <a:bodyPr>
            <a:normAutofit/>
          </a:bodyPr>
          <a:lstStyle/>
          <a:p>
            <a:pPr algn="ctr">
              <a:lnSpc>
                <a:spcPct val="150000"/>
              </a:lnSpc>
            </a:pPr>
            <a:r>
              <a:rPr lang="en-US" sz="2000" b="1" cap="none" dirty="0">
                <a:latin typeface="Times New Roman" panose="02020603050405020304" pitchFamily="18" charset="0"/>
                <a:cs typeface="Times New Roman" panose="02020603050405020304" pitchFamily="18" charset="0"/>
              </a:rPr>
              <a:t>Target Population and Public Health Context</a:t>
            </a:r>
            <a:endParaRPr lang="en-IN" sz="20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417E9D7-5653-ADA9-9BD4-5C151BB8D5A0}"/>
              </a:ext>
            </a:extLst>
          </p:cNvPr>
          <p:cNvSpPr>
            <a:spLocks noGrp="1"/>
          </p:cNvSpPr>
          <p:nvPr>
            <p:ph idx="1"/>
          </p:nvPr>
        </p:nvSpPr>
        <p:spPr>
          <a:xfrm>
            <a:off x="3980833" y="4726859"/>
            <a:ext cx="7989940" cy="2003102"/>
          </a:xfrm>
        </p:spPr>
        <p:txBody>
          <a:bodyPr>
            <a:normAutofit fontScale="62500" lnSpcReduction="20000"/>
          </a:bodyPr>
          <a:lstStyle/>
          <a:p>
            <a:pPr>
              <a:lnSpc>
                <a:spcPct val="150000"/>
              </a:lnSpc>
            </a:pPr>
            <a:r>
              <a:rPr lang="en-US" sz="2000" b="1" i="1" dirty="0">
                <a:latin typeface="Times New Roman" panose="02020603050405020304" pitchFamily="18" charset="0"/>
                <a:cs typeface="Times New Roman" panose="02020603050405020304" pitchFamily="18" charset="0"/>
              </a:rPr>
              <a:t>Targeted group: 18-30</a:t>
            </a:r>
            <a:r>
              <a:rPr lang="en-US" sz="2000" dirty="0">
                <a:latin typeface="Times New Roman" panose="02020603050405020304" pitchFamily="18" charset="0"/>
                <a:cs typeface="Times New Roman" panose="02020603050405020304" pitchFamily="18" charset="0"/>
              </a:rPr>
              <a:t>-year-olds in the UK, a high-stress transition age.</a:t>
            </a:r>
          </a:p>
          <a:p>
            <a:pPr>
              <a:lnSpc>
                <a:spcPct val="150000"/>
              </a:lnSpc>
            </a:pPr>
            <a:r>
              <a:rPr lang="en-US" sz="2000" dirty="0">
                <a:latin typeface="Times New Roman" panose="02020603050405020304" pitchFamily="18" charset="0"/>
                <a:cs typeface="Times New Roman" panose="02020603050405020304" pitchFamily="18" charset="0"/>
              </a:rPr>
              <a:t>This age band has a self-reported higher rate of sleep problems than do younger children (Weaver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2025).</a:t>
            </a:r>
          </a:p>
          <a:p>
            <a:pPr>
              <a:lnSpc>
                <a:spcPct val="150000"/>
              </a:lnSpc>
            </a:pPr>
            <a:r>
              <a:rPr lang="en-US" sz="2000" dirty="0">
                <a:latin typeface="Times New Roman" panose="02020603050405020304" pitchFamily="18" charset="0"/>
                <a:cs typeface="Times New Roman" panose="02020603050405020304" pitchFamily="18" charset="0"/>
              </a:rPr>
              <a:t>Lifestyle variables such as routine schedules, screen-media use and academic or work obligations stand in the way of successful sleep.</a:t>
            </a:r>
          </a:p>
          <a:p>
            <a:pPr>
              <a:lnSpc>
                <a:spcPct val="150000"/>
              </a:lnSpc>
            </a:pPr>
            <a:r>
              <a:rPr lang="en-US" sz="2000" dirty="0">
                <a:latin typeface="Times New Roman" panose="02020603050405020304" pitchFamily="18" charset="0"/>
                <a:cs typeface="Times New Roman" panose="02020603050405020304" pitchFamily="18" charset="0"/>
              </a:rPr>
              <a:t>Enhancing sleep in this population may benefit daily functioning and long-term health.</a:t>
            </a:r>
          </a:p>
        </p:txBody>
      </p:sp>
      <p:pic>
        <p:nvPicPr>
          <p:cNvPr id="4100" name="Picture 4" descr="Towards a youth mental health paradigm: a perspective and roadmap |  Molecular Psychiatry">
            <a:extLst>
              <a:ext uri="{FF2B5EF4-FFF2-40B4-BE49-F238E27FC236}">
                <a16:creationId xmlns:a16="http://schemas.microsoft.com/office/drawing/2014/main" id="{F06B316B-C6DB-3672-3BBF-DF944E3E29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88"/>
            <a:ext cx="12192000" cy="44130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26608D4-1FE5-B1EC-C898-6E006B865493}"/>
              </a:ext>
            </a:extLst>
          </p:cNvPr>
          <p:cNvSpPr txBox="1"/>
          <p:nvPr/>
        </p:nvSpPr>
        <p:spPr>
          <a:xfrm>
            <a:off x="780862" y="6332062"/>
            <a:ext cx="2332728" cy="369332"/>
          </a:xfrm>
          <a:prstGeom prst="rect">
            <a:avLst/>
          </a:prstGeom>
          <a:noFill/>
        </p:spPr>
        <p:txBody>
          <a:bodyPr wrap="square" rtlCol="0">
            <a:spAutoFit/>
          </a:bodyPr>
          <a:lstStyle/>
          <a:p>
            <a:r>
              <a:rPr lang="en-IN"/>
              <a:t>Priyanka kakadiya</a:t>
            </a:r>
            <a:endParaRPr lang="en-IN" dirty="0"/>
          </a:p>
        </p:txBody>
      </p:sp>
    </p:spTree>
    <p:extLst>
      <p:ext uri="{BB962C8B-B14F-4D97-AF65-F5344CB8AC3E}">
        <p14:creationId xmlns:p14="http://schemas.microsoft.com/office/powerpoint/2010/main" val="3771380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8A8343F-19D9-29DB-DA4E-60B08267F340}"/>
              </a:ext>
            </a:extLst>
          </p:cNvPr>
          <p:cNvGraphicFramePr>
            <a:graphicFrameLocks noGrp="1"/>
          </p:cNvGraphicFramePr>
          <p:nvPr>
            <p:extLst>
              <p:ext uri="{D42A27DB-BD31-4B8C-83A1-F6EECF244321}">
                <p14:modId xmlns:p14="http://schemas.microsoft.com/office/powerpoint/2010/main" val="2444415243"/>
              </p:ext>
            </p:extLst>
          </p:nvPr>
        </p:nvGraphicFramePr>
        <p:xfrm>
          <a:off x="1911201" y="1995574"/>
          <a:ext cx="9228748" cy="4129927"/>
        </p:xfrm>
        <a:graphic>
          <a:graphicData uri="http://schemas.openxmlformats.org/drawingml/2006/table">
            <a:tbl>
              <a:tblPr firstRow="1" firstCol="1" bandRow="1">
                <a:tableStyleId>{5C22544A-7EE6-4342-B048-85BDC9FD1C3A}</a:tableStyleId>
              </a:tblPr>
              <a:tblGrid>
                <a:gridCol w="1300559">
                  <a:extLst>
                    <a:ext uri="{9D8B030D-6E8A-4147-A177-3AD203B41FA5}">
                      <a16:colId xmlns:a16="http://schemas.microsoft.com/office/drawing/2014/main" val="595281535"/>
                    </a:ext>
                  </a:extLst>
                </a:gridCol>
                <a:gridCol w="7928189">
                  <a:extLst>
                    <a:ext uri="{9D8B030D-6E8A-4147-A177-3AD203B41FA5}">
                      <a16:colId xmlns:a16="http://schemas.microsoft.com/office/drawing/2014/main" val="2022068477"/>
                    </a:ext>
                  </a:extLst>
                </a:gridCol>
              </a:tblGrid>
              <a:tr h="557463">
                <a:tc>
                  <a:txBody>
                    <a:bodyPr/>
                    <a:lstStyle/>
                    <a:p>
                      <a:pPr algn="ctr">
                        <a:lnSpc>
                          <a:spcPct val="150000"/>
                        </a:lnSpc>
                        <a:spcBef>
                          <a:spcPts val="1000"/>
                        </a:spcBef>
                        <a:spcAft>
                          <a:spcPts val="1000"/>
                        </a:spcAft>
                        <a:buNone/>
                      </a:pPr>
                      <a:r>
                        <a:rPr lang="en-GB" sz="1200" b="1" dirty="0">
                          <a:effectLst/>
                        </a:rPr>
                        <a:t>Week</a:t>
                      </a:r>
                      <a:endParaRPr lang="en-IN" sz="12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buNone/>
                      </a:pPr>
                      <a:r>
                        <a:rPr lang="en-GB" sz="1200" b="1" dirty="0">
                          <a:effectLst/>
                        </a:rPr>
                        <a:t>Activities</a:t>
                      </a:r>
                      <a:endParaRPr lang="en-IN" sz="1200" b="1"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60988528"/>
                  </a:ext>
                </a:extLst>
              </a:tr>
              <a:tr h="446558">
                <a:tc>
                  <a:txBody>
                    <a:bodyPr/>
                    <a:lstStyle/>
                    <a:p>
                      <a:pPr algn="just">
                        <a:lnSpc>
                          <a:spcPct val="115000"/>
                        </a:lnSpc>
                        <a:spcBef>
                          <a:spcPts val="1000"/>
                        </a:spcBef>
                        <a:spcAft>
                          <a:spcPts val="1000"/>
                        </a:spcAft>
                        <a:buNone/>
                      </a:pPr>
                      <a:r>
                        <a:rPr lang="en-GB" sz="1200">
                          <a:effectLst/>
                        </a:rPr>
                        <a:t>1</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Launch, baseline survey, sleep diary distribution</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116240997"/>
                  </a:ext>
                </a:extLst>
              </a:tr>
              <a:tr h="446558">
                <a:tc>
                  <a:txBody>
                    <a:bodyPr/>
                    <a:lstStyle/>
                    <a:p>
                      <a:pPr algn="just">
                        <a:lnSpc>
                          <a:spcPct val="115000"/>
                        </a:lnSpc>
                        <a:spcBef>
                          <a:spcPts val="1000"/>
                        </a:spcBef>
                        <a:spcAft>
                          <a:spcPts val="1000"/>
                        </a:spcAft>
                        <a:buNone/>
                      </a:pPr>
                      <a:r>
                        <a:rPr lang="en-GB" sz="1200">
                          <a:effectLst/>
                        </a:rPr>
                        <a:t>2</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Sleep education workshop, myth vs fact, discussion</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192192195"/>
                  </a:ext>
                </a:extLst>
              </a:tr>
              <a:tr h="446558">
                <a:tc>
                  <a:txBody>
                    <a:bodyPr/>
                    <a:lstStyle/>
                    <a:p>
                      <a:pPr algn="just">
                        <a:lnSpc>
                          <a:spcPct val="115000"/>
                        </a:lnSpc>
                        <a:spcBef>
                          <a:spcPts val="1000"/>
                        </a:spcBef>
                        <a:spcAft>
                          <a:spcPts val="1000"/>
                        </a:spcAft>
                        <a:buNone/>
                      </a:pPr>
                      <a:r>
                        <a:rPr lang="en-GB" sz="1200">
                          <a:effectLst/>
                        </a:rPr>
                        <a:t>3</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Routine planning, time management, no-screen challenge</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347501328"/>
                  </a:ext>
                </a:extLst>
              </a:tr>
              <a:tr h="446558">
                <a:tc>
                  <a:txBody>
                    <a:bodyPr/>
                    <a:lstStyle/>
                    <a:p>
                      <a:pPr algn="just">
                        <a:lnSpc>
                          <a:spcPct val="115000"/>
                        </a:lnSpc>
                        <a:spcBef>
                          <a:spcPts val="1000"/>
                        </a:spcBef>
                        <a:spcAft>
                          <a:spcPts val="1000"/>
                        </a:spcAft>
                        <a:buNone/>
                      </a:pPr>
                      <a:r>
                        <a:rPr lang="en-GB" sz="1200">
                          <a:effectLst/>
                        </a:rPr>
                        <a:t>4</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Digital detox session, bedroom checklist, mid-feedback</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992439284"/>
                  </a:ext>
                </a:extLst>
              </a:tr>
              <a:tr h="446558">
                <a:tc>
                  <a:txBody>
                    <a:bodyPr/>
                    <a:lstStyle/>
                    <a:p>
                      <a:pPr algn="just">
                        <a:lnSpc>
                          <a:spcPct val="115000"/>
                        </a:lnSpc>
                        <a:spcBef>
                          <a:spcPts val="1000"/>
                        </a:spcBef>
                        <a:spcAft>
                          <a:spcPts val="1000"/>
                        </a:spcAft>
                        <a:buNone/>
                      </a:pPr>
                      <a:r>
                        <a:rPr lang="en-GB" sz="1200">
                          <a:effectLst/>
                        </a:rPr>
                        <a:t>5</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Stress management, breathing exercises, peer sharing</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027796714"/>
                  </a:ext>
                </a:extLst>
              </a:tr>
              <a:tr h="446558">
                <a:tc>
                  <a:txBody>
                    <a:bodyPr/>
                    <a:lstStyle/>
                    <a:p>
                      <a:pPr algn="just">
                        <a:lnSpc>
                          <a:spcPct val="115000"/>
                        </a:lnSpc>
                        <a:spcBef>
                          <a:spcPts val="1000"/>
                        </a:spcBef>
                        <a:spcAft>
                          <a:spcPts val="1000"/>
                        </a:spcAft>
                        <a:buNone/>
                      </a:pPr>
                      <a:r>
                        <a:rPr lang="en-GB" sz="1200">
                          <a:effectLst/>
                        </a:rPr>
                        <a:t>6</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Caffeine &amp; nutrition talk, evening routine tips</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6903406"/>
                  </a:ext>
                </a:extLst>
              </a:tr>
              <a:tr h="446558">
                <a:tc>
                  <a:txBody>
                    <a:bodyPr/>
                    <a:lstStyle/>
                    <a:p>
                      <a:pPr algn="just">
                        <a:lnSpc>
                          <a:spcPct val="115000"/>
                        </a:lnSpc>
                        <a:spcBef>
                          <a:spcPts val="1000"/>
                        </a:spcBef>
                        <a:spcAft>
                          <a:spcPts val="1000"/>
                        </a:spcAft>
                        <a:buNone/>
                      </a:pPr>
                      <a:r>
                        <a:rPr lang="en-GB" sz="1200">
                          <a:effectLst/>
                        </a:rPr>
                        <a:t>7</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Diary review, habit reinforcement, motivation session</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810624747"/>
                  </a:ext>
                </a:extLst>
              </a:tr>
              <a:tr h="446558">
                <a:tc>
                  <a:txBody>
                    <a:bodyPr/>
                    <a:lstStyle/>
                    <a:p>
                      <a:pPr algn="just">
                        <a:lnSpc>
                          <a:spcPct val="115000"/>
                        </a:lnSpc>
                        <a:spcBef>
                          <a:spcPts val="1000"/>
                        </a:spcBef>
                        <a:spcAft>
                          <a:spcPts val="1000"/>
                        </a:spcAft>
                        <a:buNone/>
                      </a:pPr>
                      <a:r>
                        <a:rPr lang="en-GB" sz="1200">
                          <a:effectLst/>
                        </a:rPr>
                        <a:t>8</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dirty="0">
                          <a:effectLst/>
                        </a:rPr>
                        <a:t>Post-survey, results comparison, toolkit distribution</a:t>
                      </a:r>
                      <a:endParaRPr lang="en-IN"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246302415"/>
                  </a:ext>
                </a:extLst>
              </a:tr>
            </a:tbl>
          </a:graphicData>
        </a:graphic>
      </p:graphicFrame>
      <p:sp>
        <p:nvSpPr>
          <p:cNvPr id="6" name="TextBox 5">
            <a:extLst>
              <a:ext uri="{FF2B5EF4-FFF2-40B4-BE49-F238E27FC236}">
                <a16:creationId xmlns:a16="http://schemas.microsoft.com/office/drawing/2014/main" id="{602201F1-2361-069D-0006-FC012AFA3996}"/>
              </a:ext>
            </a:extLst>
          </p:cNvPr>
          <p:cNvSpPr txBox="1"/>
          <p:nvPr/>
        </p:nvSpPr>
        <p:spPr>
          <a:xfrm>
            <a:off x="4473677" y="847720"/>
            <a:ext cx="3411794" cy="400110"/>
          </a:xfrm>
          <a:prstGeom prst="rect">
            <a:avLst/>
          </a:prstGeom>
          <a:noFill/>
        </p:spPr>
        <p:txBody>
          <a:bodyPr wrap="square">
            <a:spAutoFit/>
          </a:bodyPr>
          <a:lstStyle/>
          <a:p>
            <a:pPr algn="ctr"/>
            <a:r>
              <a:rPr lang="en-GB" sz="2000" b="1" dirty="0">
                <a:effectLst/>
                <a:latin typeface="Times New Roman" panose="02020603050405020304" pitchFamily="18" charset="0"/>
                <a:ea typeface="Times New Roman" panose="02020603050405020304" pitchFamily="18" charset="0"/>
              </a:rPr>
              <a:t>8 weeks activity</a:t>
            </a:r>
            <a:endParaRPr lang="en-IN" sz="2000" b="1" dirty="0"/>
          </a:p>
        </p:txBody>
      </p:sp>
      <p:sp>
        <p:nvSpPr>
          <p:cNvPr id="2" name="TextBox 1">
            <a:extLst>
              <a:ext uri="{FF2B5EF4-FFF2-40B4-BE49-F238E27FC236}">
                <a16:creationId xmlns:a16="http://schemas.microsoft.com/office/drawing/2014/main" id="{46343D0E-9349-168B-8E47-40D3ECD3E859}"/>
              </a:ext>
            </a:extLst>
          </p:cNvPr>
          <p:cNvSpPr txBox="1"/>
          <p:nvPr/>
        </p:nvSpPr>
        <p:spPr>
          <a:xfrm>
            <a:off x="1122743" y="6238754"/>
            <a:ext cx="2245489" cy="646331"/>
          </a:xfrm>
          <a:prstGeom prst="rect">
            <a:avLst/>
          </a:prstGeom>
          <a:noFill/>
        </p:spPr>
        <p:txBody>
          <a:bodyPr wrap="square" rtlCol="0">
            <a:spAutoFit/>
          </a:bodyPr>
          <a:lstStyle/>
          <a:p>
            <a:r>
              <a:rPr lang="en-IN" dirty="0"/>
              <a:t>Priyanka </a:t>
            </a:r>
            <a:r>
              <a:rPr lang="en-IN" dirty="0" err="1"/>
              <a:t>kakadiya</a:t>
            </a:r>
            <a:endParaRPr lang="en-IN" dirty="0"/>
          </a:p>
          <a:p>
            <a:endParaRPr lang="en-IN" dirty="0"/>
          </a:p>
        </p:txBody>
      </p:sp>
    </p:spTree>
    <p:extLst>
      <p:ext uri="{BB962C8B-B14F-4D97-AF65-F5344CB8AC3E}">
        <p14:creationId xmlns:p14="http://schemas.microsoft.com/office/powerpoint/2010/main" val="4280156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374B39-629A-1A66-1A6B-C3AD82A11D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CF18C4-3C70-8E4A-29CA-CAF7AD49327F}"/>
              </a:ext>
            </a:extLst>
          </p:cNvPr>
          <p:cNvSpPr>
            <a:spLocks noGrp="1"/>
          </p:cNvSpPr>
          <p:nvPr>
            <p:ph type="title"/>
          </p:nvPr>
        </p:nvSpPr>
        <p:spPr>
          <a:xfrm>
            <a:off x="7256206" y="720388"/>
            <a:ext cx="4503174" cy="1029753"/>
          </a:xfrm>
        </p:spPr>
        <p:txBody>
          <a:bodyPr>
            <a:normAutofit/>
          </a:bodyPr>
          <a:lstStyle/>
          <a:p>
            <a:pPr algn="l"/>
            <a:r>
              <a:rPr lang="en-US" sz="2400" b="1" cap="none" dirty="0">
                <a:latin typeface="Times New Roman" panose="02020603050405020304" pitchFamily="18" charset="0"/>
                <a:cs typeface="Times New Roman" panose="02020603050405020304" pitchFamily="18" charset="0"/>
              </a:rPr>
              <a:t>National Guidelines on Sleep</a:t>
            </a:r>
            <a:endParaRPr lang="en-IN" sz="24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C28F3C1-09EA-4D0F-B5DB-DE6C15DA78B5}"/>
              </a:ext>
            </a:extLst>
          </p:cNvPr>
          <p:cNvSpPr>
            <a:spLocks noGrp="1"/>
          </p:cNvSpPr>
          <p:nvPr>
            <p:ph idx="1"/>
          </p:nvPr>
        </p:nvSpPr>
        <p:spPr>
          <a:xfrm>
            <a:off x="6735097" y="2074607"/>
            <a:ext cx="5180370" cy="4571999"/>
          </a:xfrm>
        </p:spPr>
        <p:txBody>
          <a:bodyPr>
            <a:normAutofit/>
          </a:bodyPr>
          <a:lstStyle/>
          <a:p>
            <a:pPr>
              <a:lnSpc>
                <a:spcPct val="150000"/>
              </a:lnSpc>
            </a:pPr>
            <a:r>
              <a:rPr lang="en-US" sz="2000" dirty="0">
                <a:latin typeface="Times New Roman" panose="02020603050405020304" pitchFamily="18" charset="0"/>
                <a:cs typeface="Times New Roman" panose="02020603050405020304" pitchFamily="18" charset="0"/>
              </a:rPr>
              <a:t>All adults should get 7-9 hours of sleep per night to maintain good health (NHS, 2023).</a:t>
            </a:r>
          </a:p>
          <a:p>
            <a:pPr>
              <a:lnSpc>
                <a:spcPct val="150000"/>
              </a:lnSpc>
            </a:pPr>
            <a:r>
              <a:rPr lang="en-US" sz="2000" dirty="0">
                <a:latin typeface="Times New Roman" panose="02020603050405020304" pitchFamily="18" charset="0"/>
                <a:cs typeface="Times New Roman" panose="02020603050405020304" pitchFamily="18" charset="0"/>
              </a:rPr>
              <a:t>Good, restorative sleep is just as important for attention as it is for mood and physical health.</a:t>
            </a:r>
          </a:p>
          <a:p>
            <a:pPr>
              <a:lnSpc>
                <a:spcPct val="150000"/>
              </a:lnSpc>
            </a:pPr>
            <a:r>
              <a:rPr lang="en-US" sz="2000" dirty="0">
                <a:latin typeface="Times New Roman" panose="02020603050405020304" pitchFamily="18" charset="0"/>
                <a:cs typeface="Times New Roman" panose="02020603050405020304" pitchFamily="18" charset="0"/>
              </a:rPr>
              <a:t>National guidelines do highlight the importance of regular sleep wake times and good quality, not just quantity, of sleep.</a:t>
            </a:r>
          </a:p>
        </p:txBody>
      </p:sp>
      <p:pic>
        <p:nvPicPr>
          <p:cNvPr id="5" name="Picture 4">
            <a:extLst>
              <a:ext uri="{FF2B5EF4-FFF2-40B4-BE49-F238E27FC236}">
                <a16:creationId xmlns:a16="http://schemas.microsoft.com/office/drawing/2014/main" id="{9CD9CFCC-4F81-FB48-DABF-BED0655F8B10}"/>
              </a:ext>
            </a:extLst>
          </p:cNvPr>
          <p:cNvPicPr>
            <a:picLocks noChangeAspect="1"/>
          </p:cNvPicPr>
          <p:nvPr/>
        </p:nvPicPr>
        <p:blipFill>
          <a:blip r:embed="rId3"/>
          <a:stretch>
            <a:fillRect/>
          </a:stretch>
        </p:blipFill>
        <p:spPr>
          <a:xfrm>
            <a:off x="0" y="0"/>
            <a:ext cx="5958348" cy="6858000"/>
          </a:xfrm>
          <a:prstGeom prst="rect">
            <a:avLst/>
          </a:prstGeom>
        </p:spPr>
      </p:pic>
      <p:sp>
        <p:nvSpPr>
          <p:cNvPr id="4" name="TextBox 3">
            <a:extLst>
              <a:ext uri="{FF2B5EF4-FFF2-40B4-BE49-F238E27FC236}">
                <a16:creationId xmlns:a16="http://schemas.microsoft.com/office/drawing/2014/main" id="{85324BBD-65B8-DFA9-FDD5-5264AE5BC10B}"/>
              </a:ext>
            </a:extLst>
          </p:cNvPr>
          <p:cNvSpPr txBox="1"/>
          <p:nvPr/>
        </p:nvSpPr>
        <p:spPr>
          <a:xfrm>
            <a:off x="1388961" y="6296628"/>
            <a:ext cx="2615879" cy="646331"/>
          </a:xfrm>
          <a:prstGeom prst="rect">
            <a:avLst/>
          </a:prstGeom>
          <a:noFill/>
        </p:spPr>
        <p:txBody>
          <a:bodyPr wrap="square" rtlCol="0">
            <a:spAutoFit/>
          </a:bodyPr>
          <a:lstStyle/>
          <a:p>
            <a:r>
              <a:rPr lang="en-IN" dirty="0"/>
              <a:t>Priyanka </a:t>
            </a:r>
            <a:r>
              <a:rPr lang="en-IN" dirty="0" err="1"/>
              <a:t>kakadiya</a:t>
            </a:r>
            <a:endParaRPr lang="en-IN" dirty="0"/>
          </a:p>
          <a:p>
            <a:endParaRPr lang="en-IN" dirty="0"/>
          </a:p>
        </p:txBody>
      </p:sp>
    </p:spTree>
    <p:extLst>
      <p:ext uri="{BB962C8B-B14F-4D97-AF65-F5344CB8AC3E}">
        <p14:creationId xmlns:p14="http://schemas.microsoft.com/office/powerpoint/2010/main" val="2253540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B28AC-831B-DDD7-2673-67D601930B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89B595-A906-B822-2025-394D32A6CB08}"/>
              </a:ext>
            </a:extLst>
          </p:cNvPr>
          <p:cNvSpPr>
            <a:spLocks noGrp="1"/>
          </p:cNvSpPr>
          <p:nvPr>
            <p:ph type="title"/>
          </p:nvPr>
        </p:nvSpPr>
        <p:spPr>
          <a:xfrm>
            <a:off x="24580" y="361252"/>
            <a:ext cx="6504038" cy="1293028"/>
          </a:xfrm>
        </p:spPr>
        <p:txBody>
          <a:bodyPr>
            <a:normAutofit/>
          </a:bodyPr>
          <a:lstStyle/>
          <a:p>
            <a:pPr algn="ctr"/>
            <a:r>
              <a:rPr lang="en-US" sz="2400" b="1" cap="none" dirty="0">
                <a:latin typeface="Times New Roman" panose="02020603050405020304" pitchFamily="18" charset="0"/>
                <a:cs typeface="Times New Roman" panose="02020603050405020304" pitchFamily="18" charset="0"/>
              </a:rPr>
              <a:t>Are Young Adults Meeting the Guidelines? (Statistics)</a:t>
            </a:r>
            <a:endParaRPr lang="en-IN" sz="24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CD5C574-7DA7-9087-DA30-BB16E7A7BB8D}"/>
              </a:ext>
            </a:extLst>
          </p:cNvPr>
          <p:cNvSpPr>
            <a:spLocks noGrp="1"/>
          </p:cNvSpPr>
          <p:nvPr>
            <p:ph idx="1"/>
          </p:nvPr>
        </p:nvSpPr>
        <p:spPr>
          <a:xfrm>
            <a:off x="301112" y="2037243"/>
            <a:ext cx="6108291" cy="4024125"/>
          </a:xfrm>
        </p:spPr>
        <p:txBody>
          <a:bodyPr>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Only around 56% of UK 18-30-year-olds sleep 7 –8 hours per night, which falls short of ideal guidelines.</a:t>
            </a:r>
          </a:p>
          <a:p>
            <a:pPr>
              <a:lnSpc>
                <a:spcPct val="150000"/>
              </a:lnSpc>
            </a:pPr>
            <a:r>
              <a:rPr lang="en-US" sz="2000" dirty="0">
                <a:latin typeface="Times New Roman" panose="02020603050405020304" pitchFamily="18" charset="0"/>
                <a:cs typeface="Times New Roman" panose="02020603050405020304" pitchFamily="18" charset="0"/>
              </a:rPr>
              <a:t>Many experience disruptions in their sleep, which leads to poor quality of sleep.</a:t>
            </a:r>
          </a:p>
          <a:p>
            <a:pPr>
              <a:lnSpc>
                <a:spcPct val="150000"/>
              </a:lnSpc>
            </a:pPr>
            <a:r>
              <a:rPr lang="en-US" sz="2000" dirty="0">
                <a:latin typeface="Times New Roman" panose="02020603050405020304" pitchFamily="18" charset="0"/>
                <a:cs typeface="Times New Roman" panose="02020603050405020304" pitchFamily="18" charset="0"/>
              </a:rPr>
              <a:t>Regular inadequate sleep is widespread amongst UK adults.</a:t>
            </a:r>
          </a:p>
          <a:p>
            <a:pPr>
              <a:lnSpc>
                <a:spcPct val="150000"/>
              </a:lnSpc>
            </a:pPr>
            <a:r>
              <a:rPr lang="en-US" sz="2000" dirty="0">
                <a:latin typeface="Times New Roman" panose="02020603050405020304" pitchFamily="18" charset="0"/>
                <a:cs typeface="Times New Roman" panose="02020603050405020304" pitchFamily="18" charset="0"/>
              </a:rPr>
              <a:t>A large number of them do not maintain regular sleep duration and schedule.</a:t>
            </a:r>
          </a:p>
        </p:txBody>
      </p:sp>
      <p:pic>
        <p:nvPicPr>
          <p:cNvPr id="6146" name="Picture 2" descr="Less than 5 hours of night sleep linked to risk of chronic diseases: UK  Study, ETHealthworld">
            <a:extLst>
              <a:ext uri="{FF2B5EF4-FFF2-40B4-BE49-F238E27FC236}">
                <a16:creationId xmlns:a16="http://schemas.microsoft.com/office/drawing/2014/main" id="{04452051-E3C5-9AED-11B6-F4DF25FC03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8618" y="0"/>
            <a:ext cx="5663381"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7885408-F8A6-94D9-B104-43D764B944A3}"/>
              </a:ext>
            </a:extLst>
          </p:cNvPr>
          <p:cNvSpPr txBox="1"/>
          <p:nvPr/>
        </p:nvSpPr>
        <p:spPr>
          <a:xfrm>
            <a:off x="1226916" y="6215605"/>
            <a:ext cx="2523281" cy="646331"/>
          </a:xfrm>
          <a:prstGeom prst="rect">
            <a:avLst/>
          </a:prstGeom>
          <a:noFill/>
        </p:spPr>
        <p:txBody>
          <a:bodyPr wrap="square" rtlCol="0">
            <a:spAutoFit/>
          </a:bodyPr>
          <a:lstStyle/>
          <a:p>
            <a:r>
              <a:rPr lang="en-IN" dirty="0"/>
              <a:t>Priyanka </a:t>
            </a:r>
            <a:r>
              <a:rPr lang="en-IN" dirty="0" err="1"/>
              <a:t>kakadiya</a:t>
            </a:r>
            <a:endParaRPr lang="en-IN" dirty="0"/>
          </a:p>
          <a:p>
            <a:endParaRPr lang="en-IN" dirty="0"/>
          </a:p>
        </p:txBody>
      </p:sp>
    </p:spTree>
    <p:extLst>
      <p:ext uri="{BB962C8B-B14F-4D97-AF65-F5344CB8AC3E}">
        <p14:creationId xmlns:p14="http://schemas.microsoft.com/office/powerpoint/2010/main" val="1650843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890308-CDA2-1F0D-A43A-EA889B32FA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55C19B-FA72-3599-F698-2B52D8064D70}"/>
              </a:ext>
            </a:extLst>
          </p:cNvPr>
          <p:cNvSpPr>
            <a:spLocks noGrp="1"/>
          </p:cNvSpPr>
          <p:nvPr>
            <p:ph type="title"/>
          </p:nvPr>
        </p:nvSpPr>
        <p:spPr>
          <a:xfrm>
            <a:off x="6715432" y="511496"/>
            <a:ext cx="5240594" cy="1293028"/>
          </a:xfrm>
        </p:spPr>
        <p:txBody>
          <a:bodyPr>
            <a:normAutofit/>
          </a:bodyPr>
          <a:lstStyle/>
          <a:p>
            <a:pPr algn="ctr"/>
            <a:r>
              <a:rPr lang="en-US" sz="2400" b="1" cap="none" dirty="0">
                <a:latin typeface="Times New Roman" panose="02020603050405020304" pitchFamily="18" charset="0"/>
                <a:cs typeface="Times New Roman" panose="02020603050405020304" pitchFamily="18" charset="0"/>
              </a:rPr>
              <a:t>Short-Term Consequences of Poor Sleep</a:t>
            </a:r>
            <a:endParaRPr lang="en-IN" sz="24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3ACD141-A4BE-AEC8-5DDD-CFF41092D18E}"/>
              </a:ext>
            </a:extLst>
          </p:cNvPr>
          <p:cNvSpPr>
            <a:spLocks noGrp="1"/>
          </p:cNvSpPr>
          <p:nvPr>
            <p:ph idx="1"/>
          </p:nvPr>
        </p:nvSpPr>
        <p:spPr>
          <a:xfrm>
            <a:off x="6374378" y="2214225"/>
            <a:ext cx="5650474" cy="4024125"/>
          </a:xfrm>
        </p:spPr>
        <p:txBody>
          <a:bodyPr>
            <a:normAutofit fontScale="85000"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As per Agyapong-Opoku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(2025), a lack of sleep leads to a lower level of decision-making and information processing when carrying out everyday tasks.</a:t>
            </a:r>
          </a:p>
          <a:p>
            <a:pPr>
              <a:lnSpc>
                <a:spcPct val="150000"/>
              </a:lnSpc>
            </a:pPr>
            <a:r>
              <a:rPr lang="en-US" sz="2000" dirty="0">
                <a:latin typeface="Times New Roman" panose="02020603050405020304" pitchFamily="18" charset="0"/>
                <a:cs typeface="Times New Roman" panose="02020603050405020304" pitchFamily="18" charset="0"/>
              </a:rPr>
              <a:t>Insomnia exacerbates vulnerability to mood-lability and irritability, reactivity, being easily overriding social interaction and professional performance.</a:t>
            </a:r>
          </a:p>
          <a:p>
            <a:pPr>
              <a:lnSpc>
                <a:spcPct val="150000"/>
              </a:lnSpc>
            </a:pPr>
            <a:r>
              <a:rPr lang="en-US" sz="2000" dirty="0">
                <a:latin typeface="Times New Roman" panose="02020603050405020304" pitchFamily="18" charset="0"/>
                <a:cs typeface="Times New Roman" panose="02020603050405020304" pitchFamily="18" charset="0"/>
              </a:rPr>
              <a:t>A lack of sleep can also lead to stress and emotional dysregulation, which can impair the ability to cope with daily stresses.</a:t>
            </a:r>
          </a:p>
        </p:txBody>
      </p:sp>
      <p:pic>
        <p:nvPicPr>
          <p:cNvPr id="7170" name="Picture 2" descr="The Importance of Sleep - Atriummednyc">
            <a:extLst>
              <a:ext uri="{FF2B5EF4-FFF2-40B4-BE49-F238E27FC236}">
                <a16:creationId xmlns:a16="http://schemas.microsoft.com/office/drawing/2014/main" id="{26D74056-1F67-4CEF-DC7D-643079368D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88645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B5EA25F-CC21-ABB9-EC0A-ACA110FB57B4}"/>
              </a:ext>
            </a:extLst>
          </p:cNvPr>
          <p:cNvSpPr txBox="1"/>
          <p:nvPr/>
        </p:nvSpPr>
        <p:spPr>
          <a:xfrm>
            <a:off x="8229600" y="6366076"/>
            <a:ext cx="2349661" cy="646331"/>
          </a:xfrm>
          <a:prstGeom prst="rect">
            <a:avLst/>
          </a:prstGeom>
          <a:noFill/>
        </p:spPr>
        <p:txBody>
          <a:bodyPr wrap="square" rtlCol="0">
            <a:spAutoFit/>
          </a:bodyPr>
          <a:lstStyle/>
          <a:p>
            <a:r>
              <a:rPr lang="en-IN" dirty="0"/>
              <a:t>Priyanka </a:t>
            </a:r>
            <a:r>
              <a:rPr lang="en-IN" dirty="0" err="1"/>
              <a:t>kakadiya</a:t>
            </a:r>
            <a:endParaRPr lang="en-IN" dirty="0"/>
          </a:p>
          <a:p>
            <a:endParaRPr lang="en-IN" dirty="0"/>
          </a:p>
        </p:txBody>
      </p:sp>
    </p:spTree>
    <p:extLst>
      <p:ext uri="{BB962C8B-B14F-4D97-AF65-F5344CB8AC3E}">
        <p14:creationId xmlns:p14="http://schemas.microsoft.com/office/powerpoint/2010/main" val="703356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6B426-AA71-B648-C763-38D2E5C6B7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A7E0E4-E1E4-6DA8-5D5A-9BA62D3CBF14}"/>
              </a:ext>
            </a:extLst>
          </p:cNvPr>
          <p:cNvSpPr>
            <a:spLocks noGrp="1"/>
          </p:cNvSpPr>
          <p:nvPr>
            <p:ph type="title"/>
          </p:nvPr>
        </p:nvSpPr>
        <p:spPr>
          <a:xfrm>
            <a:off x="174523" y="646386"/>
            <a:ext cx="5009535" cy="1293028"/>
          </a:xfrm>
        </p:spPr>
        <p:txBody>
          <a:bodyPr>
            <a:normAutofit/>
          </a:bodyPr>
          <a:lstStyle/>
          <a:p>
            <a:pPr algn="ctr"/>
            <a:r>
              <a:rPr lang="en-US" sz="2400" b="1" cap="none" dirty="0">
                <a:latin typeface="Times New Roman" panose="02020603050405020304" pitchFamily="18" charset="0"/>
                <a:cs typeface="Times New Roman" panose="02020603050405020304" pitchFamily="18" charset="0"/>
              </a:rPr>
              <a:t>Long-Term Consequences of Poor Sleep</a:t>
            </a:r>
            <a:endParaRPr lang="en-IN" sz="24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A488EFC-347B-D6F4-3803-F3C979EA0881}"/>
              </a:ext>
            </a:extLst>
          </p:cNvPr>
          <p:cNvSpPr>
            <a:spLocks noGrp="1"/>
          </p:cNvSpPr>
          <p:nvPr>
            <p:ph idx="1"/>
          </p:nvPr>
        </p:nvSpPr>
        <p:spPr>
          <a:xfrm>
            <a:off x="174523" y="2241755"/>
            <a:ext cx="5479026" cy="3819614"/>
          </a:xfrm>
        </p:spPr>
        <p:txBody>
          <a:bodyPr>
            <a:normAutofit fontScale="85000" lnSpcReduction="20000"/>
          </a:bodyPr>
          <a:lstStyle/>
          <a:p>
            <a:pPr>
              <a:lnSpc>
                <a:spcPct val="150000"/>
              </a:lnSpc>
            </a:pPr>
            <a:r>
              <a:rPr lang="en-US" sz="2000" dirty="0">
                <a:latin typeface="Times New Roman" panose="02020603050405020304" pitchFamily="18" charset="0"/>
                <a:cs typeface="Times New Roman" panose="02020603050405020304" pitchFamily="18" charset="0"/>
              </a:rPr>
              <a:t>Ongoing poor sleep is one of the most important risk factors for developing mental health concerns, such as anxiety and depression.</a:t>
            </a:r>
          </a:p>
          <a:p>
            <a:pPr>
              <a:lnSpc>
                <a:spcPct val="150000"/>
              </a:lnSpc>
            </a:pPr>
            <a:r>
              <a:rPr lang="en-US" sz="2000" dirty="0" err="1">
                <a:latin typeface="Times New Roman" panose="02020603050405020304" pitchFamily="18" charset="0"/>
                <a:cs typeface="Times New Roman" panose="02020603050405020304" pitchFamily="18" charset="0"/>
              </a:rPr>
              <a:t>Direksunthorn</a:t>
            </a:r>
            <a:r>
              <a:rPr lang="en-US" sz="2000" dirty="0">
                <a:latin typeface="Times New Roman" panose="02020603050405020304" pitchFamily="18" charset="0"/>
                <a:cs typeface="Times New Roman" panose="02020603050405020304" pitchFamily="18" charset="0"/>
              </a:rPr>
              <a:t> (2025) studied that sleep deprivation over the long term is tightly linked to cardiovascular diseases, obesity and metabolic disorders, including type 2 diabetes.</a:t>
            </a:r>
          </a:p>
          <a:p>
            <a:pPr>
              <a:lnSpc>
                <a:spcPct val="150000"/>
              </a:lnSpc>
            </a:pPr>
            <a:r>
              <a:rPr lang="en-US" sz="2000" dirty="0">
                <a:latin typeface="Times New Roman" panose="02020603050405020304" pitchFamily="18" charset="0"/>
                <a:cs typeface="Times New Roman" panose="02020603050405020304" pitchFamily="18" charset="0"/>
              </a:rPr>
              <a:t>Disparate sleep patterns are associated with an elevated risk for adverse health outcomes.</a:t>
            </a:r>
          </a:p>
          <a:p>
            <a:pPr>
              <a:lnSpc>
                <a:spcPct val="150000"/>
              </a:lnSpc>
            </a:pPr>
            <a:r>
              <a:rPr lang="en-US" sz="2000" dirty="0">
                <a:latin typeface="Times New Roman" panose="02020603050405020304" pitchFamily="18" charset="0"/>
                <a:cs typeface="Times New Roman" panose="02020603050405020304" pitchFamily="18" charset="0"/>
              </a:rPr>
              <a:t>Long-term, chronic lack of sleep will diminish both physical health and psychological well-being.</a:t>
            </a:r>
          </a:p>
        </p:txBody>
      </p:sp>
      <p:pic>
        <p:nvPicPr>
          <p:cNvPr id="8194" name="Picture 2" descr="The Connection Between Sleep and Mental Health">
            <a:extLst>
              <a:ext uri="{FF2B5EF4-FFF2-40B4-BE49-F238E27FC236}">
                <a16:creationId xmlns:a16="http://schemas.microsoft.com/office/drawing/2014/main" id="{D7683848-FD62-2702-3BDF-ABA12B35AD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1033" y="0"/>
            <a:ext cx="6390968"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4340E38-738F-E142-5EFD-8524217F58F5}"/>
              </a:ext>
            </a:extLst>
          </p:cNvPr>
          <p:cNvSpPr txBox="1"/>
          <p:nvPr/>
        </p:nvSpPr>
        <p:spPr>
          <a:xfrm>
            <a:off x="1608881" y="6354501"/>
            <a:ext cx="2650603" cy="646331"/>
          </a:xfrm>
          <a:prstGeom prst="rect">
            <a:avLst/>
          </a:prstGeom>
          <a:noFill/>
        </p:spPr>
        <p:txBody>
          <a:bodyPr wrap="square" rtlCol="0">
            <a:spAutoFit/>
          </a:bodyPr>
          <a:lstStyle/>
          <a:p>
            <a:r>
              <a:rPr lang="en-IN" dirty="0"/>
              <a:t>Priyanka </a:t>
            </a:r>
            <a:r>
              <a:rPr lang="en-IN" dirty="0" err="1"/>
              <a:t>kakadiya</a:t>
            </a:r>
            <a:endParaRPr lang="en-IN" dirty="0"/>
          </a:p>
          <a:p>
            <a:endParaRPr lang="en-IN" dirty="0"/>
          </a:p>
        </p:txBody>
      </p:sp>
    </p:spTree>
    <p:extLst>
      <p:ext uri="{BB962C8B-B14F-4D97-AF65-F5344CB8AC3E}">
        <p14:creationId xmlns:p14="http://schemas.microsoft.com/office/powerpoint/2010/main" val="1210652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36ECB-DF60-AAF0-589C-DAE97C286D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DDC8E5-BFD1-DCE4-F8A9-482BAB549796}"/>
              </a:ext>
            </a:extLst>
          </p:cNvPr>
          <p:cNvSpPr>
            <a:spLocks noGrp="1"/>
          </p:cNvSpPr>
          <p:nvPr>
            <p:ph type="title"/>
          </p:nvPr>
        </p:nvSpPr>
        <p:spPr>
          <a:xfrm>
            <a:off x="6096000" y="941355"/>
            <a:ext cx="5566285" cy="1293028"/>
          </a:xfrm>
        </p:spPr>
        <p:txBody>
          <a:bodyPr>
            <a:normAutofit/>
          </a:bodyPr>
          <a:lstStyle/>
          <a:p>
            <a:pPr algn="ctr"/>
            <a:r>
              <a:rPr lang="en-US" sz="2400" b="1" cap="none" dirty="0">
                <a:latin typeface="Times New Roman" panose="02020603050405020304" pitchFamily="18" charset="0"/>
                <a:cs typeface="Times New Roman" panose="02020603050405020304" pitchFamily="18" charset="0"/>
              </a:rPr>
              <a:t>3 Key Aims of the Campaign</a:t>
            </a:r>
          </a:p>
        </p:txBody>
      </p:sp>
      <p:sp>
        <p:nvSpPr>
          <p:cNvPr id="3" name="Content Placeholder 2">
            <a:extLst>
              <a:ext uri="{FF2B5EF4-FFF2-40B4-BE49-F238E27FC236}">
                <a16:creationId xmlns:a16="http://schemas.microsoft.com/office/drawing/2014/main" id="{64D61E95-B8E6-A68B-6606-D6A1E616145F}"/>
              </a:ext>
            </a:extLst>
          </p:cNvPr>
          <p:cNvSpPr>
            <a:spLocks noGrp="1"/>
          </p:cNvSpPr>
          <p:nvPr>
            <p:ph idx="1"/>
          </p:nvPr>
        </p:nvSpPr>
        <p:spPr>
          <a:xfrm>
            <a:off x="5824996" y="2410870"/>
            <a:ext cx="6108291" cy="4024125"/>
          </a:xfrm>
        </p:spPr>
        <p:txBody>
          <a:bodyPr>
            <a:normAutofit/>
          </a:bodyPr>
          <a:lstStyle/>
          <a:p>
            <a:pPr>
              <a:lnSpc>
                <a:spcPct val="150000"/>
              </a:lnSpc>
            </a:pPr>
            <a:r>
              <a:rPr lang="en-US" sz="2000" b="1" i="1" dirty="0">
                <a:latin typeface="Times New Roman" panose="02020603050405020304" pitchFamily="18" charset="0"/>
                <a:cs typeface="Times New Roman" panose="02020603050405020304" pitchFamily="18" charset="0"/>
              </a:rPr>
              <a:t>Aim 1: </a:t>
            </a:r>
            <a:r>
              <a:rPr lang="en-US" sz="2000" dirty="0">
                <a:latin typeface="Times New Roman" panose="02020603050405020304" pitchFamily="18" charset="0"/>
                <a:cs typeface="Times New Roman" panose="02020603050405020304" pitchFamily="18" charset="0"/>
              </a:rPr>
              <a:t>To extend sustained nightly sleep duration among young adults to ≥7 hours per night.</a:t>
            </a:r>
          </a:p>
          <a:p>
            <a:pPr>
              <a:lnSpc>
                <a:spcPct val="150000"/>
              </a:lnSpc>
            </a:pPr>
            <a:r>
              <a:rPr lang="en-US" sz="2000" b="1" i="1" dirty="0">
                <a:latin typeface="Times New Roman" panose="02020603050405020304" pitchFamily="18" charset="0"/>
                <a:cs typeface="Times New Roman" panose="02020603050405020304" pitchFamily="18" charset="0"/>
              </a:rPr>
              <a:t>Aim 2:  </a:t>
            </a:r>
            <a:r>
              <a:rPr lang="en-US" sz="2000" dirty="0">
                <a:latin typeface="Times New Roman" panose="02020603050405020304" pitchFamily="18" charset="0"/>
                <a:cs typeface="Times New Roman" panose="02020603050405020304" pitchFamily="18" charset="0"/>
              </a:rPr>
              <a:t>To increase sleep routine regularity falls and wake up at the same time.</a:t>
            </a:r>
          </a:p>
          <a:p>
            <a:pPr>
              <a:lnSpc>
                <a:spcPct val="150000"/>
              </a:lnSpc>
            </a:pPr>
            <a:r>
              <a:rPr lang="en-US" sz="2000" b="1" i="1" dirty="0">
                <a:latin typeface="Times New Roman" panose="02020603050405020304" pitchFamily="18" charset="0"/>
                <a:cs typeface="Times New Roman" panose="02020603050405020304" pitchFamily="18" charset="0"/>
              </a:rPr>
              <a:t>Aim 3: </a:t>
            </a:r>
            <a:r>
              <a:rPr lang="en-US" sz="2000" dirty="0">
                <a:latin typeface="Times New Roman" panose="02020603050405020304" pitchFamily="18" charset="0"/>
                <a:cs typeface="Times New Roman" panose="02020603050405020304" pitchFamily="18" charset="0"/>
              </a:rPr>
              <a:t>To increase understanding of sleep hygiene behaviors and implications for health in 20 to 24-year-olds.</a:t>
            </a:r>
          </a:p>
        </p:txBody>
      </p:sp>
      <p:pic>
        <p:nvPicPr>
          <p:cNvPr id="9218" name="Picture 2" descr="Sleep Hygiene: A Scientific Guide To Better Sleep - Dr T Srinivas Rajkumar  MD">
            <a:extLst>
              <a:ext uri="{FF2B5EF4-FFF2-40B4-BE49-F238E27FC236}">
                <a16:creationId xmlns:a16="http://schemas.microsoft.com/office/drawing/2014/main" id="{6CB64F59-0E8E-CE43-815D-54C65BD8BD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299587"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C3F53C5-F438-66C0-B3C3-F453F825ACCA}"/>
              </a:ext>
            </a:extLst>
          </p:cNvPr>
          <p:cNvSpPr txBox="1"/>
          <p:nvPr/>
        </p:nvSpPr>
        <p:spPr>
          <a:xfrm>
            <a:off x="7384648" y="6434995"/>
            <a:ext cx="2534856" cy="646331"/>
          </a:xfrm>
          <a:prstGeom prst="rect">
            <a:avLst/>
          </a:prstGeom>
          <a:noFill/>
        </p:spPr>
        <p:txBody>
          <a:bodyPr wrap="square" rtlCol="0">
            <a:spAutoFit/>
          </a:bodyPr>
          <a:lstStyle/>
          <a:p>
            <a:r>
              <a:rPr lang="en-IN" dirty="0"/>
              <a:t>Priyanka </a:t>
            </a:r>
            <a:r>
              <a:rPr lang="en-IN" dirty="0" err="1"/>
              <a:t>kakadiya</a:t>
            </a:r>
            <a:endParaRPr lang="en-IN" dirty="0"/>
          </a:p>
          <a:p>
            <a:endParaRPr lang="en-IN" dirty="0"/>
          </a:p>
        </p:txBody>
      </p:sp>
    </p:spTree>
    <p:extLst>
      <p:ext uri="{BB962C8B-B14F-4D97-AF65-F5344CB8AC3E}">
        <p14:creationId xmlns:p14="http://schemas.microsoft.com/office/powerpoint/2010/main" val="578813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350C5-6535-0C69-DDB5-B452AF3F86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F43FAF-7046-DB10-2E50-B35624ED8E06}"/>
              </a:ext>
            </a:extLst>
          </p:cNvPr>
          <p:cNvSpPr>
            <a:spLocks noGrp="1"/>
          </p:cNvSpPr>
          <p:nvPr>
            <p:ph type="title"/>
          </p:nvPr>
        </p:nvSpPr>
        <p:spPr>
          <a:xfrm>
            <a:off x="360107" y="762000"/>
            <a:ext cx="5481485" cy="1293028"/>
          </a:xfrm>
        </p:spPr>
        <p:txBody>
          <a:bodyPr>
            <a:normAutofit/>
          </a:bodyPr>
          <a:lstStyle/>
          <a:p>
            <a:pPr algn="ctr"/>
            <a:r>
              <a:rPr lang="en-US" sz="2400" b="1" cap="none" dirty="0">
                <a:latin typeface="Times New Roman" panose="02020603050405020304" pitchFamily="18" charset="0"/>
                <a:cs typeface="Times New Roman" panose="02020603050405020304" pitchFamily="18" charset="0"/>
              </a:rPr>
              <a:t>Benefits of Achieving These Aims</a:t>
            </a:r>
          </a:p>
        </p:txBody>
      </p:sp>
      <p:sp>
        <p:nvSpPr>
          <p:cNvPr id="3" name="Content Placeholder 2">
            <a:extLst>
              <a:ext uri="{FF2B5EF4-FFF2-40B4-BE49-F238E27FC236}">
                <a16:creationId xmlns:a16="http://schemas.microsoft.com/office/drawing/2014/main" id="{750BC16E-FC78-7479-157D-77ACF608F019}"/>
              </a:ext>
            </a:extLst>
          </p:cNvPr>
          <p:cNvSpPr>
            <a:spLocks noGrp="1"/>
          </p:cNvSpPr>
          <p:nvPr>
            <p:ph idx="1"/>
          </p:nvPr>
        </p:nvSpPr>
        <p:spPr>
          <a:xfrm>
            <a:off x="213853" y="2391206"/>
            <a:ext cx="5773994" cy="3704794"/>
          </a:xfrm>
        </p:spPr>
        <p:txBody>
          <a:bodyPr>
            <a:normAutofit/>
          </a:bodyPr>
          <a:lstStyle/>
          <a:p>
            <a:pPr>
              <a:lnSpc>
                <a:spcPct val="150000"/>
              </a:lnSpc>
            </a:pPr>
            <a:r>
              <a:rPr lang="en-US" sz="2000" dirty="0">
                <a:latin typeface="Times New Roman" panose="02020603050405020304" pitchFamily="18" charset="0"/>
                <a:cs typeface="Times New Roman" panose="02020603050405020304" pitchFamily="18" charset="0"/>
              </a:rPr>
              <a:t>Better sleep also increases attention, memory and concentration for young adults.</a:t>
            </a:r>
          </a:p>
          <a:p>
            <a:pPr>
              <a:lnSpc>
                <a:spcPct val="150000"/>
              </a:lnSpc>
            </a:pPr>
            <a:r>
              <a:rPr lang="en-US" sz="2000" dirty="0">
                <a:latin typeface="Times New Roman" panose="02020603050405020304" pitchFamily="18" charset="0"/>
                <a:cs typeface="Times New Roman" panose="02020603050405020304" pitchFamily="18" charset="0"/>
              </a:rPr>
              <a:t>Sleeping on schedule at any time will help to relieve stress and prevent mood disorders.</a:t>
            </a:r>
          </a:p>
          <a:p>
            <a:pPr>
              <a:lnSpc>
                <a:spcPct val="150000"/>
              </a:lnSpc>
            </a:pPr>
            <a:r>
              <a:rPr lang="en-US" sz="2000" dirty="0">
                <a:latin typeface="Times New Roman" panose="02020603050405020304" pitchFamily="18" charset="0"/>
                <a:cs typeface="Times New Roman" panose="02020603050405020304" pitchFamily="18" charset="0"/>
              </a:rPr>
              <a:t>Preserving healthful sleep behavior reduces the eventual risk of obesity, heart disease and metabolic syndrome.</a:t>
            </a:r>
          </a:p>
        </p:txBody>
      </p:sp>
      <p:pic>
        <p:nvPicPr>
          <p:cNvPr id="10242" name="Picture 2" descr="Healthy Lifestyle: Five Keys To A Longer Life | Wellversed">
            <a:extLst>
              <a:ext uri="{FF2B5EF4-FFF2-40B4-BE49-F238E27FC236}">
                <a16:creationId xmlns:a16="http://schemas.microsoft.com/office/drawing/2014/main" id="{0BB886FA-696B-9362-2EAD-FC06405E58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7277" y="0"/>
            <a:ext cx="5584723"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C0CAD6D-67EE-7EDF-E06A-046B03EC104E}"/>
              </a:ext>
            </a:extLst>
          </p:cNvPr>
          <p:cNvSpPr txBox="1"/>
          <p:nvPr/>
        </p:nvSpPr>
        <p:spPr>
          <a:xfrm>
            <a:off x="2072277" y="6247512"/>
            <a:ext cx="2768105" cy="369332"/>
          </a:xfrm>
          <a:prstGeom prst="rect">
            <a:avLst/>
          </a:prstGeom>
          <a:noFill/>
        </p:spPr>
        <p:txBody>
          <a:bodyPr wrap="square" rtlCol="0">
            <a:spAutoFit/>
          </a:bodyPr>
          <a:lstStyle/>
          <a:p>
            <a:r>
              <a:rPr lang="en-IN"/>
              <a:t>Priyanka kakadiya</a:t>
            </a:r>
            <a:endParaRPr lang="en-IN" dirty="0"/>
          </a:p>
        </p:txBody>
      </p:sp>
    </p:spTree>
    <p:extLst>
      <p:ext uri="{BB962C8B-B14F-4D97-AF65-F5344CB8AC3E}">
        <p14:creationId xmlns:p14="http://schemas.microsoft.com/office/powerpoint/2010/main" val="2969222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F48D9A6-9398-F7D9-818B-DD3DAC6365B0}"/>
              </a:ext>
            </a:extLst>
          </p:cNvPr>
          <p:cNvSpPr>
            <a:spLocks noGrp="1"/>
          </p:cNvSpPr>
          <p:nvPr>
            <p:ph type="ctrTitle"/>
          </p:nvPr>
        </p:nvSpPr>
        <p:spPr/>
        <p:txBody>
          <a:bodyPr/>
          <a:lstStyle/>
          <a:p>
            <a:r>
              <a:rPr lang="en-IN" dirty="0"/>
              <a:t>s</a:t>
            </a:r>
          </a:p>
        </p:txBody>
      </p:sp>
      <p:sp>
        <p:nvSpPr>
          <p:cNvPr id="3" name="Subtitle 2"/>
          <p:cNvSpPr>
            <a:spLocks noGrp="1"/>
          </p:cNvSpPr>
          <p:nvPr>
            <p:ph type="subTitle" idx="1"/>
          </p:nvPr>
        </p:nvSpPr>
        <p:spPr>
          <a:xfrm>
            <a:off x="578734" y="4375229"/>
            <a:ext cx="10241666" cy="1082067"/>
          </a:xfrm>
        </p:spPr>
        <p:txBody>
          <a:bodyPr vert="horz" lIns="91440" tIns="45720" rIns="91440" bIns="45720" rtlCol="0">
            <a:noAutofit/>
          </a:bodyPr>
          <a:lstStyle/>
          <a:p>
            <a:pPr>
              <a:lnSpc>
                <a:spcPct val="110000"/>
              </a:lnSpc>
            </a:pPr>
            <a:r>
              <a:rPr lang="en-US" sz="2400" dirty="0">
                <a:latin typeface="Times New Roman" panose="02020603050405020304" pitchFamily="18" charset="0"/>
                <a:cs typeface="Times New Roman" panose="02020603050405020304" pitchFamily="18" charset="0"/>
              </a:rPr>
              <a:t>TASK-2</a:t>
            </a:r>
          </a:p>
          <a:p>
            <a:pPr>
              <a:lnSpc>
                <a:spcPct val="110000"/>
              </a:lnSpc>
            </a:pPr>
            <a:r>
              <a:rPr lang="en-US" sz="2400" dirty="0">
                <a:latin typeface="Times New Roman" panose="02020603050405020304" pitchFamily="18" charset="0"/>
                <a:cs typeface="Times New Roman" panose="02020603050405020304" pitchFamily="18" charset="0"/>
              </a:rPr>
              <a:t>STUDENT NAME: SHIVANI PATEL</a:t>
            </a:r>
          </a:p>
          <a:p>
            <a:pPr>
              <a:lnSpc>
                <a:spcPct val="110000"/>
              </a:lnSpc>
            </a:pPr>
            <a:r>
              <a:rPr lang="en-US" sz="2400" dirty="0">
                <a:latin typeface="Times New Roman" panose="02020603050405020304" pitchFamily="18" charset="0"/>
                <a:cs typeface="Times New Roman" panose="02020603050405020304" pitchFamily="18" charset="0"/>
              </a:rPr>
              <a:t>STUDENT ID : 2508120</a:t>
            </a:r>
          </a:p>
        </p:txBody>
      </p:sp>
      <p:pic>
        <p:nvPicPr>
          <p:cNvPr id="4" name="Picture 3">
            <a:extLst>
              <a:ext uri="{FF2B5EF4-FFF2-40B4-BE49-F238E27FC236}">
                <a16:creationId xmlns:a16="http://schemas.microsoft.com/office/drawing/2014/main" id="{47DEE45C-539F-E868-A1D1-5E3B34C23C29}"/>
              </a:ext>
            </a:extLst>
          </p:cNvPr>
          <p:cNvPicPr>
            <a:picLocks noChangeAspect="1"/>
          </p:cNvPicPr>
          <p:nvPr/>
        </p:nvPicPr>
        <p:blipFill>
          <a:blip r:embed="rId2"/>
          <a:srcRect t="17462" r="1" b="28495"/>
          <a:stretch>
            <a:fillRect/>
          </a:stretch>
        </p:blipFill>
        <p:spPr>
          <a:xfrm>
            <a:off x="0" y="1"/>
            <a:ext cx="12192000" cy="4109482"/>
          </a:xfrm>
          <a:prstGeom prst="rect">
            <a:avLst/>
          </a:prstGeom>
        </p:spPr>
      </p:pic>
    </p:spTree>
    <p:extLst>
      <p:ext uri="{BB962C8B-B14F-4D97-AF65-F5344CB8AC3E}">
        <p14:creationId xmlns:p14="http://schemas.microsoft.com/office/powerpoint/2010/main" val="1025216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076BCA-D1D4-D7F5-67B8-9E8D3B185344}"/>
              </a:ext>
            </a:extLst>
          </p:cNvPr>
          <p:cNvSpPr>
            <a:spLocks noGrp="1"/>
          </p:cNvSpPr>
          <p:nvPr>
            <p:ph type="body" sz="half" idx="2"/>
          </p:nvPr>
        </p:nvSpPr>
        <p:spPr>
          <a:xfrm>
            <a:off x="685800" y="2141317"/>
            <a:ext cx="6873240" cy="4077368"/>
          </a:xfrm>
        </p:spPr>
        <p:txBody>
          <a:bodyPr vert="horz" lIns="91440" tIns="45720" rIns="91440" bIns="45720" rtlCol="0">
            <a:normAutofit/>
          </a:bodyPr>
          <a:lstStyle/>
          <a:p>
            <a:pPr>
              <a:lnSpc>
                <a:spcPct val="110000"/>
              </a:lnSpc>
            </a:pPr>
            <a:r>
              <a:rPr lang="en-US" sz="1400" b="1" dirty="0">
                <a:latin typeface="Times New Roman"/>
                <a:cs typeface="Times New Roman"/>
              </a:rPr>
              <a:t>Reset Your Rest: Sleep Better, Live Better</a:t>
            </a:r>
            <a:endParaRPr lang="en-US" sz="1400" dirty="0"/>
          </a:p>
          <a:p>
            <a:pPr>
              <a:lnSpc>
                <a:spcPct val="110000"/>
              </a:lnSpc>
            </a:pPr>
            <a:r>
              <a:rPr lang="en-US" sz="1400" b="1" dirty="0">
                <a:latin typeface="Times New Roman"/>
                <a:cs typeface="Times New Roman"/>
              </a:rPr>
              <a:t>Target Group:</a:t>
            </a:r>
            <a:r>
              <a:rPr lang="en-US" sz="1400" dirty="0">
                <a:latin typeface="Times New Roman"/>
                <a:cs typeface="Times New Roman"/>
              </a:rPr>
              <a:t> Young Adults Aged 18–30</a:t>
            </a:r>
            <a:endParaRPr lang="en-US" sz="1400" dirty="0"/>
          </a:p>
          <a:p>
            <a:pPr>
              <a:lnSpc>
                <a:spcPct val="110000"/>
              </a:lnSpc>
            </a:pPr>
            <a:r>
              <a:rPr lang="en-US" sz="1400" b="1" dirty="0">
                <a:latin typeface="Times New Roman"/>
                <a:cs typeface="Times New Roman"/>
              </a:rPr>
              <a:t>Health </a:t>
            </a:r>
            <a:r>
              <a:rPr lang="en-US" sz="1400" b="1" dirty="0" err="1">
                <a:latin typeface="Times New Roman"/>
                <a:cs typeface="Times New Roman"/>
              </a:rPr>
              <a:t>Behaviour</a:t>
            </a:r>
            <a:r>
              <a:rPr lang="en-US" sz="1400" b="1" dirty="0">
                <a:latin typeface="Times New Roman"/>
                <a:cs typeface="Times New Roman"/>
              </a:rPr>
              <a:t>:</a:t>
            </a:r>
            <a:r>
              <a:rPr lang="en-US" sz="1400" dirty="0">
                <a:latin typeface="Times New Roman"/>
                <a:cs typeface="Times New Roman"/>
              </a:rPr>
              <a:t> Sleep Hygiene Improvement </a:t>
            </a:r>
            <a:r>
              <a:rPr lang="en-US" sz="1400" dirty="0" err="1">
                <a:latin typeface="Times New Roman"/>
                <a:cs typeface="Times New Roman"/>
              </a:rPr>
              <a:t>Programme</a:t>
            </a:r>
            <a:endParaRPr lang="en-US" sz="1400" dirty="0"/>
          </a:p>
          <a:p>
            <a:pPr>
              <a:lnSpc>
                <a:spcPct val="110000"/>
              </a:lnSpc>
            </a:pPr>
            <a:r>
              <a:rPr lang="en-US" sz="1400" dirty="0">
                <a:latin typeface="Times New Roman"/>
                <a:cs typeface="Times New Roman"/>
              </a:rPr>
              <a:t>This campaign is aimed at persuading young adults who do not find themselves sleeping on a regular basis to have healthy sleep habits.</a:t>
            </a:r>
            <a:endParaRPr lang="en-US" sz="1400" dirty="0"/>
          </a:p>
          <a:p>
            <a:pPr>
              <a:lnSpc>
                <a:spcPct val="110000"/>
              </a:lnSpc>
            </a:pPr>
            <a:r>
              <a:rPr lang="en-US" sz="1400" dirty="0">
                <a:latin typeface="Times New Roman"/>
                <a:cs typeface="Times New Roman"/>
              </a:rPr>
              <a:t>The program assists in avoiding mental and physical health issues because it promotes healthy lifestyles at an early age.</a:t>
            </a:r>
            <a:endParaRPr lang="en-US" sz="1400" dirty="0"/>
          </a:p>
          <a:p>
            <a:pPr>
              <a:lnSpc>
                <a:spcPct val="110000"/>
              </a:lnSpc>
            </a:pPr>
            <a:r>
              <a:rPr lang="en-US" sz="1400" dirty="0">
                <a:latin typeface="Times New Roman"/>
                <a:cs typeface="Times New Roman"/>
              </a:rPr>
              <a:t>The campaign demonstrates to students and young professionals in their early careers how to make it relevant and interesting.</a:t>
            </a:r>
            <a:endParaRPr lang="en-US" sz="1400" dirty="0"/>
          </a:p>
          <a:p>
            <a:pPr>
              <a:lnSpc>
                <a:spcPct val="110000"/>
              </a:lnSpc>
            </a:pPr>
            <a:r>
              <a:rPr lang="en-US" sz="1400" dirty="0">
                <a:latin typeface="Times New Roman"/>
                <a:cs typeface="Times New Roman"/>
              </a:rPr>
              <a:t>The tagline is that more sleep can make one more productive, feel better and be good in general.</a:t>
            </a:r>
            <a:endParaRPr lang="en-US" sz="1400" dirty="0"/>
          </a:p>
          <a:p>
            <a:pPr>
              <a:lnSpc>
                <a:spcPct val="110000"/>
              </a:lnSpc>
            </a:pPr>
            <a:endParaRPr lang="en-US" sz="1400" b="1" dirty="0">
              <a:latin typeface="Times New Roman"/>
              <a:cs typeface="Times New Roman"/>
            </a:endParaRPr>
          </a:p>
        </p:txBody>
      </p:sp>
      <p:pic>
        <p:nvPicPr>
          <p:cNvPr id="4" name="Picture 3">
            <a:extLst>
              <a:ext uri="{FF2B5EF4-FFF2-40B4-BE49-F238E27FC236}">
                <a16:creationId xmlns:a16="http://schemas.microsoft.com/office/drawing/2014/main" id="{E6447AD9-FA73-B85B-87F1-54285B4D26E8}"/>
              </a:ext>
            </a:extLst>
          </p:cNvPr>
          <p:cNvPicPr>
            <a:picLocks noChangeAspect="1"/>
          </p:cNvPicPr>
          <p:nvPr/>
        </p:nvPicPr>
        <p:blipFill>
          <a:blip r:embed="rId3"/>
          <a:srcRect t="25572" r="161" b="7634"/>
          <a:stretch>
            <a:fillRect/>
          </a:stretch>
        </p:blipFill>
        <p:spPr>
          <a:xfrm>
            <a:off x="8049153" y="842261"/>
            <a:ext cx="3269131" cy="2187100"/>
          </a:xfrm>
          <a:prstGeom prst="rect">
            <a:avLst/>
          </a:prstGeom>
        </p:spPr>
      </p:pic>
      <p:pic>
        <p:nvPicPr>
          <p:cNvPr id="5" name="Picture 4">
            <a:extLst>
              <a:ext uri="{FF2B5EF4-FFF2-40B4-BE49-F238E27FC236}">
                <a16:creationId xmlns:a16="http://schemas.microsoft.com/office/drawing/2014/main" id="{E7EC58E8-7A10-85D4-A92B-C98FAE0C8BCB}"/>
              </a:ext>
            </a:extLst>
          </p:cNvPr>
          <p:cNvPicPr>
            <a:picLocks noChangeAspect="1"/>
          </p:cNvPicPr>
          <p:nvPr/>
        </p:nvPicPr>
        <p:blipFill>
          <a:blip r:embed="rId4"/>
          <a:srcRect l="-1389" t="423" r="1883" b="-388"/>
          <a:stretch>
            <a:fillRect/>
          </a:stretch>
        </p:blipFill>
        <p:spPr>
          <a:xfrm>
            <a:off x="7919401" y="3253079"/>
            <a:ext cx="3586799" cy="2367544"/>
          </a:xfrm>
          <a:prstGeom prst="rect">
            <a:avLst/>
          </a:prstGeom>
        </p:spPr>
      </p:pic>
      <p:sp>
        <p:nvSpPr>
          <p:cNvPr id="7" name="Title 6">
            <a:extLst>
              <a:ext uri="{FF2B5EF4-FFF2-40B4-BE49-F238E27FC236}">
                <a16:creationId xmlns:a16="http://schemas.microsoft.com/office/drawing/2014/main" id="{BFB5C4BE-6FBB-0437-8B50-A004A51CF7DF}"/>
              </a:ext>
            </a:extLst>
          </p:cNvPr>
          <p:cNvSpPr>
            <a:spLocks noGrp="1"/>
          </p:cNvSpPr>
          <p:nvPr>
            <p:ph type="title"/>
          </p:nvPr>
        </p:nvSpPr>
        <p:spPr>
          <a:xfrm>
            <a:off x="685800" y="289367"/>
            <a:ext cx="6873240" cy="1273215"/>
          </a:xfrm>
        </p:spPr>
        <p:txBody>
          <a:bodyPr/>
          <a:lstStyle/>
          <a:p>
            <a:r>
              <a:rPr lang="en-IN" dirty="0"/>
              <a:t>CAMPAIGN TITLE PAGE</a:t>
            </a:r>
          </a:p>
        </p:txBody>
      </p:sp>
      <p:sp>
        <p:nvSpPr>
          <p:cNvPr id="9" name="TextBox 8">
            <a:extLst>
              <a:ext uri="{FF2B5EF4-FFF2-40B4-BE49-F238E27FC236}">
                <a16:creationId xmlns:a16="http://schemas.microsoft.com/office/drawing/2014/main" id="{76254D02-EB48-3A89-65A6-C642E4673C0E}"/>
              </a:ext>
            </a:extLst>
          </p:cNvPr>
          <p:cNvSpPr txBox="1"/>
          <p:nvPr/>
        </p:nvSpPr>
        <p:spPr>
          <a:xfrm>
            <a:off x="1388962" y="6134582"/>
            <a:ext cx="1794076" cy="369332"/>
          </a:xfrm>
          <a:prstGeom prst="rect">
            <a:avLst/>
          </a:prstGeom>
          <a:noFill/>
        </p:spPr>
        <p:txBody>
          <a:bodyPr wrap="square" rtlCol="0">
            <a:spAutoFit/>
          </a:bodyPr>
          <a:lstStyle/>
          <a:p>
            <a:r>
              <a:rPr lang="en-IN" dirty="0"/>
              <a:t>Shivani Patel</a:t>
            </a:r>
          </a:p>
        </p:txBody>
      </p:sp>
    </p:spTree>
    <p:extLst>
      <p:ext uri="{BB962C8B-B14F-4D97-AF65-F5344CB8AC3E}">
        <p14:creationId xmlns:p14="http://schemas.microsoft.com/office/powerpoint/2010/main" val="4034793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D39CB5-45AF-F451-3A45-2AAF6A60DA51}"/>
              </a:ext>
            </a:extLst>
          </p:cNvPr>
          <p:cNvSpPr>
            <a:spLocks noGrp="1"/>
          </p:cNvSpPr>
          <p:nvPr>
            <p:ph type="body" sz="half" idx="2"/>
          </p:nvPr>
        </p:nvSpPr>
        <p:spPr>
          <a:xfrm>
            <a:off x="685800" y="2257063"/>
            <a:ext cx="6873240" cy="3961621"/>
          </a:xfrm>
        </p:spPr>
        <p:txBody>
          <a:bodyPr vert="horz" lIns="91440" tIns="45720" rIns="91440" bIns="45720" rtlCol="0">
            <a:normAutofit/>
          </a:bodyPr>
          <a:lstStyle/>
          <a:p>
            <a:pPr>
              <a:lnSpc>
                <a:spcPct val="110000"/>
              </a:lnSpc>
            </a:pPr>
            <a:r>
              <a:rPr lang="en-US" sz="1300" dirty="0">
                <a:latin typeface="Times New Roman"/>
                <a:cs typeface="Times New Roman"/>
              </a:rPr>
              <a:t>Eight Weekly Sessions are </a:t>
            </a:r>
            <a:r>
              <a:rPr lang="en-US" sz="1300" dirty="0" err="1">
                <a:latin typeface="Times New Roman"/>
                <a:cs typeface="Times New Roman"/>
              </a:rPr>
              <a:t>organised</a:t>
            </a:r>
            <a:r>
              <a:rPr lang="en-US" sz="1300" dirty="0">
                <a:latin typeface="Times New Roman"/>
                <a:cs typeface="Times New Roman"/>
              </a:rPr>
              <a:t> for the overall campaign program.</a:t>
            </a:r>
            <a:endParaRPr lang="en-US" sz="1300" dirty="0"/>
          </a:p>
          <a:p>
            <a:pPr>
              <a:lnSpc>
                <a:spcPct val="110000"/>
              </a:lnSpc>
            </a:pPr>
            <a:r>
              <a:rPr lang="en-US" sz="1300" dirty="0">
                <a:latin typeface="Times New Roman"/>
                <a:cs typeface="Times New Roman"/>
              </a:rPr>
              <a:t>The program is divided into eight weekly sessions that slowly enhance the knowledge and habits of people towards sleep.</a:t>
            </a:r>
            <a:endParaRPr lang="en-US" sz="1300" dirty="0"/>
          </a:p>
          <a:p>
            <a:pPr>
              <a:lnSpc>
                <a:spcPct val="110000"/>
              </a:lnSpc>
            </a:pPr>
            <a:r>
              <a:rPr lang="en-US" sz="1300" dirty="0">
                <a:latin typeface="Times New Roman"/>
                <a:cs typeface="Times New Roman"/>
              </a:rPr>
              <a:t>Checks the Week 1 baseline of sleep through the use of such tools as the Pittsburgh Sleep Quality Index (PSQI).</a:t>
            </a:r>
            <a:endParaRPr lang="en-US" sz="1300" dirty="0"/>
          </a:p>
          <a:p>
            <a:pPr>
              <a:lnSpc>
                <a:spcPct val="110000"/>
              </a:lnSpc>
            </a:pPr>
            <a:r>
              <a:rPr lang="en-US" sz="1300" dirty="0">
                <a:latin typeface="Times New Roman"/>
                <a:cs typeface="Times New Roman"/>
              </a:rPr>
              <a:t>Weeks 2-4 include how to decrease the screen time, maintain the usual practices, and enhance the sleep conditions.</a:t>
            </a:r>
            <a:endParaRPr lang="en-US" sz="1300" dirty="0"/>
          </a:p>
          <a:p>
            <a:pPr>
              <a:lnSpc>
                <a:spcPct val="110000"/>
              </a:lnSpc>
            </a:pPr>
            <a:r>
              <a:rPr lang="en-US" sz="1300" dirty="0">
                <a:latin typeface="Times New Roman"/>
                <a:cs typeface="Times New Roman"/>
              </a:rPr>
              <a:t>Weeks 5-7 educate on coping skills, lifestyle change habits and dealing with social pressures.</a:t>
            </a:r>
            <a:endParaRPr lang="en-US" sz="1300" dirty="0"/>
          </a:p>
          <a:p>
            <a:pPr>
              <a:lnSpc>
                <a:spcPct val="110000"/>
              </a:lnSpc>
            </a:pPr>
            <a:r>
              <a:rPr lang="en-US" sz="1300" dirty="0">
                <a:latin typeface="Times New Roman"/>
                <a:cs typeface="Times New Roman"/>
              </a:rPr>
              <a:t>Week 8 recaps the progress and begins to plan on maintaining good sleep habits.</a:t>
            </a:r>
            <a:endParaRPr lang="en-US" sz="1300" dirty="0"/>
          </a:p>
          <a:p>
            <a:pPr>
              <a:lnSpc>
                <a:spcPct val="110000"/>
              </a:lnSpc>
            </a:pPr>
            <a:endParaRPr lang="en-US" sz="1300" dirty="0"/>
          </a:p>
        </p:txBody>
      </p:sp>
      <p:pic>
        <p:nvPicPr>
          <p:cNvPr id="4" name="Picture 3">
            <a:extLst>
              <a:ext uri="{FF2B5EF4-FFF2-40B4-BE49-F238E27FC236}">
                <a16:creationId xmlns:a16="http://schemas.microsoft.com/office/drawing/2014/main" id="{A106C39A-A028-7AFA-FA96-994976D599D5}"/>
              </a:ext>
            </a:extLst>
          </p:cNvPr>
          <p:cNvPicPr>
            <a:picLocks noChangeAspect="1"/>
          </p:cNvPicPr>
          <p:nvPr/>
        </p:nvPicPr>
        <p:blipFill>
          <a:blip r:embed="rId3"/>
          <a:srcRect t="14243" r="15104" b="6494"/>
          <a:stretch>
            <a:fillRect/>
          </a:stretch>
        </p:blipFill>
        <p:spPr>
          <a:xfrm>
            <a:off x="7645881" y="1772122"/>
            <a:ext cx="4075675" cy="3805262"/>
          </a:xfrm>
          <a:prstGeom prst="rect">
            <a:avLst/>
          </a:prstGeom>
        </p:spPr>
      </p:pic>
      <p:sp>
        <p:nvSpPr>
          <p:cNvPr id="6" name="Title 5">
            <a:extLst>
              <a:ext uri="{FF2B5EF4-FFF2-40B4-BE49-F238E27FC236}">
                <a16:creationId xmlns:a16="http://schemas.microsoft.com/office/drawing/2014/main" id="{F52F96B1-2F57-E677-9322-67B0410C6E46}"/>
              </a:ext>
            </a:extLst>
          </p:cNvPr>
          <p:cNvSpPr>
            <a:spLocks noGrp="1"/>
          </p:cNvSpPr>
          <p:nvPr>
            <p:ph type="title"/>
          </p:nvPr>
        </p:nvSpPr>
        <p:spPr>
          <a:xfrm>
            <a:off x="685800" y="405114"/>
            <a:ext cx="6873240" cy="1504709"/>
          </a:xfrm>
        </p:spPr>
        <p:txBody>
          <a:bodyPr/>
          <a:lstStyle/>
          <a:p>
            <a:r>
              <a:rPr lang="en-IN" dirty="0"/>
              <a:t>CAMPAIGN ACTIVITY DETAILS- 6-8 WEEKLY SESSIONS</a:t>
            </a:r>
          </a:p>
        </p:txBody>
      </p:sp>
      <p:sp>
        <p:nvSpPr>
          <p:cNvPr id="7" name="TextBox 6">
            <a:extLst>
              <a:ext uri="{FF2B5EF4-FFF2-40B4-BE49-F238E27FC236}">
                <a16:creationId xmlns:a16="http://schemas.microsoft.com/office/drawing/2014/main" id="{49A02683-C54B-16C4-8D45-9B12B0CE7EDA}"/>
              </a:ext>
            </a:extLst>
          </p:cNvPr>
          <p:cNvSpPr txBox="1"/>
          <p:nvPr/>
        </p:nvSpPr>
        <p:spPr>
          <a:xfrm>
            <a:off x="1632030" y="5960962"/>
            <a:ext cx="2338086" cy="646331"/>
          </a:xfrm>
          <a:prstGeom prst="rect">
            <a:avLst/>
          </a:prstGeom>
          <a:noFill/>
        </p:spPr>
        <p:txBody>
          <a:bodyPr wrap="square" rtlCol="0">
            <a:spAutoFit/>
          </a:bodyPr>
          <a:lstStyle/>
          <a:p>
            <a:r>
              <a:rPr lang="en-IN" dirty="0"/>
              <a:t>Shivani Patel</a:t>
            </a:r>
          </a:p>
          <a:p>
            <a:endParaRPr lang="en-IN" dirty="0"/>
          </a:p>
        </p:txBody>
      </p:sp>
    </p:spTree>
    <p:extLst>
      <p:ext uri="{BB962C8B-B14F-4D97-AF65-F5344CB8AC3E}">
        <p14:creationId xmlns:p14="http://schemas.microsoft.com/office/powerpoint/2010/main" val="1700738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5F476-252E-CBA2-D24F-53DBE5717AC0}"/>
              </a:ext>
            </a:extLst>
          </p:cNvPr>
          <p:cNvSpPr>
            <a:spLocks noGrp="1"/>
          </p:cNvSpPr>
          <p:nvPr>
            <p:ph type="title" idx="4294967295"/>
          </p:nvPr>
        </p:nvSpPr>
        <p:spPr>
          <a:xfrm>
            <a:off x="0" y="685800"/>
            <a:ext cx="5653088" cy="1558925"/>
          </a:xfrm>
        </p:spPr>
        <p:txBody>
          <a:bodyPr vert="horz" lIns="91440" tIns="45720" rIns="91440" bIns="45720" rtlCol="0" anchor="t">
            <a:normAutofit/>
          </a:bodyPr>
          <a:lstStyle/>
          <a:p>
            <a:r>
              <a:rPr lang="en-US" sz="4400" dirty="0">
                <a:solidFill>
                  <a:srgbClr val="FFFFFF"/>
                </a:solidFill>
              </a:rPr>
              <a:t>Aims and Content of Activities</a:t>
            </a:r>
          </a:p>
        </p:txBody>
      </p:sp>
      <p:graphicFrame>
        <p:nvGraphicFramePr>
          <p:cNvPr id="5" name="Content Placeholder 2">
            <a:extLst>
              <a:ext uri="{FF2B5EF4-FFF2-40B4-BE49-F238E27FC236}">
                <a16:creationId xmlns:a16="http://schemas.microsoft.com/office/drawing/2014/main" id="{CD8048D6-D34B-0FC7-D92F-F3FF42F9A4D8}"/>
              </a:ext>
            </a:extLst>
          </p:cNvPr>
          <p:cNvGraphicFramePr>
            <a:graphicFrameLocks noGrp="1"/>
          </p:cNvGraphicFramePr>
          <p:nvPr>
            <p:ph idx="4294967295"/>
            <p:extLst>
              <p:ext uri="{D42A27DB-BD31-4B8C-83A1-F6EECF244321}">
                <p14:modId xmlns:p14="http://schemas.microsoft.com/office/powerpoint/2010/main" val="2068279265"/>
              </p:ext>
            </p:extLst>
          </p:nvPr>
        </p:nvGraphicFramePr>
        <p:xfrm>
          <a:off x="2176041" y="2071868"/>
          <a:ext cx="9167149" cy="46645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E9CADD9E-BAB7-372E-51F0-090B799216DD}"/>
              </a:ext>
            </a:extLst>
          </p:cNvPr>
          <p:cNvSpPr txBox="1"/>
          <p:nvPr/>
        </p:nvSpPr>
        <p:spPr>
          <a:xfrm>
            <a:off x="277792" y="6412375"/>
            <a:ext cx="1724628" cy="646331"/>
          </a:xfrm>
          <a:prstGeom prst="rect">
            <a:avLst/>
          </a:prstGeom>
          <a:noFill/>
        </p:spPr>
        <p:txBody>
          <a:bodyPr wrap="square" rtlCol="0">
            <a:spAutoFit/>
          </a:bodyPr>
          <a:lstStyle/>
          <a:p>
            <a:r>
              <a:rPr lang="en-IN" dirty="0"/>
              <a:t>Shivani Patel</a:t>
            </a:r>
          </a:p>
          <a:p>
            <a:endParaRPr lang="en-IN" dirty="0"/>
          </a:p>
        </p:txBody>
      </p:sp>
    </p:spTree>
    <p:extLst>
      <p:ext uri="{BB962C8B-B14F-4D97-AF65-F5344CB8AC3E}">
        <p14:creationId xmlns:p14="http://schemas.microsoft.com/office/powerpoint/2010/main" val="1559295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A1493A3-D852-EE4D-5165-D3D0339E7F0E}"/>
              </a:ext>
            </a:extLst>
          </p:cNvPr>
          <p:cNvSpPr>
            <a:spLocks noGrp="1"/>
          </p:cNvSpPr>
          <p:nvPr>
            <p:ph type="title"/>
          </p:nvPr>
        </p:nvSpPr>
        <p:spPr>
          <a:xfrm>
            <a:off x="1483488" y="397660"/>
            <a:ext cx="8610600" cy="1293028"/>
          </a:xfrm>
        </p:spPr>
        <p:txBody>
          <a:bodyPr/>
          <a:lstStyle/>
          <a:p>
            <a:pPr algn="ctr"/>
            <a:r>
              <a:rPr lang="en-IN" dirty="0"/>
              <a:t>EVALUATION METHODS</a:t>
            </a:r>
          </a:p>
        </p:txBody>
      </p:sp>
      <p:graphicFrame>
        <p:nvGraphicFramePr>
          <p:cNvPr id="5" name="Content Placeholder 2">
            <a:extLst>
              <a:ext uri="{FF2B5EF4-FFF2-40B4-BE49-F238E27FC236}">
                <a16:creationId xmlns:a16="http://schemas.microsoft.com/office/drawing/2014/main" id="{46CCAED3-BA93-C513-DF22-4856B96B5433}"/>
              </a:ext>
            </a:extLst>
          </p:cNvPr>
          <p:cNvGraphicFramePr>
            <a:graphicFrameLocks noGrp="1"/>
          </p:cNvGraphicFramePr>
          <p:nvPr>
            <p:ph idx="4294967295"/>
            <p:extLst>
              <p:ext uri="{D42A27DB-BD31-4B8C-83A1-F6EECF244321}">
                <p14:modId xmlns:p14="http://schemas.microsoft.com/office/powerpoint/2010/main" val="4181806535"/>
              </p:ext>
            </p:extLst>
          </p:nvPr>
        </p:nvGraphicFramePr>
        <p:xfrm>
          <a:off x="1254125" y="1690688"/>
          <a:ext cx="10937875" cy="451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49AFCEB-69CE-ADFD-7B9C-EDB985BB6BDF}"/>
              </a:ext>
            </a:extLst>
          </p:cNvPr>
          <p:cNvSpPr txBox="1"/>
          <p:nvPr/>
        </p:nvSpPr>
        <p:spPr>
          <a:xfrm>
            <a:off x="464916" y="6211669"/>
            <a:ext cx="2037144" cy="646331"/>
          </a:xfrm>
          <a:prstGeom prst="rect">
            <a:avLst/>
          </a:prstGeom>
          <a:noFill/>
        </p:spPr>
        <p:txBody>
          <a:bodyPr wrap="square" rtlCol="0">
            <a:spAutoFit/>
          </a:bodyPr>
          <a:lstStyle/>
          <a:p>
            <a:r>
              <a:rPr lang="en-IN" dirty="0"/>
              <a:t>Shivani Patel</a:t>
            </a:r>
          </a:p>
          <a:p>
            <a:endParaRPr lang="en-IN" dirty="0"/>
          </a:p>
        </p:txBody>
      </p:sp>
    </p:spTree>
    <p:extLst>
      <p:ext uri="{BB962C8B-B14F-4D97-AF65-F5344CB8AC3E}">
        <p14:creationId xmlns:p14="http://schemas.microsoft.com/office/powerpoint/2010/main" val="38336941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FE91F75-86F1-1748-7729-67CACA4EB98C}"/>
              </a:ext>
            </a:extLst>
          </p:cNvPr>
          <p:cNvPicPr>
            <a:picLocks noChangeAspect="1"/>
          </p:cNvPicPr>
          <p:nvPr/>
        </p:nvPicPr>
        <p:blipFill>
          <a:blip r:embed="rId2"/>
          <a:srcRect r="-1" b="6219"/>
          <a:stretch>
            <a:fillRect/>
          </a:stretch>
        </p:blipFill>
        <p:spPr>
          <a:xfrm>
            <a:off x="474707" y="524665"/>
            <a:ext cx="8199735" cy="5808679"/>
          </a:xfrm>
          <a:prstGeom prst="rect">
            <a:avLst/>
          </a:prstGeom>
          <a:solidFill>
            <a:srgbClr val="FFFFFF"/>
          </a:solidFill>
          <a:scene3d>
            <a:camera prst="orthographicFront"/>
            <a:lightRig rig="threePt" dir="t">
              <a:rot lat="0" lon="0" rev="2700000"/>
            </a:lightRig>
          </a:scene3d>
          <a:sp3d>
            <a:bevelT h="38100"/>
            <a:contourClr>
              <a:srgbClr val="C0C0C0"/>
            </a:contourClr>
          </a:sp3d>
        </p:spPr>
      </p:pic>
      <p:sp>
        <p:nvSpPr>
          <p:cNvPr id="5" name="TextBox 4">
            <a:extLst>
              <a:ext uri="{FF2B5EF4-FFF2-40B4-BE49-F238E27FC236}">
                <a16:creationId xmlns:a16="http://schemas.microsoft.com/office/drawing/2014/main" id="{937D8597-30FC-3D4F-DC52-767ACB433085}"/>
              </a:ext>
            </a:extLst>
          </p:cNvPr>
          <p:cNvSpPr txBox="1"/>
          <p:nvPr/>
        </p:nvSpPr>
        <p:spPr>
          <a:xfrm>
            <a:off x="8880389" y="2474644"/>
            <a:ext cx="274293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i="1" dirty="0">
                <a:latin typeface="Times New Roman"/>
                <a:cs typeface="Times New Roman"/>
              </a:rPr>
              <a:t>Eye catching Poster</a:t>
            </a:r>
          </a:p>
        </p:txBody>
      </p:sp>
      <p:sp>
        <p:nvSpPr>
          <p:cNvPr id="2" name="TextBox 1">
            <a:extLst>
              <a:ext uri="{FF2B5EF4-FFF2-40B4-BE49-F238E27FC236}">
                <a16:creationId xmlns:a16="http://schemas.microsoft.com/office/drawing/2014/main" id="{0374A776-BE20-D532-6B15-FD6EF5488FA8}"/>
              </a:ext>
            </a:extLst>
          </p:cNvPr>
          <p:cNvSpPr txBox="1"/>
          <p:nvPr/>
        </p:nvSpPr>
        <p:spPr>
          <a:xfrm>
            <a:off x="335666" y="6470248"/>
            <a:ext cx="1956121" cy="646331"/>
          </a:xfrm>
          <a:prstGeom prst="rect">
            <a:avLst/>
          </a:prstGeom>
          <a:noFill/>
        </p:spPr>
        <p:txBody>
          <a:bodyPr wrap="square" rtlCol="0">
            <a:spAutoFit/>
          </a:bodyPr>
          <a:lstStyle/>
          <a:p>
            <a:r>
              <a:rPr lang="en-IN" dirty="0"/>
              <a:t>Shivani Patel</a:t>
            </a:r>
          </a:p>
          <a:p>
            <a:endParaRPr lang="en-IN" dirty="0"/>
          </a:p>
        </p:txBody>
      </p:sp>
    </p:spTree>
    <p:extLst>
      <p:ext uri="{BB962C8B-B14F-4D97-AF65-F5344CB8AC3E}">
        <p14:creationId xmlns:p14="http://schemas.microsoft.com/office/powerpoint/2010/main" val="89471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849552-548C-A70D-1E7B-37599D4E3AA3}"/>
              </a:ext>
            </a:extLst>
          </p:cNvPr>
          <p:cNvSpPr>
            <a:spLocks noGrp="1"/>
          </p:cNvSpPr>
          <p:nvPr>
            <p:ph type="title"/>
          </p:nvPr>
        </p:nvSpPr>
        <p:spPr>
          <a:xfrm>
            <a:off x="1495063" y="100797"/>
            <a:ext cx="8610600" cy="1293028"/>
          </a:xfrm>
        </p:spPr>
        <p:txBody>
          <a:bodyPr/>
          <a:lstStyle/>
          <a:p>
            <a:pPr algn="ctr"/>
            <a:r>
              <a:rPr lang="en-IN" dirty="0"/>
              <a:t>MEASURING CAMPAIGN SUCCESS</a:t>
            </a:r>
          </a:p>
        </p:txBody>
      </p:sp>
      <p:sp>
        <p:nvSpPr>
          <p:cNvPr id="3" name="Content Placeholder 2">
            <a:extLst>
              <a:ext uri="{FF2B5EF4-FFF2-40B4-BE49-F238E27FC236}">
                <a16:creationId xmlns:a16="http://schemas.microsoft.com/office/drawing/2014/main" id="{8E6337ED-EA1C-A93B-F224-B51AF838BD25}"/>
              </a:ext>
            </a:extLst>
          </p:cNvPr>
          <p:cNvSpPr>
            <a:spLocks noGrp="1"/>
          </p:cNvSpPr>
          <p:nvPr>
            <p:ph idx="4294967295"/>
          </p:nvPr>
        </p:nvSpPr>
        <p:spPr>
          <a:xfrm>
            <a:off x="7616825" y="1393825"/>
            <a:ext cx="4575175" cy="4800600"/>
          </a:xfrm>
        </p:spPr>
        <p:txBody>
          <a:bodyPr vert="horz" lIns="91440" tIns="45720" rIns="91440" bIns="45720" rtlCol="0">
            <a:normAutofit/>
          </a:bodyPr>
          <a:lstStyle/>
          <a:p>
            <a:pPr>
              <a:lnSpc>
                <a:spcPct val="110000"/>
              </a:lnSpc>
            </a:pPr>
            <a:r>
              <a:rPr lang="en-US" sz="1400" dirty="0">
                <a:latin typeface="Times New Roman"/>
                <a:cs typeface="Times New Roman"/>
              </a:rPr>
              <a:t>The quantitative indicators of success refer to a reduction of PSQI scores by three points or more among individuals.</a:t>
            </a:r>
            <a:endParaRPr lang="en-US" sz="1400" dirty="0"/>
          </a:p>
          <a:p>
            <a:pPr>
              <a:lnSpc>
                <a:spcPct val="110000"/>
              </a:lnSpc>
            </a:pPr>
            <a:r>
              <a:rPr lang="en-US" sz="1400" dirty="0">
                <a:latin typeface="Times New Roman"/>
                <a:cs typeface="Times New Roman"/>
              </a:rPr>
              <a:t>Individuals are supposed to have an average of 45–60 more minutes of sleep per night.</a:t>
            </a:r>
            <a:endParaRPr lang="en-US" sz="1400" dirty="0"/>
          </a:p>
          <a:p>
            <a:pPr>
              <a:lnSpc>
                <a:spcPct val="110000"/>
              </a:lnSpc>
            </a:pPr>
            <a:r>
              <a:rPr lang="en-US" sz="1400" dirty="0">
                <a:latin typeface="Times New Roman"/>
                <a:cs typeface="Times New Roman"/>
              </a:rPr>
              <a:t>The engagement is sustained in at least 75 per cent of individuals attending all sessions.</a:t>
            </a:r>
            <a:endParaRPr lang="en-US" sz="1400" dirty="0"/>
          </a:p>
          <a:p>
            <a:pPr>
              <a:lnSpc>
                <a:spcPct val="110000"/>
              </a:lnSpc>
            </a:pPr>
            <a:r>
              <a:rPr lang="en-US" sz="1400" dirty="0">
                <a:latin typeface="Times New Roman"/>
                <a:cs typeface="Times New Roman"/>
              </a:rPr>
              <a:t>However, the qualitative indicators are Changes in energy, concentration and well-being, which will be demonstrated through feedback.</a:t>
            </a:r>
            <a:endParaRPr lang="en-US" sz="1400" dirty="0"/>
          </a:p>
          <a:p>
            <a:pPr>
              <a:lnSpc>
                <a:spcPct val="110000"/>
              </a:lnSpc>
            </a:pPr>
            <a:r>
              <a:rPr lang="en-US" sz="1400" dirty="0">
                <a:latin typeface="Times New Roman"/>
                <a:cs typeface="Times New Roman"/>
              </a:rPr>
              <a:t>The barriers to maintaining the new sleep habits will be considered in focus groups.</a:t>
            </a:r>
            <a:endParaRPr lang="en-US" sz="1400" dirty="0"/>
          </a:p>
          <a:p>
            <a:pPr>
              <a:lnSpc>
                <a:spcPct val="110000"/>
              </a:lnSpc>
            </a:pPr>
            <a:r>
              <a:rPr lang="en-US" sz="1400" dirty="0">
                <a:latin typeface="Times New Roman"/>
                <a:cs typeface="Times New Roman"/>
              </a:rPr>
              <a:t>The case studies will highlight the </a:t>
            </a:r>
            <a:r>
              <a:rPr lang="en-US" sz="1400" dirty="0" err="1">
                <a:latin typeface="Times New Roman"/>
                <a:cs typeface="Times New Roman"/>
              </a:rPr>
              <a:t>behaviour</a:t>
            </a:r>
            <a:r>
              <a:rPr lang="en-US" sz="1400" dirty="0">
                <a:latin typeface="Times New Roman"/>
                <a:cs typeface="Times New Roman"/>
              </a:rPr>
              <a:t> change experiences of people.</a:t>
            </a:r>
            <a:endParaRPr lang="en-US" sz="1400" dirty="0"/>
          </a:p>
          <a:p>
            <a:pPr>
              <a:lnSpc>
                <a:spcPct val="110000"/>
              </a:lnSpc>
            </a:pPr>
            <a:endParaRPr lang="en-US" sz="1400" dirty="0"/>
          </a:p>
        </p:txBody>
      </p:sp>
      <p:pic>
        <p:nvPicPr>
          <p:cNvPr id="15" name="Picture 14" descr="Red toy person in front of two lines of white figures">
            <a:extLst>
              <a:ext uri="{FF2B5EF4-FFF2-40B4-BE49-F238E27FC236}">
                <a16:creationId xmlns:a16="http://schemas.microsoft.com/office/drawing/2014/main" id="{1AF3A42A-E204-8090-D7D9-B7098BFF14BC}"/>
              </a:ext>
            </a:extLst>
          </p:cNvPr>
          <p:cNvPicPr>
            <a:picLocks noChangeAspect="1"/>
          </p:cNvPicPr>
          <p:nvPr/>
        </p:nvPicPr>
        <p:blipFill>
          <a:blip r:embed="rId3"/>
          <a:srcRect t="339" r="8" b="8"/>
          <a:stretch>
            <a:fillRect/>
          </a:stretch>
        </p:blipFill>
        <p:spPr>
          <a:xfrm>
            <a:off x="99292" y="1653602"/>
            <a:ext cx="7312860" cy="4800600"/>
          </a:xfrm>
          <a:prstGeom prst="rect">
            <a:avLst/>
          </a:prstGeom>
        </p:spPr>
      </p:pic>
      <p:sp>
        <p:nvSpPr>
          <p:cNvPr id="5" name="TextBox 4">
            <a:extLst>
              <a:ext uri="{FF2B5EF4-FFF2-40B4-BE49-F238E27FC236}">
                <a16:creationId xmlns:a16="http://schemas.microsoft.com/office/drawing/2014/main" id="{F8850327-179D-DE0B-48AD-9B1DE27DD085}"/>
              </a:ext>
            </a:extLst>
          </p:cNvPr>
          <p:cNvSpPr txBox="1"/>
          <p:nvPr/>
        </p:nvSpPr>
        <p:spPr>
          <a:xfrm>
            <a:off x="636608" y="6454202"/>
            <a:ext cx="2395959" cy="646331"/>
          </a:xfrm>
          <a:prstGeom prst="rect">
            <a:avLst/>
          </a:prstGeom>
          <a:noFill/>
        </p:spPr>
        <p:txBody>
          <a:bodyPr wrap="square" rtlCol="0">
            <a:spAutoFit/>
          </a:bodyPr>
          <a:lstStyle/>
          <a:p>
            <a:r>
              <a:rPr lang="en-IN" dirty="0"/>
              <a:t>Shivani Patel</a:t>
            </a:r>
          </a:p>
          <a:p>
            <a:endParaRPr lang="en-IN" dirty="0"/>
          </a:p>
        </p:txBody>
      </p:sp>
    </p:spTree>
    <p:extLst>
      <p:ext uri="{BB962C8B-B14F-4D97-AF65-F5344CB8AC3E}">
        <p14:creationId xmlns:p14="http://schemas.microsoft.com/office/powerpoint/2010/main" val="1714401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CC8FF2-DF0E-5A4F-83F1-0A3C6BE17C84}"/>
              </a:ext>
            </a:extLst>
          </p:cNvPr>
          <p:cNvSpPr>
            <a:spLocks noGrp="1"/>
          </p:cNvSpPr>
          <p:nvPr>
            <p:ph idx="4294967295"/>
          </p:nvPr>
        </p:nvSpPr>
        <p:spPr>
          <a:xfrm>
            <a:off x="694480" y="2317750"/>
            <a:ext cx="9595414" cy="3965575"/>
          </a:xfrm>
        </p:spPr>
        <p:txBody>
          <a:bodyPr vert="horz" lIns="91440" tIns="45720" rIns="91440" bIns="45720" rtlCol="0">
            <a:normAutofit/>
          </a:bodyPr>
          <a:lstStyle/>
          <a:p>
            <a:pPr>
              <a:lnSpc>
                <a:spcPct val="110000"/>
              </a:lnSpc>
            </a:pPr>
            <a:r>
              <a:rPr lang="en-US" sz="1500" dirty="0">
                <a:latin typeface="Times New Roman"/>
                <a:cs typeface="Times New Roman"/>
              </a:rPr>
              <a:t>The poster displays the message of the slogan Reset Your Rest and images of healthy evenings and productive mornings.</a:t>
            </a:r>
            <a:endParaRPr lang="en-US" sz="1500" dirty="0"/>
          </a:p>
          <a:p>
            <a:pPr>
              <a:lnSpc>
                <a:spcPct val="110000"/>
              </a:lnSpc>
            </a:pPr>
            <a:r>
              <a:rPr lang="en-US" sz="1500" dirty="0">
                <a:latin typeface="Times New Roman"/>
                <a:cs typeface="Times New Roman"/>
              </a:rPr>
              <a:t>The poster records such positive effects as an improvement in mood, increased concentration, and reduced fatigue.</a:t>
            </a:r>
            <a:endParaRPr lang="en-US" sz="1500" dirty="0"/>
          </a:p>
          <a:p>
            <a:pPr>
              <a:lnSpc>
                <a:spcPct val="110000"/>
              </a:lnSpc>
            </a:pPr>
            <a:r>
              <a:rPr lang="en-US" sz="1500" dirty="0">
                <a:latin typeface="Times New Roman"/>
                <a:cs typeface="Times New Roman"/>
              </a:rPr>
              <a:t>Outreach occurs, and locations are provided with the assistance of local universities and student well-being services.</a:t>
            </a:r>
            <a:endParaRPr lang="en-US" sz="1500" dirty="0"/>
          </a:p>
          <a:p>
            <a:pPr>
              <a:lnSpc>
                <a:spcPct val="110000"/>
              </a:lnSpc>
            </a:pPr>
            <a:r>
              <a:rPr lang="en-US" sz="1500" dirty="0">
                <a:latin typeface="Times New Roman"/>
                <a:cs typeface="Times New Roman"/>
              </a:rPr>
              <a:t>NHS population health teams create awareness of sleep.</a:t>
            </a:r>
            <a:endParaRPr lang="en-US" sz="1500" dirty="0"/>
          </a:p>
          <a:p>
            <a:pPr>
              <a:lnSpc>
                <a:spcPct val="110000"/>
              </a:lnSpc>
            </a:pPr>
            <a:r>
              <a:rPr lang="en-US" sz="1500" dirty="0">
                <a:latin typeface="Times New Roman"/>
                <a:cs typeface="Times New Roman"/>
              </a:rPr>
              <a:t>Educational materials are provided by national groups such as mental health charities.</a:t>
            </a:r>
            <a:endParaRPr lang="en-US" sz="1500" dirty="0"/>
          </a:p>
          <a:p>
            <a:pPr>
              <a:lnSpc>
                <a:spcPct val="110000"/>
              </a:lnSpc>
            </a:pPr>
            <a:r>
              <a:rPr lang="en-US" sz="1500" dirty="0">
                <a:latin typeface="Times New Roman"/>
                <a:cs typeface="Times New Roman"/>
              </a:rPr>
              <a:t>The public health programs developed sleep diaries, leaflets, and online trackers.</a:t>
            </a:r>
            <a:endParaRPr lang="en-US" sz="1500" dirty="0"/>
          </a:p>
          <a:p>
            <a:pPr>
              <a:lnSpc>
                <a:spcPct val="110000"/>
              </a:lnSpc>
            </a:pPr>
            <a:r>
              <a:rPr lang="en-US" sz="1500" dirty="0" err="1">
                <a:latin typeface="Times New Roman"/>
                <a:cs typeface="Times New Roman"/>
              </a:rPr>
              <a:t>Behaviour</a:t>
            </a:r>
            <a:r>
              <a:rPr lang="en-US" sz="1500" dirty="0">
                <a:latin typeface="Times New Roman"/>
                <a:cs typeface="Times New Roman"/>
              </a:rPr>
              <a:t> changes are maintained with the help of digital tools such as reminder apps.</a:t>
            </a:r>
            <a:endParaRPr lang="en-US" sz="1500" dirty="0"/>
          </a:p>
          <a:p>
            <a:pPr>
              <a:lnSpc>
                <a:spcPct val="110000"/>
              </a:lnSpc>
            </a:pPr>
            <a:endParaRPr lang="en-US" sz="1500" dirty="0"/>
          </a:p>
        </p:txBody>
      </p:sp>
      <p:sp>
        <p:nvSpPr>
          <p:cNvPr id="5" name="Title 4">
            <a:extLst>
              <a:ext uri="{FF2B5EF4-FFF2-40B4-BE49-F238E27FC236}">
                <a16:creationId xmlns:a16="http://schemas.microsoft.com/office/drawing/2014/main" id="{5B040C12-55B3-640C-D5A4-0CD9147AC1D3}"/>
              </a:ext>
            </a:extLst>
          </p:cNvPr>
          <p:cNvSpPr>
            <a:spLocks noGrp="1"/>
          </p:cNvSpPr>
          <p:nvPr>
            <p:ph type="title"/>
          </p:nvPr>
        </p:nvSpPr>
        <p:spPr>
          <a:xfrm>
            <a:off x="1471914" y="574675"/>
            <a:ext cx="9327266" cy="1293028"/>
          </a:xfrm>
        </p:spPr>
        <p:txBody>
          <a:bodyPr/>
          <a:lstStyle/>
          <a:p>
            <a:pPr algn="ctr"/>
            <a:r>
              <a:rPr lang="en-IN" dirty="0"/>
              <a:t>POSTER, PATNERS,AND RESOURCES</a:t>
            </a:r>
          </a:p>
        </p:txBody>
      </p:sp>
      <p:sp>
        <p:nvSpPr>
          <p:cNvPr id="6" name="TextBox 5">
            <a:extLst>
              <a:ext uri="{FF2B5EF4-FFF2-40B4-BE49-F238E27FC236}">
                <a16:creationId xmlns:a16="http://schemas.microsoft.com/office/drawing/2014/main" id="{D8E69941-490F-0E7A-D02F-5A086CBE3F07}"/>
              </a:ext>
            </a:extLst>
          </p:cNvPr>
          <p:cNvSpPr txBox="1"/>
          <p:nvPr/>
        </p:nvSpPr>
        <p:spPr>
          <a:xfrm>
            <a:off x="694480" y="6018835"/>
            <a:ext cx="2824224" cy="646331"/>
          </a:xfrm>
          <a:prstGeom prst="rect">
            <a:avLst/>
          </a:prstGeom>
          <a:noFill/>
        </p:spPr>
        <p:txBody>
          <a:bodyPr wrap="square" rtlCol="0">
            <a:spAutoFit/>
          </a:bodyPr>
          <a:lstStyle/>
          <a:p>
            <a:r>
              <a:rPr lang="en-IN" dirty="0"/>
              <a:t>Shivani Patel</a:t>
            </a:r>
          </a:p>
          <a:p>
            <a:endParaRPr lang="en-IN" dirty="0"/>
          </a:p>
        </p:txBody>
      </p:sp>
    </p:spTree>
    <p:extLst>
      <p:ext uri="{BB962C8B-B14F-4D97-AF65-F5344CB8AC3E}">
        <p14:creationId xmlns:p14="http://schemas.microsoft.com/office/powerpoint/2010/main" val="29627961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08164" y="477456"/>
            <a:ext cx="9875119" cy="5486400"/>
            <a:chOff x="0" y="0"/>
            <a:chExt cx="3901282" cy="2167467"/>
          </a:xfrm>
        </p:grpSpPr>
        <p:sp>
          <p:nvSpPr>
            <p:cNvPr id="3" name="Freeform 3"/>
            <p:cNvSpPr/>
            <p:nvPr/>
          </p:nvSpPr>
          <p:spPr>
            <a:xfrm>
              <a:off x="0" y="0"/>
              <a:ext cx="3901282" cy="2167467"/>
            </a:xfrm>
            <a:custGeom>
              <a:avLst/>
              <a:gdLst/>
              <a:ahLst/>
              <a:cxnLst/>
              <a:rect l="l" t="t" r="r" b="b"/>
              <a:pathLst>
                <a:path w="3901282" h="2167467">
                  <a:moveTo>
                    <a:pt x="0" y="0"/>
                  </a:moveTo>
                  <a:lnTo>
                    <a:pt x="3901282" y="0"/>
                  </a:lnTo>
                  <a:lnTo>
                    <a:pt x="3901282" y="2167467"/>
                  </a:lnTo>
                  <a:lnTo>
                    <a:pt x="0" y="2167467"/>
                  </a:lnTo>
                  <a:close/>
                </a:path>
              </a:pathLst>
            </a:custGeom>
            <a:solidFill>
              <a:srgbClr val="FFFFFF"/>
            </a:solidFill>
            <a:ln w="19050" cap="sq">
              <a:solidFill>
                <a:srgbClr val="F49619"/>
              </a:solidFill>
              <a:prstDash val="solid"/>
              <a:miter/>
            </a:ln>
          </p:spPr>
          <p:txBody>
            <a:bodyPr/>
            <a:lstStyle/>
            <a:p>
              <a:endParaRPr lang="en-IN" dirty="0"/>
            </a:p>
          </p:txBody>
        </p:sp>
        <p:sp>
          <p:nvSpPr>
            <p:cNvPr id="4" name="TextBox 4"/>
            <p:cNvSpPr txBox="1"/>
            <p:nvPr/>
          </p:nvSpPr>
          <p:spPr>
            <a:xfrm>
              <a:off x="0" y="-38100"/>
              <a:ext cx="3901282"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3600377"/>
            <a:ext cx="6333565"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5279025"/>
            <a:ext cx="633356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6713220" y="685800"/>
            <a:ext cx="7695398" cy="8225991"/>
            <a:chOff x="0" y="0"/>
            <a:chExt cx="812800" cy="868842"/>
          </a:xfrm>
        </p:grpSpPr>
        <p:sp>
          <p:nvSpPr>
            <p:cNvPr id="8" name="Freeform 8"/>
            <p:cNvSpPr/>
            <p:nvPr/>
          </p:nvSpPr>
          <p:spPr>
            <a:xfrm>
              <a:off x="0" y="0"/>
              <a:ext cx="812800" cy="868842"/>
            </a:xfrm>
            <a:custGeom>
              <a:avLst/>
              <a:gdLst/>
              <a:ahLst/>
              <a:cxnLst/>
              <a:rect l="l" t="t" r="r" b="b"/>
              <a:pathLst>
                <a:path w="812800" h="868842">
                  <a:moveTo>
                    <a:pt x="406400" y="0"/>
                  </a:moveTo>
                  <a:cubicBezTo>
                    <a:pt x="181951" y="0"/>
                    <a:pt x="0" y="194497"/>
                    <a:pt x="0" y="434421"/>
                  </a:cubicBezTo>
                  <a:cubicBezTo>
                    <a:pt x="0" y="674345"/>
                    <a:pt x="181951" y="868842"/>
                    <a:pt x="406400" y="868842"/>
                  </a:cubicBezTo>
                  <a:cubicBezTo>
                    <a:pt x="630849" y="868842"/>
                    <a:pt x="812800" y="674345"/>
                    <a:pt x="812800" y="434421"/>
                  </a:cubicBezTo>
                  <a:cubicBezTo>
                    <a:pt x="812800" y="194497"/>
                    <a:pt x="630849" y="0"/>
                    <a:pt x="406400" y="0"/>
                  </a:cubicBezTo>
                  <a:close/>
                </a:path>
              </a:pathLst>
            </a:custGeom>
            <a:solidFill>
              <a:srgbClr val="FFFFFF"/>
            </a:solidFill>
            <a:ln w="19050" cap="sq">
              <a:solidFill>
                <a:srgbClr val="F49619"/>
              </a:solidFill>
              <a:prstDash val="solid"/>
              <a:miter/>
            </a:ln>
          </p:spPr>
          <p:txBody>
            <a:bodyPr/>
            <a:lstStyle/>
            <a:p>
              <a:endParaRPr lang="en-IN"/>
            </a:p>
          </p:txBody>
        </p:sp>
        <p:sp>
          <p:nvSpPr>
            <p:cNvPr id="9" name="TextBox 9"/>
            <p:cNvSpPr txBox="1"/>
            <p:nvPr/>
          </p:nvSpPr>
          <p:spPr>
            <a:xfrm>
              <a:off x="76200" y="43354"/>
              <a:ext cx="660400" cy="744034"/>
            </a:xfrm>
            <a:prstGeom prst="rect">
              <a:avLst/>
            </a:prstGeom>
          </p:spPr>
          <p:txBody>
            <a:bodyPr lIns="33867" tIns="33867" rIns="33867" bIns="33867" rtlCol="0" anchor="ctr"/>
            <a:lstStyle/>
            <a:p>
              <a:pPr algn="ctr">
                <a:lnSpc>
                  <a:spcPts val="1773"/>
                </a:lnSpc>
                <a:spcBef>
                  <a:spcPct val="0"/>
                </a:spcBef>
              </a:pPr>
              <a:endParaRPr sz="1200"/>
            </a:p>
          </p:txBody>
        </p:sp>
      </p:grpSp>
      <p:sp>
        <p:nvSpPr>
          <p:cNvPr id="10" name="Freeform 10"/>
          <p:cNvSpPr/>
          <p:nvPr/>
        </p:nvSpPr>
        <p:spPr>
          <a:xfrm flipH="1">
            <a:off x="6946277" y="1727052"/>
            <a:ext cx="4692575" cy="4445149"/>
          </a:xfrm>
          <a:custGeom>
            <a:avLst/>
            <a:gdLst/>
            <a:ahLst/>
            <a:cxnLst/>
            <a:rect l="l" t="t" r="r" b="b"/>
            <a:pathLst>
              <a:path w="7038863" h="6667723">
                <a:moveTo>
                  <a:pt x="7038863" y="0"/>
                </a:moveTo>
                <a:lnTo>
                  <a:pt x="0" y="0"/>
                </a:lnTo>
                <a:lnTo>
                  <a:pt x="0" y="6667723"/>
                </a:lnTo>
                <a:lnTo>
                  <a:pt x="7038863" y="6667723"/>
                </a:lnTo>
                <a:lnTo>
                  <a:pt x="70388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1" name="Group 11"/>
          <p:cNvGrpSpPr/>
          <p:nvPr/>
        </p:nvGrpSpPr>
        <p:grpSpPr>
          <a:xfrm>
            <a:off x="6534797" y="5079634"/>
            <a:ext cx="411480" cy="411480"/>
            <a:chOff x="0" y="0"/>
            <a:chExt cx="822960" cy="822960"/>
          </a:xfrm>
        </p:grpSpPr>
        <p:grpSp>
          <p:nvGrpSpPr>
            <p:cNvPr id="12" name="Group 12"/>
            <p:cNvGrpSpPr/>
            <p:nvPr/>
          </p:nvGrpSpPr>
          <p:grpSpPr>
            <a:xfrm>
              <a:off x="0" y="0"/>
              <a:ext cx="822960" cy="822960"/>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4" name="TextBox 14"/>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5" name="Group 15"/>
            <p:cNvGrpSpPr/>
            <p:nvPr/>
          </p:nvGrpSpPr>
          <p:grpSpPr>
            <a:xfrm>
              <a:off x="146184" y="146184"/>
              <a:ext cx="530593" cy="530593"/>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7" name="TextBox 17"/>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8" name="Group 18"/>
          <p:cNvGrpSpPr/>
          <p:nvPr/>
        </p:nvGrpSpPr>
        <p:grpSpPr>
          <a:xfrm>
            <a:off x="3047520" y="5671142"/>
            <a:ext cx="182111" cy="182111"/>
            <a:chOff x="0" y="0"/>
            <a:chExt cx="364223" cy="364223"/>
          </a:xfrm>
        </p:grpSpPr>
        <p:grpSp>
          <p:nvGrpSpPr>
            <p:cNvPr id="19" name="Group 19"/>
            <p:cNvGrpSpPr/>
            <p:nvPr/>
          </p:nvGrpSpPr>
          <p:grpSpPr>
            <a:xfrm>
              <a:off x="0" y="0"/>
              <a:ext cx="364223" cy="36422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1" name="TextBox 21"/>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2" name="Group 22"/>
            <p:cNvGrpSpPr/>
            <p:nvPr/>
          </p:nvGrpSpPr>
          <p:grpSpPr>
            <a:xfrm>
              <a:off x="64698" y="64698"/>
              <a:ext cx="234828" cy="234828"/>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4" name="TextBox 24"/>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25" name="Group 25"/>
          <p:cNvGrpSpPr/>
          <p:nvPr/>
        </p:nvGrpSpPr>
        <p:grpSpPr>
          <a:xfrm>
            <a:off x="7852805" y="1521311"/>
            <a:ext cx="411480" cy="411480"/>
            <a:chOff x="0" y="0"/>
            <a:chExt cx="822960" cy="822960"/>
          </a:xfrm>
        </p:grpSpPr>
        <p:grpSp>
          <p:nvGrpSpPr>
            <p:cNvPr id="26" name="Group 26"/>
            <p:cNvGrpSpPr/>
            <p:nvPr/>
          </p:nvGrpSpPr>
          <p:grpSpPr>
            <a:xfrm>
              <a:off x="0" y="0"/>
              <a:ext cx="822960" cy="822960"/>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8" name="TextBox 28"/>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9" name="Group 29"/>
            <p:cNvGrpSpPr/>
            <p:nvPr/>
          </p:nvGrpSpPr>
          <p:grpSpPr>
            <a:xfrm>
              <a:off x="146184" y="146184"/>
              <a:ext cx="530593" cy="530593"/>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31" name="TextBox 31"/>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32" name="TextBox 32"/>
          <p:cNvSpPr txBox="1"/>
          <p:nvPr/>
        </p:nvSpPr>
        <p:spPr>
          <a:xfrm>
            <a:off x="1045853" y="1037858"/>
            <a:ext cx="5973512" cy="1628394"/>
          </a:xfrm>
          <a:prstGeom prst="rect">
            <a:avLst/>
          </a:prstGeom>
        </p:spPr>
        <p:txBody>
          <a:bodyPr lIns="0" tIns="0" rIns="0" bIns="0" rtlCol="0" anchor="t">
            <a:spAutoFit/>
          </a:bodyPr>
          <a:lstStyle/>
          <a:p>
            <a:pPr algn="ctr">
              <a:lnSpc>
                <a:spcPts val="6317"/>
              </a:lnSpc>
            </a:pPr>
            <a:r>
              <a:rPr lang="en-US" sz="7345" b="1">
                <a:solidFill>
                  <a:srgbClr val="34571A"/>
                </a:solidFill>
                <a:latin typeface="Telegraf Ultra-Bold"/>
                <a:ea typeface="Telegraf Ultra-Bold"/>
                <a:cs typeface="Telegraf Ultra-Bold"/>
                <a:sym typeface="Telegraf Ultra-Bold"/>
              </a:rPr>
              <a:t>SLEEP HYGIENE</a:t>
            </a:r>
          </a:p>
        </p:txBody>
      </p:sp>
      <p:sp>
        <p:nvSpPr>
          <p:cNvPr id="33" name="TextBox 33"/>
          <p:cNvSpPr txBox="1"/>
          <p:nvPr/>
        </p:nvSpPr>
        <p:spPr>
          <a:xfrm>
            <a:off x="1045853" y="3743229"/>
            <a:ext cx="4227248" cy="1047210"/>
          </a:xfrm>
          <a:prstGeom prst="rect">
            <a:avLst/>
          </a:prstGeom>
        </p:spPr>
        <p:txBody>
          <a:bodyPr lIns="0" tIns="0" rIns="0" bIns="0" rtlCol="0" anchor="t">
            <a:spAutoFit/>
          </a:bodyPr>
          <a:lstStyle/>
          <a:p>
            <a:pPr algn="just">
              <a:lnSpc>
                <a:spcPts val="2799"/>
              </a:lnSpc>
            </a:pPr>
            <a:r>
              <a:rPr lang="en-US" sz="1999" b="1" dirty="0">
                <a:solidFill>
                  <a:srgbClr val="34571A"/>
                </a:solidFill>
                <a:latin typeface="Telegraf Bold"/>
                <a:ea typeface="Telegraf"/>
                <a:cs typeface="Telegraf"/>
                <a:sym typeface="Telegraf Bold"/>
              </a:rPr>
              <a:t>TASK -3</a:t>
            </a:r>
          </a:p>
          <a:p>
            <a:pPr algn="just">
              <a:lnSpc>
                <a:spcPts val="2799"/>
              </a:lnSpc>
            </a:pPr>
            <a:r>
              <a:rPr lang="en-US" sz="1999" b="1" dirty="0">
                <a:solidFill>
                  <a:srgbClr val="34571A"/>
                </a:solidFill>
                <a:latin typeface="Telegraf Bold"/>
                <a:ea typeface="Telegraf"/>
                <a:cs typeface="Telegraf"/>
                <a:sym typeface="Telegraf Bold"/>
              </a:rPr>
              <a:t>STUDENT NAME: MIT AHIR</a:t>
            </a:r>
          </a:p>
          <a:p>
            <a:pPr algn="just">
              <a:lnSpc>
                <a:spcPts val="2799"/>
              </a:lnSpc>
            </a:pPr>
            <a:r>
              <a:rPr lang="en-US" sz="1999" b="1" dirty="0">
                <a:solidFill>
                  <a:srgbClr val="34571A"/>
                </a:solidFill>
                <a:latin typeface="Telegraf Bold"/>
                <a:ea typeface="Telegraf Bold"/>
                <a:cs typeface="Telegraf Bold"/>
                <a:sym typeface="Telegraf Bold"/>
              </a:rPr>
              <a:t>STUDENT ID :2513323</a:t>
            </a:r>
            <a:r>
              <a:rPr lang="en-US" sz="2000" b="1" dirty="0">
                <a:solidFill>
                  <a:schemeClr val="bg1"/>
                </a:solidFill>
                <a:latin typeface="Times New Roman" panose="02020603050405020304" pitchFamily="18" charset="0"/>
                <a:ea typeface="Arial"/>
                <a:cs typeface="Times New Roman" panose="02020603050405020304" pitchFamily="18" charset="0"/>
                <a:sym typeface="Arial"/>
              </a:rPr>
              <a:t> </a:t>
            </a:r>
            <a:r>
              <a:rPr lang="en-US" sz="1999" b="1" dirty="0">
                <a:solidFill>
                  <a:srgbClr val="34571A"/>
                </a:solidFill>
                <a:latin typeface="Telegraf Bold"/>
                <a:ea typeface="Telegraf Bold"/>
                <a:cs typeface="Telegraf Bold"/>
                <a:sym typeface="Telegraf Bold"/>
              </a:rPr>
              <a:t> </a:t>
            </a:r>
          </a:p>
        </p:txBody>
      </p:sp>
    </p:spTree>
    <p:extLst>
      <p:ext uri="{BB962C8B-B14F-4D97-AF65-F5344CB8AC3E}">
        <p14:creationId xmlns:p14="http://schemas.microsoft.com/office/powerpoint/2010/main" val="19664384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9875119" cy="5486400"/>
            <a:chOff x="0" y="0"/>
            <a:chExt cx="3901282" cy="2167467"/>
          </a:xfrm>
        </p:grpSpPr>
        <p:sp>
          <p:nvSpPr>
            <p:cNvPr id="3" name="Freeform 3">
              <a:hlinkClick r:id="rId3" tooltip="https://www.clmsleep.com/sleep-hygiene/"/>
            </p:cNvPr>
            <p:cNvSpPr/>
            <p:nvPr/>
          </p:nvSpPr>
          <p:spPr>
            <a:xfrm>
              <a:off x="0" y="0"/>
              <a:ext cx="3901282" cy="2167467"/>
            </a:xfrm>
            <a:custGeom>
              <a:avLst/>
              <a:gdLst/>
              <a:ahLst/>
              <a:cxnLst/>
              <a:rect l="l" t="t" r="r" b="b"/>
              <a:pathLst>
                <a:path w="3901282" h="2167467">
                  <a:moveTo>
                    <a:pt x="0" y="0"/>
                  </a:moveTo>
                  <a:lnTo>
                    <a:pt x="3901282" y="0"/>
                  </a:lnTo>
                  <a:lnTo>
                    <a:pt x="3901282"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3901282"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2761312"/>
            <a:ext cx="7167005"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3848100"/>
            <a:ext cx="716700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7305115" y="685800"/>
            <a:ext cx="7103503" cy="5486400"/>
            <a:chOff x="0" y="0"/>
            <a:chExt cx="750283" cy="579482"/>
          </a:xfrm>
        </p:grpSpPr>
        <p:sp>
          <p:nvSpPr>
            <p:cNvPr id="8" name="Freeform 8">
              <a:hlinkClick r:id="rId3" tooltip="https://www.clmsleep.com/sleep-hygiene/"/>
            </p:cNvPr>
            <p:cNvSpPr/>
            <p:nvPr/>
          </p:nvSpPr>
          <p:spPr>
            <a:xfrm>
              <a:off x="0" y="0"/>
              <a:ext cx="750283" cy="579482"/>
            </a:xfrm>
            <a:custGeom>
              <a:avLst/>
              <a:gdLst/>
              <a:ahLst/>
              <a:cxnLst/>
              <a:rect l="l" t="t" r="r" b="b"/>
              <a:pathLst>
                <a:path w="750283" h="579482">
                  <a:moveTo>
                    <a:pt x="137582" y="0"/>
                  </a:moveTo>
                  <a:lnTo>
                    <a:pt x="612701" y="0"/>
                  </a:lnTo>
                  <a:cubicBezTo>
                    <a:pt x="688685" y="0"/>
                    <a:pt x="750283" y="61598"/>
                    <a:pt x="750283" y="137582"/>
                  </a:cubicBezTo>
                  <a:lnTo>
                    <a:pt x="750283" y="441900"/>
                  </a:lnTo>
                  <a:cubicBezTo>
                    <a:pt x="750283" y="517885"/>
                    <a:pt x="688685" y="579482"/>
                    <a:pt x="612701" y="579482"/>
                  </a:cubicBezTo>
                  <a:lnTo>
                    <a:pt x="137582" y="579482"/>
                  </a:lnTo>
                  <a:cubicBezTo>
                    <a:pt x="61598" y="579482"/>
                    <a:pt x="0" y="517885"/>
                    <a:pt x="0" y="441900"/>
                  </a:cubicBezTo>
                  <a:lnTo>
                    <a:pt x="0" y="137582"/>
                  </a:lnTo>
                  <a:cubicBezTo>
                    <a:pt x="0" y="61598"/>
                    <a:pt x="61598" y="0"/>
                    <a:pt x="137582" y="0"/>
                  </a:cubicBezTo>
                  <a:close/>
                </a:path>
              </a:pathLst>
            </a:custGeom>
            <a:solidFill>
              <a:srgbClr val="FFFFFF"/>
            </a:solidFill>
            <a:ln w="19050" cap="rnd">
              <a:solidFill>
                <a:srgbClr val="F49619"/>
              </a:solidFill>
              <a:prstDash val="solid"/>
              <a:round/>
            </a:ln>
          </p:spPr>
          <p:txBody>
            <a:bodyPr/>
            <a:lstStyle/>
            <a:p>
              <a:endParaRPr lang="en-IN"/>
            </a:p>
          </p:txBody>
        </p:sp>
        <p:sp>
          <p:nvSpPr>
            <p:cNvPr id="9" name="TextBox 9"/>
            <p:cNvSpPr txBox="1"/>
            <p:nvPr/>
          </p:nvSpPr>
          <p:spPr>
            <a:xfrm>
              <a:off x="0" y="-38100"/>
              <a:ext cx="750283" cy="617582"/>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7099375" y="4674870"/>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7" name="Group 17"/>
          <p:cNvGrpSpPr/>
          <p:nvPr/>
        </p:nvGrpSpPr>
        <p:grpSpPr>
          <a:xfrm>
            <a:off x="7099375" y="1524332"/>
            <a:ext cx="411480" cy="411480"/>
            <a:chOff x="0" y="0"/>
            <a:chExt cx="822960" cy="822960"/>
          </a:xfrm>
        </p:grpSpPr>
        <p:grpSp>
          <p:nvGrpSpPr>
            <p:cNvPr id="18" name="Group 18"/>
            <p:cNvGrpSpPr/>
            <p:nvPr/>
          </p:nvGrpSpPr>
          <p:grpSpPr>
            <a:xfrm>
              <a:off x="0" y="0"/>
              <a:ext cx="822960" cy="82296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0" name="TextBox 2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1" name="Group 21"/>
            <p:cNvGrpSpPr/>
            <p:nvPr/>
          </p:nvGrpSpPr>
          <p:grpSpPr>
            <a:xfrm>
              <a:off x="146184" y="146184"/>
              <a:ext cx="530593" cy="530593"/>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3" name="TextBox 2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24" name="Freeform 24"/>
          <p:cNvSpPr/>
          <p:nvPr/>
        </p:nvSpPr>
        <p:spPr>
          <a:xfrm>
            <a:off x="7675955" y="1730072"/>
            <a:ext cx="4388078" cy="3291059"/>
          </a:xfrm>
          <a:custGeom>
            <a:avLst/>
            <a:gdLst/>
            <a:ahLst/>
            <a:cxnLst/>
            <a:rect l="l" t="t" r="r" b="b"/>
            <a:pathLst>
              <a:path w="6582117" h="4936588">
                <a:moveTo>
                  <a:pt x="0" y="0"/>
                </a:moveTo>
                <a:lnTo>
                  <a:pt x="6582117" y="0"/>
                </a:lnTo>
                <a:lnTo>
                  <a:pt x="6582117" y="4936588"/>
                </a:lnTo>
                <a:lnTo>
                  <a:pt x="0" y="4936588"/>
                </a:lnTo>
                <a:lnTo>
                  <a:pt x="0" y="0"/>
                </a:lnTo>
                <a:close/>
              </a:path>
            </a:pathLst>
          </a:custGeom>
          <a:blipFill>
            <a:blip r:embed="rId4"/>
            <a:stretch>
              <a:fillRect/>
            </a:stretch>
          </a:blipFill>
        </p:spPr>
        <p:txBody>
          <a:bodyPr/>
          <a:lstStyle/>
          <a:p>
            <a:endParaRPr lang="en-IN"/>
          </a:p>
        </p:txBody>
      </p:sp>
      <p:sp>
        <p:nvSpPr>
          <p:cNvPr id="25" name="TextBox 25"/>
          <p:cNvSpPr txBox="1"/>
          <p:nvPr/>
        </p:nvSpPr>
        <p:spPr>
          <a:xfrm>
            <a:off x="1649899" y="1248262"/>
            <a:ext cx="4189167" cy="1058623"/>
          </a:xfrm>
          <a:prstGeom prst="rect">
            <a:avLst/>
          </a:prstGeom>
        </p:spPr>
        <p:txBody>
          <a:bodyPr lIns="0" tIns="0" rIns="0" bIns="0" rtlCol="0" anchor="t">
            <a:spAutoFit/>
          </a:bodyPr>
          <a:lstStyle/>
          <a:p>
            <a:pPr algn="ctr">
              <a:lnSpc>
                <a:spcPts val="4078"/>
              </a:lnSpc>
            </a:pPr>
            <a:r>
              <a:rPr lang="en-US" sz="4742" b="1">
                <a:solidFill>
                  <a:srgbClr val="34571A"/>
                </a:solidFill>
                <a:latin typeface="Telegraf Ultra-Bold"/>
                <a:ea typeface="Telegraf Ultra-Bold"/>
                <a:cs typeface="Telegraf Ultra-Bold"/>
                <a:sym typeface="Telegraf Ultra-Bold"/>
              </a:rPr>
              <a:t>CAMPAIGN TOPIC</a:t>
            </a:r>
          </a:p>
        </p:txBody>
      </p:sp>
      <p:sp>
        <p:nvSpPr>
          <p:cNvPr id="26" name="TextBox 26"/>
          <p:cNvSpPr txBox="1"/>
          <p:nvPr/>
        </p:nvSpPr>
        <p:spPr>
          <a:xfrm>
            <a:off x="2607634" y="3090334"/>
            <a:ext cx="2752963" cy="480003"/>
          </a:xfrm>
          <a:prstGeom prst="rect">
            <a:avLst/>
          </a:prstGeom>
        </p:spPr>
        <p:txBody>
          <a:bodyPr lIns="0" tIns="0" rIns="0" bIns="0" rtlCol="0" anchor="t">
            <a:spAutoFit/>
          </a:bodyPr>
          <a:lstStyle/>
          <a:p>
            <a:pPr algn="ctr">
              <a:lnSpc>
                <a:spcPts val="4106"/>
              </a:lnSpc>
              <a:spcBef>
                <a:spcPct val="0"/>
              </a:spcBef>
            </a:pPr>
            <a:r>
              <a:rPr lang="en-US" sz="2933" b="1">
                <a:solidFill>
                  <a:srgbClr val="34571A"/>
                </a:solidFill>
                <a:latin typeface="Telegraf Bold"/>
                <a:ea typeface="Telegraf Bold"/>
                <a:cs typeface="Telegraf Bold"/>
                <a:sym typeface="Telegraf Bold"/>
              </a:rPr>
              <a:t>Sleep Hygiene</a:t>
            </a:r>
          </a:p>
        </p:txBody>
      </p:sp>
      <p:sp>
        <p:nvSpPr>
          <p:cNvPr id="27" name="TextBox 27"/>
          <p:cNvSpPr txBox="1"/>
          <p:nvPr/>
        </p:nvSpPr>
        <p:spPr>
          <a:xfrm>
            <a:off x="1034213" y="4292065"/>
            <a:ext cx="5899407" cy="1231876"/>
          </a:xfrm>
          <a:prstGeom prst="rect">
            <a:avLst/>
          </a:prstGeom>
        </p:spPr>
        <p:txBody>
          <a:bodyPr lIns="0" tIns="0" rIns="0" bIns="0" rtlCol="0" anchor="t">
            <a:spAutoFit/>
          </a:bodyPr>
          <a:lstStyle/>
          <a:p>
            <a:pPr marL="503786" lvl="1" indent="-251893" algn="just">
              <a:lnSpc>
                <a:spcPts val="3266"/>
              </a:lnSpc>
              <a:buFont typeface="Arial"/>
              <a:buChar char="•"/>
            </a:pPr>
            <a:r>
              <a:rPr lang="en-US" sz="2333">
                <a:solidFill>
                  <a:srgbClr val="34571A"/>
                </a:solidFill>
                <a:latin typeface="Telegraf"/>
                <a:ea typeface="Telegraf"/>
                <a:cs typeface="Telegraf"/>
                <a:sym typeface="Telegraf"/>
              </a:rPr>
              <a:t>What is sleep hygiene</a:t>
            </a:r>
          </a:p>
          <a:p>
            <a:pPr marL="503786" lvl="1" indent="-251893" algn="just">
              <a:lnSpc>
                <a:spcPts val="3266"/>
              </a:lnSpc>
              <a:buFont typeface="Arial"/>
              <a:buChar char="•"/>
            </a:pPr>
            <a:r>
              <a:rPr lang="en-US" sz="2333">
                <a:solidFill>
                  <a:srgbClr val="34571A"/>
                </a:solidFill>
                <a:latin typeface="Telegraf"/>
                <a:ea typeface="Telegraf"/>
                <a:cs typeface="Telegraf"/>
                <a:sym typeface="Telegraf"/>
              </a:rPr>
              <a:t>Importance of healthy sleep practices</a:t>
            </a:r>
          </a:p>
          <a:p>
            <a:pPr marL="503786" lvl="1" indent="-251893" algn="just">
              <a:lnSpc>
                <a:spcPts val="3266"/>
              </a:lnSpc>
              <a:buFont typeface="Arial"/>
              <a:buChar char="•"/>
            </a:pPr>
            <a:r>
              <a:rPr lang="en-US" sz="2333">
                <a:solidFill>
                  <a:srgbClr val="34571A"/>
                </a:solidFill>
                <a:latin typeface="Telegraf"/>
                <a:ea typeface="Telegraf"/>
                <a:cs typeface="Telegraf"/>
                <a:sym typeface="Telegraf"/>
              </a:rPr>
              <a:t>Public health relevance</a:t>
            </a:r>
          </a:p>
        </p:txBody>
      </p:sp>
      <p:sp>
        <p:nvSpPr>
          <p:cNvPr id="28" name="TextBox 28"/>
          <p:cNvSpPr txBox="1"/>
          <p:nvPr/>
        </p:nvSpPr>
        <p:spPr>
          <a:xfrm>
            <a:off x="9251838" y="5331773"/>
            <a:ext cx="1905950" cy="210122"/>
          </a:xfrm>
          <a:prstGeom prst="rect">
            <a:avLst/>
          </a:prstGeom>
        </p:spPr>
        <p:txBody>
          <a:bodyPr wrap="square"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(clmsleep.com 2026)</a:t>
            </a:r>
          </a:p>
        </p:txBody>
      </p:sp>
      <p:sp>
        <p:nvSpPr>
          <p:cNvPr id="29" name="TextBox 28">
            <a:extLst>
              <a:ext uri="{FF2B5EF4-FFF2-40B4-BE49-F238E27FC236}">
                <a16:creationId xmlns:a16="http://schemas.microsoft.com/office/drawing/2014/main" id="{D4DA8BAC-FA43-E4DE-77D1-A2CB2A35C6B7}"/>
              </a:ext>
            </a:extLst>
          </p:cNvPr>
          <p:cNvSpPr txBox="1"/>
          <p:nvPr/>
        </p:nvSpPr>
        <p:spPr>
          <a:xfrm>
            <a:off x="1034213" y="6331352"/>
            <a:ext cx="2461341" cy="369332"/>
          </a:xfrm>
          <a:prstGeom prst="rect">
            <a:avLst/>
          </a:prstGeom>
          <a:noFill/>
        </p:spPr>
        <p:txBody>
          <a:bodyPr wrap="square" rtlCol="0">
            <a:spAutoFit/>
          </a:bodyPr>
          <a:lstStyle/>
          <a:p>
            <a:r>
              <a:rPr lang="en-IN" dirty="0"/>
              <a:t>Mit Ahir</a:t>
            </a:r>
          </a:p>
        </p:txBody>
      </p:sp>
    </p:spTree>
    <p:extLst>
      <p:ext uri="{BB962C8B-B14F-4D97-AF65-F5344CB8AC3E}">
        <p14:creationId xmlns:p14="http://schemas.microsoft.com/office/powerpoint/2010/main" val="180220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9875119" cy="5486400"/>
            <a:chOff x="0" y="0"/>
            <a:chExt cx="3901282" cy="2167467"/>
          </a:xfrm>
        </p:grpSpPr>
        <p:sp>
          <p:nvSpPr>
            <p:cNvPr id="3" name="Freeform 3"/>
            <p:cNvSpPr/>
            <p:nvPr/>
          </p:nvSpPr>
          <p:spPr>
            <a:xfrm>
              <a:off x="0" y="0"/>
              <a:ext cx="3901282" cy="2167467"/>
            </a:xfrm>
            <a:custGeom>
              <a:avLst/>
              <a:gdLst/>
              <a:ahLst/>
              <a:cxnLst/>
              <a:rect l="l" t="t" r="r" b="b"/>
              <a:pathLst>
                <a:path w="3901282" h="2167467">
                  <a:moveTo>
                    <a:pt x="0" y="0"/>
                  </a:moveTo>
                  <a:lnTo>
                    <a:pt x="3901282" y="0"/>
                  </a:lnTo>
                  <a:lnTo>
                    <a:pt x="3901282"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3901282"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2761312"/>
            <a:ext cx="7167005"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3848100"/>
            <a:ext cx="716700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7305115" y="685800"/>
            <a:ext cx="5825049" cy="5486400"/>
            <a:chOff x="0" y="0"/>
            <a:chExt cx="750283" cy="579482"/>
          </a:xfrm>
        </p:grpSpPr>
        <p:sp>
          <p:nvSpPr>
            <p:cNvPr id="8" name="Freeform 8"/>
            <p:cNvSpPr/>
            <p:nvPr/>
          </p:nvSpPr>
          <p:spPr>
            <a:xfrm>
              <a:off x="0" y="0"/>
              <a:ext cx="750283" cy="579482"/>
            </a:xfrm>
            <a:custGeom>
              <a:avLst/>
              <a:gdLst/>
              <a:ahLst/>
              <a:cxnLst/>
              <a:rect l="l" t="t" r="r" b="b"/>
              <a:pathLst>
                <a:path w="750283" h="579482">
                  <a:moveTo>
                    <a:pt x="137582" y="0"/>
                  </a:moveTo>
                  <a:lnTo>
                    <a:pt x="612701" y="0"/>
                  </a:lnTo>
                  <a:cubicBezTo>
                    <a:pt x="688685" y="0"/>
                    <a:pt x="750283" y="61598"/>
                    <a:pt x="750283" y="137582"/>
                  </a:cubicBezTo>
                  <a:lnTo>
                    <a:pt x="750283" y="441900"/>
                  </a:lnTo>
                  <a:cubicBezTo>
                    <a:pt x="750283" y="517885"/>
                    <a:pt x="688685" y="579482"/>
                    <a:pt x="612701" y="579482"/>
                  </a:cubicBezTo>
                  <a:lnTo>
                    <a:pt x="137582" y="579482"/>
                  </a:lnTo>
                  <a:cubicBezTo>
                    <a:pt x="61598" y="579482"/>
                    <a:pt x="0" y="517885"/>
                    <a:pt x="0" y="441900"/>
                  </a:cubicBezTo>
                  <a:lnTo>
                    <a:pt x="0" y="137582"/>
                  </a:lnTo>
                  <a:cubicBezTo>
                    <a:pt x="0" y="61598"/>
                    <a:pt x="61598" y="0"/>
                    <a:pt x="137582" y="0"/>
                  </a:cubicBezTo>
                  <a:close/>
                </a:path>
              </a:pathLst>
            </a:custGeom>
            <a:solidFill>
              <a:srgbClr val="FFFFFF"/>
            </a:solidFill>
            <a:ln w="19050" cap="rnd">
              <a:solidFill>
                <a:srgbClr val="F49619"/>
              </a:solidFill>
              <a:prstDash val="solid"/>
              <a:round/>
            </a:ln>
          </p:spPr>
          <p:txBody>
            <a:bodyPr/>
            <a:lstStyle/>
            <a:p>
              <a:endParaRPr lang="en-IN"/>
            </a:p>
          </p:txBody>
        </p:sp>
        <p:sp>
          <p:nvSpPr>
            <p:cNvPr id="9" name="TextBox 9"/>
            <p:cNvSpPr txBox="1"/>
            <p:nvPr/>
          </p:nvSpPr>
          <p:spPr>
            <a:xfrm>
              <a:off x="0" y="-38100"/>
              <a:ext cx="750283" cy="617582"/>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7099375" y="3098966"/>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17" name="Freeform 17"/>
          <p:cNvSpPr/>
          <p:nvPr/>
        </p:nvSpPr>
        <p:spPr>
          <a:xfrm>
            <a:off x="8019969" y="2008573"/>
            <a:ext cx="4194831" cy="2798365"/>
          </a:xfrm>
          <a:custGeom>
            <a:avLst/>
            <a:gdLst/>
            <a:ahLst/>
            <a:cxnLst/>
            <a:rect l="l" t="t" r="r" b="b"/>
            <a:pathLst>
              <a:path w="6292246" h="4197548">
                <a:moveTo>
                  <a:pt x="0" y="0"/>
                </a:moveTo>
                <a:lnTo>
                  <a:pt x="6292246" y="0"/>
                </a:lnTo>
                <a:lnTo>
                  <a:pt x="6292246" y="4197548"/>
                </a:lnTo>
                <a:lnTo>
                  <a:pt x="0" y="4197548"/>
                </a:lnTo>
                <a:lnTo>
                  <a:pt x="0" y="0"/>
                </a:lnTo>
                <a:close/>
              </a:path>
            </a:pathLst>
          </a:custGeom>
          <a:blipFill>
            <a:blip r:embed="rId3"/>
            <a:stretch>
              <a:fillRect/>
            </a:stretch>
          </a:blipFill>
        </p:spPr>
        <p:txBody>
          <a:bodyPr/>
          <a:lstStyle/>
          <a:p>
            <a:endParaRPr lang="en-IN"/>
          </a:p>
        </p:txBody>
      </p:sp>
      <p:sp>
        <p:nvSpPr>
          <p:cNvPr id="18" name="TextBox 18"/>
          <p:cNvSpPr txBox="1"/>
          <p:nvPr/>
        </p:nvSpPr>
        <p:spPr>
          <a:xfrm>
            <a:off x="1649899" y="1625932"/>
            <a:ext cx="5277772" cy="532838"/>
          </a:xfrm>
          <a:prstGeom prst="rect">
            <a:avLst/>
          </a:prstGeom>
        </p:spPr>
        <p:txBody>
          <a:bodyPr wrap="square" lIns="0" tIns="0" rIns="0" bIns="0" rtlCol="0" anchor="t">
            <a:spAutoFit/>
          </a:bodyPr>
          <a:lstStyle/>
          <a:p>
            <a:pPr>
              <a:lnSpc>
                <a:spcPts val="4078"/>
              </a:lnSpc>
            </a:pPr>
            <a:r>
              <a:rPr lang="en-US" sz="4742" b="1" dirty="0">
                <a:solidFill>
                  <a:srgbClr val="34571A"/>
                </a:solidFill>
                <a:latin typeface="Telegraf Ultra-Bold"/>
                <a:ea typeface="Telegraf Ultra-Bold"/>
                <a:cs typeface="Telegraf Ultra-Bold"/>
                <a:sym typeface="Telegraf Ultra-Bold"/>
              </a:rPr>
              <a:t>INTRODUCTION</a:t>
            </a:r>
          </a:p>
        </p:txBody>
      </p:sp>
      <p:sp>
        <p:nvSpPr>
          <p:cNvPr id="19" name="TextBox 19"/>
          <p:cNvSpPr txBox="1"/>
          <p:nvPr/>
        </p:nvSpPr>
        <p:spPr>
          <a:xfrm>
            <a:off x="1102622" y="4191000"/>
            <a:ext cx="5825049" cy="1231876"/>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Sleep as a biological necessity</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Rising prevalence of sleep deprivation</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Educate individuals about benefits</a:t>
            </a:r>
          </a:p>
        </p:txBody>
      </p:sp>
      <p:sp>
        <p:nvSpPr>
          <p:cNvPr id="20" name="TextBox 20"/>
          <p:cNvSpPr txBox="1"/>
          <p:nvPr/>
        </p:nvSpPr>
        <p:spPr>
          <a:xfrm>
            <a:off x="8849995" y="5018803"/>
            <a:ext cx="2310700" cy="210122"/>
          </a:xfrm>
          <a:prstGeom prst="rect">
            <a:avLst/>
          </a:prstGeom>
        </p:spPr>
        <p:txBody>
          <a:bodyPr wrap="square"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(artemishospitals.com 2026)</a:t>
            </a:r>
          </a:p>
        </p:txBody>
      </p:sp>
      <p:sp>
        <p:nvSpPr>
          <p:cNvPr id="21" name="TextBox 20">
            <a:extLst>
              <a:ext uri="{FF2B5EF4-FFF2-40B4-BE49-F238E27FC236}">
                <a16:creationId xmlns:a16="http://schemas.microsoft.com/office/drawing/2014/main" id="{128FC881-2A80-775A-7B2F-90CAED044D25}"/>
              </a:ext>
            </a:extLst>
          </p:cNvPr>
          <p:cNvSpPr txBox="1"/>
          <p:nvPr/>
        </p:nvSpPr>
        <p:spPr>
          <a:xfrm>
            <a:off x="944880" y="6258560"/>
            <a:ext cx="1666240" cy="369332"/>
          </a:xfrm>
          <a:prstGeom prst="rect">
            <a:avLst/>
          </a:prstGeom>
          <a:noFill/>
        </p:spPr>
        <p:txBody>
          <a:bodyPr wrap="square" rtlCol="0">
            <a:spAutoFit/>
          </a:bodyPr>
          <a:lstStyle/>
          <a:p>
            <a:r>
              <a:rPr lang="en-IN" dirty="0"/>
              <a:t>Mit Ahir</a:t>
            </a:r>
          </a:p>
        </p:txBody>
      </p:sp>
    </p:spTree>
    <p:extLst>
      <p:ext uri="{BB962C8B-B14F-4D97-AF65-F5344CB8AC3E}">
        <p14:creationId xmlns:p14="http://schemas.microsoft.com/office/powerpoint/2010/main" val="14797402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274726"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2761312"/>
            <a:ext cx="10820400"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3848100"/>
            <a:ext cx="716700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7305115" y="2761312"/>
            <a:ext cx="4201085" cy="3410888"/>
            <a:chOff x="0" y="0"/>
            <a:chExt cx="443725" cy="360263"/>
          </a:xfrm>
        </p:grpSpPr>
        <p:sp>
          <p:nvSpPr>
            <p:cNvPr id="8" name="Freeform 8"/>
            <p:cNvSpPr/>
            <p:nvPr/>
          </p:nvSpPr>
          <p:spPr>
            <a:xfrm>
              <a:off x="0" y="0"/>
              <a:ext cx="443725" cy="360263"/>
            </a:xfrm>
            <a:custGeom>
              <a:avLst/>
              <a:gdLst/>
              <a:ahLst/>
              <a:cxnLst/>
              <a:rect l="l" t="t" r="r" b="b"/>
              <a:pathLst>
                <a:path w="443725" h="360263">
                  <a:moveTo>
                    <a:pt x="180132" y="0"/>
                  </a:moveTo>
                  <a:lnTo>
                    <a:pt x="263594" y="0"/>
                  </a:lnTo>
                  <a:cubicBezTo>
                    <a:pt x="311367" y="0"/>
                    <a:pt x="357185" y="18978"/>
                    <a:pt x="390966" y="52759"/>
                  </a:cubicBezTo>
                  <a:cubicBezTo>
                    <a:pt x="424747" y="86541"/>
                    <a:pt x="443725" y="132358"/>
                    <a:pt x="443725" y="180132"/>
                  </a:cubicBezTo>
                  <a:lnTo>
                    <a:pt x="443725" y="180132"/>
                  </a:lnTo>
                  <a:cubicBezTo>
                    <a:pt x="443725" y="227906"/>
                    <a:pt x="424747" y="273723"/>
                    <a:pt x="390966" y="307504"/>
                  </a:cubicBezTo>
                  <a:cubicBezTo>
                    <a:pt x="357185" y="341285"/>
                    <a:pt x="311367" y="360263"/>
                    <a:pt x="263594" y="360263"/>
                  </a:cubicBezTo>
                  <a:lnTo>
                    <a:pt x="180132" y="360263"/>
                  </a:lnTo>
                  <a:cubicBezTo>
                    <a:pt x="132358" y="360263"/>
                    <a:pt x="86541" y="341285"/>
                    <a:pt x="52759" y="307504"/>
                  </a:cubicBezTo>
                  <a:cubicBezTo>
                    <a:pt x="18978" y="273723"/>
                    <a:pt x="0" y="227906"/>
                    <a:pt x="0" y="180132"/>
                  </a:cubicBezTo>
                  <a:lnTo>
                    <a:pt x="0" y="180132"/>
                  </a:lnTo>
                  <a:cubicBezTo>
                    <a:pt x="0" y="132358"/>
                    <a:pt x="18978" y="86541"/>
                    <a:pt x="52759" y="52759"/>
                  </a:cubicBezTo>
                  <a:cubicBezTo>
                    <a:pt x="86541" y="18978"/>
                    <a:pt x="132358" y="0"/>
                    <a:pt x="180132" y="0"/>
                  </a:cubicBezTo>
                  <a:close/>
                </a:path>
              </a:pathLst>
            </a:custGeom>
            <a:solidFill>
              <a:srgbClr val="FFFFFF"/>
            </a:solidFill>
            <a:ln w="19050" cap="rnd">
              <a:solidFill>
                <a:srgbClr val="F49619"/>
              </a:solidFill>
              <a:prstDash val="solid"/>
              <a:round/>
            </a:ln>
          </p:spPr>
          <p:txBody>
            <a:bodyPr/>
            <a:lstStyle/>
            <a:p>
              <a:endParaRPr lang="en-IN"/>
            </a:p>
          </p:txBody>
        </p:sp>
        <p:sp>
          <p:nvSpPr>
            <p:cNvPr id="9" name="TextBox 9"/>
            <p:cNvSpPr txBox="1"/>
            <p:nvPr/>
          </p:nvSpPr>
          <p:spPr>
            <a:xfrm>
              <a:off x="0" y="-38100"/>
              <a:ext cx="443725" cy="398363"/>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7099375" y="3642360"/>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7" name="Group 17"/>
          <p:cNvGrpSpPr/>
          <p:nvPr/>
        </p:nvGrpSpPr>
        <p:grpSpPr>
          <a:xfrm>
            <a:off x="11300460" y="5183605"/>
            <a:ext cx="411480" cy="411480"/>
            <a:chOff x="0" y="0"/>
            <a:chExt cx="822960" cy="822960"/>
          </a:xfrm>
        </p:grpSpPr>
        <p:grpSp>
          <p:nvGrpSpPr>
            <p:cNvPr id="18" name="Group 18"/>
            <p:cNvGrpSpPr/>
            <p:nvPr/>
          </p:nvGrpSpPr>
          <p:grpSpPr>
            <a:xfrm>
              <a:off x="0" y="0"/>
              <a:ext cx="822960" cy="82296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0" name="TextBox 2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1" name="Group 21"/>
            <p:cNvGrpSpPr/>
            <p:nvPr/>
          </p:nvGrpSpPr>
          <p:grpSpPr>
            <a:xfrm>
              <a:off x="146184" y="146184"/>
              <a:ext cx="530593" cy="530593"/>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3" name="TextBox 2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24" name="Freeform 24"/>
          <p:cNvSpPr/>
          <p:nvPr/>
        </p:nvSpPr>
        <p:spPr>
          <a:xfrm>
            <a:off x="8013209" y="3074308"/>
            <a:ext cx="2784897" cy="2784897"/>
          </a:xfrm>
          <a:custGeom>
            <a:avLst/>
            <a:gdLst/>
            <a:ahLst/>
            <a:cxnLst/>
            <a:rect l="l" t="t" r="r" b="b"/>
            <a:pathLst>
              <a:path w="4177346" h="4177346">
                <a:moveTo>
                  <a:pt x="0" y="0"/>
                </a:moveTo>
                <a:lnTo>
                  <a:pt x="4177346" y="0"/>
                </a:lnTo>
                <a:lnTo>
                  <a:pt x="4177346" y="4177346"/>
                </a:lnTo>
                <a:lnTo>
                  <a:pt x="0" y="4177346"/>
                </a:lnTo>
                <a:lnTo>
                  <a:pt x="0" y="0"/>
                </a:lnTo>
                <a:close/>
              </a:path>
            </a:pathLst>
          </a:custGeom>
          <a:blipFill>
            <a:blip r:embed="rId3"/>
            <a:stretch>
              <a:fillRect/>
            </a:stretch>
          </a:blipFill>
        </p:spPr>
        <p:txBody>
          <a:bodyPr/>
          <a:lstStyle/>
          <a:p>
            <a:endParaRPr lang="en-IN"/>
          </a:p>
        </p:txBody>
      </p:sp>
      <p:sp>
        <p:nvSpPr>
          <p:cNvPr id="25" name="TextBox 25"/>
          <p:cNvSpPr txBox="1"/>
          <p:nvPr/>
        </p:nvSpPr>
        <p:spPr>
          <a:xfrm>
            <a:off x="1649899" y="1510430"/>
            <a:ext cx="8529023" cy="532838"/>
          </a:xfrm>
          <a:prstGeom prst="rect">
            <a:avLst/>
          </a:prstGeom>
        </p:spPr>
        <p:txBody>
          <a:bodyPr lIns="0" tIns="0" rIns="0" bIns="0" rtlCol="0" anchor="t">
            <a:spAutoFit/>
          </a:bodyPr>
          <a:lstStyle/>
          <a:p>
            <a:pPr algn="ctr">
              <a:lnSpc>
                <a:spcPts val="4078"/>
              </a:lnSpc>
            </a:pPr>
            <a:r>
              <a:rPr lang="en-US" sz="4742" b="1">
                <a:solidFill>
                  <a:srgbClr val="34571A"/>
                </a:solidFill>
                <a:latin typeface="Telegraf Ultra-Bold"/>
                <a:ea typeface="Telegraf Ultra-Bold"/>
                <a:cs typeface="Telegraf Ultra-Bold"/>
                <a:sym typeface="Telegraf Ultra-Bold"/>
              </a:rPr>
              <a:t>PHYSIOLOGICAL BENEFITS</a:t>
            </a:r>
          </a:p>
        </p:txBody>
      </p:sp>
      <p:sp>
        <p:nvSpPr>
          <p:cNvPr id="26" name="TextBox 26"/>
          <p:cNvSpPr txBox="1"/>
          <p:nvPr/>
        </p:nvSpPr>
        <p:spPr>
          <a:xfrm>
            <a:off x="948700" y="4292065"/>
            <a:ext cx="5651707" cy="1655068"/>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Improved immune function</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Hormonal regulation ((Więckiewicz, Smardz and Martynowicz 2025)</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Cardiovascular and metabolic health</a:t>
            </a:r>
          </a:p>
        </p:txBody>
      </p:sp>
      <p:sp>
        <p:nvSpPr>
          <p:cNvPr id="27" name="TextBox 27"/>
          <p:cNvSpPr txBox="1"/>
          <p:nvPr/>
        </p:nvSpPr>
        <p:spPr>
          <a:xfrm>
            <a:off x="8490915" y="5852260"/>
            <a:ext cx="1829484" cy="210122"/>
          </a:xfrm>
          <a:prstGeom prst="rect">
            <a:avLst/>
          </a:prstGeom>
        </p:spPr>
        <p:txBody>
          <a:bodyPr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(mormindful.com 2026)</a:t>
            </a:r>
          </a:p>
        </p:txBody>
      </p:sp>
      <p:sp>
        <p:nvSpPr>
          <p:cNvPr id="28" name="TextBox 27">
            <a:extLst>
              <a:ext uri="{FF2B5EF4-FFF2-40B4-BE49-F238E27FC236}">
                <a16:creationId xmlns:a16="http://schemas.microsoft.com/office/drawing/2014/main" id="{B97272D2-1D4F-12E6-0CF2-66CE29882F87}"/>
              </a:ext>
            </a:extLst>
          </p:cNvPr>
          <p:cNvSpPr txBox="1"/>
          <p:nvPr/>
        </p:nvSpPr>
        <p:spPr>
          <a:xfrm>
            <a:off x="948700" y="6385561"/>
            <a:ext cx="2211060" cy="646331"/>
          </a:xfrm>
          <a:prstGeom prst="rect">
            <a:avLst/>
          </a:prstGeom>
          <a:noFill/>
        </p:spPr>
        <p:txBody>
          <a:bodyPr wrap="square" rtlCol="0">
            <a:spAutoFit/>
          </a:bodyPr>
          <a:lstStyle/>
          <a:p>
            <a:r>
              <a:rPr lang="en-IN" dirty="0"/>
              <a:t>Mit Ahir</a:t>
            </a:r>
          </a:p>
          <a:p>
            <a:endParaRPr lang="en-IN" dirty="0"/>
          </a:p>
        </p:txBody>
      </p:sp>
    </p:spTree>
    <p:extLst>
      <p:ext uri="{BB962C8B-B14F-4D97-AF65-F5344CB8AC3E}">
        <p14:creationId xmlns:p14="http://schemas.microsoft.com/office/powerpoint/2010/main" val="3131989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274726"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flipV="1">
            <a:off x="4475288" y="2761312"/>
            <a:ext cx="7030913"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4468937" y="688632"/>
            <a:ext cx="0" cy="5483569"/>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4475288" y="2761312"/>
            <a:ext cx="7030913" cy="3410888"/>
            <a:chOff x="0" y="0"/>
            <a:chExt cx="742616" cy="360263"/>
          </a:xfrm>
        </p:grpSpPr>
        <p:sp>
          <p:nvSpPr>
            <p:cNvPr id="8" name="Freeform 8"/>
            <p:cNvSpPr/>
            <p:nvPr/>
          </p:nvSpPr>
          <p:spPr>
            <a:xfrm>
              <a:off x="0" y="0"/>
              <a:ext cx="742616" cy="360263"/>
            </a:xfrm>
            <a:custGeom>
              <a:avLst/>
              <a:gdLst/>
              <a:ahLst/>
              <a:cxnLst/>
              <a:rect l="l" t="t" r="r" b="b"/>
              <a:pathLst>
                <a:path w="742616" h="360263">
                  <a:moveTo>
                    <a:pt x="139003" y="0"/>
                  </a:moveTo>
                  <a:lnTo>
                    <a:pt x="603613" y="0"/>
                  </a:lnTo>
                  <a:cubicBezTo>
                    <a:pt x="640479" y="0"/>
                    <a:pt x="675835" y="14645"/>
                    <a:pt x="701903" y="40713"/>
                  </a:cubicBezTo>
                  <a:cubicBezTo>
                    <a:pt x="727971" y="66781"/>
                    <a:pt x="742616" y="102137"/>
                    <a:pt x="742616" y="139003"/>
                  </a:cubicBezTo>
                  <a:lnTo>
                    <a:pt x="742616" y="221261"/>
                  </a:lnTo>
                  <a:cubicBezTo>
                    <a:pt x="742616" y="258126"/>
                    <a:pt x="727971" y="293482"/>
                    <a:pt x="701903" y="319550"/>
                  </a:cubicBezTo>
                  <a:cubicBezTo>
                    <a:pt x="675835" y="345618"/>
                    <a:pt x="640479" y="360263"/>
                    <a:pt x="603613" y="360263"/>
                  </a:cubicBezTo>
                  <a:lnTo>
                    <a:pt x="139003" y="360263"/>
                  </a:lnTo>
                  <a:cubicBezTo>
                    <a:pt x="102137" y="360263"/>
                    <a:pt x="66781" y="345618"/>
                    <a:pt x="40713" y="319550"/>
                  </a:cubicBezTo>
                  <a:cubicBezTo>
                    <a:pt x="14645" y="293482"/>
                    <a:pt x="0" y="258126"/>
                    <a:pt x="0" y="221261"/>
                  </a:cubicBezTo>
                  <a:lnTo>
                    <a:pt x="0" y="139003"/>
                  </a:lnTo>
                  <a:cubicBezTo>
                    <a:pt x="0" y="102137"/>
                    <a:pt x="14645" y="66781"/>
                    <a:pt x="40713" y="40713"/>
                  </a:cubicBezTo>
                  <a:cubicBezTo>
                    <a:pt x="66781" y="14645"/>
                    <a:pt x="102137" y="0"/>
                    <a:pt x="139003" y="0"/>
                  </a:cubicBezTo>
                  <a:close/>
                </a:path>
              </a:pathLst>
            </a:custGeom>
            <a:solidFill>
              <a:srgbClr val="FFFFFF"/>
            </a:solidFill>
            <a:ln w="19050" cap="rnd">
              <a:solidFill>
                <a:srgbClr val="F49619"/>
              </a:solidFill>
              <a:prstDash val="solid"/>
              <a:round/>
            </a:ln>
          </p:spPr>
          <p:txBody>
            <a:bodyPr/>
            <a:lstStyle/>
            <a:p>
              <a:endParaRPr lang="en-IN"/>
            </a:p>
          </p:txBody>
        </p:sp>
        <p:sp>
          <p:nvSpPr>
            <p:cNvPr id="9" name="TextBox 9"/>
            <p:cNvSpPr txBox="1"/>
            <p:nvPr/>
          </p:nvSpPr>
          <p:spPr>
            <a:xfrm>
              <a:off x="0" y="-38100"/>
              <a:ext cx="742616" cy="398363"/>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4269547" y="2555572"/>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17" name="Freeform 17"/>
          <p:cNvSpPr/>
          <p:nvPr/>
        </p:nvSpPr>
        <p:spPr>
          <a:xfrm>
            <a:off x="840817" y="2342102"/>
            <a:ext cx="3428731" cy="2284392"/>
          </a:xfrm>
          <a:custGeom>
            <a:avLst/>
            <a:gdLst/>
            <a:ahLst/>
            <a:cxnLst/>
            <a:rect l="l" t="t" r="r" b="b"/>
            <a:pathLst>
              <a:path w="5143097" h="3426588">
                <a:moveTo>
                  <a:pt x="0" y="0"/>
                </a:moveTo>
                <a:lnTo>
                  <a:pt x="5143096" y="0"/>
                </a:lnTo>
                <a:lnTo>
                  <a:pt x="5143096" y="3426589"/>
                </a:lnTo>
                <a:lnTo>
                  <a:pt x="0" y="3426589"/>
                </a:lnTo>
                <a:lnTo>
                  <a:pt x="0" y="0"/>
                </a:lnTo>
                <a:close/>
              </a:path>
            </a:pathLst>
          </a:custGeom>
          <a:blipFill>
            <a:blip r:embed="rId3"/>
            <a:stretch>
              <a:fillRect/>
            </a:stretch>
          </a:blipFill>
        </p:spPr>
        <p:txBody>
          <a:bodyPr/>
          <a:lstStyle/>
          <a:p>
            <a:endParaRPr lang="en-IN"/>
          </a:p>
        </p:txBody>
      </p:sp>
      <p:sp>
        <p:nvSpPr>
          <p:cNvPr id="18" name="TextBox 18"/>
          <p:cNvSpPr txBox="1"/>
          <p:nvPr/>
        </p:nvSpPr>
        <p:spPr>
          <a:xfrm>
            <a:off x="5633376" y="1210162"/>
            <a:ext cx="5069878" cy="1058623"/>
          </a:xfrm>
          <a:prstGeom prst="rect">
            <a:avLst/>
          </a:prstGeom>
        </p:spPr>
        <p:txBody>
          <a:bodyPr lIns="0" tIns="0" rIns="0" bIns="0" rtlCol="0" anchor="t">
            <a:spAutoFit/>
          </a:bodyPr>
          <a:lstStyle/>
          <a:p>
            <a:pPr algn="ctr">
              <a:lnSpc>
                <a:spcPts val="4078"/>
              </a:lnSpc>
            </a:pPr>
            <a:r>
              <a:rPr lang="en-US" sz="4742" b="1">
                <a:solidFill>
                  <a:srgbClr val="34571A"/>
                </a:solidFill>
                <a:latin typeface="Telegraf Ultra-Bold"/>
                <a:ea typeface="Telegraf Ultra-Bold"/>
                <a:cs typeface="Telegraf Ultra-Bold"/>
                <a:sym typeface="Telegraf Ultra-Bold"/>
              </a:rPr>
              <a:t>SOCIOLOGICAL BENEFITS</a:t>
            </a:r>
          </a:p>
        </p:txBody>
      </p:sp>
      <p:sp>
        <p:nvSpPr>
          <p:cNvPr id="19" name="TextBox 19"/>
          <p:cNvSpPr txBox="1"/>
          <p:nvPr/>
        </p:nvSpPr>
        <p:spPr>
          <a:xfrm>
            <a:off x="4934008" y="3801065"/>
            <a:ext cx="6113472" cy="1655068"/>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Improved social relationships</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Workplace and academic performance</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Reduced societal healthcare burden (Haylı, Chung and Kösem 2025)</a:t>
            </a:r>
          </a:p>
        </p:txBody>
      </p:sp>
      <p:sp>
        <p:nvSpPr>
          <p:cNvPr id="20" name="TextBox 20"/>
          <p:cNvSpPr txBox="1"/>
          <p:nvPr/>
        </p:nvSpPr>
        <p:spPr>
          <a:xfrm>
            <a:off x="1690270" y="5001701"/>
            <a:ext cx="1865727" cy="210122"/>
          </a:xfrm>
          <a:prstGeom prst="rect">
            <a:avLst/>
          </a:prstGeom>
        </p:spPr>
        <p:txBody>
          <a:bodyPr wrap="square"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(osan.tricare.mil 2026)</a:t>
            </a:r>
          </a:p>
        </p:txBody>
      </p:sp>
      <p:sp>
        <p:nvSpPr>
          <p:cNvPr id="21" name="TextBox 20">
            <a:extLst>
              <a:ext uri="{FF2B5EF4-FFF2-40B4-BE49-F238E27FC236}">
                <a16:creationId xmlns:a16="http://schemas.microsoft.com/office/drawing/2014/main" id="{A2285573-38E0-1568-BF87-578658C46F86}"/>
              </a:ext>
            </a:extLst>
          </p:cNvPr>
          <p:cNvSpPr txBox="1"/>
          <p:nvPr/>
        </p:nvSpPr>
        <p:spPr>
          <a:xfrm>
            <a:off x="840817" y="6421120"/>
            <a:ext cx="2562783" cy="646331"/>
          </a:xfrm>
          <a:prstGeom prst="rect">
            <a:avLst/>
          </a:prstGeom>
          <a:noFill/>
        </p:spPr>
        <p:txBody>
          <a:bodyPr wrap="square" rtlCol="0">
            <a:spAutoFit/>
          </a:bodyPr>
          <a:lstStyle/>
          <a:p>
            <a:r>
              <a:rPr lang="en-IN" dirty="0"/>
              <a:t>Mit Ahir</a:t>
            </a:r>
          </a:p>
          <a:p>
            <a:endParaRPr lang="en-IN" dirty="0"/>
          </a:p>
        </p:txBody>
      </p:sp>
    </p:spTree>
    <p:extLst>
      <p:ext uri="{BB962C8B-B14F-4D97-AF65-F5344CB8AC3E}">
        <p14:creationId xmlns:p14="http://schemas.microsoft.com/office/powerpoint/2010/main" val="7923633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274726"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2761312"/>
            <a:ext cx="10820400"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4468937" y="688632"/>
            <a:ext cx="0" cy="5483569"/>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2415816" y="3221852"/>
            <a:ext cx="411480" cy="411480"/>
            <a:chOff x="0" y="0"/>
            <a:chExt cx="822960" cy="822960"/>
          </a:xfrm>
        </p:grpSpPr>
        <p:grpSp>
          <p:nvGrpSpPr>
            <p:cNvPr id="8" name="Group 8"/>
            <p:cNvGrpSpPr/>
            <p:nvPr/>
          </p:nvGrpSpPr>
          <p:grpSpPr>
            <a:xfrm>
              <a:off x="0" y="0"/>
              <a:ext cx="822960" cy="82296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0" name="TextBox 1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1" name="Group 11"/>
            <p:cNvGrpSpPr/>
            <p:nvPr/>
          </p:nvGrpSpPr>
          <p:grpSpPr>
            <a:xfrm>
              <a:off x="146184" y="146184"/>
              <a:ext cx="530593" cy="530593"/>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3" name="TextBox 1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4" name="Group 14"/>
          <p:cNvGrpSpPr/>
          <p:nvPr/>
        </p:nvGrpSpPr>
        <p:grpSpPr>
          <a:xfrm>
            <a:off x="2347137" y="5239183"/>
            <a:ext cx="411480" cy="411480"/>
            <a:chOff x="0" y="0"/>
            <a:chExt cx="822960" cy="822960"/>
          </a:xfrm>
        </p:grpSpPr>
        <p:grpSp>
          <p:nvGrpSpPr>
            <p:cNvPr id="15" name="Group 15"/>
            <p:cNvGrpSpPr/>
            <p:nvPr/>
          </p:nvGrpSpPr>
          <p:grpSpPr>
            <a:xfrm>
              <a:off x="0" y="0"/>
              <a:ext cx="822960" cy="822960"/>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7" name="TextBox 17"/>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8" name="Group 18"/>
            <p:cNvGrpSpPr/>
            <p:nvPr/>
          </p:nvGrpSpPr>
          <p:grpSpPr>
            <a:xfrm>
              <a:off x="146184" y="146184"/>
              <a:ext cx="530593" cy="53059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0" name="TextBox 20"/>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21" name="Freeform 21"/>
          <p:cNvSpPr/>
          <p:nvPr/>
        </p:nvSpPr>
        <p:spPr>
          <a:xfrm>
            <a:off x="5803849" y="2918760"/>
            <a:ext cx="4156425" cy="3148492"/>
          </a:xfrm>
          <a:custGeom>
            <a:avLst/>
            <a:gdLst/>
            <a:ahLst/>
            <a:cxnLst/>
            <a:rect l="l" t="t" r="r" b="b"/>
            <a:pathLst>
              <a:path w="6234637" h="4722738">
                <a:moveTo>
                  <a:pt x="0" y="0"/>
                </a:moveTo>
                <a:lnTo>
                  <a:pt x="6234638" y="0"/>
                </a:lnTo>
                <a:lnTo>
                  <a:pt x="6234638" y="4722737"/>
                </a:lnTo>
                <a:lnTo>
                  <a:pt x="0" y="4722737"/>
                </a:lnTo>
                <a:lnTo>
                  <a:pt x="0" y="0"/>
                </a:lnTo>
                <a:close/>
              </a:path>
            </a:pathLst>
          </a:custGeom>
          <a:blipFill>
            <a:blip r:embed="rId3"/>
            <a:stretch>
              <a:fillRect/>
            </a:stretch>
          </a:blipFill>
        </p:spPr>
        <p:txBody>
          <a:bodyPr/>
          <a:lstStyle/>
          <a:p>
            <a:endParaRPr lang="en-IN"/>
          </a:p>
        </p:txBody>
      </p:sp>
      <p:sp>
        <p:nvSpPr>
          <p:cNvPr id="22" name="TextBox 22"/>
          <p:cNvSpPr txBox="1"/>
          <p:nvPr/>
        </p:nvSpPr>
        <p:spPr>
          <a:xfrm>
            <a:off x="782745" y="1396240"/>
            <a:ext cx="3677622" cy="645048"/>
          </a:xfrm>
          <a:prstGeom prst="rect">
            <a:avLst/>
          </a:prstGeom>
        </p:spPr>
        <p:txBody>
          <a:bodyPr lIns="0" tIns="0" rIns="0" bIns="0" rtlCol="0" anchor="t">
            <a:spAutoFit/>
          </a:bodyPr>
          <a:lstStyle/>
          <a:p>
            <a:pPr algn="ctr">
              <a:lnSpc>
                <a:spcPts val="2473"/>
              </a:lnSpc>
            </a:pPr>
            <a:r>
              <a:rPr lang="en-US" sz="2875" b="1">
                <a:solidFill>
                  <a:srgbClr val="34571A"/>
                </a:solidFill>
                <a:latin typeface="Telegraf Ultra-Bold"/>
                <a:ea typeface="Telegraf Ultra-Bold"/>
                <a:cs typeface="Telegraf Ultra-Bold"/>
                <a:sym typeface="Telegraf Ultra-Bold"/>
              </a:rPr>
              <a:t>PSYCHOLOGICAL BENEFITS</a:t>
            </a:r>
          </a:p>
        </p:txBody>
      </p:sp>
      <p:sp>
        <p:nvSpPr>
          <p:cNvPr id="23" name="TextBox 23"/>
          <p:cNvSpPr txBox="1"/>
          <p:nvPr/>
        </p:nvSpPr>
        <p:spPr>
          <a:xfrm>
            <a:off x="4826192" y="893379"/>
            <a:ext cx="6111739" cy="1655068"/>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Enhanced mood regulation</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Reduced stress and anxiety (Haylı, Chung and Kösem 2025)</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Improved cognitive functioning</a:t>
            </a:r>
          </a:p>
        </p:txBody>
      </p:sp>
      <p:sp>
        <p:nvSpPr>
          <p:cNvPr id="24" name="TextBox 24"/>
          <p:cNvSpPr txBox="1"/>
          <p:nvPr/>
        </p:nvSpPr>
        <p:spPr>
          <a:xfrm>
            <a:off x="9960274" y="5851776"/>
            <a:ext cx="1545926" cy="210122"/>
          </a:xfrm>
          <a:prstGeom prst="rect">
            <a:avLst/>
          </a:prstGeom>
        </p:spPr>
        <p:txBody>
          <a:bodyPr wrap="square"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(mdpi.com 2026)</a:t>
            </a:r>
          </a:p>
        </p:txBody>
      </p:sp>
      <p:sp>
        <p:nvSpPr>
          <p:cNvPr id="25" name="TextBox 24">
            <a:extLst>
              <a:ext uri="{FF2B5EF4-FFF2-40B4-BE49-F238E27FC236}">
                <a16:creationId xmlns:a16="http://schemas.microsoft.com/office/drawing/2014/main" id="{8C611475-FECA-71D9-BA1A-CE85C46DAEBC}"/>
              </a:ext>
            </a:extLst>
          </p:cNvPr>
          <p:cNvSpPr txBox="1"/>
          <p:nvPr/>
        </p:nvSpPr>
        <p:spPr>
          <a:xfrm>
            <a:off x="782745" y="6421120"/>
            <a:ext cx="2824055" cy="646331"/>
          </a:xfrm>
          <a:prstGeom prst="rect">
            <a:avLst/>
          </a:prstGeom>
          <a:noFill/>
        </p:spPr>
        <p:txBody>
          <a:bodyPr wrap="square" rtlCol="0">
            <a:spAutoFit/>
          </a:bodyPr>
          <a:lstStyle/>
          <a:p>
            <a:r>
              <a:rPr lang="en-IN" dirty="0"/>
              <a:t>Mit Ahir</a:t>
            </a:r>
          </a:p>
          <a:p>
            <a:endParaRPr lang="en-IN" dirty="0"/>
          </a:p>
        </p:txBody>
      </p:sp>
    </p:spTree>
    <p:extLst>
      <p:ext uri="{BB962C8B-B14F-4D97-AF65-F5344CB8AC3E}">
        <p14:creationId xmlns:p14="http://schemas.microsoft.com/office/powerpoint/2010/main" val="13509589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1" y="685800"/>
            <a:ext cx="10957219" cy="5486400"/>
            <a:chOff x="0" y="0"/>
            <a:chExt cx="4328778" cy="2167467"/>
          </a:xfrm>
        </p:grpSpPr>
        <p:sp>
          <p:nvSpPr>
            <p:cNvPr id="3" name="Freeform 3"/>
            <p:cNvSpPr/>
            <p:nvPr/>
          </p:nvSpPr>
          <p:spPr>
            <a:xfrm>
              <a:off x="0" y="0"/>
              <a:ext cx="4328778" cy="2167467"/>
            </a:xfrm>
            <a:custGeom>
              <a:avLst/>
              <a:gdLst/>
              <a:ahLst/>
              <a:cxnLst/>
              <a:rect l="l" t="t" r="r" b="b"/>
              <a:pathLst>
                <a:path w="4328778" h="2167467">
                  <a:moveTo>
                    <a:pt x="0" y="0"/>
                  </a:moveTo>
                  <a:lnTo>
                    <a:pt x="4328778" y="0"/>
                  </a:lnTo>
                  <a:lnTo>
                    <a:pt x="4328778"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328778"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3422650"/>
            <a:ext cx="5993932"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flipH="1">
            <a:off x="6679732" y="685800"/>
            <a:ext cx="0" cy="548640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6473992" y="3216910"/>
            <a:ext cx="411480" cy="411480"/>
            <a:chOff x="0" y="0"/>
            <a:chExt cx="822960" cy="822960"/>
          </a:xfrm>
        </p:grpSpPr>
        <p:grpSp>
          <p:nvGrpSpPr>
            <p:cNvPr id="8" name="Group 8"/>
            <p:cNvGrpSpPr/>
            <p:nvPr/>
          </p:nvGrpSpPr>
          <p:grpSpPr>
            <a:xfrm>
              <a:off x="0" y="0"/>
              <a:ext cx="822960" cy="82296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0" name="TextBox 1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1" name="Group 11"/>
            <p:cNvGrpSpPr/>
            <p:nvPr/>
          </p:nvGrpSpPr>
          <p:grpSpPr>
            <a:xfrm>
              <a:off x="146184" y="146184"/>
              <a:ext cx="530593" cy="530593"/>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3" name="TextBox 1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14" name="Freeform 14"/>
          <p:cNvSpPr/>
          <p:nvPr/>
        </p:nvSpPr>
        <p:spPr>
          <a:xfrm>
            <a:off x="6885472" y="1893965"/>
            <a:ext cx="4620728" cy="2752126"/>
          </a:xfrm>
          <a:custGeom>
            <a:avLst/>
            <a:gdLst/>
            <a:ahLst/>
            <a:cxnLst/>
            <a:rect l="l" t="t" r="r" b="b"/>
            <a:pathLst>
              <a:path w="6931092" h="4128189">
                <a:moveTo>
                  <a:pt x="0" y="0"/>
                </a:moveTo>
                <a:lnTo>
                  <a:pt x="6931092" y="0"/>
                </a:lnTo>
                <a:lnTo>
                  <a:pt x="6931092" y="4128189"/>
                </a:lnTo>
                <a:lnTo>
                  <a:pt x="0" y="4128189"/>
                </a:lnTo>
                <a:lnTo>
                  <a:pt x="0" y="0"/>
                </a:lnTo>
                <a:close/>
              </a:path>
            </a:pathLst>
          </a:custGeom>
          <a:blipFill>
            <a:blip r:embed="rId3"/>
            <a:stretch>
              <a:fillRect/>
            </a:stretch>
          </a:blipFill>
        </p:spPr>
        <p:txBody>
          <a:bodyPr/>
          <a:lstStyle/>
          <a:p>
            <a:endParaRPr lang="en-IN"/>
          </a:p>
        </p:txBody>
      </p:sp>
      <p:sp>
        <p:nvSpPr>
          <p:cNvPr id="15" name="TextBox 15"/>
          <p:cNvSpPr txBox="1"/>
          <p:nvPr/>
        </p:nvSpPr>
        <p:spPr>
          <a:xfrm>
            <a:off x="1239448" y="1270667"/>
            <a:ext cx="3942150" cy="2110193"/>
          </a:xfrm>
          <a:prstGeom prst="rect">
            <a:avLst/>
          </a:prstGeom>
        </p:spPr>
        <p:txBody>
          <a:bodyPr wrap="square" lIns="0" tIns="0" rIns="0" bIns="0" rtlCol="0" anchor="t">
            <a:spAutoFit/>
          </a:bodyPr>
          <a:lstStyle/>
          <a:p>
            <a:pPr algn="ctr">
              <a:lnSpc>
                <a:spcPts val="4078"/>
              </a:lnSpc>
            </a:pPr>
            <a:r>
              <a:rPr lang="en-US" sz="4742" b="1" dirty="0">
                <a:solidFill>
                  <a:srgbClr val="34571A"/>
                </a:solidFill>
                <a:latin typeface="Telegraf Ultra-Bold"/>
                <a:ea typeface="Telegraf Ultra-Bold"/>
                <a:cs typeface="Telegraf Ultra-Bold"/>
                <a:sym typeface="Telegraf Ultra-Bold"/>
              </a:rPr>
              <a:t>THEORY OF PLANNED BEHAVIOUR (TPB)</a:t>
            </a:r>
          </a:p>
        </p:txBody>
      </p:sp>
      <p:sp>
        <p:nvSpPr>
          <p:cNvPr id="16" name="TextBox 16"/>
          <p:cNvSpPr txBox="1"/>
          <p:nvPr/>
        </p:nvSpPr>
        <p:spPr>
          <a:xfrm>
            <a:off x="1239448" y="3980399"/>
            <a:ext cx="4658465" cy="1655068"/>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Attitudes toward sleep</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Subjective norms (Etim et al. 2025)</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Perceived behavioural control</a:t>
            </a:r>
          </a:p>
        </p:txBody>
      </p:sp>
      <p:sp>
        <p:nvSpPr>
          <p:cNvPr id="17" name="TextBox 17"/>
          <p:cNvSpPr txBox="1"/>
          <p:nvPr/>
        </p:nvSpPr>
        <p:spPr>
          <a:xfrm>
            <a:off x="8545182" y="4827066"/>
            <a:ext cx="1301309" cy="210122"/>
          </a:xfrm>
          <a:prstGeom prst="rect">
            <a:avLst/>
          </a:prstGeom>
        </p:spPr>
        <p:txBody>
          <a:bodyPr lIns="0" tIns="0" rIns="0" bIns="0" rtlCol="0" anchor="t">
            <a:spAutoFit/>
          </a:bodyPr>
          <a:lstStyle/>
          <a:p>
            <a:pPr algn="ctr">
              <a:lnSpc>
                <a:spcPts val="1773"/>
              </a:lnSpc>
              <a:spcBef>
                <a:spcPct val="0"/>
              </a:spcBef>
            </a:pPr>
            <a:r>
              <a:rPr lang="en-US" sz="1266">
                <a:solidFill>
                  <a:srgbClr val="34571A"/>
                </a:solidFill>
                <a:latin typeface="Canva Sans"/>
                <a:ea typeface="Canva Sans"/>
                <a:cs typeface="Canva Sans"/>
                <a:sym typeface="Canva Sans"/>
              </a:rPr>
              <a:t>(Etim et al. 2025)</a:t>
            </a:r>
          </a:p>
        </p:txBody>
      </p:sp>
      <p:sp>
        <p:nvSpPr>
          <p:cNvPr id="18" name="TextBox 17">
            <a:extLst>
              <a:ext uri="{FF2B5EF4-FFF2-40B4-BE49-F238E27FC236}">
                <a16:creationId xmlns:a16="http://schemas.microsoft.com/office/drawing/2014/main" id="{12143E89-E8A3-B021-C369-8B8FC00A5BEB}"/>
              </a:ext>
            </a:extLst>
          </p:cNvPr>
          <p:cNvSpPr txBox="1"/>
          <p:nvPr/>
        </p:nvSpPr>
        <p:spPr>
          <a:xfrm>
            <a:off x="812800" y="6350000"/>
            <a:ext cx="2306320" cy="646331"/>
          </a:xfrm>
          <a:prstGeom prst="rect">
            <a:avLst/>
          </a:prstGeom>
          <a:noFill/>
        </p:spPr>
        <p:txBody>
          <a:bodyPr wrap="square" rtlCol="0">
            <a:spAutoFit/>
          </a:bodyPr>
          <a:lstStyle/>
          <a:p>
            <a:r>
              <a:rPr lang="en-IN" dirty="0"/>
              <a:t>Mit Ahir</a:t>
            </a:r>
          </a:p>
          <a:p>
            <a:endParaRPr lang="en-IN" dirty="0"/>
          </a:p>
        </p:txBody>
      </p:sp>
    </p:spTree>
    <p:extLst>
      <p:ext uri="{BB962C8B-B14F-4D97-AF65-F5344CB8AC3E}">
        <p14:creationId xmlns:p14="http://schemas.microsoft.com/office/powerpoint/2010/main" val="24214474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274726"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5503913" y="3061703"/>
            <a:ext cx="6002287"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flipH="1">
            <a:off x="5503913" y="685800"/>
            <a:ext cx="0" cy="548640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5298173" y="2855963"/>
            <a:ext cx="411480" cy="411480"/>
            <a:chOff x="0" y="0"/>
            <a:chExt cx="822960" cy="822960"/>
          </a:xfrm>
        </p:grpSpPr>
        <p:grpSp>
          <p:nvGrpSpPr>
            <p:cNvPr id="8" name="Group 8"/>
            <p:cNvGrpSpPr/>
            <p:nvPr/>
          </p:nvGrpSpPr>
          <p:grpSpPr>
            <a:xfrm>
              <a:off x="0" y="0"/>
              <a:ext cx="822960" cy="82296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0" name="TextBox 1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1" name="Group 11"/>
            <p:cNvGrpSpPr/>
            <p:nvPr/>
          </p:nvGrpSpPr>
          <p:grpSpPr>
            <a:xfrm>
              <a:off x="146184" y="146184"/>
              <a:ext cx="530593" cy="530593"/>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3" name="TextBox 1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14" name="Freeform 14"/>
          <p:cNvSpPr/>
          <p:nvPr/>
        </p:nvSpPr>
        <p:spPr>
          <a:xfrm>
            <a:off x="853185" y="1970522"/>
            <a:ext cx="4444987" cy="2716998"/>
          </a:xfrm>
          <a:custGeom>
            <a:avLst/>
            <a:gdLst/>
            <a:ahLst/>
            <a:cxnLst/>
            <a:rect l="l" t="t" r="r" b="b"/>
            <a:pathLst>
              <a:path w="6667480" h="4075497">
                <a:moveTo>
                  <a:pt x="0" y="0"/>
                </a:moveTo>
                <a:lnTo>
                  <a:pt x="6667481" y="0"/>
                </a:lnTo>
                <a:lnTo>
                  <a:pt x="6667481" y="4075498"/>
                </a:lnTo>
                <a:lnTo>
                  <a:pt x="0" y="4075498"/>
                </a:lnTo>
                <a:lnTo>
                  <a:pt x="0" y="0"/>
                </a:lnTo>
                <a:close/>
              </a:path>
            </a:pathLst>
          </a:custGeom>
          <a:blipFill>
            <a:blip r:embed="rId3"/>
            <a:stretch>
              <a:fillRect/>
            </a:stretch>
          </a:blipFill>
        </p:spPr>
        <p:txBody>
          <a:bodyPr/>
          <a:lstStyle/>
          <a:p>
            <a:endParaRPr lang="en-IN"/>
          </a:p>
        </p:txBody>
      </p:sp>
      <p:sp>
        <p:nvSpPr>
          <p:cNvPr id="15" name="TextBox 15"/>
          <p:cNvSpPr txBox="1"/>
          <p:nvPr/>
        </p:nvSpPr>
        <p:spPr>
          <a:xfrm>
            <a:off x="6096000" y="1208337"/>
            <a:ext cx="4757492" cy="1584408"/>
          </a:xfrm>
          <a:prstGeom prst="rect">
            <a:avLst/>
          </a:prstGeom>
        </p:spPr>
        <p:txBody>
          <a:bodyPr lIns="0" tIns="0" rIns="0" bIns="0" rtlCol="0" anchor="t">
            <a:spAutoFit/>
          </a:bodyPr>
          <a:lstStyle/>
          <a:p>
            <a:pPr algn="ctr">
              <a:lnSpc>
                <a:spcPts val="4078"/>
              </a:lnSpc>
            </a:pPr>
            <a:r>
              <a:rPr lang="en-US" sz="4742" b="1">
                <a:solidFill>
                  <a:srgbClr val="34571A"/>
                </a:solidFill>
                <a:latin typeface="Telegraf Ultra-Bold"/>
                <a:ea typeface="Telegraf Ultra-Bold"/>
                <a:cs typeface="Telegraf Ultra-Bold"/>
                <a:sym typeface="Telegraf Ultra-Bold"/>
              </a:rPr>
              <a:t>SOCIAL COGNITIVE THEORY (SCT)</a:t>
            </a:r>
          </a:p>
        </p:txBody>
      </p:sp>
      <p:sp>
        <p:nvSpPr>
          <p:cNvPr id="16" name="TextBox 16"/>
          <p:cNvSpPr txBox="1"/>
          <p:nvPr/>
        </p:nvSpPr>
        <p:spPr>
          <a:xfrm>
            <a:off x="5709653" y="3815454"/>
            <a:ext cx="5542826" cy="1655068"/>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Observational learning</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Self-efficacy (Egele, Klopp and Stark 2025)</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Reciprocal determinism</a:t>
            </a:r>
          </a:p>
        </p:txBody>
      </p:sp>
      <p:sp>
        <p:nvSpPr>
          <p:cNvPr id="17" name="TextBox 17"/>
          <p:cNvSpPr txBox="1"/>
          <p:nvPr/>
        </p:nvSpPr>
        <p:spPr>
          <a:xfrm>
            <a:off x="1936268" y="4977170"/>
            <a:ext cx="2508629" cy="210122"/>
          </a:xfrm>
          <a:prstGeom prst="rect">
            <a:avLst/>
          </a:prstGeom>
        </p:spPr>
        <p:txBody>
          <a:bodyPr lIns="0" tIns="0" rIns="0" bIns="0" rtlCol="0" anchor="t">
            <a:spAutoFit/>
          </a:bodyPr>
          <a:lstStyle/>
          <a:p>
            <a:pPr algn="ctr">
              <a:lnSpc>
                <a:spcPts val="1773"/>
              </a:lnSpc>
              <a:spcBef>
                <a:spcPct val="0"/>
              </a:spcBef>
            </a:pPr>
            <a:r>
              <a:rPr lang="en-US" sz="1266">
                <a:solidFill>
                  <a:srgbClr val="34571A"/>
                </a:solidFill>
                <a:latin typeface="Canva Sans"/>
                <a:ea typeface="Canva Sans"/>
                <a:cs typeface="Canva Sans"/>
                <a:sym typeface="Canva Sans"/>
              </a:rPr>
              <a:t>(Egele, Klopp and Stark 2025)</a:t>
            </a:r>
          </a:p>
        </p:txBody>
      </p:sp>
      <p:sp>
        <p:nvSpPr>
          <p:cNvPr id="18" name="TextBox 17">
            <a:extLst>
              <a:ext uri="{FF2B5EF4-FFF2-40B4-BE49-F238E27FC236}">
                <a16:creationId xmlns:a16="http://schemas.microsoft.com/office/drawing/2014/main" id="{1AA580F0-574B-223E-C94D-B07C6687B5BE}"/>
              </a:ext>
            </a:extLst>
          </p:cNvPr>
          <p:cNvSpPr txBox="1"/>
          <p:nvPr/>
        </p:nvSpPr>
        <p:spPr>
          <a:xfrm>
            <a:off x="853185" y="6390640"/>
            <a:ext cx="2123695" cy="646331"/>
          </a:xfrm>
          <a:prstGeom prst="rect">
            <a:avLst/>
          </a:prstGeom>
          <a:noFill/>
        </p:spPr>
        <p:txBody>
          <a:bodyPr wrap="square" rtlCol="0">
            <a:spAutoFit/>
          </a:bodyPr>
          <a:lstStyle/>
          <a:p>
            <a:r>
              <a:rPr lang="en-IN" dirty="0"/>
              <a:t>Mit Ahir</a:t>
            </a:r>
          </a:p>
          <a:p>
            <a:endParaRPr lang="en-IN" dirty="0"/>
          </a:p>
        </p:txBody>
      </p:sp>
    </p:spTree>
    <p:extLst>
      <p:ext uri="{BB962C8B-B14F-4D97-AF65-F5344CB8AC3E}">
        <p14:creationId xmlns:p14="http://schemas.microsoft.com/office/powerpoint/2010/main" val="17452206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9875119" cy="5486400"/>
            <a:chOff x="0" y="0"/>
            <a:chExt cx="3901282" cy="2167467"/>
          </a:xfrm>
        </p:grpSpPr>
        <p:sp>
          <p:nvSpPr>
            <p:cNvPr id="3" name="Freeform 3"/>
            <p:cNvSpPr/>
            <p:nvPr/>
          </p:nvSpPr>
          <p:spPr>
            <a:xfrm>
              <a:off x="0" y="0"/>
              <a:ext cx="3901282" cy="2167467"/>
            </a:xfrm>
            <a:custGeom>
              <a:avLst/>
              <a:gdLst/>
              <a:ahLst/>
              <a:cxnLst/>
              <a:rect l="l" t="t" r="r" b="b"/>
              <a:pathLst>
                <a:path w="3901282" h="2167467">
                  <a:moveTo>
                    <a:pt x="0" y="0"/>
                  </a:moveTo>
                  <a:lnTo>
                    <a:pt x="3901282" y="0"/>
                  </a:lnTo>
                  <a:lnTo>
                    <a:pt x="3901282"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3901282"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3600377"/>
            <a:ext cx="6333565"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5279025"/>
            <a:ext cx="633356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6713220" y="1"/>
            <a:ext cx="5478780" cy="6995159"/>
            <a:chOff x="0" y="0"/>
            <a:chExt cx="812800" cy="868842"/>
          </a:xfrm>
        </p:grpSpPr>
        <p:sp>
          <p:nvSpPr>
            <p:cNvPr id="8" name="Freeform 8"/>
            <p:cNvSpPr/>
            <p:nvPr/>
          </p:nvSpPr>
          <p:spPr>
            <a:xfrm>
              <a:off x="0" y="0"/>
              <a:ext cx="812800" cy="868842"/>
            </a:xfrm>
            <a:custGeom>
              <a:avLst/>
              <a:gdLst/>
              <a:ahLst/>
              <a:cxnLst/>
              <a:rect l="l" t="t" r="r" b="b"/>
              <a:pathLst>
                <a:path w="812800" h="868842">
                  <a:moveTo>
                    <a:pt x="406400" y="0"/>
                  </a:moveTo>
                  <a:cubicBezTo>
                    <a:pt x="181951" y="0"/>
                    <a:pt x="0" y="194497"/>
                    <a:pt x="0" y="434421"/>
                  </a:cubicBezTo>
                  <a:cubicBezTo>
                    <a:pt x="0" y="674345"/>
                    <a:pt x="181951" y="868842"/>
                    <a:pt x="406400" y="868842"/>
                  </a:cubicBezTo>
                  <a:cubicBezTo>
                    <a:pt x="630849" y="868842"/>
                    <a:pt x="812800" y="674345"/>
                    <a:pt x="812800" y="434421"/>
                  </a:cubicBezTo>
                  <a:cubicBezTo>
                    <a:pt x="812800" y="194497"/>
                    <a:pt x="630849" y="0"/>
                    <a:pt x="406400" y="0"/>
                  </a:cubicBezTo>
                  <a:close/>
                </a:path>
              </a:pathLst>
            </a:custGeom>
            <a:solidFill>
              <a:srgbClr val="FFFFFF"/>
            </a:solidFill>
            <a:ln w="19050" cap="sq">
              <a:solidFill>
                <a:srgbClr val="F49619"/>
              </a:solidFill>
              <a:prstDash val="solid"/>
              <a:miter/>
            </a:ln>
          </p:spPr>
          <p:txBody>
            <a:bodyPr/>
            <a:lstStyle/>
            <a:p>
              <a:endParaRPr lang="en-IN"/>
            </a:p>
          </p:txBody>
        </p:sp>
        <p:sp>
          <p:nvSpPr>
            <p:cNvPr id="9" name="TextBox 9"/>
            <p:cNvSpPr txBox="1"/>
            <p:nvPr/>
          </p:nvSpPr>
          <p:spPr>
            <a:xfrm>
              <a:off x="76200" y="43354"/>
              <a:ext cx="660400" cy="744034"/>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6534797" y="5079634"/>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7" name="Group 17"/>
          <p:cNvGrpSpPr/>
          <p:nvPr/>
        </p:nvGrpSpPr>
        <p:grpSpPr>
          <a:xfrm>
            <a:off x="3047520" y="5671142"/>
            <a:ext cx="182111" cy="182111"/>
            <a:chOff x="0" y="0"/>
            <a:chExt cx="364223" cy="364223"/>
          </a:xfrm>
        </p:grpSpPr>
        <p:grpSp>
          <p:nvGrpSpPr>
            <p:cNvPr id="18" name="Group 18"/>
            <p:cNvGrpSpPr/>
            <p:nvPr/>
          </p:nvGrpSpPr>
          <p:grpSpPr>
            <a:xfrm>
              <a:off x="0" y="0"/>
              <a:ext cx="364223" cy="36422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0" name="TextBox 2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1" name="Group 21"/>
            <p:cNvGrpSpPr/>
            <p:nvPr/>
          </p:nvGrpSpPr>
          <p:grpSpPr>
            <a:xfrm>
              <a:off x="64698" y="64698"/>
              <a:ext cx="234828" cy="234828"/>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3" name="TextBox 2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24" name="Group 24"/>
          <p:cNvGrpSpPr/>
          <p:nvPr/>
        </p:nvGrpSpPr>
        <p:grpSpPr>
          <a:xfrm>
            <a:off x="7852805" y="1521311"/>
            <a:ext cx="411480" cy="411480"/>
            <a:chOff x="0" y="0"/>
            <a:chExt cx="822960" cy="822960"/>
          </a:xfrm>
        </p:grpSpPr>
        <p:grpSp>
          <p:nvGrpSpPr>
            <p:cNvPr id="25" name="Group 25"/>
            <p:cNvGrpSpPr/>
            <p:nvPr/>
          </p:nvGrpSpPr>
          <p:grpSpPr>
            <a:xfrm>
              <a:off x="0" y="0"/>
              <a:ext cx="822960" cy="822960"/>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7" name="TextBox 27"/>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8" name="Group 28"/>
            <p:cNvGrpSpPr/>
            <p:nvPr/>
          </p:nvGrpSpPr>
          <p:grpSpPr>
            <a:xfrm>
              <a:off x="146184" y="146184"/>
              <a:ext cx="530593" cy="530593"/>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30" name="TextBox 30"/>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31" name="Freeform 31"/>
          <p:cNvSpPr/>
          <p:nvPr/>
        </p:nvSpPr>
        <p:spPr>
          <a:xfrm>
            <a:off x="7267096" y="2067050"/>
            <a:ext cx="4771634" cy="3786203"/>
          </a:xfrm>
          <a:custGeom>
            <a:avLst/>
            <a:gdLst/>
            <a:ahLst/>
            <a:cxnLst/>
            <a:rect l="l" t="t" r="r" b="b"/>
            <a:pathLst>
              <a:path w="7157451" h="5028110">
                <a:moveTo>
                  <a:pt x="0" y="0"/>
                </a:moveTo>
                <a:lnTo>
                  <a:pt x="7157451" y="0"/>
                </a:lnTo>
                <a:lnTo>
                  <a:pt x="7157451" y="5028109"/>
                </a:lnTo>
                <a:lnTo>
                  <a:pt x="0" y="5028109"/>
                </a:lnTo>
                <a:lnTo>
                  <a:pt x="0" y="0"/>
                </a:lnTo>
                <a:close/>
              </a:path>
            </a:pathLst>
          </a:custGeom>
          <a:blipFill>
            <a:blip r:embed="rId3"/>
            <a:stretch>
              <a:fillRect/>
            </a:stretch>
          </a:blipFill>
        </p:spPr>
        <p:txBody>
          <a:bodyPr/>
          <a:lstStyle/>
          <a:p>
            <a:endParaRPr lang="en-IN"/>
          </a:p>
        </p:txBody>
      </p:sp>
      <p:sp>
        <p:nvSpPr>
          <p:cNvPr id="32" name="TextBox 32"/>
          <p:cNvSpPr txBox="1"/>
          <p:nvPr/>
        </p:nvSpPr>
        <p:spPr>
          <a:xfrm>
            <a:off x="1092388" y="1287379"/>
            <a:ext cx="4810676" cy="2186304"/>
          </a:xfrm>
          <a:prstGeom prst="rect">
            <a:avLst/>
          </a:prstGeom>
        </p:spPr>
        <p:txBody>
          <a:bodyPr lIns="0" tIns="0" rIns="0" bIns="0" rtlCol="0" anchor="t">
            <a:spAutoFit/>
          </a:bodyPr>
          <a:lstStyle/>
          <a:p>
            <a:pPr algn="ctr">
              <a:lnSpc>
                <a:spcPts val="3394"/>
              </a:lnSpc>
            </a:pPr>
            <a:r>
              <a:rPr lang="en-US" sz="3946" b="1">
                <a:solidFill>
                  <a:srgbClr val="34571A"/>
                </a:solidFill>
                <a:latin typeface="Telegraf Ultra-Bold"/>
                <a:ea typeface="Telegraf Ultra-Bold"/>
                <a:cs typeface="Telegraf Ultra-Bold"/>
                <a:sym typeface="Telegraf Ultra-Bold"/>
              </a:rPr>
              <a:t>COM-B MODEL (CAPABILITY, OPPORTUNITY, MOTIVATION–BEHAVIOUR)</a:t>
            </a:r>
          </a:p>
        </p:txBody>
      </p:sp>
      <p:sp>
        <p:nvSpPr>
          <p:cNvPr id="33" name="TextBox 33"/>
          <p:cNvSpPr txBox="1"/>
          <p:nvPr/>
        </p:nvSpPr>
        <p:spPr>
          <a:xfrm>
            <a:off x="991971" y="3611091"/>
            <a:ext cx="5542826" cy="1655068"/>
          </a:xfrm>
          <a:prstGeom prst="rect">
            <a:avLst/>
          </a:prstGeom>
        </p:spPr>
        <p:txBody>
          <a:bodyPr lIns="0" tIns="0" rIns="0" bIns="0" rtlCol="0" anchor="t">
            <a:spAutoFit/>
          </a:bodyPr>
          <a:lstStyle/>
          <a:p>
            <a:pPr marL="503793" lvl="1" indent="-251896" algn="just">
              <a:lnSpc>
                <a:spcPts val="3267"/>
              </a:lnSpc>
              <a:buFont typeface="Arial"/>
              <a:buChar char="•"/>
            </a:pPr>
            <a:r>
              <a:rPr lang="en-US" sz="2333" dirty="0">
                <a:solidFill>
                  <a:srgbClr val="34571A"/>
                </a:solidFill>
                <a:latin typeface="Telegraf"/>
                <a:ea typeface="Telegraf"/>
                <a:cs typeface="Telegraf"/>
                <a:sym typeface="Telegraf"/>
              </a:rPr>
              <a:t>Psychological and physical capability</a:t>
            </a:r>
          </a:p>
          <a:p>
            <a:pPr marL="503793" lvl="1" indent="-251896" algn="just">
              <a:lnSpc>
                <a:spcPts val="3267"/>
              </a:lnSpc>
              <a:buFont typeface="Arial"/>
              <a:buChar char="•"/>
            </a:pPr>
            <a:r>
              <a:rPr lang="en-US" sz="2333" dirty="0">
                <a:solidFill>
                  <a:srgbClr val="34571A"/>
                </a:solidFill>
                <a:latin typeface="Telegraf"/>
                <a:ea typeface="Telegraf"/>
                <a:cs typeface="Telegraf"/>
                <a:sym typeface="Telegraf"/>
              </a:rPr>
              <a:t>Social and environmental opportunity (Cawley and Stringer 2025)</a:t>
            </a:r>
          </a:p>
          <a:p>
            <a:pPr marL="503793" lvl="1" indent="-251896" algn="just">
              <a:lnSpc>
                <a:spcPts val="3267"/>
              </a:lnSpc>
              <a:buFont typeface="Arial"/>
              <a:buChar char="•"/>
            </a:pPr>
            <a:r>
              <a:rPr lang="en-US" sz="2333" dirty="0">
                <a:solidFill>
                  <a:srgbClr val="34571A"/>
                </a:solidFill>
                <a:latin typeface="Telegraf"/>
                <a:ea typeface="Telegraf"/>
                <a:cs typeface="Telegraf"/>
                <a:sym typeface="Telegraf"/>
              </a:rPr>
              <a:t>Reflective and automatic motivation</a:t>
            </a:r>
          </a:p>
        </p:txBody>
      </p:sp>
      <p:sp>
        <p:nvSpPr>
          <p:cNvPr id="34" name="TextBox 34"/>
          <p:cNvSpPr txBox="1"/>
          <p:nvPr/>
        </p:nvSpPr>
        <p:spPr>
          <a:xfrm>
            <a:off x="8802993" y="6306459"/>
            <a:ext cx="2220607" cy="210122"/>
          </a:xfrm>
          <a:prstGeom prst="rect">
            <a:avLst/>
          </a:prstGeom>
        </p:spPr>
        <p:txBody>
          <a:bodyPr wrap="square"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(Cawley and Stringer 2025)</a:t>
            </a:r>
          </a:p>
        </p:txBody>
      </p:sp>
      <p:sp>
        <p:nvSpPr>
          <p:cNvPr id="35" name="TextBox 34">
            <a:extLst>
              <a:ext uri="{FF2B5EF4-FFF2-40B4-BE49-F238E27FC236}">
                <a16:creationId xmlns:a16="http://schemas.microsoft.com/office/drawing/2014/main" id="{215D653D-DA71-7853-7823-E45E09515F6A}"/>
              </a:ext>
            </a:extLst>
          </p:cNvPr>
          <p:cNvSpPr txBox="1"/>
          <p:nvPr/>
        </p:nvSpPr>
        <p:spPr>
          <a:xfrm>
            <a:off x="762000" y="6339364"/>
            <a:ext cx="2302593" cy="646331"/>
          </a:xfrm>
          <a:prstGeom prst="rect">
            <a:avLst/>
          </a:prstGeom>
          <a:noFill/>
        </p:spPr>
        <p:txBody>
          <a:bodyPr wrap="square" rtlCol="0">
            <a:spAutoFit/>
          </a:bodyPr>
          <a:lstStyle/>
          <a:p>
            <a:r>
              <a:rPr lang="en-IN" dirty="0"/>
              <a:t>Mit Ahir</a:t>
            </a:r>
          </a:p>
          <a:p>
            <a:endParaRPr lang="en-IN" dirty="0"/>
          </a:p>
        </p:txBody>
      </p:sp>
    </p:spTree>
    <p:extLst>
      <p:ext uri="{BB962C8B-B14F-4D97-AF65-F5344CB8AC3E}">
        <p14:creationId xmlns:p14="http://schemas.microsoft.com/office/powerpoint/2010/main" val="21217214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274726"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2761312"/>
            <a:ext cx="10820400"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3848100"/>
            <a:ext cx="716700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7305115" y="2761312"/>
            <a:ext cx="4201085" cy="3410888"/>
            <a:chOff x="0" y="0"/>
            <a:chExt cx="443725" cy="360263"/>
          </a:xfrm>
        </p:grpSpPr>
        <p:sp>
          <p:nvSpPr>
            <p:cNvPr id="8" name="Freeform 8"/>
            <p:cNvSpPr/>
            <p:nvPr/>
          </p:nvSpPr>
          <p:spPr>
            <a:xfrm>
              <a:off x="0" y="0"/>
              <a:ext cx="443725" cy="360263"/>
            </a:xfrm>
            <a:custGeom>
              <a:avLst/>
              <a:gdLst/>
              <a:ahLst/>
              <a:cxnLst/>
              <a:rect l="l" t="t" r="r" b="b"/>
              <a:pathLst>
                <a:path w="443725" h="360263">
                  <a:moveTo>
                    <a:pt x="180132" y="0"/>
                  </a:moveTo>
                  <a:lnTo>
                    <a:pt x="263594" y="0"/>
                  </a:lnTo>
                  <a:cubicBezTo>
                    <a:pt x="311367" y="0"/>
                    <a:pt x="357185" y="18978"/>
                    <a:pt x="390966" y="52759"/>
                  </a:cubicBezTo>
                  <a:cubicBezTo>
                    <a:pt x="424747" y="86541"/>
                    <a:pt x="443725" y="132358"/>
                    <a:pt x="443725" y="180132"/>
                  </a:cubicBezTo>
                  <a:lnTo>
                    <a:pt x="443725" y="180132"/>
                  </a:lnTo>
                  <a:cubicBezTo>
                    <a:pt x="443725" y="227906"/>
                    <a:pt x="424747" y="273723"/>
                    <a:pt x="390966" y="307504"/>
                  </a:cubicBezTo>
                  <a:cubicBezTo>
                    <a:pt x="357185" y="341285"/>
                    <a:pt x="311367" y="360263"/>
                    <a:pt x="263594" y="360263"/>
                  </a:cubicBezTo>
                  <a:lnTo>
                    <a:pt x="180132" y="360263"/>
                  </a:lnTo>
                  <a:cubicBezTo>
                    <a:pt x="132358" y="360263"/>
                    <a:pt x="86541" y="341285"/>
                    <a:pt x="52759" y="307504"/>
                  </a:cubicBezTo>
                  <a:cubicBezTo>
                    <a:pt x="18978" y="273723"/>
                    <a:pt x="0" y="227906"/>
                    <a:pt x="0" y="180132"/>
                  </a:cubicBezTo>
                  <a:lnTo>
                    <a:pt x="0" y="180132"/>
                  </a:lnTo>
                  <a:cubicBezTo>
                    <a:pt x="0" y="132358"/>
                    <a:pt x="18978" y="86541"/>
                    <a:pt x="52759" y="52759"/>
                  </a:cubicBezTo>
                  <a:cubicBezTo>
                    <a:pt x="86541" y="18978"/>
                    <a:pt x="132358" y="0"/>
                    <a:pt x="180132" y="0"/>
                  </a:cubicBezTo>
                  <a:close/>
                </a:path>
              </a:pathLst>
            </a:custGeom>
            <a:solidFill>
              <a:srgbClr val="FFFFFF"/>
            </a:solidFill>
            <a:ln w="19050" cap="rnd">
              <a:solidFill>
                <a:srgbClr val="F49619"/>
              </a:solidFill>
              <a:prstDash val="solid"/>
              <a:round/>
            </a:ln>
          </p:spPr>
          <p:txBody>
            <a:bodyPr/>
            <a:lstStyle/>
            <a:p>
              <a:endParaRPr lang="en-IN"/>
            </a:p>
          </p:txBody>
        </p:sp>
        <p:sp>
          <p:nvSpPr>
            <p:cNvPr id="9" name="TextBox 9"/>
            <p:cNvSpPr txBox="1"/>
            <p:nvPr/>
          </p:nvSpPr>
          <p:spPr>
            <a:xfrm>
              <a:off x="0" y="-38100"/>
              <a:ext cx="443725" cy="398363"/>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7099375" y="3642360"/>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7" name="Group 17"/>
          <p:cNvGrpSpPr/>
          <p:nvPr/>
        </p:nvGrpSpPr>
        <p:grpSpPr>
          <a:xfrm>
            <a:off x="11300460" y="5183605"/>
            <a:ext cx="411480" cy="411480"/>
            <a:chOff x="0" y="0"/>
            <a:chExt cx="822960" cy="822960"/>
          </a:xfrm>
        </p:grpSpPr>
        <p:grpSp>
          <p:nvGrpSpPr>
            <p:cNvPr id="18" name="Group 18"/>
            <p:cNvGrpSpPr/>
            <p:nvPr/>
          </p:nvGrpSpPr>
          <p:grpSpPr>
            <a:xfrm>
              <a:off x="0" y="0"/>
              <a:ext cx="822960" cy="82296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0" name="TextBox 2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1" name="Group 21"/>
            <p:cNvGrpSpPr/>
            <p:nvPr/>
          </p:nvGrpSpPr>
          <p:grpSpPr>
            <a:xfrm>
              <a:off x="146184" y="146184"/>
              <a:ext cx="530593" cy="530593"/>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3" name="TextBox 2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24" name="Freeform 24"/>
          <p:cNvSpPr/>
          <p:nvPr/>
        </p:nvSpPr>
        <p:spPr>
          <a:xfrm>
            <a:off x="7579968" y="3396312"/>
            <a:ext cx="3651378" cy="2254726"/>
          </a:xfrm>
          <a:custGeom>
            <a:avLst/>
            <a:gdLst/>
            <a:ahLst/>
            <a:cxnLst/>
            <a:rect l="l" t="t" r="r" b="b"/>
            <a:pathLst>
              <a:path w="5477067" h="3382089">
                <a:moveTo>
                  <a:pt x="0" y="0"/>
                </a:moveTo>
                <a:lnTo>
                  <a:pt x="5477068" y="0"/>
                </a:lnTo>
                <a:lnTo>
                  <a:pt x="5477068" y="3382090"/>
                </a:lnTo>
                <a:lnTo>
                  <a:pt x="0" y="3382090"/>
                </a:lnTo>
                <a:lnTo>
                  <a:pt x="0" y="0"/>
                </a:lnTo>
                <a:close/>
              </a:path>
            </a:pathLst>
          </a:custGeom>
          <a:blipFill>
            <a:blip r:embed="rId3"/>
            <a:stretch>
              <a:fillRect/>
            </a:stretch>
          </a:blipFill>
        </p:spPr>
        <p:txBody>
          <a:bodyPr/>
          <a:lstStyle/>
          <a:p>
            <a:endParaRPr lang="en-IN"/>
          </a:p>
        </p:txBody>
      </p:sp>
      <p:sp>
        <p:nvSpPr>
          <p:cNvPr id="25" name="TextBox 25"/>
          <p:cNvSpPr txBox="1"/>
          <p:nvPr/>
        </p:nvSpPr>
        <p:spPr>
          <a:xfrm>
            <a:off x="1649899" y="1510430"/>
            <a:ext cx="8529023" cy="532838"/>
          </a:xfrm>
          <a:prstGeom prst="rect">
            <a:avLst/>
          </a:prstGeom>
        </p:spPr>
        <p:txBody>
          <a:bodyPr lIns="0" tIns="0" rIns="0" bIns="0" rtlCol="0" anchor="t">
            <a:spAutoFit/>
          </a:bodyPr>
          <a:lstStyle/>
          <a:p>
            <a:pPr algn="ctr">
              <a:lnSpc>
                <a:spcPts val="4078"/>
              </a:lnSpc>
            </a:pPr>
            <a:r>
              <a:rPr lang="en-US" sz="4742" b="1">
                <a:solidFill>
                  <a:srgbClr val="34571A"/>
                </a:solidFill>
                <a:latin typeface="Telegraf Ultra-Bold"/>
                <a:ea typeface="Telegraf Ultra-Bold"/>
                <a:cs typeface="Telegraf Ultra-Bold"/>
                <a:sym typeface="Telegraf Ultra-Bold"/>
              </a:rPr>
              <a:t>SOLUTIONS</a:t>
            </a:r>
          </a:p>
        </p:txBody>
      </p:sp>
      <p:sp>
        <p:nvSpPr>
          <p:cNvPr id="26" name="TextBox 26"/>
          <p:cNvSpPr txBox="1"/>
          <p:nvPr/>
        </p:nvSpPr>
        <p:spPr>
          <a:xfrm>
            <a:off x="948700" y="4292065"/>
            <a:ext cx="5651707" cy="1231876"/>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Consistent sleep schedules</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Reducing screen exposure</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Environmental and lifestyle changes</a:t>
            </a:r>
          </a:p>
        </p:txBody>
      </p:sp>
      <p:sp>
        <p:nvSpPr>
          <p:cNvPr id="27" name="TextBox 27"/>
          <p:cNvSpPr txBox="1"/>
          <p:nvPr/>
        </p:nvSpPr>
        <p:spPr>
          <a:xfrm>
            <a:off x="8667049" y="5788412"/>
            <a:ext cx="1645351" cy="210122"/>
          </a:xfrm>
          <a:prstGeom prst="rect">
            <a:avLst/>
          </a:prstGeom>
        </p:spPr>
        <p:txBody>
          <a:bodyPr wrap="square"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(mbh-mi.com 2026)</a:t>
            </a:r>
          </a:p>
        </p:txBody>
      </p:sp>
      <p:sp>
        <p:nvSpPr>
          <p:cNvPr id="28" name="TextBox 27">
            <a:extLst>
              <a:ext uri="{FF2B5EF4-FFF2-40B4-BE49-F238E27FC236}">
                <a16:creationId xmlns:a16="http://schemas.microsoft.com/office/drawing/2014/main" id="{E0C1F2FA-966C-F83E-5779-94501FF7EF56}"/>
              </a:ext>
            </a:extLst>
          </p:cNvPr>
          <p:cNvSpPr txBox="1"/>
          <p:nvPr/>
        </p:nvSpPr>
        <p:spPr>
          <a:xfrm>
            <a:off x="558800" y="6377940"/>
            <a:ext cx="2987040" cy="646331"/>
          </a:xfrm>
          <a:prstGeom prst="rect">
            <a:avLst/>
          </a:prstGeom>
          <a:noFill/>
        </p:spPr>
        <p:txBody>
          <a:bodyPr wrap="square" rtlCol="0">
            <a:spAutoFit/>
          </a:bodyPr>
          <a:lstStyle/>
          <a:p>
            <a:r>
              <a:rPr lang="en-IN" dirty="0"/>
              <a:t>Mit Ahir</a:t>
            </a:r>
          </a:p>
          <a:p>
            <a:endParaRPr lang="en-IN" dirty="0"/>
          </a:p>
        </p:txBody>
      </p:sp>
    </p:spTree>
    <p:extLst>
      <p:ext uri="{BB962C8B-B14F-4D97-AF65-F5344CB8AC3E}">
        <p14:creationId xmlns:p14="http://schemas.microsoft.com/office/powerpoint/2010/main" val="8671313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274726"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flipV="1">
            <a:off x="4475288" y="2761312"/>
            <a:ext cx="7030913"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4468937" y="688632"/>
            <a:ext cx="0" cy="5483569"/>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4475288" y="2761312"/>
            <a:ext cx="7030913" cy="3410888"/>
            <a:chOff x="0" y="0"/>
            <a:chExt cx="742616" cy="360263"/>
          </a:xfrm>
        </p:grpSpPr>
        <p:sp>
          <p:nvSpPr>
            <p:cNvPr id="8" name="Freeform 8"/>
            <p:cNvSpPr/>
            <p:nvPr/>
          </p:nvSpPr>
          <p:spPr>
            <a:xfrm>
              <a:off x="0" y="0"/>
              <a:ext cx="742616" cy="360263"/>
            </a:xfrm>
            <a:custGeom>
              <a:avLst/>
              <a:gdLst/>
              <a:ahLst/>
              <a:cxnLst/>
              <a:rect l="l" t="t" r="r" b="b"/>
              <a:pathLst>
                <a:path w="742616" h="360263">
                  <a:moveTo>
                    <a:pt x="139003" y="0"/>
                  </a:moveTo>
                  <a:lnTo>
                    <a:pt x="603613" y="0"/>
                  </a:lnTo>
                  <a:cubicBezTo>
                    <a:pt x="640479" y="0"/>
                    <a:pt x="675835" y="14645"/>
                    <a:pt x="701903" y="40713"/>
                  </a:cubicBezTo>
                  <a:cubicBezTo>
                    <a:pt x="727971" y="66781"/>
                    <a:pt x="742616" y="102137"/>
                    <a:pt x="742616" y="139003"/>
                  </a:cubicBezTo>
                  <a:lnTo>
                    <a:pt x="742616" y="221261"/>
                  </a:lnTo>
                  <a:cubicBezTo>
                    <a:pt x="742616" y="258126"/>
                    <a:pt x="727971" y="293482"/>
                    <a:pt x="701903" y="319550"/>
                  </a:cubicBezTo>
                  <a:cubicBezTo>
                    <a:pt x="675835" y="345618"/>
                    <a:pt x="640479" y="360263"/>
                    <a:pt x="603613" y="360263"/>
                  </a:cubicBezTo>
                  <a:lnTo>
                    <a:pt x="139003" y="360263"/>
                  </a:lnTo>
                  <a:cubicBezTo>
                    <a:pt x="102137" y="360263"/>
                    <a:pt x="66781" y="345618"/>
                    <a:pt x="40713" y="319550"/>
                  </a:cubicBezTo>
                  <a:cubicBezTo>
                    <a:pt x="14645" y="293482"/>
                    <a:pt x="0" y="258126"/>
                    <a:pt x="0" y="221261"/>
                  </a:cubicBezTo>
                  <a:lnTo>
                    <a:pt x="0" y="139003"/>
                  </a:lnTo>
                  <a:cubicBezTo>
                    <a:pt x="0" y="102137"/>
                    <a:pt x="14645" y="66781"/>
                    <a:pt x="40713" y="40713"/>
                  </a:cubicBezTo>
                  <a:cubicBezTo>
                    <a:pt x="66781" y="14645"/>
                    <a:pt x="102137" y="0"/>
                    <a:pt x="139003" y="0"/>
                  </a:cubicBezTo>
                  <a:close/>
                </a:path>
              </a:pathLst>
            </a:custGeom>
            <a:solidFill>
              <a:srgbClr val="FFFFFF"/>
            </a:solidFill>
            <a:ln w="19050" cap="rnd">
              <a:solidFill>
                <a:srgbClr val="F49619"/>
              </a:solidFill>
              <a:prstDash val="solid"/>
              <a:round/>
            </a:ln>
          </p:spPr>
          <p:txBody>
            <a:bodyPr/>
            <a:lstStyle/>
            <a:p>
              <a:endParaRPr lang="en-IN"/>
            </a:p>
          </p:txBody>
        </p:sp>
        <p:sp>
          <p:nvSpPr>
            <p:cNvPr id="9" name="TextBox 9"/>
            <p:cNvSpPr txBox="1"/>
            <p:nvPr/>
          </p:nvSpPr>
          <p:spPr>
            <a:xfrm>
              <a:off x="0" y="-38100"/>
              <a:ext cx="742616" cy="398363"/>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4269547" y="2555572"/>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17" name="Freeform 17"/>
          <p:cNvSpPr/>
          <p:nvPr/>
        </p:nvSpPr>
        <p:spPr>
          <a:xfrm>
            <a:off x="820718" y="3152966"/>
            <a:ext cx="3448830" cy="2249668"/>
          </a:xfrm>
          <a:custGeom>
            <a:avLst/>
            <a:gdLst/>
            <a:ahLst/>
            <a:cxnLst/>
            <a:rect l="l" t="t" r="r" b="b"/>
            <a:pathLst>
              <a:path w="5173245" h="3374502">
                <a:moveTo>
                  <a:pt x="0" y="0"/>
                </a:moveTo>
                <a:lnTo>
                  <a:pt x="5173245" y="0"/>
                </a:lnTo>
                <a:lnTo>
                  <a:pt x="5173245" y="3374503"/>
                </a:lnTo>
                <a:lnTo>
                  <a:pt x="0" y="3374503"/>
                </a:lnTo>
                <a:lnTo>
                  <a:pt x="0" y="0"/>
                </a:lnTo>
                <a:close/>
              </a:path>
            </a:pathLst>
          </a:custGeom>
          <a:blipFill>
            <a:blip r:embed="rId3"/>
            <a:stretch>
              <a:fillRect/>
            </a:stretch>
          </a:blipFill>
        </p:spPr>
        <p:txBody>
          <a:bodyPr/>
          <a:lstStyle/>
          <a:p>
            <a:endParaRPr lang="en-IN"/>
          </a:p>
        </p:txBody>
      </p:sp>
      <p:sp>
        <p:nvSpPr>
          <p:cNvPr id="18" name="TextBox 18"/>
          <p:cNvSpPr txBox="1"/>
          <p:nvPr/>
        </p:nvSpPr>
        <p:spPr>
          <a:xfrm>
            <a:off x="5633376" y="1210162"/>
            <a:ext cx="5069878" cy="532838"/>
          </a:xfrm>
          <a:prstGeom prst="rect">
            <a:avLst/>
          </a:prstGeom>
        </p:spPr>
        <p:txBody>
          <a:bodyPr lIns="0" tIns="0" rIns="0" bIns="0" rtlCol="0" anchor="t">
            <a:spAutoFit/>
          </a:bodyPr>
          <a:lstStyle/>
          <a:p>
            <a:pPr algn="ctr">
              <a:lnSpc>
                <a:spcPts val="4078"/>
              </a:lnSpc>
            </a:pPr>
            <a:r>
              <a:rPr lang="en-US" sz="4742" b="1">
                <a:solidFill>
                  <a:srgbClr val="34571A"/>
                </a:solidFill>
                <a:latin typeface="Telegraf Ultra-Bold"/>
                <a:ea typeface="Telegraf Ultra-Bold"/>
                <a:cs typeface="Telegraf Ultra-Bold"/>
                <a:sym typeface="Telegraf Ultra-Bold"/>
              </a:rPr>
              <a:t>CONCLUSION</a:t>
            </a:r>
          </a:p>
        </p:txBody>
      </p:sp>
      <p:sp>
        <p:nvSpPr>
          <p:cNvPr id="19" name="TextBox 19"/>
          <p:cNvSpPr txBox="1"/>
          <p:nvPr/>
        </p:nvSpPr>
        <p:spPr>
          <a:xfrm>
            <a:off x="4681028" y="3621103"/>
            <a:ext cx="6605886" cy="1231876"/>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Sleep hygiene as a health priority</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Multi-level benefits</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Importance of behaviour change frameworks</a:t>
            </a:r>
          </a:p>
        </p:txBody>
      </p:sp>
      <p:sp>
        <p:nvSpPr>
          <p:cNvPr id="20" name="TextBox 20"/>
          <p:cNvSpPr txBox="1"/>
          <p:nvPr/>
        </p:nvSpPr>
        <p:spPr>
          <a:xfrm>
            <a:off x="1461843" y="5565361"/>
            <a:ext cx="2166580" cy="210122"/>
          </a:xfrm>
          <a:prstGeom prst="rect">
            <a:avLst/>
          </a:prstGeom>
        </p:spPr>
        <p:txBody>
          <a:bodyPr lIns="0" tIns="0" rIns="0" bIns="0" rtlCol="0" anchor="t">
            <a:spAutoFit/>
          </a:bodyPr>
          <a:lstStyle/>
          <a:p>
            <a:pPr algn="ctr">
              <a:lnSpc>
                <a:spcPts val="1773"/>
              </a:lnSpc>
              <a:spcBef>
                <a:spcPct val="0"/>
              </a:spcBef>
            </a:pPr>
            <a:r>
              <a:rPr lang="en-US" sz="1266">
                <a:solidFill>
                  <a:srgbClr val="34571A"/>
                </a:solidFill>
                <a:latin typeface="Canva Sans"/>
                <a:ea typeface="Canva Sans"/>
                <a:cs typeface="Canva Sans"/>
                <a:sym typeface="Canva Sans"/>
              </a:rPr>
              <a:t>(shutterstock.com 2026)</a:t>
            </a:r>
          </a:p>
        </p:txBody>
      </p:sp>
      <p:sp>
        <p:nvSpPr>
          <p:cNvPr id="21" name="TextBox 20">
            <a:extLst>
              <a:ext uri="{FF2B5EF4-FFF2-40B4-BE49-F238E27FC236}">
                <a16:creationId xmlns:a16="http://schemas.microsoft.com/office/drawing/2014/main" id="{14EAA655-26C0-3474-B35F-34F64FC5AAEE}"/>
              </a:ext>
            </a:extLst>
          </p:cNvPr>
          <p:cNvSpPr txBox="1"/>
          <p:nvPr/>
        </p:nvSpPr>
        <p:spPr>
          <a:xfrm>
            <a:off x="685800" y="6419074"/>
            <a:ext cx="3583747" cy="646331"/>
          </a:xfrm>
          <a:prstGeom prst="rect">
            <a:avLst/>
          </a:prstGeom>
          <a:noFill/>
        </p:spPr>
        <p:txBody>
          <a:bodyPr wrap="square" rtlCol="0">
            <a:spAutoFit/>
          </a:bodyPr>
          <a:lstStyle/>
          <a:p>
            <a:r>
              <a:rPr lang="en-IN" dirty="0"/>
              <a:t>Mit Ahir</a:t>
            </a:r>
          </a:p>
          <a:p>
            <a:endParaRPr lang="en-IN" dirty="0"/>
          </a:p>
        </p:txBody>
      </p:sp>
    </p:spTree>
    <p:extLst>
      <p:ext uri="{BB962C8B-B14F-4D97-AF65-F5344CB8AC3E}">
        <p14:creationId xmlns:p14="http://schemas.microsoft.com/office/powerpoint/2010/main" val="5824737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0A93C-0AD3-9ACE-6C1E-2B560E01AF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B58E8C-C2E7-1647-FFCB-BEDBC11B93C4}"/>
              </a:ext>
            </a:extLst>
          </p:cNvPr>
          <p:cNvSpPr>
            <a:spLocks noGrp="1"/>
          </p:cNvSpPr>
          <p:nvPr>
            <p:ph type="title"/>
          </p:nvPr>
        </p:nvSpPr>
        <p:spPr>
          <a:xfrm>
            <a:off x="2843981" y="233433"/>
            <a:ext cx="6504038" cy="966102"/>
          </a:xfrm>
        </p:spPr>
        <p:txBody>
          <a:bodyPr>
            <a:normAutofit/>
          </a:bodyPr>
          <a:lstStyle/>
          <a:p>
            <a:pPr algn="ctr"/>
            <a:r>
              <a:rPr lang="en-US" sz="2800" b="1" cap="none"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91A1473-519A-FA85-D33D-477FF2869C2A}"/>
              </a:ext>
            </a:extLst>
          </p:cNvPr>
          <p:cNvSpPr>
            <a:spLocks noGrp="1"/>
          </p:cNvSpPr>
          <p:nvPr>
            <p:ph idx="1"/>
          </p:nvPr>
        </p:nvSpPr>
        <p:spPr>
          <a:xfrm>
            <a:off x="322006" y="1425677"/>
            <a:ext cx="11053917" cy="4429215"/>
          </a:xfrm>
        </p:spPr>
        <p:txBody>
          <a:bodyPr>
            <a:normAutofit/>
          </a:bodyPr>
          <a:lstStyle/>
          <a:p>
            <a:pPr algn="just"/>
            <a:r>
              <a:rPr lang="en-IN" sz="1100" dirty="0">
                <a:latin typeface="Times New Roman" panose="02020603050405020304" pitchFamily="18" charset="0"/>
                <a:cs typeface="Times New Roman" panose="02020603050405020304" pitchFamily="18" charset="0"/>
              </a:rPr>
              <a:t>Agyapong-Opoku, F., Agyapong-Opoku, N. and Agyapong, B., 2025. Examining the Effects of Sleep Deprivation on Decision-Making: A Scoping Review. </a:t>
            </a:r>
            <a:r>
              <a:rPr lang="en-IN" sz="1100" i="1" dirty="0" err="1">
                <a:latin typeface="Times New Roman" panose="02020603050405020304" pitchFamily="18" charset="0"/>
                <a:cs typeface="Times New Roman" panose="02020603050405020304" pitchFamily="18" charset="0"/>
              </a:rPr>
              <a:t>Behavioral</a:t>
            </a:r>
            <a:r>
              <a:rPr lang="en-IN" sz="1100" i="1" dirty="0">
                <a:latin typeface="Times New Roman" panose="02020603050405020304" pitchFamily="18" charset="0"/>
                <a:cs typeface="Times New Roman" panose="02020603050405020304" pitchFamily="18" charset="0"/>
              </a:rPr>
              <a:t> Sciences</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15</a:t>
            </a:r>
            <a:r>
              <a:rPr lang="en-IN" sz="1100" dirty="0">
                <a:latin typeface="Times New Roman" panose="02020603050405020304" pitchFamily="18" charset="0"/>
                <a:cs typeface="Times New Roman" panose="02020603050405020304" pitchFamily="18" charset="0"/>
              </a:rPr>
              <a:t>(6), p.823. </a:t>
            </a:r>
            <a:r>
              <a:rPr lang="en-IN" sz="1100" u="sng" dirty="0">
                <a:latin typeface="Times New Roman" panose="02020603050405020304" pitchFamily="18" charset="0"/>
                <a:cs typeface="Times New Roman" panose="02020603050405020304" pitchFamily="18" charset="0"/>
                <a:hlinkClick r:id="rId3"/>
              </a:rPr>
              <a:t>https://www.mdpi.com/2076-328X/15/6/823</a:t>
            </a:r>
            <a:r>
              <a:rPr lang="en-IN" sz="1100" dirty="0">
                <a:latin typeface="Times New Roman" panose="02020603050405020304" pitchFamily="18" charset="0"/>
                <a:cs typeface="Times New Roman" panose="02020603050405020304" pitchFamily="18" charset="0"/>
              </a:rPr>
              <a:t> </a:t>
            </a:r>
          </a:p>
          <a:p>
            <a:pPr algn="just"/>
            <a:r>
              <a:rPr lang="en-IN" sz="1100" dirty="0">
                <a:latin typeface="Times New Roman" panose="02020603050405020304" pitchFamily="18" charset="0"/>
                <a:cs typeface="Times New Roman" panose="02020603050405020304" pitchFamily="18" charset="0"/>
              </a:rPr>
              <a:t>Castiglione‐</a:t>
            </a:r>
            <a:r>
              <a:rPr lang="en-IN" sz="1100" dirty="0" err="1">
                <a:latin typeface="Times New Roman" panose="02020603050405020304" pitchFamily="18" charset="0"/>
                <a:cs typeface="Times New Roman" panose="02020603050405020304" pitchFamily="18" charset="0"/>
              </a:rPr>
              <a:t>Fontanellaz</a:t>
            </a:r>
            <a:r>
              <a:rPr lang="en-IN" sz="1100" dirty="0">
                <a:latin typeface="Times New Roman" panose="02020603050405020304" pitchFamily="18" charset="0"/>
                <a:cs typeface="Times New Roman" panose="02020603050405020304" pitchFamily="18" charset="0"/>
              </a:rPr>
              <a:t>, C.E., Schaufler, S., Wild, S., Hamann, C., Kaess, M. and </a:t>
            </a:r>
            <a:r>
              <a:rPr lang="en-IN" sz="1100" dirty="0" err="1">
                <a:latin typeface="Times New Roman" panose="02020603050405020304" pitchFamily="18" charset="0"/>
                <a:cs typeface="Times New Roman" panose="02020603050405020304" pitchFamily="18" charset="0"/>
              </a:rPr>
              <a:t>Tarokh</a:t>
            </a:r>
            <a:r>
              <a:rPr lang="en-IN" sz="1100" dirty="0">
                <a:latin typeface="Times New Roman" panose="02020603050405020304" pitchFamily="18" charset="0"/>
                <a:cs typeface="Times New Roman" panose="02020603050405020304" pitchFamily="18" charset="0"/>
              </a:rPr>
              <a:t>, L., 2023. Sleep regularity in healthy adolescents: Associations with sleep duration, sleep quality, and mental health. </a:t>
            </a:r>
            <a:r>
              <a:rPr lang="en-IN" sz="1100" i="1" dirty="0">
                <a:latin typeface="Times New Roman" panose="02020603050405020304" pitchFamily="18" charset="0"/>
                <a:cs typeface="Times New Roman" panose="02020603050405020304" pitchFamily="18" charset="0"/>
              </a:rPr>
              <a:t>Journal of sleep research</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32</a:t>
            </a:r>
            <a:r>
              <a:rPr lang="en-IN" sz="1100" dirty="0">
                <a:latin typeface="Times New Roman" panose="02020603050405020304" pitchFamily="18" charset="0"/>
                <a:cs typeface="Times New Roman" panose="02020603050405020304" pitchFamily="18" charset="0"/>
              </a:rPr>
              <a:t>(4), p.e13865. </a:t>
            </a:r>
            <a:r>
              <a:rPr lang="en-IN" sz="1100" u="sng" dirty="0">
                <a:latin typeface="Times New Roman" panose="02020603050405020304" pitchFamily="18" charset="0"/>
                <a:cs typeface="Times New Roman" panose="02020603050405020304" pitchFamily="18" charset="0"/>
                <a:hlinkClick r:id="rId4"/>
              </a:rPr>
              <a:t>https://onlinelibrary.wiley.com/doi/pdfdirect/10.1111/jsr.13865</a:t>
            </a:r>
            <a:r>
              <a:rPr lang="en-IN" sz="1100" dirty="0">
                <a:latin typeface="Times New Roman" panose="02020603050405020304" pitchFamily="18" charset="0"/>
                <a:cs typeface="Times New Roman" panose="02020603050405020304" pitchFamily="18" charset="0"/>
              </a:rPr>
              <a:t> </a:t>
            </a:r>
          </a:p>
          <a:p>
            <a:pPr algn="just"/>
            <a:r>
              <a:rPr lang="en-US" sz="1100" dirty="0">
                <a:latin typeface="Times New Roman" panose="02020603050405020304" pitchFamily="18" charset="0"/>
                <a:cs typeface="Times New Roman" panose="02020603050405020304" pitchFamily="18" charset="0"/>
              </a:rPr>
              <a:t>Centers for Disease Control and Prevention, 2024. </a:t>
            </a:r>
            <a:r>
              <a:rPr lang="en-US" sz="1100" i="1" dirty="0">
                <a:latin typeface="Times New Roman" panose="02020603050405020304" pitchFamily="18" charset="0"/>
                <a:cs typeface="Times New Roman" panose="02020603050405020304" pitchFamily="18" charset="0"/>
              </a:rPr>
              <a:t>About Sleep</a:t>
            </a:r>
            <a:r>
              <a:rPr lang="en-US" sz="1100" dirty="0">
                <a:latin typeface="Times New Roman" panose="02020603050405020304" pitchFamily="18" charset="0"/>
                <a:cs typeface="Times New Roman" panose="02020603050405020304" pitchFamily="18" charset="0"/>
              </a:rPr>
              <a:t>. [Online] Available at: </a:t>
            </a:r>
            <a:r>
              <a:rPr lang="en-US" sz="1100" dirty="0">
                <a:latin typeface="Times New Roman" panose="02020603050405020304" pitchFamily="18" charset="0"/>
                <a:cs typeface="Times New Roman" panose="02020603050405020304" pitchFamily="18" charset="0"/>
                <a:hlinkClick r:id="rId5"/>
              </a:rPr>
              <a:t>https://www.cdc.gov/sleep/about_sleep/how_much_sleep.html</a:t>
            </a:r>
            <a:r>
              <a:rPr lang="en-US" sz="1100" dirty="0">
                <a:latin typeface="Times New Roman" panose="02020603050405020304" pitchFamily="18" charset="0"/>
                <a:cs typeface="Times New Roman" panose="02020603050405020304" pitchFamily="18" charset="0"/>
              </a:rPr>
              <a:t> [Accessed on 7 February 2026]</a:t>
            </a:r>
            <a:endParaRPr lang="en-IN" sz="1100" dirty="0">
              <a:latin typeface="Times New Roman" panose="02020603050405020304" pitchFamily="18" charset="0"/>
              <a:cs typeface="Times New Roman" panose="02020603050405020304" pitchFamily="18" charset="0"/>
            </a:endParaRPr>
          </a:p>
          <a:p>
            <a:pPr algn="just"/>
            <a:r>
              <a:rPr lang="en-IN" sz="1100" dirty="0" err="1">
                <a:latin typeface="Times New Roman" panose="02020603050405020304" pitchFamily="18" charset="0"/>
                <a:cs typeface="Times New Roman" panose="02020603050405020304" pitchFamily="18" charset="0"/>
              </a:rPr>
              <a:t>Direksunthorn</a:t>
            </a:r>
            <a:r>
              <a:rPr lang="en-IN" sz="1100" dirty="0">
                <a:latin typeface="Times New Roman" panose="02020603050405020304" pitchFamily="18" charset="0"/>
                <a:cs typeface="Times New Roman" panose="02020603050405020304" pitchFamily="18" charset="0"/>
              </a:rPr>
              <a:t>, T., 2025. Sleep and cardiometabolic health: a narrative review of epidemiological evidence, mechanisms, and interventions. </a:t>
            </a:r>
            <a:r>
              <a:rPr lang="en-IN" sz="1100" i="1" dirty="0">
                <a:latin typeface="Times New Roman" panose="02020603050405020304" pitchFamily="18" charset="0"/>
                <a:cs typeface="Times New Roman" panose="02020603050405020304" pitchFamily="18" charset="0"/>
              </a:rPr>
              <a:t>International Journal of General Medicine</a:t>
            </a:r>
            <a:r>
              <a:rPr lang="en-IN" sz="1100" dirty="0">
                <a:latin typeface="Times New Roman" panose="02020603050405020304" pitchFamily="18" charset="0"/>
                <a:cs typeface="Times New Roman" panose="02020603050405020304" pitchFamily="18" charset="0"/>
              </a:rPr>
              <a:t>, pp.5831-5843. </a:t>
            </a:r>
            <a:r>
              <a:rPr lang="en-IN" sz="1100" u="sng" dirty="0">
                <a:latin typeface="Times New Roman" panose="02020603050405020304" pitchFamily="18" charset="0"/>
                <a:cs typeface="Times New Roman" panose="02020603050405020304" pitchFamily="18" charset="0"/>
                <a:hlinkClick r:id="rId6"/>
              </a:rPr>
              <a:t>https://www.tandfonline.com/doi/pdf/10.2147/ijgm.s563616</a:t>
            </a:r>
            <a:r>
              <a:rPr lang="en-IN" sz="1100" dirty="0">
                <a:latin typeface="Times New Roman" panose="02020603050405020304" pitchFamily="18" charset="0"/>
                <a:cs typeface="Times New Roman" panose="02020603050405020304" pitchFamily="18" charset="0"/>
              </a:rPr>
              <a:t> </a:t>
            </a:r>
          </a:p>
          <a:p>
            <a:pPr algn="just"/>
            <a:r>
              <a:rPr lang="en-IN" sz="1100" dirty="0">
                <a:latin typeface="Times New Roman" panose="02020603050405020304" pitchFamily="18" charset="0"/>
                <a:cs typeface="Times New Roman" panose="02020603050405020304" pitchFamily="18" charset="0"/>
              </a:rPr>
              <a:t>Healthier Together, 2025. </a:t>
            </a:r>
            <a:r>
              <a:rPr lang="en-IN" sz="1100" i="1" dirty="0">
                <a:latin typeface="Times New Roman" panose="02020603050405020304" pitchFamily="18" charset="0"/>
                <a:cs typeface="Times New Roman" panose="02020603050405020304" pitchFamily="18" charset="0"/>
              </a:rPr>
              <a:t>Sleep</a:t>
            </a:r>
            <a:r>
              <a:rPr lang="en-IN" sz="1100" dirty="0">
                <a:latin typeface="Times New Roman" panose="02020603050405020304" pitchFamily="18" charset="0"/>
                <a:cs typeface="Times New Roman" panose="02020603050405020304" pitchFamily="18" charset="0"/>
              </a:rPr>
              <a:t>. [Online] Available at: </a:t>
            </a:r>
            <a:r>
              <a:rPr lang="en-IN" sz="1100" u="sng" dirty="0">
                <a:latin typeface="Times New Roman" panose="02020603050405020304" pitchFamily="18" charset="0"/>
                <a:cs typeface="Times New Roman" panose="02020603050405020304" pitchFamily="18" charset="0"/>
                <a:hlinkClick r:id="rId7"/>
              </a:rPr>
              <a:t>https://www.healthiertogether.nhs.uk/young-person/sleep</a:t>
            </a:r>
            <a:r>
              <a:rPr lang="en-IN" sz="1100" dirty="0">
                <a:latin typeface="Times New Roman" panose="02020603050405020304" pitchFamily="18" charset="0"/>
                <a:cs typeface="Times New Roman" panose="02020603050405020304" pitchFamily="18" charset="0"/>
              </a:rPr>
              <a:t> [Accessed on 7 February 2026]</a:t>
            </a:r>
          </a:p>
          <a:p>
            <a:pPr algn="just"/>
            <a:r>
              <a:rPr lang="en-IN" sz="1100" dirty="0">
                <a:latin typeface="Times New Roman" panose="02020603050405020304" pitchFamily="18" charset="0"/>
                <a:cs typeface="Times New Roman" panose="02020603050405020304" pitchFamily="18" charset="0"/>
              </a:rPr>
              <a:t>Howarth, N.E. and Miller, M.A., 2024. Sleep, sleep disorders, and mental health: a narrative review. </a:t>
            </a:r>
            <a:r>
              <a:rPr lang="en-IN" sz="1100" i="1" dirty="0">
                <a:latin typeface="Times New Roman" panose="02020603050405020304" pitchFamily="18" charset="0"/>
                <a:cs typeface="Times New Roman" panose="02020603050405020304" pitchFamily="18" charset="0"/>
              </a:rPr>
              <a:t>Heart and Mind</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8</a:t>
            </a:r>
            <a:r>
              <a:rPr lang="en-IN" sz="1100" dirty="0">
                <a:latin typeface="Times New Roman" panose="02020603050405020304" pitchFamily="18" charset="0"/>
                <a:cs typeface="Times New Roman" panose="02020603050405020304" pitchFamily="18" charset="0"/>
              </a:rPr>
              <a:t>(3), pp.146-158. </a:t>
            </a:r>
            <a:r>
              <a:rPr lang="en-IN" sz="1100" u="sng" dirty="0">
                <a:latin typeface="Times New Roman" panose="02020603050405020304" pitchFamily="18" charset="0"/>
                <a:cs typeface="Times New Roman" panose="02020603050405020304" pitchFamily="18" charset="0"/>
                <a:hlinkClick r:id="rId8"/>
              </a:rPr>
              <a:t>https://journals.lww.com/hhmi/fulltext/2024/08030/sleep,_sleep_disorders,_and_mental_health__a.3.aspx?context=latestarticles</a:t>
            </a:r>
            <a:r>
              <a:rPr lang="en-IN" sz="1100" dirty="0">
                <a:latin typeface="Times New Roman" panose="02020603050405020304" pitchFamily="18" charset="0"/>
                <a:cs typeface="Times New Roman" panose="02020603050405020304" pitchFamily="18" charset="0"/>
              </a:rPr>
              <a:t> </a:t>
            </a:r>
          </a:p>
          <a:p>
            <a:pPr algn="just"/>
            <a:r>
              <a:rPr lang="en-IN" sz="1100" dirty="0">
                <a:latin typeface="Times New Roman" panose="02020603050405020304" pitchFamily="18" charset="0"/>
                <a:cs typeface="Times New Roman" panose="02020603050405020304" pitchFamily="18" charset="0"/>
              </a:rPr>
              <a:t>Messman, B.A., Wiley, J.F., Feldman, E., Dietch, J.R., Taylor, D.J. and Slavish, D.C., 2024. Irregular sleep is linked to poorer mental health: A pooled analysis of eight studies. </a:t>
            </a:r>
            <a:r>
              <a:rPr lang="en-IN" sz="1100" i="1" dirty="0">
                <a:latin typeface="Times New Roman" panose="02020603050405020304" pitchFamily="18" charset="0"/>
                <a:cs typeface="Times New Roman" panose="02020603050405020304" pitchFamily="18" charset="0"/>
              </a:rPr>
              <a:t>Sleep health</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10</a:t>
            </a:r>
            <a:r>
              <a:rPr lang="en-IN" sz="1100" dirty="0">
                <a:latin typeface="Times New Roman" panose="02020603050405020304" pitchFamily="18" charset="0"/>
                <a:cs typeface="Times New Roman" panose="02020603050405020304" pitchFamily="18" charset="0"/>
              </a:rPr>
              <a:t>(4), pp.493-499. </a:t>
            </a:r>
            <a:r>
              <a:rPr lang="en-IN" sz="1100" u="sng" dirty="0">
                <a:latin typeface="Times New Roman" panose="02020603050405020304" pitchFamily="18" charset="0"/>
                <a:cs typeface="Times New Roman" panose="02020603050405020304" pitchFamily="18" charset="0"/>
                <a:hlinkClick r:id="rId9"/>
              </a:rPr>
              <a:t>https://www.sciencedirect.com/science/article/am/pii/S2352721824000603</a:t>
            </a:r>
            <a:endParaRPr lang="en-IN" sz="1100" dirty="0">
              <a:latin typeface="Times New Roman" panose="02020603050405020304" pitchFamily="18" charset="0"/>
              <a:cs typeface="Times New Roman" panose="02020603050405020304" pitchFamily="18" charset="0"/>
            </a:endParaRPr>
          </a:p>
          <a:p>
            <a:pPr algn="just"/>
            <a:r>
              <a:rPr lang="en-IN" sz="1100" dirty="0">
                <a:latin typeface="Times New Roman" panose="02020603050405020304" pitchFamily="18" charset="0"/>
                <a:cs typeface="Times New Roman" panose="02020603050405020304" pitchFamily="18" charset="0"/>
              </a:rPr>
              <a:t>Moebus, M. and Holz, C., 2025. Beyond the hours slept: inconsistent sleep routines threaten mental health in 100,000 UK Biobank participants. </a:t>
            </a:r>
            <a:r>
              <a:rPr lang="en-IN" sz="1100" i="1" dirty="0">
                <a:latin typeface="Times New Roman" panose="02020603050405020304" pitchFamily="18" charset="0"/>
                <a:cs typeface="Times New Roman" panose="02020603050405020304" pitchFamily="18" charset="0"/>
              </a:rPr>
              <a:t>BMC Public Health</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25</a:t>
            </a:r>
            <a:r>
              <a:rPr lang="en-IN" sz="1100" dirty="0">
                <a:latin typeface="Times New Roman" panose="02020603050405020304" pitchFamily="18" charset="0"/>
                <a:cs typeface="Times New Roman" panose="02020603050405020304" pitchFamily="18" charset="0"/>
              </a:rPr>
              <a:t>(1), p.4009. </a:t>
            </a:r>
            <a:r>
              <a:rPr lang="en-IN" sz="1100" u="sng" dirty="0">
                <a:latin typeface="Times New Roman" panose="02020603050405020304" pitchFamily="18" charset="0"/>
                <a:cs typeface="Times New Roman" panose="02020603050405020304" pitchFamily="18" charset="0"/>
                <a:hlinkClick r:id="rId10"/>
              </a:rPr>
              <a:t>https://link.springer.com/content/pdf/10.1186/s12889-025-24794-7.pdf</a:t>
            </a:r>
            <a:r>
              <a:rPr lang="en-IN" sz="1100" dirty="0">
                <a:latin typeface="Times New Roman" panose="02020603050405020304" pitchFamily="18" charset="0"/>
                <a:cs typeface="Times New Roman" panose="02020603050405020304" pitchFamily="18" charset="0"/>
              </a:rPr>
              <a:t> </a:t>
            </a:r>
          </a:p>
          <a:p>
            <a:pPr algn="just"/>
            <a:r>
              <a:rPr lang="en-IN" sz="1100" dirty="0">
                <a:latin typeface="Times New Roman" panose="02020603050405020304" pitchFamily="18" charset="0"/>
                <a:cs typeface="Times New Roman" panose="02020603050405020304" pitchFamily="18" charset="0"/>
              </a:rPr>
              <a:t>NHS, 2023.</a:t>
            </a:r>
            <a:r>
              <a:rPr lang="en-IN" sz="1100" i="1" dirty="0">
                <a:latin typeface="Times New Roman" panose="02020603050405020304" pitchFamily="18" charset="0"/>
                <a:cs typeface="Times New Roman" panose="02020603050405020304" pitchFamily="18" charset="0"/>
              </a:rPr>
              <a:t> Mental Health of Children and Young People in England, 2023 - wave 4 follow up to the 2017 survey. </a:t>
            </a:r>
            <a:r>
              <a:rPr lang="en-IN" sz="1100" dirty="0">
                <a:latin typeface="Times New Roman" panose="02020603050405020304" pitchFamily="18" charset="0"/>
                <a:cs typeface="Times New Roman" panose="02020603050405020304" pitchFamily="18" charset="0"/>
              </a:rPr>
              <a:t>[Online] Available at: </a:t>
            </a:r>
            <a:r>
              <a:rPr lang="en-IN" sz="1100" u="sng" dirty="0">
                <a:latin typeface="Times New Roman" panose="02020603050405020304" pitchFamily="18" charset="0"/>
                <a:cs typeface="Times New Roman" panose="02020603050405020304" pitchFamily="18" charset="0"/>
                <a:hlinkClick r:id="rId11"/>
              </a:rPr>
              <a:t>https://digital.nhs.uk/data-and-information/publications/statistical/mental-health-of-children-and-young-people-in-england/2023-wave-4-follow-up/part-2-sleep-loneliness-activities-and-health-behaviours</a:t>
            </a:r>
            <a:r>
              <a:rPr lang="en-IN" sz="1100" dirty="0">
                <a:latin typeface="Times New Roman" panose="02020603050405020304" pitchFamily="18" charset="0"/>
                <a:cs typeface="Times New Roman" panose="02020603050405020304" pitchFamily="18" charset="0"/>
              </a:rPr>
              <a:t> [Accessed on 7 February 2026]</a:t>
            </a:r>
          </a:p>
          <a:p>
            <a:pPr algn="just"/>
            <a:r>
              <a:rPr lang="en-IN" sz="1100" dirty="0">
                <a:latin typeface="Times New Roman" panose="02020603050405020304" pitchFamily="18" charset="0"/>
                <a:cs typeface="Times New Roman" panose="02020603050405020304" pitchFamily="18" charset="0"/>
              </a:rPr>
              <a:t>NHS, 2025.</a:t>
            </a:r>
            <a:r>
              <a:rPr lang="en-IN" sz="1100" i="1" dirty="0">
                <a:latin typeface="Times New Roman" panose="02020603050405020304" pitchFamily="18" charset="0"/>
                <a:cs typeface="Times New Roman" panose="02020603050405020304" pitchFamily="18" charset="0"/>
              </a:rPr>
              <a:t> Insomnia. </a:t>
            </a:r>
            <a:r>
              <a:rPr lang="en-IN" sz="1100" dirty="0">
                <a:latin typeface="Times New Roman" panose="02020603050405020304" pitchFamily="18" charset="0"/>
                <a:cs typeface="Times New Roman" panose="02020603050405020304" pitchFamily="18" charset="0"/>
              </a:rPr>
              <a:t>[Online] Available at: </a:t>
            </a:r>
            <a:r>
              <a:rPr lang="en-IN" sz="1100" u="sng" dirty="0">
                <a:latin typeface="Times New Roman" panose="02020603050405020304" pitchFamily="18" charset="0"/>
                <a:cs typeface="Times New Roman" panose="02020603050405020304" pitchFamily="18" charset="0"/>
                <a:hlinkClick r:id="rId12"/>
              </a:rPr>
              <a:t>https://www.nhs.uk/conditions/insomnia/</a:t>
            </a:r>
            <a:r>
              <a:rPr lang="en-GB" sz="1100" dirty="0">
                <a:latin typeface="Times New Roman" panose="02020603050405020304" pitchFamily="18" charset="0"/>
                <a:cs typeface="Times New Roman" panose="02020603050405020304" pitchFamily="18" charset="0"/>
              </a:rPr>
              <a:t> </a:t>
            </a:r>
            <a:r>
              <a:rPr lang="en-IN" sz="1100" dirty="0">
                <a:latin typeface="Times New Roman" panose="02020603050405020304" pitchFamily="18" charset="0"/>
                <a:cs typeface="Times New Roman" panose="02020603050405020304" pitchFamily="18" charset="0"/>
              </a:rPr>
              <a:t>[Accessed on 7 February 2026]</a:t>
            </a:r>
          </a:p>
          <a:p>
            <a:pPr algn="just"/>
            <a:r>
              <a:rPr lang="en-IN" sz="1100" dirty="0">
                <a:latin typeface="Times New Roman" panose="02020603050405020304" pitchFamily="18" charset="0"/>
                <a:cs typeface="Times New Roman" panose="02020603050405020304" pitchFamily="18" charset="0"/>
              </a:rPr>
              <a:t>Weaver, T., Alford, S., Gleeson, H., </a:t>
            </a:r>
            <a:r>
              <a:rPr lang="en-IN" sz="1100" dirty="0" err="1">
                <a:latin typeface="Times New Roman" panose="02020603050405020304" pitchFamily="18" charset="0"/>
                <a:cs typeface="Times New Roman" panose="02020603050405020304" pitchFamily="18" charset="0"/>
              </a:rPr>
              <a:t>Sclare</a:t>
            </a:r>
            <a:r>
              <a:rPr lang="en-IN" sz="1100" dirty="0">
                <a:latin typeface="Times New Roman" panose="02020603050405020304" pitchFamily="18" charset="0"/>
                <a:cs typeface="Times New Roman" panose="02020603050405020304" pitchFamily="18" charset="0"/>
              </a:rPr>
              <a:t>, I., Lisk, S. and Brown, J.S., 2025. Qualitative Process Evaluation of a School‐Based Group Intervention (DISCOVER) for Depression and Anxiety for Older Adolescents. </a:t>
            </a:r>
            <a:r>
              <a:rPr lang="en-IN" sz="1100" i="1" dirty="0">
                <a:latin typeface="Times New Roman" panose="02020603050405020304" pitchFamily="18" charset="0"/>
                <a:cs typeface="Times New Roman" panose="02020603050405020304" pitchFamily="18" charset="0"/>
              </a:rPr>
              <a:t>Journal of Adolescence</a:t>
            </a:r>
            <a:r>
              <a:rPr lang="en-IN" sz="1100" dirty="0">
                <a:latin typeface="Times New Roman" panose="02020603050405020304" pitchFamily="18" charset="0"/>
                <a:cs typeface="Times New Roman" panose="02020603050405020304" pitchFamily="18" charset="0"/>
              </a:rPr>
              <a:t>. </a:t>
            </a:r>
            <a:r>
              <a:rPr lang="en-IN" sz="1100" u="sng" dirty="0">
                <a:latin typeface="Times New Roman" panose="02020603050405020304" pitchFamily="18" charset="0"/>
                <a:cs typeface="Times New Roman" panose="02020603050405020304" pitchFamily="18" charset="0"/>
                <a:hlinkClick r:id="rId13"/>
              </a:rPr>
              <a:t>https://onlinelibrary.wiley.com/doi/pdf/10.1002/jad.70083</a:t>
            </a:r>
            <a:r>
              <a:rPr lang="en-IN" sz="11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2850942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EB65C6D-1831-EE1D-6438-E7301846C499}"/>
              </a:ext>
            </a:extLst>
          </p:cNvPr>
          <p:cNvGraphicFramePr>
            <a:graphicFrameLocks noGrp="1"/>
          </p:cNvGraphicFramePr>
          <p:nvPr>
            <p:ph idx="4294967295"/>
            <p:extLst>
              <p:ext uri="{D42A27DB-BD31-4B8C-83A1-F6EECF244321}">
                <p14:modId xmlns:p14="http://schemas.microsoft.com/office/powerpoint/2010/main" val="1496521569"/>
              </p:ext>
            </p:extLst>
          </p:nvPr>
        </p:nvGraphicFramePr>
        <p:xfrm>
          <a:off x="640081" y="619760"/>
          <a:ext cx="10617200" cy="54351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10190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DD37D1-2B8D-CBE6-1D46-3D82D8D50479}"/>
              </a:ext>
            </a:extLst>
          </p:cNvPr>
          <p:cNvSpPr>
            <a:spLocks noGrp="1"/>
          </p:cNvSpPr>
          <p:nvPr>
            <p:ph idx="1"/>
          </p:nvPr>
        </p:nvSpPr>
        <p:spPr>
          <a:xfrm>
            <a:off x="685800" y="1248697"/>
            <a:ext cx="10820400" cy="4969988"/>
          </a:xfrm>
        </p:spPr>
        <p:txBody>
          <a:bodyPr>
            <a:normAutofit/>
          </a:bodyPr>
          <a:lstStyle/>
          <a:p>
            <a:pPr marL="359851" lvl="1" indent="-179926" algn="just">
              <a:lnSpc>
                <a:spcPts val="2333"/>
              </a:lnSpc>
              <a:buFont typeface="Arial"/>
              <a:buChar char="•"/>
            </a:pPr>
            <a:r>
              <a:rPr lang="en-US" sz="1200" dirty="0">
                <a:latin typeface="Telegraf"/>
                <a:ea typeface="Telegraf"/>
                <a:cs typeface="Telegraf"/>
                <a:sym typeface="Telegraf"/>
              </a:rPr>
              <a:t>Cawley, K.D. and Stringer, H., 2025. Use of the capability, opportunity, motivation‐</a:t>
            </a:r>
            <a:r>
              <a:rPr lang="en-US" sz="1200" dirty="0" err="1">
                <a:latin typeface="Telegraf"/>
                <a:ea typeface="Telegraf"/>
                <a:cs typeface="Telegraf"/>
                <a:sym typeface="Telegraf"/>
              </a:rPr>
              <a:t>behaviour</a:t>
            </a:r>
            <a:r>
              <a:rPr lang="en-US" sz="1200" dirty="0">
                <a:latin typeface="Telegraf"/>
                <a:ea typeface="Telegraf"/>
                <a:cs typeface="Telegraf"/>
                <a:sym typeface="Telegraf"/>
              </a:rPr>
              <a:t> model and theoretical domains framework to understand barriers and enablers of research capacity and culture for speech and language therapy staff. International journal of language &amp; communication disorders, 60(5), p.e70116.</a:t>
            </a:r>
          </a:p>
          <a:p>
            <a:pPr marL="359851" lvl="1" indent="-179926" algn="just">
              <a:lnSpc>
                <a:spcPts val="2333"/>
              </a:lnSpc>
              <a:buFont typeface="Arial"/>
              <a:buChar char="•"/>
            </a:pPr>
            <a:r>
              <a:rPr lang="en-US" sz="1200" dirty="0" err="1">
                <a:latin typeface="Telegraf"/>
                <a:ea typeface="Telegraf"/>
                <a:cs typeface="Telegraf"/>
                <a:sym typeface="Telegraf"/>
              </a:rPr>
              <a:t>Egele</a:t>
            </a:r>
            <a:r>
              <a:rPr lang="en-US" sz="1200" dirty="0">
                <a:latin typeface="Telegraf"/>
                <a:ea typeface="Telegraf"/>
                <a:cs typeface="Telegraf"/>
                <a:sym typeface="Telegraf"/>
              </a:rPr>
              <a:t>, V.S., Klopp, E. and Stark, R., 2025. How Valid Is Bandura’s Social Cognitive Theory to Explain Physical Activity Behavior?. European Journal of Investigation in Health, Psychology and Education, 15(2), p.20.</a:t>
            </a:r>
          </a:p>
          <a:p>
            <a:pPr marL="359851" lvl="1" indent="-179926" algn="just">
              <a:lnSpc>
                <a:spcPts val="2333"/>
              </a:lnSpc>
              <a:buFont typeface="Arial"/>
              <a:buChar char="•"/>
            </a:pPr>
            <a:r>
              <a:rPr lang="en-US" sz="1200" dirty="0">
                <a:latin typeface="Telegraf"/>
                <a:ea typeface="Telegraf"/>
                <a:cs typeface="Telegraf"/>
                <a:sym typeface="Telegraf"/>
              </a:rPr>
              <a:t>Etim, E., </a:t>
            </a:r>
            <a:r>
              <a:rPr lang="en-US" sz="1200" dirty="0" err="1">
                <a:latin typeface="Telegraf"/>
                <a:ea typeface="Telegraf"/>
                <a:cs typeface="Telegraf"/>
                <a:sym typeface="Telegraf"/>
              </a:rPr>
              <a:t>Choedron</a:t>
            </a:r>
            <a:r>
              <a:rPr lang="en-US" sz="1200" dirty="0">
                <a:latin typeface="Telegraf"/>
                <a:ea typeface="Telegraf"/>
                <a:cs typeface="Telegraf"/>
                <a:sym typeface="Telegraf"/>
              </a:rPr>
              <a:t>, K.T., Ajai, O., Duke, O. and </a:t>
            </a:r>
            <a:r>
              <a:rPr lang="en-US" sz="1200" dirty="0" err="1">
                <a:latin typeface="Telegraf"/>
                <a:ea typeface="Telegraf"/>
                <a:cs typeface="Telegraf"/>
                <a:sym typeface="Telegraf"/>
              </a:rPr>
              <a:t>Jijingi</a:t>
            </a:r>
            <a:r>
              <a:rPr lang="en-US" sz="1200" dirty="0">
                <a:latin typeface="Telegraf"/>
                <a:ea typeface="Telegraf"/>
                <a:cs typeface="Telegraf"/>
                <a:sym typeface="Telegraf"/>
              </a:rPr>
              <a:t>, H.E., 2025. Systematic review of factors influencing household food waste </a:t>
            </a:r>
            <a:r>
              <a:rPr lang="en-US" sz="1200" dirty="0" err="1">
                <a:latin typeface="Telegraf"/>
                <a:ea typeface="Telegraf"/>
                <a:cs typeface="Telegraf"/>
                <a:sym typeface="Telegraf"/>
              </a:rPr>
              <a:t>behaviour</a:t>
            </a:r>
            <a:r>
              <a:rPr lang="en-US" sz="1200" dirty="0">
                <a:latin typeface="Telegraf"/>
                <a:ea typeface="Telegraf"/>
                <a:cs typeface="Telegraf"/>
                <a:sym typeface="Telegraf"/>
              </a:rPr>
              <a:t>: Applying the theory of planned </a:t>
            </a:r>
            <a:r>
              <a:rPr lang="en-US" sz="1200" dirty="0" err="1">
                <a:latin typeface="Telegraf"/>
                <a:ea typeface="Telegraf"/>
                <a:cs typeface="Telegraf"/>
                <a:sym typeface="Telegraf"/>
              </a:rPr>
              <a:t>behaviour</a:t>
            </a:r>
            <a:r>
              <a:rPr lang="en-US" sz="1200" dirty="0">
                <a:latin typeface="Telegraf"/>
                <a:ea typeface="Telegraf"/>
                <a:cs typeface="Telegraf"/>
                <a:sym typeface="Telegraf"/>
              </a:rPr>
              <a:t>. Waste Management &amp; Research, 43(6), pp.803-827.</a:t>
            </a:r>
          </a:p>
          <a:p>
            <a:pPr marL="359851" lvl="1" indent="-179926" algn="just">
              <a:lnSpc>
                <a:spcPts val="2333"/>
              </a:lnSpc>
              <a:buFont typeface="Arial"/>
              <a:buChar char="•"/>
            </a:pPr>
            <a:r>
              <a:rPr lang="en-US" sz="1200" dirty="0" err="1">
                <a:latin typeface="Telegraf"/>
                <a:ea typeface="Telegraf"/>
                <a:cs typeface="Telegraf"/>
                <a:sym typeface="Telegraf"/>
              </a:rPr>
              <a:t>Haylı</a:t>
            </a:r>
            <a:r>
              <a:rPr lang="en-US" sz="1200" dirty="0">
                <a:latin typeface="Telegraf"/>
                <a:ea typeface="Telegraf"/>
                <a:cs typeface="Telegraf"/>
                <a:sym typeface="Telegraf"/>
              </a:rPr>
              <a:t>, Ç.M., Chung, S. and </a:t>
            </a:r>
            <a:r>
              <a:rPr lang="en-US" sz="1200" dirty="0" err="1">
                <a:latin typeface="Telegraf"/>
                <a:ea typeface="Telegraf"/>
                <a:cs typeface="Telegraf"/>
                <a:sym typeface="Telegraf"/>
              </a:rPr>
              <a:t>Kösem</a:t>
            </a:r>
            <a:r>
              <a:rPr lang="en-US" sz="1200" dirty="0">
                <a:latin typeface="Telegraf"/>
                <a:ea typeface="Telegraf"/>
                <a:cs typeface="Telegraf"/>
                <a:sym typeface="Telegraf"/>
              </a:rPr>
              <a:t>, D.D., 2025. Impact of sleep hygiene education on sleep and nutrition in children aged 10–18 years. </a:t>
            </a:r>
            <a:r>
              <a:rPr lang="en-US" sz="1200" dirty="0" err="1">
                <a:latin typeface="Telegraf"/>
                <a:ea typeface="Telegraf"/>
                <a:cs typeface="Telegraf"/>
                <a:sym typeface="Telegraf"/>
              </a:rPr>
              <a:t>Anales</a:t>
            </a:r>
            <a:r>
              <a:rPr lang="en-US" sz="1200" dirty="0">
                <a:latin typeface="Telegraf"/>
                <a:ea typeface="Telegraf"/>
                <a:cs typeface="Telegraf"/>
                <a:sym typeface="Telegraf"/>
              </a:rPr>
              <a:t> de </a:t>
            </a:r>
            <a:r>
              <a:rPr lang="en-US" sz="1200" dirty="0" err="1">
                <a:latin typeface="Telegraf"/>
                <a:ea typeface="Telegraf"/>
                <a:cs typeface="Telegraf"/>
                <a:sym typeface="Telegraf"/>
              </a:rPr>
              <a:t>Pediatría</a:t>
            </a:r>
            <a:r>
              <a:rPr lang="en-US" sz="1200" dirty="0">
                <a:latin typeface="Telegraf"/>
                <a:ea typeface="Telegraf"/>
                <a:cs typeface="Telegraf"/>
                <a:sym typeface="Telegraf"/>
              </a:rPr>
              <a:t> (English Edition), 102(2), p.503745.</a:t>
            </a:r>
          </a:p>
          <a:p>
            <a:pPr marL="359851" lvl="1" indent="-179926" algn="just">
              <a:lnSpc>
                <a:spcPts val="2333"/>
              </a:lnSpc>
              <a:buFont typeface="Arial"/>
              <a:buChar char="•"/>
            </a:pPr>
            <a:r>
              <a:rPr lang="en-US" sz="1200" dirty="0">
                <a:latin typeface="Telegraf"/>
                <a:ea typeface="Telegraf"/>
                <a:cs typeface="Telegraf"/>
                <a:sym typeface="Telegraf"/>
              </a:rPr>
              <a:t>Peng, J., Liu, M., Wang, Z., Xiang, L. and Liu, Y., 2025. Anxiety and sleep hygiene among college students, a moderated mediating model. BMC Public Health, 25(1), p.3233.</a:t>
            </a:r>
          </a:p>
          <a:p>
            <a:pPr marL="359851" lvl="1" indent="-179926" algn="just">
              <a:lnSpc>
                <a:spcPts val="2333"/>
              </a:lnSpc>
              <a:buFont typeface="Arial"/>
              <a:buChar char="•"/>
            </a:pPr>
            <a:r>
              <a:rPr lang="en-US" sz="1200" dirty="0" err="1">
                <a:latin typeface="Telegraf"/>
                <a:ea typeface="Telegraf"/>
                <a:cs typeface="Telegraf"/>
                <a:sym typeface="Telegraf"/>
              </a:rPr>
              <a:t>Więckiewicz</a:t>
            </a:r>
            <a:r>
              <a:rPr lang="en-US" sz="1200" dirty="0">
                <a:latin typeface="Telegraf"/>
                <a:ea typeface="Telegraf"/>
                <a:cs typeface="Telegraf"/>
                <a:sym typeface="Telegraf"/>
              </a:rPr>
              <a:t>, M., </a:t>
            </a:r>
            <a:r>
              <a:rPr lang="en-US" sz="1200" dirty="0" err="1">
                <a:latin typeface="Telegraf"/>
                <a:ea typeface="Telegraf"/>
                <a:cs typeface="Telegraf"/>
                <a:sym typeface="Telegraf"/>
              </a:rPr>
              <a:t>Smardz</a:t>
            </a:r>
            <a:r>
              <a:rPr lang="en-US" sz="1200" dirty="0">
                <a:latin typeface="Telegraf"/>
                <a:ea typeface="Telegraf"/>
                <a:cs typeface="Telegraf"/>
                <a:sym typeface="Telegraf"/>
              </a:rPr>
              <a:t>, J. and Martynowicz, H., 2025. Lifestyle, daily habits, sleep hygiene, and diet: proposal of a new approach for sleep bruxism management. Dental and medical problems, 62(1), pp.5-7.</a:t>
            </a:r>
          </a:p>
          <a:p>
            <a:endParaRPr lang="en-IN" sz="1200" dirty="0"/>
          </a:p>
        </p:txBody>
      </p:sp>
    </p:spTree>
    <p:extLst>
      <p:ext uri="{BB962C8B-B14F-4D97-AF65-F5344CB8AC3E}">
        <p14:creationId xmlns:p14="http://schemas.microsoft.com/office/powerpoint/2010/main" val="17714009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9875119" cy="5486400"/>
            <a:chOff x="0" y="0"/>
            <a:chExt cx="3901282" cy="2167467"/>
          </a:xfrm>
        </p:grpSpPr>
        <p:sp>
          <p:nvSpPr>
            <p:cNvPr id="3" name="Freeform 3"/>
            <p:cNvSpPr/>
            <p:nvPr/>
          </p:nvSpPr>
          <p:spPr>
            <a:xfrm>
              <a:off x="0" y="0"/>
              <a:ext cx="3901282" cy="2167467"/>
            </a:xfrm>
            <a:custGeom>
              <a:avLst/>
              <a:gdLst/>
              <a:ahLst/>
              <a:cxnLst/>
              <a:rect l="l" t="t" r="r" b="b"/>
              <a:pathLst>
                <a:path w="3901282" h="2167467">
                  <a:moveTo>
                    <a:pt x="0" y="0"/>
                  </a:moveTo>
                  <a:lnTo>
                    <a:pt x="3901282" y="0"/>
                  </a:lnTo>
                  <a:lnTo>
                    <a:pt x="3901282"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3901282"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3600377"/>
            <a:ext cx="6333565"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5279025"/>
            <a:ext cx="633356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6713220" y="685800"/>
            <a:ext cx="7695398" cy="8225991"/>
            <a:chOff x="0" y="0"/>
            <a:chExt cx="812800" cy="868842"/>
          </a:xfrm>
        </p:grpSpPr>
        <p:sp>
          <p:nvSpPr>
            <p:cNvPr id="8" name="Freeform 8"/>
            <p:cNvSpPr/>
            <p:nvPr/>
          </p:nvSpPr>
          <p:spPr>
            <a:xfrm>
              <a:off x="0" y="0"/>
              <a:ext cx="812800" cy="868842"/>
            </a:xfrm>
            <a:custGeom>
              <a:avLst/>
              <a:gdLst/>
              <a:ahLst/>
              <a:cxnLst/>
              <a:rect l="l" t="t" r="r" b="b"/>
              <a:pathLst>
                <a:path w="812800" h="868842">
                  <a:moveTo>
                    <a:pt x="406400" y="0"/>
                  </a:moveTo>
                  <a:cubicBezTo>
                    <a:pt x="181951" y="0"/>
                    <a:pt x="0" y="194497"/>
                    <a:pt x="0" y="434421"/>
                  </a:cubicBezTo>
                  <a:cubicBezTo>
                    <a:pt x="0" y="674345"/>
                    <a:pt x="181951" y="868842"/>
                    <a:pt x="406400" y="868842"/>
                  </a:cubicBezTo>
                  <a:cubicBezTo>
                    <a:pt x="630849" y="868842"/>
                    <a:pt x="812800" y="674345"/>
                    <a:pt x="812800" y="434421"/>
                  </a:cubicBezTo>
                  <a:cubicBezTo>
                    <a:pt x="812800" y="194497"/>
                    <a:pt x="630849" y="0"/>
                    <a:pt x="406400" y="0"/>
                  </a:cubicBezTo>
                  <a:close/>
                </a:path>
              </a:pathLst>
            </a:custGeom>
            <a:solidFill>
              <a:srgbClr val="FFFFFF"/>
            </a:solidFill>
            <a:ln w="19050" cap="sq">
              <a:solidFill>
                <a:srgbClr val="F49619"/>
              </a:solidFill>
              <a:prstDash val="solid"/>
              <a:miter/>
            </a:ln>
          </p:spPr>
          <p:txBody>
            <a:bodyPr/>
            <a:lstStyle/>
            <a:p>
              <a:endParaRPr lang="en-IN"/>
            </a:p>
          </p:txBody>
        </p:sp>
        <p:sp>
          <p:nvSpPr>
            <p:cNvPr id="9" name="TextBox 9"/>
            <p:cNvSpPr txBox="1"/>
            <p:nvPr/>
          </p:nvSpPr>
          <p:spPr>
            <a:xfrm>
              <a:off x="76200" y="43354"/>
              <a:ext cx="660400" cy="744034"/>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6534797" y="5079634"/>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7" name="Group 17"/>
          <p:cNvGrpSpPr/>
          <p:nvPr/>
        </p:nvGrpSpPr>
        <p:grpSpPr>
          <a:xfrm>
            <a:off x="3047520" y="5671142"/>
            <a:ext cx="182111" cy="182111"/>
            <a:chOff x="0" y="0"/>
            <a:chExt cx="364223" cy="364223"/>
          </a:xfrm>
        </p:grpSpPr>
        <p:grpSp>
          <p:nvGrpSpPr>
            <p:cNvPr id="18" name="Group 18"/>
            <p:cNvGrpSpPr/>
            <p:nvPr/>
          </p:nvGrpSpPr>
          <p:grpSpPr>
            <a:xfrm>
              <a:off x="0" y="0"/>
              <a:ext cx="364223" cy="36422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0" name="TextBox 2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1" name="Group 21"/>
            <p:cNvGrpSpPr/>
            <p:nvPr/>
          </p:nvGrpSpPr>
          <p:grpSpPr>
            <a:xfrm>
              <a:off x="64698" y="64698"/>
              <a:ext cx="234828" cy="234828"/>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3" name="TextBox 2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24" name="Group 24"/>
          <p:cNvGrpSpPr/>
          <p:nvPr/>
        </p:nvGrpSpPr>
        <p:grpSpPr>
          <a:xfrm>
            <a:off x="7852805" y="1521311"/>
            <a:ext cx="411480" cy="411480"/>
            <a:chOff x="0" y="0"/>
            <a:chExt cx="822960" cy="822960"/>
          </a:xfrm>
        </p:grpSpPr>
        <p:grpSp>
          <p:nvGrpSpPr>
            <p:cNvPr id="25" name="Group 25"/>
            <p:cNvGrpSpPr/>
            <p:nvPr/>
          </p:nvGrpSpPr>
          <p:grpSpPr>
            <a:xfrm>
              <a:off x="0" y="0"/>
              <a:ext cx="822960" cy="822960"/>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7" name="TextBox 27"/>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8" name="Group 28"/>
            <p:cNvGrpSpPr/>
            <p:nvPr/>
          </p:nvGrpSpPr>
          <p:grpSpPr>
            <a:xfrm>
              <a:off x="146184" y="146184"/>
              <a:ext cx="530593" cy="530593"/>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30" name="TextBox 30"/>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31" name="TextBox 31"/>
          <p:cNvSpPr txBox="1"/>
          <p:nvPr/>
        </p:nvSpPr>
        <p:spPr>
          <a:xfrm>
            <a:off x="1092388" y="1933867"/>
            <a:ext cx="5926977" cy="820481"/>
          </a:xfrm>
          <a:prstGeom prst="rect">
            <a:avLst/>
          </a:prstGeom>
        </p:spPr>
        <p:txBody>
          <a:bodyPr lIns="0" tIns="0" rIns="0" bIns="0" rtlCol="0" anchor="t">
            <a:spAutoFit/>
          </a:bodyPr>
          <a:lstStyle/>
          <a:p>
            <a:pPr algn="just">
              <a:lnSpc>
                <a:spcPts val="6317"/>
              </a:lnSpc>
            </a:pPr>
            <a:r>
              <a:rPr lang="en-US" sz="7345" b="1">
                <a:solidFill>
                  <a:srgbClr val="34571A"/>
                </a:solidFill>
                <a:latin typeface="Telegraf Bold"/>
                <a:ea typeface="Telegraf Bold"/>
                <a:cs typeface="Telegraf Bold"/>
                <a:sym typeface="Telegraf Bold"/>
              </a:rPr>
              <a:t>THANKYOU</a:t>
            </a:r>
          </a:p>
        </p:txBody>
      </p:sp>
      <p:sp>
        <p:nvSpPr>
          <p:cNvPr id="32" name="TextBox 32"/>
          <p:cNvSpPr txBox="1"/>
          <p:nvPr/>
        </p:nvSpPr>
        <p:spPr>
          <a:xfrm>
            <a:off x="1092388" y="4257668"/>
            <a:ext cx="5003612" cy="269882"/>
          </a:xfrm>
          <a:prstGeom prst="rect">
            <a:avLst/>
          </a:prstGeom>
        </p:spPr>
        <p:txBody>
          <a:bodyPr lIns="0" tIns="0" rIns="0" bIns="0" rtlCol="0" anchor="t">
            <a:spAutoFit/>
          </a:bodyPr>
          <a:lstStyle/>
          <a:p>
            <a:pPr>
              <a:lnSpc>
                <a:spcPts val="2333"/>
              </a:lnSpc>
              <a:spcBef>
                <a:spcPct val="0"/>
              </a:spcBef>
            </a:pPr>
            <a:r>
              <a:rPr lang="en-US" sz="1666" b="1">
                <a:solidFill>
                  <a:srgbClr val="34571A"/>
                </a:solidFill>
                <a:latin typeface="Telegraf Bold"/>
                <a:ea typeface="Telegraf Bold"/>
                <a:cs typeface="Telegraf Bold"/>
                <a:sym typeface="Telegraf Bold"/>
              </a:rPr>
              <a:t>Wishing You Peaceful Nights and Restful Sleep </a:t>
            </a:r>
          </a:p>
        </p:txBody>
      </p:sp>
      <p:sp>
        <p:nvSpPr>
          <p:cNvPr id="33" name="Freeform 33"/>
          <p:cNvSpPr/>
          <p:nvPr/>
        </p:nvSpPr>
        <p:spPr>
          <a:xfrm>
            <a:off x="8416685" y="1521312"/>
            <a:ext cx="3121385" cy="4703457"/>
          </a:xfrm>
          <a:custGeom>
            <a:avLst/>
            <a:gdLst/>
            <a:ahLst/>
            <a:cxnLst/>
            <a:rect l="l" t="t" r="r" b="b"/>
            <a:pathLst>
              <a:path w="4682078" h="7055186">
                <a:moveTo>
                  <a:pt x="0" y="0"/>
                </a:moveTo>
                <a:lnTo>
                  <a:pt x="4682078" y="0"/>
                </a:lnTo>
                <a:lnTo>
                  <a:pt x="4682078" y="7055187"/>
                </a:lnTo>
                <a:lnTo>
                  <a:pt x="0" y="705518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Tree>
    <p:extLst>
      <p:ext uri="{BB962C8B-B14F-4D97-AF65-F5344CB8AC3E}">
        <p14:creationId xmlns:p14="http://schemas.microsoft.com/office/powerpoint/2010/main" val="18547120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292</TotalTime>
  <Words>5833</Words>
  <Application>Microsoft Office PowerPoint</Application>
  <PresentationFormat>Widescreen</PresentationFormat>
  <Paragraphs>304</Paragraphs>
  <Slides>33</Slides>
  <Notes>25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Arial</vt:lpstr>
      <vt:lpstr>Calibri</vt:lpstr>
      <vt:lpstr>Canva Sans</vt:lpstr>
      <vt:lpstr>Century Gothic</vt:lpstr>
      <vt:lpstr>Telegraf</vt:lpstr>
      <vt:lpstr>Telegraf Bold</vt:lpstr>
      <vt:lpstr>Telegraf Ultra-Bold</vt:lpstr>
      <vt:lpstr>Times New Roman</vt:lpstr>
      <vt:lpstr>Vapor Trail</vt:lpstr>
      <vt:lpstr>sleep hygiene</vt:lpstr>
      <vt:lpstr>Introduction and Rationale for the Campaign</vt:lpstr>
      <vt:lpstr>Target Population and Public Health Context</vt:lpstr>
      <vt:lpstr>PowerPoint Presentation</vt:lpstr>
      <vt:lpstr>National Guidelines on Sleep</vt:lpstr>
      <vt:lpstr>Are Young Adults Meeting the Guidelines? (Statistics)</vt:lpstr>
      <vt:lpstr>Short-Term Consequences of Poor Sleep</vt:lpstr>
      <vt:lpstr>Long-Term Consequences of Poor Sleep</vt:lpstr>
      <vt:lpstr>3 Key Aims of the Campaign</vt:lpstr>
      <vt:lpstr>Benefits of Achieving These Aims</vt:lpstr>
      <vt:lpstr>s</vt:lpstr>
      <vt:lpstr>CAMPAIGN TITLE PAGE</vt:lpstr>
      <vt:lpstr>CAMPAIGN ACTIVITY DETAILS- 6-8 WEEKLY SESSIONS</vt:lpstr>
      <vt:lpstr>Aims and Content of Activities</vt:lpstr>
      <vt:lpstr>EVALUATION METHODS</vt:lpstr>
      <vt:lpstr>PowerPoint Presentation</vt:lpstr>
      <vt:lpstr>MEASURING CAMPAIGN SUCCESS</vt:lpstr>
      <vt:lpstr>POSTER, PATNERS,AND RESOURCES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NAINESH PATEL</dc:creator>
  <cp:lastModifiedBy>Patel Shivani</cp:lastModifiedBy>
  <cp:revision>5</cp:revision>
  <dcterms:modified xsi:type="dcterms:W3CDTF">2026-02-14T22:50:09Z</dcterms:modified>
</cp:coreProperties>
</file>