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936" r:id="rId1"/>
  </p:sldMasterIdLst>
  <p:notesMasterIdLst>
    <p:notesMasterId r:id="rId21"/>
  </p:notesMasterIdLst>
  <p:handoutMasterIdLst>
    <p:handoutMasterId r:id="rId22"/>
  </p:handoutMasterIdLst>
  <p:sldIdLst>
    <p:sldId id="344" r:id="rId2"/>
    <p:sldId id="345" r:id="rId3"/>
    <p:sldId id="346" r:id="rId4"/>
    <p:sldId id="347" r:id="rId5"/>
    <p:sldId id="348" r:id="rId6"/>
    <p:sldId id="358" r:id="rId7"/>
    <p:sldId id="359" r:id="rId8"/>
    <p:sldId id="360" r:id="rId9"/>
    <p:sldId id="361" r:id="rId10"/>
    <p:sldId id="349" r:id="rId11"/>
    <p:sldId id="362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66"/>
    <a:srgbClr val="FF0066"/>
    <a:srgbClr val="B3006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86269" autoAdjust="0"/>
  </p:normalViewPr>
  <p:slideViewPr>
    <p:cSldViewPr>
      <p:cViewPr varScale="1">
        <p:scale>
          <a:sx n="62" d="100"/>
          <a:sy n="62" d="100"/>
        </p:scale>
        <p:origin x="162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54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6663995-8822-47D2-B86D-7610B2618D59}" type="slidenum">
              <a:rPr lang="cy-GB" altLang="en-US"/>
              <a:pPr>
                <a:defRPr/>
              </a:pPr>
              <a:t>‹#›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4289370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y-GB" noProof="0"/>
              <a:t>Cliciwch i olygu arddulliau'r Meistr testun</a:t>
            </a:r>
          </a:p>
          <a:p>
            <a:pPr lvl="1"/>
            <a:r>
              <a:rPr lang="cy-GB" noProof="0"/>
              <a:t>Ail lefel</a:t>
            </a:r>
          </a:p>
          <a:p>
            <a:pPr lvl="2"/>
            <a:r>
              <a:rPr lang="cy-GB" noProof="0"/>
              <a:t>Trydydd lefel</a:t>
            </a:r>
          </a:p>
          <a:p>
            <a:pPr lvl="3"/>
            <a:r>
              <a:rPr lang="cy-GB" noProof="0"/>
              <a:t>Pedwerydd lefel</a:t>
            </a:r>
          </a:p>
          <a:p>
            <a:pPr lvl="4"/>
            <a:r>
              <a:rPr lang="cy-GB" noProof="0"/>
              <a:t>Pumed lefel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1D9B4F2-BDC0-4579-BD76-EAD4711A8E5B}" type="slidenum">
              <a:rPr lang="cy-GB" altLang="en-US"/>
              <a:pPr>
                <a:defRPr/>
              </a:pPr>
              <a:t>‹#›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4230414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59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715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83D71A-7FAF-4701-AE9E-07B6F410B9C3}" type="slidenum">
              <a:rPr lang="cy-GB" altLang="en-US" sz="1200" smtClean="0">
                <a:latin typeface="Arial" panose="020B0604020202020204" pitchFamily="34" charset="0"/>
              </a:rPr>
              <a:pPr/>
              <a:t>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031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7EBE909-E22D-40D4-A52A-3FCE95D92B57}" type="slidenum">
              <a:rPr lang="cy-GB" altLang="en-US" sz="1200" smtClean="0">
                <a:latin typeface="Arial" panose="020B0604020202020204" pitchFamily="34" charset="0"/>
              </a:rPr>
              <a:pPr/>
              <a:t>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202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91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117BB-56F2-4DDA-A171-CE25573F34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333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7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4010224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87171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9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1203003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06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11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47181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3819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333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5648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CF39FFE4-0185-4F9B-862B-44548B0E4463}" type="slidenum">
              <a:rPr lang="cy-GB" altLang="en-US" sz="1200" smtClean="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5657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ECCF9D7-D0A7-41AF-AEDC-1C042014CFD3}" type="slidenum">
              <a:rPr lang="cy-GB" altLang="en-US" sz="1200" smtClean="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22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6E51ADB1-BA9A-42E8-8BA7-49595DC8073F}" type="slidenum">
              <a:rPr lang="cy-GB" altLang="en-US" sz="1200" smtClean="0">
                <a:latin typeface="Arial" panose="020B0604020202020204" pitchFamily="34" charset="0"/>
              </a:rPr>
              <a:pPr/>
              <a:t>17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63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D9B4F2-BDC0-4579-BD76-EAD4711A8E5B}" type="slidenum">
              <a:rPr lang="cy-GB" altLang="en-US" smtClean="0"/>
              <a:pPr>
                <a:defRPr/>
              </a:pPr>
              <a:t>18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6907410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A2A60B0-CBFA-42FC-88BB-AB03C8F35012}" type="slidenum">
              <a:rPr lang="cy-GB" altLang="en-US" sz="1200" smtClean="0">
                <a:latin typeface="Arial" panose="020B0604020202020204" pitchFamily="34" charset="0"/>
              </a:rPr>
              <a:pPr/>
              <a:t>19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529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887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30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87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263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784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16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59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01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116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52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867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>
              <a:defRPr/>
            </a:pPr>
            <a:fld id="{3017F952-3246-44B1-9AC9-E6CD807A6C59}" type="datetimeFigureOut">
              <a:rPr lang="en-GB"/>
              <a:pPr>
                <a:defRPr/>
              </a:pPr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CF05CBED-193F-40F1-A5C0-9629842B27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65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82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3441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y-GB" sz="40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cy-GB" sz="3600" b="1" dirty="0">
                <a:latin typeface="Lucida Sans" panose="020B0602030504020204" pitchFamily="34" charset="0"/>
              </a:rPr>
              <a:t>ECGE4003PC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>
              <a:latin typeface="Lucida Sans" panose="020B0602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>
              <a:latin typeface="Lucida Sans" panose="020B0602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y-GB" dirty="0">
                <a:latin typeface="Lucida Sans" panose="020B0602030504020204" pitchFamily="34" charset="0"/>
              </a:rPr>
              <a:t>Cyfeirnodi a TURNITIN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cy-GB" sz="3600" b="1" dirty="0">
                <a:solidFill>
                  <a:srgbClr val="0000FF"/>
                </a:solidFill>
                <a:latin typeface="Lucida Sans" panose="020B0602030504020204" pitchFamily="34" charset="0"/>
              </a:rPr>
              <a:t>ECGE4003P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>
              <a:solidFill>
                <a:srgbClr val="0000FF"/>
              </a:solidFill>
              <a:latin typeface="Lucida Sans" panose="020B0602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>
              <a:solidFill>
                <a:srgbClr val="0000FF"/>
              </a:solidFill>
              <a:latin typeface="Lucida Sans" panose="020B0602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y-GB" dirty="0" err="1">
                <a:solidFill>
                  <a:srgbClr val="0000FF"/>
                </a:solidFill>
                <a:latin typeface="Lucida Sans" panose="020B0602030504020204" pitchFamily="34" charset="0"/>
              </a:rPr>
              <a:t>Referencing</a:t>
            </a: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 </a:t>
            </a:r>
            <a:r>
              <a:rPr lang="cy-GB" dirty="0" err="1">
                <a:solidFill>
                  <a:srgbClr val="0000FF"/>
                </a:solidFill>
                <a:latin typeface="Lucida Sans" panose="020B0602030504020204" pitchFamily="34" charset="0"/>
              </a:rPr>
              <a:t>and</a:t>
            </a: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 TURNITIN</a:t>
            </a:r>
          </a:p>
        </p:txBody>
      </p:sp>
    </p:spTree>
    <p:extLst>
      <p:ext uri="{BB962C8B-B14F-4D97-AF65-F5344CB8AC3E}">
        <p14:creationId xmlns:p14="http://schemas.microsoft.com/office/powerpoint/2010/main" val="3154718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y-GB" altLang="en-US" sz="32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  <a:t>      Cynnwys</a:t>
            </a:r>
            <a:r>
              <a:rPr lang="en-GB" altLang="en-US" sz="32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  <a:t>		        </a:t>
            </a:r>
            <a:r>
              <a:rPr lang="en-GB" altLang="en-US" sz="32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Content</a:t>
            </a:r>
            <a:endParaRPr lang="cy-GB" sz="40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Beth yw </a:t>
            </a:r>
            <a:r>
              <a:rPr lang="cy-GB" altLang="en-US" sz="2800" kern="0" noProof="1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cyfeirnodi?</a:t>
            </a: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Llên-</a:t>
            </a:r>
            <a:r>
              <a:rPr lang="cy-GB" altLang="en-US" sz="2800" kern="0" noProof="1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ladrad</a:t>
            </a:r>
          </a:p>
          <a:p>
            <a:pPr>
              <a:buFontTx/>
              <a:buChar char="•"/>
              <a:defRPr/>
            </a:pPr>
            <a:r>
              <a:rPr lang="cy-GB" altLang="en-US" sz="2800" kern="0" noProof="1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TURNITIN</a:t>
            </a:r>
            <a:endParaRPr lang="cy-GB" altLang="en-US" sz="2800" kern="0" dirty="0">
              <a:solidFill>
                <a:srgbClr val="000000"/>
              </a:solidFill>
              <a:latin typeface="Lucida Sans" pitchFamily="34" charset="0"/>
              <a:ea typeface="ＭＳ Ｐゴシック" pitchFamily="34" charset="-128"/>
            </a:endParaRP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Llawlyfr cyfeirnodi</a:t>
            </a:r>
          </a:p>
          <a:p>
            <a:pPr>
              <a:buFontTx/>
              <a:buChar char="•"/>
              <a:defRPr/>
            </a:pPr>
            <a:r>
              <a:rPr lang="cy-GB" altLang="en-US" sz="28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Fformatio rhestr o gyfeiriadau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What is referencing?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Plagiarism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TURNITIN</a:t>
            </a:r>
          </a:p>
          <a:p>
            <a:pPr>
              <a:buFontTx/>
              <a:buChar char="•"/>
              <a:defRPr/>
            </a:pPr>
            <a:r>
              <a:rPr lang="en-GB" altLang="en-US" sz="28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Referencing handbook</a:t>
            </a:r>
          </a:p>
          <a:p>
            <a:pPr>
              <a:buFontTx/>
              <a:buChar char="•"/>
              <a:defRPr/>
            </a:pPr>
            <a:r>
              <a:rPr lang="en-GB" sz="28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Formatting a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745954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y-GB" altLang="en-US" sz="32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  <a:t>Adnoddau</a:t>
            </a:r>
            <a:br>
              <a:rPr lang="cy-GB" altLang="en-US" sz="32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</a:br>
            <a:r>
              <a:rPr lang="en-GB" altLang="en-US" sz="32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Resources</a:t>
            </a:r>
            <a:endParaRPr lang="cy-GB" sz="4000" dirty="0">
              <a:solidFill>
                <a:srgbClr val="0000FF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>
                <a:latin typeface="Lucida Sans" panose="020B0602030504020204" pitchFamily="34" charset="0"/>
              </a:rPr>
              <a:t>Cyflwyniad</a:t>
            </a:r>
            <a:r>
              <a:rPr lang="en-GB" dirty="0">
                <a:latin typeface="Lucida Sans" panose="020B0602030504020204" pitchFamily="34" charset="0"/>
              </a:rPr>
              <a:t> PP</a:t>
            </a:r>
          </a:p>
          <a:p>
            <a:r>
              <a:rPr lang="en-GB" dirty="0" err="1">
                <a:latin typeface="Lucida Sans" panose="020B0602030504020204" pitchFamily="34" charset="0"/>
              </a:rPr>
              <a:t>Rhestrau</a:t>
            </a:r>
            <a:r>
              <a:rPr lang="en-GB" dirty="0">
                <a:latin typeface="Lucida Sans" panose="020B0602030504020204" pitchFamily="34" charset="0"/>
              </a:rPr>
              <a:t> </a:t>
            </a:r>
            <a:r>
              <a:rPr lang="en-GB" dirty="0" err="1">
                <a:latin typeface="Lucida Sans" panose="020B0602030504020204" pitchFamily="34" charset="0"/>
              </a:rPr>
              <a:t>cyfeirnodi</a:t>
            </a:r>
            <a:endParaRPr lang="en-GB" dirty="0">
              <a:latin typeface="Lucida Sans" panose="020B0602030504020204" pitchFamily="34" charset="0"/>
            </a:endParaRPr>
          </a:p>
          <a:p>
            <a:r>
              <a:rPr lang="en-GB" dirty="0">
                <a:latin typeface="Lucida Sans" panose="020B0602030504020204" pitchFamily="34" charset="0"/>
              </a:rPr>
              <a:t>TURNITIN</a:t>
            </a:r>
          </a:p>
          <a:p>
            <a:r>
              <a:rPr lang="en-GB" dirty="0" err="1">
                <a:latin typeface="Lucida Sans" panose="020B0602030504020204" pitchFamily="34" charset="0"/>
              </a:rPr>
              <a:t>Gweithgareddau</a:t>
            </a:r>
            <a:r>
              <a:rPr lang="en-GB" dirty="0">
                <a:latin typeface="Lucida Sans" panose="020B0602030504020204" pitchFamily="34" charset="0"/>
              </a:rPr>
              <a:t> </a:t>
            </a:r>
            <a:r>
              <a:rPr lang="en-GB" dirty="0" err="1">
                <a:latin typeface="Lucida Sans" panose="020B0602030504020204" pitchFamily="34" charset="0"/>
              </a:rPr>
              <a:t>ymarferol</a:t>
            </a:r>
            <a:endParaRPr lang="en-GB" dirty="0">
              <a:latin typeface="Lucida Sans" panose="020B0602030504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  <a:t>PP Presentation</a:t>
            </a:r>
          </a:p>
          <a:p>
            <a: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  <a:t>Reference lists</a:t>
            </a:r>
          </a:p>
          <a:p>
            <a: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  <a:t>TURNITIN</a:t>
            </a:r>
          </a:p>
          <a:p>
            <a: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  <a:t>Practical activities</a:t>
            </a:r>
            <a:b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</a:br>
            <a:endParaRPr lang="en-GB" dirty="0">
              <a:solidFill>
                <a:srgbClr val="0000FF"/>
              </a:solidFill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endParaRPr lang="cy-GB" altLang="en-US" sz="2800" kern="0" dirty="0">
              <a:solidFill>
                <a:srgbClr val="000000"/>
              </a:solidFill>
              <a:latin typeface="Lucida Sans" pitchFamily="34" charset="0"/>
              <a:ea typeface="ＭＳ Ｐゴシック" pitchFamily="34" charset="-128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endParaRPr lang="en-GB" sz="2800" kern="0" dirty="0">
              <a:solidFill>
                <a:srgbClr val="0000FF"/>
              </a:solidFill>
              <a:latin typeface="Lucida Sans" panose="020B0602040502020204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21409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  <a:t>Beth yw cyfeirnodi?</a:t>
            </a:r>
            <a:br>
              <a:rPr lang="en-GB" altLang="en-US" sz="36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</a:br>
            <a:r>
              <a:rPr lang="en-GB" altLang="en-US" sz="36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What is referencing?</a:t>
            </a:r>
            <a:endParaRPr lang="cy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Cydnabod ffynonellau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Dyfyniadau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Aralleirio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Rhestr gyfeiriadau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Acknowledge sources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Quotations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Paraphrasing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Reference list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736201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altLang="en-US" sz="3600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pitchFamily="34" charset="-128"/>
              </a:rPr>
              <a:t>Pam?			</a:t>
            </a:r>
            <a:r>
              <a:rPr lang="en-GB" altLang="en-US" sz="3600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Why?</a:t>
            </a:r>
            <a:endParaRPr lang="cy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charset="-128"/>
              </a:rPr>
              <a:t>Cydnabod ffynonellau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charset="-128"/>
              </a:rPr>
              <a:t>Dod o hyd i’r wybodaeth eto</a:t>
            </a:r>
          </a:p>
          <a:p>
            <a:pPr>
              <a:buFontTx/>
              <a:buChar char="•"/>
              <a:defRPr/>
            </a:pPr>
            <a:r>
              <a:rPr lang="cy-GB" altLang="en-US" kern="0" dirty="0">
                <a:solidFill>
                  <a:srgbClr val="000000"/>
                </a:solidFill>
                <a:latin typeface="Lucida Sans" panose="020B0602040502020204" pitchFamily="34" charset="0"/>
                <a:ea typeface="ＭＳ Ｐゴシック" charset="-128"/>
              </a:rPr>
              <a:t>Helpu osgoi llên-ladrata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Acknowledge sources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Find information again</a:t>
            </a:r>
          </a:p>
          <a:p>
            <a:pPr>
              <a:buFontTx/>
              <a:buChar char="•"/>
              <a:defRPr/>
            </a:pPr>
            <a:r>
              <a:rPr lang="en-GB" altLang="en-US" kern="0" dirty="0">
                <a:solidFill>
                  <a:srgbClr val="0000FF"/>
                </a:solidFill>
                <a:latin typeface="Lucida Sans" panose="020B0602040502020204" pitchFamily="34" charset="0"/>
                <a:ea typeface="ＭＳ Ｐゴシック" pitchFamily="34" charset="-128"/>
              </a:rPr>
              <a:t>Help avoid plagiarism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998906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65126"/>
            <a:ext cx="8492752" cy="1501863"/>
          </a:xfrm>
        </p:spPr>
        <p:txBody>
          <a:bodyPr>
            <a:normAutofit/>
          </a:bodyPr>
          <a:lstStyle/>
          <a:p>
            <a:r>
              <a:rPr lang="en-GB" sz="3100" dirty="0">
                <a:latin typeface="Lucida Sans" panose="020B0602030504020204" pitchFamily="34" charset="0"/>
              </a:rPr>
              <a:t>A </a:t>
            </a:r>
            <a:r>
              <a:rPr lang="en-GB" sz="3100" dirty="0" err="1">
                <a:latin typeface="Lucida Sans" panose="020B0602030504020204" pitchFamily="34" charset="0"/>
              </a:rPr>
              <a:t>ydych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erioed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wedi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cael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unrhyw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beth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wedi'i</a:t>
            </a:r>
            <a:r>
              <a:rPr lang="en-GB" sz="3100" dirty="0">
                <a:latin typeface="Lucida Sans" panose="020B0602030504020204" pitchFamily="34" charset="0"/>
              </a:rPr>
              <a:t> </a:t>
            </a:r>
            <a:r>
              <a:rPr lang="en-GB" sz="3100" dirty="0" err="1">
                <a:latin typeface="Lucida Sans" panose="020B0602030504020204" pitchFamily="34" charset="0"/>
              </a:rPr>
              <a:t>ddwyn</a:t>
            </a:r>
            <a:r>
              <a:rPr lang="en-GB" sz="3100" dirty="0">
                <a:latin typeface="Lucida Sans" panose="020B0602030504020204" pitchFamily="34" charset="0"/>
              </a:rPr>
              <a:t>?</a:t>
            </a:r>
            <a:br>
              <a:rPr lang="en-GB" sz="3100" dirty="0">
                <a:solidFill>
                  <a:srgbClr val="0000FF"/>
                </a:solidFill>
                <a:latin typeface="Lucida Sans" panose="020B0602030504020204" pitchFamily="34" charset="0"/>
              </a:rPr>
            </a:br>
            <a:r>
              <a:rPr lang="en-GB" sz="3100" dirty="0">
                <a:solidFill>
                  <a:srgbClr val="0000FF"/>
                </a:solidFill>
                <a:latin typeface="Lucida Sans" panose="020B0602030504020204" pitchFamily="34" charset="0"/>
              </a:rPr>
              <a:t>Have you ever had anything stolen?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30080" y="1772815"/>
            <a:ext cx="3886200" cy="414542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r>
              <a:rPr lang="en-GB" sz="10800" dirty="0">
                <a:solidFill>
                  <a:srgbClr val="0000FF"/>
                </a:solidFill>
              </a:rPr>
              <a:t>Mobile phone </a:t>
            </a:r>
          </a:p>
          <a:p>
            <a:r>
              <a:rPr lang="en-GB" sz="10800" dirty="0">
                <a:solidFill>
                  <a:srgbClr val="0000FF"/>
                </a:solidFill>
              </a:rPr>
              <a:t>Money</a:t>
            </a:r>
          </a:p>
          <a:p>
            <a:r>
              <a:rPr lang="en-GB" sz="10800" dirty="0">
                <a:solidFill>
                  <a:srgbClr val="0000FF"/>
                </a:solidFill>
              </a:rPr>
              <a:t>Identity</a:t>
            </a:r>
          </a:p>
          <a:p>
            <a:r>
              <a:rPr lang="en-GB" sz="10800" dirty="0">
                <a:solidFill>
                  <a:srgbClr val="0000FF"/>
                </a:solidFill>
              </a:rPr>
              <a:t>Authorship </a:t>
            </a:r>
          </a:p>
          <a:p>
            <a:pPr marL="0" indent="0">
              <a:buNone/>
            </a:pPr>
            <a:r>
              <a:rPr lang="en-GB" sz="8400" dirty="0">
                <a:solidFill>
                  <a:srgbClr val="0000FF"/>
                </a:solidFill>
              </a:rPr>
              <a:t>    ‘refers to the production and ownership of ideas and </a:t>
            </a:r>
          </a:p>
          <a:p>
            <a:pPr marL="0" indent="0">
              <a:buNone/>
            </a:pPr>
            <a:r>
              <a:rPr lang="en-GB" sz="8400" dirty="0">
                <a:solidFill>
                  <a:srgbClr val="0000FF"/>
                </a:solidFill>
              </a:rPr>
              <a:t>     intellectual material, such as books, articles, images, </a:t>
            </a:r>
            <a:r>
              <a:rPr lang="en-GB" sz="8400" dirty="0" err="1">
                <a:solidFill>
                  <a:srgbClr val="0000FF"/>
                </a:solidFill>
              </a:rPr>
              <a:t>etc</a:t>
            </a:r>
            <a:r>
              <a:rPr lang="en-GB" sz="8400" dirty="0">
                <a:solidFill>
                  <a:srgbClr val="0000FF"/>
                </a:solidFill>
              </a:rPr>
              <a:t>‘</a:t>
            </a:r>
          </a:p>
          <a:p>
            <a:pPr marL="0" indent="0">
              <a:buNone/>
            </a:pPr>
            <a:endParaRPr lang="en-GB" sz="6000" dirty="0">
              <a:solidFill>
                <a:srgbClr val="0000FF"/>
              </a:solidFill>
            </a:endParaRPr>
          </a:p>
          <a:p>
            <a:pPr marL="0" indent="0" algn="r">
              <a:buNone/>
            </a:pPr>
            <a:r>
              <a:rPr lang="en-GB" sz="6000" dirty="0">
                <a:solidFill>
                  <a:srgbClr val="0000FF"/>
                </a:solidFill>
              </a:rPr>
              <a:t>(University of Essex, </a:t>
            </a:r>
            <a:r>
              <a:rPr lang="en-GB" sz="6000" dirty="0" err="1">
                <a:solidFill>
                  <a:srgbClr val="0000FF"/>
                </a:solidFill>
              </a:rPr>
              <a:t>n.d.</a:t>
            </a:r>
            <a:r>
              <a:rPr lang="en-GB" sz="6000" dirty="0">
                <a:solidFill>
                  <a:srgbClr val="0000FF"/>
                </a:solidFill>
              </a:rPr>
              <a:t>, p. 4)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sz="825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http://crime-security.org/71-thief/001-thief.html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28650" y="1988839"/>
            <a:ext cx="3886200" cy="3929405"/>
          </a:xfrm>
        </p:spPr>
        <p:txBody>
          <a:bodyPr>
            <a:normAutofit fontScale="25000" lnSpcReduction="20000"/>
          </a:bodyPr>
          <a:lstStyle/>
          <a:p>
            <a:r>
              <a:rPr lang="cy-GB" sz="9600" dirty="0">
                <a:latin typeface="Lucida Sans" panose="020B0602030504020204" pitchFamily="34" charset="0"/>
              </a:rPr>
              <a:t>Ffôn symudol</a:t>
            </a:r>
          </a:p>
          <a:p>
            <a:r>
              <a:rPr lang="cy-GB" sz="9600" dirty="0">
                <a:latin typeface="Lucida Sans" panose="020B0602030504020204" pitchFamily="34" charset="0"/>
              </a:rPr>
              <a:t>Arian</a:t>
            </a:r>
          </a:p>
          <a:p>
            <a:r>
              <a:rPr lang="cy-GB" sz="9600" dirty="0">
                <a:latin typeface="Lucida Sans" panose="020B0602030504020204" pitchFamily="34" charset="0"/>
              </a:rPr>
              <a:t>Hunaniaeth</a:t>
            </a:r>
          </a:p>
          <a:p>
            <a:r>
              <a:rPr lang="cy-GB" sz="9600" dirty="0">
                <a:latin typeface="Lucida Sans" panose="020B0602030504020204" pitchFamily="34" charset="0"/>
              </a:rPr>
              <a:t>Awduriaeth</a:t>
            </a:r>
          </a:p>
          <a:p>
            <a:pPr marL="0" indent="0">
              <a:buNone/>
            </a:pPr>
            <a:r>
              <a:rPr lang="cy-GB" sz="9600" dirty="0"/>
              <a:t> ‘cyfeirio at gynhyrchu a pherchnogi syniadau a deunydd deallusol, megis llyfrau, erthyglau, delweddau, ag ati.’</a:t>
            </a:r>
            <a:endParaRPr lang="cy-GB" sz="9600" dirty="0">
              <a:latin typeface="Lucida Sans" panose="020B0602030504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085610"/>
            <a:ext cx="1955153" cy="1596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95726" y="3742576"/>
            <a:ext cx="191588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</a:rPr>
              <a:t>Image 1</a:t>
            </a:r>
          </a:p>
        </p:txBody>
      </p:sp>
    </p:spTree>
    <p:extLst>
      <p:ext uri="{BB962C8B-B14F-4D97-AF65-F5344CB8AC3E}">
        <p14:creationId xmlns:p14="http://schemas.microsoft.com/office/powerpoint/2010/main" val="284876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19658"/>
          </a:xfrm>
        </p:spPr>
        <p:txBody>
          <a:bodyPr>
            <a:normAutofit/>
          </a:bodyPr>
          <a:lstStyle/>
          <a:p>
            <a:r>
              <a:rPr lang="en-GB" sz="3000" dirty="0">
                <a:latin typeface="Lucida Sans" panose="020B0602030504020204" pitchFamily="34" charset="0"/>
              </a:rPr>
              <a:t>Felly </a:t>
            </a:r>
            <a:r>
              <a:rPr lang="en-GB" sz="3000" dirty="0" err="1">
                <a:latin typeface="Lucida Sans" panose="020B0602030504020204" pitchFamily="34" charset="0"/>
              </a:rPr>
              <a:t>beth</a:t>
            </a:r>
            <a:r>
              <a:rPr lang="en-GB" sz="3000" dirty="0">
                <a:latin typeface="Lucida Sans" panose="020B0602030504020204" pitchFamily="34" charset="0"/>
              </a:rPr>
              <a:t> </a:t>
            </a:r>
            <a:r>
              <a:rPr lang="en-GB" sz="3000" dirty="0" err="1">
                <a:latin typeface="Lucida Sans" panose="020B0602030504020204" pitchFamily="34" charset="0"/>
              </a:rPr>
              <a:t>yn</a:t>
            </a:r>
            <a:r>
              <a:rPr lang="en-GB" sz="3000" dirty="0">
                <a:latin typeface="Lucida Sans" panose="020B0602030504020204" pitchFamily="34" charset="0"/>
              </a:rPr>
              <a:t> union </a:t>
            </a:r>
            <a:r>
              <a:rPr lang="en-GB" sz="3000" dirty="0" err="1">
                <a:latin typeface="Lucida Sans" panose="020B0602030504020204" pitchFamily="34" charset="0"/>
              </a:rPr>
              <a:t>yw</a:t>
            </a:r>
            <a:r>
              <a:rPr lang="en-GB" sz="3000" dirty="0">
                <a:latin typeface="Lucida Sans" panose="020B0602030504020204" pitchFamily="34" charset="0"/>
              </a:rPr>
              <a:t> </a:t>
            </a:r>
            <a:r>
              <a:rPr lang="en-GB" sz="3000" dirty="0" err="1">
                <a:latin typeface="Lucida Sans" panose="020B0602030504020204" pitchFamily="34" charset="0"/>
              </a:rPr>
              <a:t>llên-ladrad</a:t>
            </a:r>
            <a:r>
              <a:rPr lang="en-GB" sz="3000" dirty="0">
                <a:latin typeface="Lucida Sans" panose="020B0602030504020204" pitchFamily="34" charset="0"/>
              </a:rPr>
              <a:t>?</a:t>
            </a:r>
            <a:br>
              <a:rPr lang="en-GB" sz="3000" dirty="0">
                <a:solidFill>
                  <a:srgbClr val="0000FF"/>
                </a:solidFill>
                <a:latin typeface="Lucida Sans" panose="020B0602030504020204" pitchFamily="34" charset="0"/>
              </a:rPr>
            </a:br>
            <a:r>
              <a:rPr lang="en-GB" sz="3000" dirty="0">
                <a:solidFill>
                  <a:srgbClr val="0000FF"/>
                </a:solidFill>
                <a:latin typeface="Lucida Sans" panose="020B0602030504020204" pitchFamily="34" charset="0"/>
              </a:rPr>
              <a:t>So what exactly is 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57200" y="1690689"/>
            <a:ext cx="8579296" cy="385286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300" b="1" i="1" dirty="0">
                <a:solidFill>
                  <a:schemeClr val="bg1"/>
                </a:solidFill>
              </a:rPr>
              <a:t>‘Using or copying the work of others (whether written, printed or in any other form) without proper acknowledgement in any coursework’ </a:t>
            </a:r>
            <a:r>
              <a:rPr lang="en-GB" b="1" i="1" dirty="0">
                <a:solidFill>
                  <a:schemeClr val="bg1"/>
                </a:solidFill>
              </a:rPr>
              <a:t>(UWTSD, </a:t>
            </a:r>
            <a:r>
              <a:rPr lang="en-GB" b="1" i="1" dirty="0" err="1">
                <a:solidFill>
                  <a:schemeClr val="bg1"/>
                </a:solidFill>
              </a:rPr>
              <a:t>n.d.</a:t>
            </a:r>
            <a:r>
              <a:rPr lang="en-GB" b="1" i="1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44994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524" y="4221088"/>
            <a:ext cx="7886700" cy="1325563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>
              <a:spcBef>
                <a:spcPts val="750"/>
              </a:spcBef>
            </a:pPr>
            <a:r>
              <a:rPr lang="en-GB" sz="2400" dirty="0">
                <a:solidFill>
                  <a:prstClr val="white"/>
                </a:solidFill>
              </a:rPr>
              <a:t>‘Respecting authorship through good academic practice is one of the key values of higher education in the UK.’ </a:t>
            </a:r>
            <a:r>
              <a:rPr lang="en-GB" sz="1500" dirty="0">
                <a:solidFill>
                  <a:prstClr val="white"/>
                </a:solidFill>
              </a:rPr>
              <a:t>(University of Essex, </a:t>
            </a:r>
            <a:r>
              <a:rPr lang="en-GB" sz="1500" dirty="0" err="1">
                <a:solidFill>
                  <a:prstClr val="white"/>
                </a:solidFill>
              </a:rPr>
              <a:t>n.d.</a:t>
            </a:r>
            <a:r>
              <a:rPr lang="en-GB" sz="1500" dirty="0">
                <a:solidFill>
                  <a:prstClr val="white"/>
                </a:solidFill>
              </a:rPr>
              <a:t>)</a:t>
            </a:r>
            <a:br>
              <a:rPr lang="en-GB" sz="2400" dirty="0">
                <a:solidFill>
                  <a:prstClr val="white"/>
                </a:solidFill>
              </a:rPr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88024" y="260648"/>
            <a:ext cx="4176464" cy="38164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dirty="0">
                <a:solidFill>
                  <a:srgbClr val="0000FF"/>
                </a:solidFill>
                <a:latin typeface="Lucida Sans" panose="020B0602030504020204" pitchFamily="34" charset="0"/>
              </a:rPr>
              <a:t>Plagiarism </a:t>
            </a:r>
          </a:p>
          <a:p>
            <a:r>
              <a:rPr lang="en-GB" sz="2600" dirty="0">
                <a:solidFill>
                  <a:srgbClr val="0000FF"/>
                </a:solidFill>
                <a:latin typeface="Lucida Sans" panose="020B0602030504020204" pitchFamily="34" charset="0"/>
              </a:rPr>
              <a:t>term used to describe the misuse of authorship</a:t>
            </a:r>
          </a:p>
          <a:p>
            <a:r>
              <a:rPr lang="en-GB" sz="2600" dirty="0">
                <a:solidFill>
                  <a:srgbClr val="0000FF"/>
                </a:solidFill>
                <a:latin typeface="Lucida Sans" panose="020B0602030504020204" pitchFamily="34" charset="0"/>
              </a:rPr>
              <a:t>a serious academic offence and is treated as such by the University of Wales Trinity Saint David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32657"/>
            <a:ext cx="3886200" cy="36724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dirty="0">
                <a:latin typeface="Lucida Sans" panose="020B0602030504020204" pitchFamily="34" charset="0"/>
              </a:rPr>
              <a:t>Llên-ladrad</a:t>
            </a:r>
          </a:p>
          <a:p>
            <a:r>
              <a:rPr lang="cy-GB" dirty="0">
                <a:latin typeface="Lucida Sans" panose="020B0602030504020204" pitchFamily="34" charset="0"/>
              </a:rPr>
              <a:t>term a ddefnyddir i ddisgrifio camddefnydd </a:t>
            </a:r>
            <a:r>
              <a:rPr lang="cy-GB" dirty="0" err="1">
                <a:latin typeface="Lucida Sans" panose="020B0602030504020204" pitchFamily="34" charset="0"/>
              </a:rPr>
              <a:t>awduraeth</a:t>
            </a:r>
            <a:endParaRPr lang="cy-GB" dirty="0">
              <a:latin typeface="Lucida Sans" panose="020B0602030504020204" pitchFamily="34" charset="0"/>
            </a:endParaRPr>
          </a:p>
          <a:p>
            <a:r>
              <a:rPr lang="cy-GB" dirty="0">
                <a:latin typeface="Lucida Sans" panose="020B0602030504020204" pitchFamily="34" charset="0"/>
              </a:rPr>
              <a:t>yn drosedd academaidd ddifrifol ac yn cael ei thrin felly gan Brifysgol Cymru Drindod Dewi Sant</a:t>
            </a:r>
          </a:p>
        </p:txBody>
      </p:sp>
    </p:spTree>
    <p:extLst>
      <p:ext uri="{BB962C8B-B14F-4D97-AF65-F5344CB8AC3E}">
        <p14:creationId xmlns:p14="http://schemas.microsoft.com/office/powerpoint/2010/main" val="2320370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8515350" cy="543593"/>
          </a:xfrm>
        </p:spPr>
        <p:txBody>
          <a:bodyPr>
            <a:noAutofit/>
          </a:bodyPr>
          <a:lstStyle/>
          <a:p>
            <a:r>
              <a:rPr lang="en-GB" sz="2800" dirty="0" err="1">
                <a:latin typeface="Lucida Sans" panose="020B0602030504020204" pitchFamily="34" charset="0"/>
              </a:rPr>
              <a:t>Ymwybyddiaeth</a:t>
            </a:r>
            <a:r>
              <a:rPr lang="en-GB" sz="2800" dirty="0">
                <a:latin typeface="Lucida Sans" panose="020B0602030504020204" pitchFamily="34" charset="0"/>
              </a:rPr>
              <a:t> </a:t>
            </a:r>
            <a:r>
              <a:rPr lang="en-GB" sz="2800" dirty="0" err="1">
                <a:latin typeface="Lucida Sans" panose="020B0602030504020204" pitchFamily="34" charset="0"/>
              </a:rPr>
              <a:t>o’r</a:t>
            </a:r>
            <a:r>
              <a:rPr lang="en-GB" sz="2800" dirty="0">
                <a:latin typeface="Lucida Sans" panose="020B0602030504020204" pitchFamily="34" charset="0"/>
              </a:rPr>
              <a:t> </a:t>
            </a:r>
            <a:r>
              <a:rPr lang="en-GB" sz="2800" dirty="0" err="1">
                <a:latin typeface="Lucida Sans" panose="020B0602030504020204" pitchFamily="34" charset="0"/>
              </a:rPr>
              <a:t>rhesymau</a:t>
            </a:r>
            <a:r>
              <a:rPr lang="en-GB" sz="2800" dirty="0">
                <a:latin typeface="Lucida Sans" panose="020B0602030504020204" pitchFamily="34" charset="0"/>
              </a:rPr>
              <a:t> </a:t>
            </a:r>
            <a:r>
              <a:rPr lang="en-GB" sz="2800" dirty="0" err="1">
                <a:latin typeface="Lucida Sans" panose="020B0602030504020204" pitchFamily="34" charset="0"/>
              </a:rPr>
              <a:t>dros</a:t>
            </a:r>
            <a:r>
              <a:rPr lang="en-GB" sz="2800" dirty="0">
                <a:latin typeface="Lucida Sans" panose="020B0602030504020204" pitchFamily="34" charset="0"/>
              </a:rPr>
              <a:t> </a:t>
            </a:r>
            <a:r>
              <a:rPr lang="en-GB" sz="2800" dirty="0" err="1">
                <a:latin typeface="Lucida Sans" panose="020B0602030504020204" pitchFamily="34" charset="0"/>
              </a:rPr>
              <a:t>lên-ladrad</a:t>
            </a:r>
            <a:br>
              <a:rPr lang="en-GB" sz="2800" dirty="0">
                <a:solidFill>
                  <a:srgbClr val="0000FF"/>
                </a:solidFill>
                <a:latin typeface="Lucida Sans" panose="020B0602030504020204" pitchFamily="34" charset="0"/>
              </a:rPr>
            </a:br>
            <a:r>
              <a:rPr lang="en-GB" sz="2800" dirty="0">
                <a:solidFill>
                  <a:srgbClr val="0000FF"/>
                </a:solidFill>
                <a:latin typeface="Lucida Sans" panose="020B0602030504020204" pitchFamily="34" charset="0"/>
              </a:rPr>
              <a:t>Awareness of the reasons for plagiarism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12634" y="1052736"/>
            <a:ext cx="4593654" cy="5040560"/>
          </a:xfrm>
        </p:spPr>
        <p:txBody>
          <a:bodyPr>
            <a:noAutofit/>
          </a:bodyPr>
          <a:lstStyle/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Being unclear about what plagiarism is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Poor time management skills 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Ineffective method of note-taking – e.g. not always recording the source of information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Feeling under extreme pressure to pass or succeed 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Different cultural values/practising different academic conventions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Believing that it will not be detected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Knowing that the syllabus has stayed the same each year – e.g. having access to work from previous students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Lack of academic confidence</a:t>
            </a:r>
          </a:p>
          <a:p>
            <a:r>
              <a:rPr lang="en-GB" sz="1600" dirty="0">
                <a:solidFill>
                  <a:srgbClr val="0000FF"/>
                </a:solidFill>
                <a:latin typeface="Lucida Sans" panose="020B0602030504020204" pitchFamily="34" charset="0"/>
              </a:rPr>
              <a:t>Being conditioned from secondary schooling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052736"/>
            <a:ext cx="4335338" cy="4639369"/>
          </a:xfrm>
        </p:spPr>
        <p:txBody>
          <a:bodyPr>
            <a:normAutofit fontScale="62500" lnSpcReduction="20000"/>
          </a:bodyPr>
          <a:lstStyle/>
          <a:p>
            <a:r>
              <a:rPr lang="cy-GB" dirty="0">
                <a:latin typeface="Lucida Sans" panose="020B0602030504020204" pitchFamily="34" charset="0"/>
              </a:rPr>
              <a:t>Yn aneglur ynghylch llen-ladrad</a:t>
            </a:r>
          </a:p>
          <a:p>
            <a:r>
              <a:rPr lang="cy-GB" dirty="0">
                <a:latin typeface="Lucida Sans" panose="020B0602030504020204" pitchFamily="34" charset="0"/>
              </a:rPr>
              <a:t>Sgiliau rheoli amser gwael</a:t>
            </a:r>
          </a:p>
          <a:p>
            <a:r>
              <a:rPr lang="cy-GB" dirty="0">
                <a:latin typeface="Lucida Sans" panose="020B0602030504020204" pitchFamily="34" charset="0"/>
              </a:rPr>
              <a:t>Dull aneffeithiol o gymryd nodiadau – e.e. diffyg cofnodi o ble daeth y wybodaeth</a:t>
            </a:r>
          </a:p>
          <a:p>
            <a:r>
              <a:rPr lang="cy-GB" dirty="0">
                <a:latin typeface="Lucida Sans" panose="020B0602030504020204" pitchFamily="34" charset="0"/>
              </a:rPr>
              <a:t>Teimlo dan bwysau eithafol i basio neu lwyddo</a:t>
            </a:r>
          </a:p>
          <a:p>
            <a:r>
              <a:rPr lang="cy-GB" dirty="0">
                <a:latin typeface="Lucida Sans" panose="020B0602030504020204" pitchFamily="34" charset="0"/>
              </a:rPr>
              <a:t>Gwahanol werthoedd diwylliannol/ymarfer gwahanol gonfensiynau academaidd</a:t>
            </a:r>
          </a:p>
          <a:p>
            <a:r>
              <a:rPr lang="cy-GB" dirty="0">
                <a:latin typeface="Lucida Sans" panose="020B0602030504020204" pitchFamily="34" charset="0"/>
              </a:rPr>
              <a:t>Credu na fydd yn cael ei ganfod</a:t>
            </a:r>
          </a:p>
          <a:p>
            <a:r>
              <a:rPr lang="cy-GB" dirty="0">
                <a:latin typeface="Lucida Sans" panose="020B0602030504020204" pitchFamily="34" charset="0"/>
              </a:rPr>
              <a:t>Gwybod bod y cynnwys wedi aros yr un fath bob blwyddyn – e.e. cael cyrchiad at waith myfyrwyr blaenorol</a:t>
            </a:r>
          </a:p>
          <a:p>
            <a:r>
              <a:rPr lang="cy-GB" dirty="0">
                <a:latin typeface="Lucida Sans" panose="020B0602030504020204" pitchFamily="34" charset="0"/>
              </a:rPr>
              <a:t>Diffyg hyder academaidd</a:t>
            </a:r>
          </a:p>
          <a:p>
            <a:r>
              <a:rPr lang="cy-GB" dirty="0">
                <a:latin typeface="Lucida Sans" panose="020B0602030504020204" pitchFamily="34" charset="0"/>
              </a:rPr>
              <a:t>Cael ei cyflyru o addysg uwchradd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506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sz="3600" dirty="0">
                <a:latin typeface="Lucida Sans" panose="020B0602030504020204" pitchFamily="34" charset="0"/>
              </a:rPr>
              <a:t>Turnitin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Adnodd ar-lein sy'n helpu staff i ganfod llên-ladrad posib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Cymharu gwaith myfyrwyr yn erbyn cronfa ddata fawr iawn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Yn helpu myfyrwyr i leihau canran tebygrwydd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Online resource which helps staff detect potential plagiarism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Compares students’ work against very large database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Helps students reduce percentage of similarity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247793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Lucida Sans" panose="020B0602030504020204" pitchFamily="34" charset="0"/>
              </a:rPr>
              <a:t>Canfod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Llên-ladrad</a:t>
            </a:r>
            <a:br>
              <a:rPr lang="en-GB" sz="3200" dirty="0">
                <a:latin typeface="Lucida Sans" panose="020B0602030504020204" pitchFamily="34" charset="0"/>
              </a:rPr>
            </a:br>
            <a:r>
              <a:rPr lang="en-GB" sz="3200" dirty="0">
                <a:solidFill>
                  <a:srgbClr val="0000FF"/>
                </a:solidFill>
                <a:latin typeface="Lucida Sans" panose="020B0602030504020204" pitchFamily="34" charset="0"/>
              </a:rPr>
              <a:t>Detecting Plagiarism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3"/>
          <a:srcRect l="831" t="10344" r="1784" b="9261"/>
          <a:stretch/>
        </p:blipFill>
        <p:spPr bwMode="auto">
          <a:xfrm>
            <a:off x="484582" y="1340768"/>
            <a:ext cx="8191873" cy="51845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05150" y="2543175"/>
            <a:ext cx="16668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3105150" y="2543174"/>
            <a:ext cx="1666875" cy="3000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7" name="TextBox 6"/>
          <p:cNvSpPr txBox="1"/>
          <p:nvPr/>
        </p:nvSpPr>
        <p:spPr>
          <a:xfrm>
            <a:off x="1143000" y="5724525"/>
            <a:ext cx="28098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(</a:t>
            </a:r>
            <a:r>
              <a:rPr lang="en-GB" sz="1350" dirty="0" err="1"/>
              <a:t>Turnitin</a:t>
            </a:r>
            <a:r>
              <a:rPr lang="en-GB" sz="1350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3996019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y-GB" sz="3600" dirty="0">
                <a:latin typeface="Lucida Sans" panose="020B0602030504020204" pitchFamily="34" charset="0"/>
              </a:rPr>
              <a:t>Turnitin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https://moodle.uwtsd.ac.uk/course/view.php?id=3441</a:t>
            </a:r>
            <a:endParaRPr lang="en-US" dirty="0"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3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sz="3600" dirty="0">
                <a:latin typeface="Lucida Sans" panose="020B0602030504020204" pitchFamily="34" charset="0"/>
              </a:rPr>
              <a:t>Turnitin – Aseiniadau/</a:t>
            </a:r>
            <a:r>
              <a:rPr lang="cy-GB" sz="3600" dirty="0">
                <a:solidFill>
                  <a:srgbClr val="0000FF"/>
                </a:solidFill>
                <a:latin typeface="Lucida Sans" panose="020B0602030504020204" pitchFamily="34" charset="0"/>
              </a:rPr>
              <a:t>Assignments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4680520" cy="4857403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Llwythwch aseiniad ar ddolen DRAFFT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Edrychwch ar yr adroddiad tebygrwydd (MEWN LLIW)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Hyd yn oed os yw canran isel, rhaid i chi wirio pob darn lliwgar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032" y="1268760"/>
            <a:ext cx="4283968" cy="4857403"/>
          </a:xfrm>
        </p:spPr>
        <p:txBody>
          <a:bodyPr/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Upload assignment onto DRAFT link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Check similarity report (IN COLOUR)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Even if low percentage, you must check every coloured segment</a:t>
            </a:r>
          </a:p>
        </p:txBody>
      </p:sp>
    </p:spTree>
    <p:extLst>
      <p:ext uri="{BB962C8B-B14F-4D97-AF65-F5344CB8AC3E}">
        <p14:creationId xmlns:p14="http://schemas.microsoft.com/office/powerpoint/2010/main" val="1749406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sz="3600" dirty="0">
                <a:latin typeface="Lucida Sans" panose="020B0602030504020204" pitchFamily="34" charset="0"/>
              </a:rPr>
              <a:t>Turnitin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EWCH AMDANI ...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A oes llawer o liw?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Efallai bod angen fwy o aralleirio?</a:t>
            </a:r>
          </a:p>
          <a:p>
            <a:pPr>
              <a:defRPr/>
            </a:pPr>
            <a:r>
              <a:rPr lang="cy-GB" dirty="0">
                <a:latin typeface="Lucida Sans" panose="020B0602030504020204" pitchFamily="34" charset="0"/>
              </a:rPr>
              <a:t>Efallai bod angen lleihau’r nifer o dyfyniadau uniongyrchol?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/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Lucida Sans" panose="020B0602030504020204" pitchFamily="34" charset="0"/>
              </a:rPr>
              <a:t>HAVE A GO...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Is there a lot of </a:t>
            </a:r>
            <a:r>
              <a:rPr lang="en-US" dirty="0" err="1">
                <a:solidFill>
                  <a:srgbClr val="0000FF"/>
                </a:solidFill>
                <a:latin typeface="Lucida Sans" panose="020B0602030504020204" pitchFamily="34" charset="0"/>
              </a:rPr>
              <a:t>colour</a:t>
            </a: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?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Perhaps more paraphrasing is required?</a:t>
            </a:r>
          </a:p>
          <a:p>
            <a:pPr>
              <a:defRPr/>
            </a:pPr>
            <a:r>
              <a:rPr lang="en-US" dirty="0">
                <a:solidFill>
                  <a:srgbClr val="0000FF"/>
                </a:solidFill>
                <a:latin typeface="Lucida Sans" panose="020B0602030504020204" pitchFamily="34" charset="0"/>
              </a:rPr>
              <a:t>Perhaps amount of direct quotations need to be reduced?</a:t>
            </a:r>
            <a:endParaRPr lang="cy-GB" dirty="0">
              <a:solidFill>
                <a:srgbClr val="0000FF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54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15602"/>
          </a:xfrm>
        </p:spPr>
        <p:txBody>
          <a:bodyPr>
            <a:normAutofit fontScale="90000"/>
          </a:bodyPr>
          <a:lstStyle/>
          <a:p>
            <a:r>
              <a:rPr lang="en-GB" altLang="en-US" sz="3200" dirty="0" err="1">
                <a:latin typeface="Lucida Sans" panose="020B0602030504020204" pitchFamily="34" charset="0"/>
              </a:rPr>
              <a:t>Cyfeirnodi</a:t>
            </a:r>
            <a:r>
              <a:rPr lang="en-GB" altLang="en-US" sz="3200" dirty="0">
                <a:latin typeface="Lucida Sans" panose="020B0602030504020204" pitchFamily="34" charset="0"/>
              </a:rPr>
              <a:t> </a:t>
            </a:r>
            <a:r>
              <a:rPr lang="en-GB" altLang="en-US" sz="3200" dirty="0" err="1">
                <a:latin typeface="Lucida Sans" panose="020B0602030504020204" pitchFamily="34" charset="0"/>
              </a:rPr>
              <a:t>uniongyrchol</a:t>
            </a:r>
            <a:br>
              <a:rPr lang="en-GB" altLang="en-US" sz="3200" dirty="0">
                <a:latin typeface="Lucida Sans" panose="020B0602030504020204" pitchFamily="34" charset="0"/>
              </a:rPr>
            </a:br>
            <a:r>
              <a:rPr lang="en-GB" altLang="en-US" sz="3200" dirty="0">
                <a:solidFill>
                  <a:srgbClr val="0000FF"/>
                </a:solidFill>
                <a:latin typeface="Lucida Sans" panose="020B0602030504020204" pitchFamily="34" charset="0"/>
              </a:rPr>
              <a:t>Direct referencing</a:t>
            </a:r>
            <a:endParaRPr lang="cy-GB" altLang="en-US" sz="3200" dirty="0">
              <a:solidFill>
                <a:srgbClr val="0000FF"/>
              </a:solidFill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>
            <a:normAutofit/>
          </a:bodyPr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Awgryma Knight (2011) fod chwarae yn yr awyr agored yn rhoi sgiliau cymdeithasol pwysig i blant.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cy-GB" altLang="cy-GB" sz="2400" kern="0" dirty="0">
              <a:solidFill>
                <a:srgbClr val="000000"/>
              </a:solidFill>
              <a:latin typeface="Lucida Sans" pitchFamily="34" charset="0"/>
              <a:ea typeface="ＭＳ Ｐゴシック" pitchFamily="34" charset="-128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cy-GB" altLang="cy-GB" sz="2400" kern="0" dirty="0">
                <a:solidFill>
                  <a:srgbClr val="000000"/>
                </a:solidFill>
                <a:latin typeface="Lucida Sans" pitchFamily="34" charset="0"/>
                <a:ea typeface="ＭＳ Ｐゴシック" pitchFamily="34" charset="-128"/>
              </a:rPr>
              <a:t>Mae chwarae yn yr awyr agored yn darparu nifer o sgiliau cymdeithasol pwysig. Cefnogir y farn hon gan Knight (2011).</a:t>
            </a: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srgbClr val="0000FF"/>
                </a:solidFill>
                <a:latin typeface="Lucida Sans" panose="020B0602040502020204" pitchFamily="34" charset="0"/>
              </a:rPr>
              <a:t>Knight (2011) suggests that outdoor play provides children with important social skills.</a:t>
            </a:r>
          </a:p>
          <a:p>
            <a:pPr>
              <a:defRPr/>
            </a:pPr>
            <a:endParaRPr lang="en-US" sz="2400" dirty="0">
              <a:solidFill>
                <a:srgbClr val="0000FF"/>
              </a:solidFill>
              <a:latin typeface="Lucida Sans" panose="020B06020405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srgbClr val="0000FF"/>
                </a:solidFill>
                <a:latin typeface="Lucida Sans" panose="020B0602040502020204" pitchFamily="34" charset="0"/>
              </a:rPr>
              <a:t>Outdoor play provides several important social skills. This view is supported by Knight (2011).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190396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y-GB" sz="3600" dirty="0">
                <a:latin typeface="Lucida Sans" panose="020B0602030504020204" pitchFamily="34" charset="0"/>
              </a:rPr>
              <a:t>Yn y rhestr o gyfeiriadau...</a:t>
            </a:r>
            <a:br>
              <a:rPr lang="cy-GB" sz="3600" dirty="0">
                <a:latin typeface="Lucida Sans" panose="020B0602030504020204" pitchFamily="34" charset="0"/>
              </a:rPr>
            </a:br>
            <a:r>
              <a:rPr lang="cy-GB" sz="3600" dirty="0">
                <a:solidFill>
                  <a:srgbClr val="0000FF"/>
                </a:solidFill>
                <a:latin typeface="Lucida Sans" panose="020B0602030504020204" pitchFamily="34" charset="0"/>
              </a:rPr>
              <a:t>In the reference list...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Lucida Sans" panose="020B0602030504020204" pitchFamily="34" charset="0"/>
              </a:rPr>
              <a:t>Knight, S. (2011) </a:t>
            </a:r>
            <a:r>
              <a:rPr lang="en-US" i="1" dirty="0">
                <a:latin typeface="Lucida Sans" panose="020B0602030504020204" pitchFamily="34" charset="0"/>
              </a:rPr>
              <a:t>Risk and Adventure in Early Years Outdoor Play: Learning from Forest Schools.</a:t>
            </a:r>
            <a:r>
              <a:rPr lang="en-US" dirty="0">
                <a:latin typeface="Lucida Sans" panose="020B0602030504020204" pitchFamily="34" charset="0"/>
              </a:rPr>
              <a:t> London: SAGE Publications Ltd.</a:t>
            </a:r>
          </a:p>
        </p:txBody>
      </p:sp>
    </p:spTree>
    <p:extLst>
      <p:ext uri="{BB962C8B-B14F-4D97-AF65-F5344CB8AC3E}">
        <p14:creationId xmlns:p14="http://schemas.microsoft.com/office/powerpoint/2010/main" val="4239251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y-GB" altLang="en-US" sz="3600" dirty="0">
                <a:latin typeface="Lucida Sans" panose="020B0602030504020204" pitchFamily="34" charset="0"/>
              </a:rPr>
              <a:t>Cofiwch!</a:t>
            </a:r>
            <a:br>
              <a:rPr lang="en-GB" altLang="en-US" sz="3600" dirty="0">
                <a:latin typeface="Lucida Sans" panose="020B0602030504020204" pitchFamily="34" charset="0"/>
              </a:rPr>
            </a:br>
            <a:r>
              <a:rPr lang="en-GB" altLang="en-US" sz="3600" dirty="0">
                <a:solidFill>
                  <a:srgbClr val="0000FF"/>
                </a:solidFill>
                <a:latin typeface="Lucida Sans" panose="020B0602030504020204" pitchFamily="34" charset="0"/>
              </a:rPr>
              <a:t>Remember!</a:t>
            </a:r>
            <a:endParaRPr lang="cy-GB" altLang="en-US" sz="3600" dirty="0">
              <a:solidFill>
                <a:srgbClr val="0000FF"/>
              </a:solidFill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4536504" cy="478539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y-GB" dirty="0">
                <a:latin typeface="Lucida Sans" panose="020B0602040502020204" pitchFamily="34" charset="0"/>
              </a:rPr>
              <a:t>Manylion y ffynhonnell yn y drefn gywir.</a:t>
            </a:r>
          </a:p>
          <a:p>
            <a:pPr>
              <a:defRPr/>
            </a:pPr>
            <a:r>
              <a:rPr lang="cy-GB" dirty="0">
                <a:latin typeface="Lucida Sans" panose="020B0602040502020204" pitchFamily="34" charset="0"/>
              </a:rPr>
              <a:t>Defnydd cywir o atalnodi.</a:t>
            </a:r>
          </a:p>
          <a:p>
            <a:pPr>
              <a:defRPr/>
            </a:pPr>
            <a:r>
              <a:rPr lang="cy-GB" dirty="0">
                <a:latin typeface="Lucida Sans" panose="020B0602040502020204" pitchFamily="34" charset="0"/>
              </a:rPr>
              <a:t>Dylai manylion y ffynhonnell gyfateb yn union gyda’r rhestr o gyfeiriadau.</a:t>
            </a:r>
          </a:p>
          <a:p>
            <a:pPr>
              <a:defRPr/>
            </a:pPr>
            <a:r>
              <a:rPr lang="cy-GB" dirty="0">
                <a:latin typeface="Lucida Sans" panose="020B0602040502020204" pitchFamily="34" charset="0"/>
              </a:rPr>
              <a:t>Trefn yr wyddor.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1340768"/>
            <a:ext cx="4396680" cy="478539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Lucida Sans" panose="020B0602040502020204" pitchFamily="34" charset="0"/>
              </a:rPr>
              <a:t>Correct order of the sources’ details.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Lucida Sans" panose="020B0602040502020204" pitchFamily="34" charset="0"/>
              </a:rPr>
              <a:t>Correct use of punctuation.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Lucida Sans" panose="020B0602040502020204" pitchFamily="34" charset="0"/>
              </a:rPr>
              <a:t>Details should correspond exactly with reference list.</a:t>
            </a:r>
          </a:p>
          <a:p>
            <a:pPr>
              <a:defRPr/>
            </a:pPr>
            <a:r>
              <a:rPr lang="en-GB" dirty="0">
                <a:solidFill>
                  <a:srgbClr val="0000FF"/>
                </a:solidFill>
                <a:latin typeface="Lucida Sans" panose="020B0602040502020204" pitchFamily="34" charset="0"/>
              </a:rPr>
              <a:t>Alphabetical order</a:t>
            </a:r>
            <a:r>
              <a:rPr lang="en-GB" dirty="0">
                <a:latin typeface="Lucida Sans" panose="020B0602040502020204" pitchFamily="34" charset="0"/>
              </a:rPr>
              <a:t>.</a:t>
            </a:r>
            <a:endParaRPr lang="cy-GB" dirty="0">
              <a:latin typeface="Lucida Sans" panose="020B06020405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009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>
                <a:latin typeface="Lucida Sans" panose="020B0602030504020204" pitchFamily="34" charset="0"/>
              </a:rPr>
              <a:t>HARVARD</a:t>
            </a:r>
            <a:endParaRPr lang="en-US" sz="3600" dirty="0">
              <a:latin typeface="Lucida Sans" panose="020B0602030504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417638"/>
            <a:ext cx="4468688" cy="4171603"/>
          </a:xfrm>
        </p:spPr>
        <p:txBody>
          <a:bodyPr/>
          <a:lstStyle/>
          <a:p>
            <a:r>
              <a:rPr lang="en-GB" sz="3200" dirty="0" err="1">
                <a:latin typeface="Lucida Sans" panose="020B0602030504020204" pitchFamily="34" charset="0"/>
              </a:rPr>
              <a:t>Cofiwch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gyfeirio</a:t>
            </a:r>
            <a:r>
              <a:rPr lang="en-GB" sz="3200" dirty="0">
                <a:latin typeface="Lucida Sans" panose="020B0602030504020204" pitchFamily="34" charset="0"/>
              </a:rPr>
              <a:t> at y </a:t>
            </a:r>
            <a:r>
              <a:rPr lang="en-GB" sz="3200" dirty="0" err="1">
                <a:latin typeface="Lucida Sans" panose="020B0602030504020204" pitchFamily="34" charset="0"/>
              </a:rPr>
              <a:t>llawlyfr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cyfeirnodi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sydd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ar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gael</a:t>
            </a:r>
            <a:r>
              <a:rPr lang="en-GB" sz="3200" dirty="0">
                <a:latin typeface="Lucida Sans" panose="020B0602030504020204" pitchFamily="34" charset="0"/>
              </a:rPr>
              <a:t> </a:t>
            </a:r>
            <a:r>
              <a:rPr lang="en-GB" sz="3200" dirty="0" err="1">
                <a:latin typeface="Lucida Sans" panose="020B0602030504020204" pitchFamily="34" charset="0"/>
              </a:rPr>
              <a:t>ar</a:t>
            </a:r>
            <a:r>
              <a:rPr lang="en-GB" sz="3200" dirty="0">
                <a:latin typeface="Lucida Sans" panose="020B0602030504020204" pitchFamily="34" charset="0"/>
              </a:rPr>
              <a:t> Moodle </a:t>
            </a:r>
            <a:r>
              <a:rPr lang="en-GB" sz="3200" dirty="0" err="1">
                <a:latin typeface="Lucida Sans" panose="020B0602030504020204" pitchFamily="34" charset="0"/>
              </a:rPr>
              <a:t>hefyd</a:t>
            </a:r>
            <a:r>
              <a:rPr lang="en-GB" sz="3200" dirty="0">
                <a:latin typeface="Lucida Sans" panose="020B0602030504020204" pitchFamily="34" charset="0"/>
              </a:rPr>
              <a:t>.</a:t>
            </a:r>
          </a:p>
          <a:p>
            <a:r>
              <a:rPr lang="en-US" sz="3200" dirty="0">
                <a:solidFill>
                  <a:srgbClr val="0000FF"/>
                </a:solidFill>
                <a:latin typeface="Lucida Sans" panose="020B0602030504020204" pitchFamily="34" charset="0"/>
              </a:rPr>
              <a:t>Remember to refer to the referencing handbook also available on Moodle.</a:t>
            </a:r>
          </a:p>
          <a:p>
            <a:endParaRPr lang="en-US" sz="3200" dirty="0">
              <a:latin typeface="Lucida Sans" panose="020B0602030504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7638"/>
            <a:ext cx="4495800" cy="4171603"/>
          </a:xfrm>
        </p:spPr>
        <p:txBody>
          <a:bodyPr/>
          <a:lstStyle/>
          <a:p>
            <a:r>
              <a:rPr lang="en-US" sz="3200" dirty="0">
                <a:solidFill>
                  <a:srgbClr val="0000FF"/>
                </a:solidFill>
                <a:latin typeface="Lucida Sans" panose="020B0602030504020204" pitchFamily="34" charset="0"/>
              </a:rPr>
              <a:t>https://uwtsd.ac.uk/media/uwtsd-website/content-assets/documents/library-and-learning-resources/infoskills/Harvard-eng_v.1.2.pdf</a:t>
            </a:r>
          </a:p>
        </p:txBody>
      </p:sp>
    </p:spTree>
    <p:extLst>
      <p:ext uri="{BB962C8B-B14F-4D97-AF65-F5344CB8AC3E}">
        <p14:creationId xmlns:p14="http://schemas.microsoft.com/office/powerpoint/2010/main" val="222100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sz="3600" dirty="0"/>
            </a:br>
            <a:r>
              <a:rPr lang="en-GB" altLang="en-US" sz="3600" dirty="0" err="1">
                <a:latin typeface="Lucida Sans" panose="020B0602030504020204" pitchFamily="34" charset="0"/>
              </a:rPr>
              <a:t>Tasg</a:t>
            </a:r>
            <a:br>
              <a:rPr lang="en-GB" altLang="en-US" sz="3600" dirty="0">
                <a:latin typeface="Lucida Sans" panose="020B0602030504020204" pitchFamily="34" charset="0"/>
              </a:rPr>
            </a:br>
            <a:r>
              <a:rPr lang="en-GB" altLang="en-US" sz="3600" dirty="0">
                <a:solidFill>
                  <a:srgbClr val="0000FF"/>
                </a:solidFill>
                <a:latin typeface="Lucida Sans" panose="020B0602030504020204" pitchFamily="34" charset="0"/>
              </a:rPr>
              <a:t>Task</a:t>
            </a: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y-GB" altLang="en-US" dirty="0">
                <a:latin typeface="Lucida Sans" panose="020B0602030504020204" pitchFamily="34" charset="0"/>
                <a:cs typeface="Arial" panose="020B0604020202020204" pitchFamily="34" charset="0"/>
              </a:rPr>
              <a:t>Gyda’r llyfrau a ddarperir, dilynwch y cyfarwyddiadau (o’r ddarlith a’r llawlyfr cyfeirnodi) a fformatiwch rhestr o gyfeiriadau o 10 ffynhonnell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cy-GB" altLang="en-US" sz="2000" kern="0" dirty="0">
              <a:solidFill>
                <a:srgbClr val="000000"/>
              </a:solidFill>
              <a:latin typeface="Lucida Sans" pitchFamily="34" charset="0"/>
              <a:ea typeface="ＭＳ Ｐゴシック" pitchFamily="34" charset="-12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Lucida Sans" panose="020B0602030504020204" pitchFamily="34" charset="0"/>
              </a:rPr>
              <a:t>With the books provided, follow the guidance (from the lecture and referencing handbook) and format a reference list of 10 sources</a:t>
            </a:r>
            <a:endParaRPr lang="en-US" dirty="0">
              <a:solidFill>
                <a:srgbClr val="0000FF"/>
              </a:solidFill>
              <a:latin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41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ema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ema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BrightEyesHarvey:Applications (Mac OS 9):Microsoft Office 98:Templates:Blank Presentation</Template>
  <TotalTime>2390</TotalTime>
  <Words>992</Words>
  <Application>Microsoft Office PowerPoint</Application>
  <PresentationFormat>On-screen Show (4:3)</PresentationFormat>
  <Paragraphs>174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Myriad Pro</vt:lpstr>
      <vt:lpstr>Arial</vt:lpstr>
      <vt:lpstr>Calibri</vt:lpstr>
      <vt:lpstr>Calibri Light</vt:lpstr>
      <vt:lpstr>Lucida Sans</vt:lpstr>
      <vt:lpstr>Times</vt:lpstr>
      <vt:lpstr>Office Theme</vt:lpstr>
      <vt:lpstr>PowerPoint Presentation</vt:lpstr>
      <vt:lpstr>      Cynnwys          Content</vt:lpstr>
      <vt:lpstr>Adnoddau Resources</vt:lpstr>
      <vt:lpstr>Beth yw cyfeirnodi? What is referencing?</vt:lpstr>
      <vt:lpstr>Pam?   Why?</vt:lpstr>
      <vt:lpstr>A ydych erioed wedi cael unrhyw beth wedi'i ddwyn? Have you ever had anything stolen?</vt:lpstr>
      <vt:lpstr>Felly beth yn union yw llên-ladrad? So what exactly is plagiarism?</vt:lpstr>
      <vt:lpstr>‘Respecting authorship through good academic practice is one of the key values of higher education in the UK.’ (University of Essex, n.d.) </vt:lpstr>
      <vt:lpstr>Ymwybyddiaeth o’r rhesymau dros lên-ladrad Awareness of the reasons for plagiarism</vt:lpstr>
      <vt:lpstr>Turnitin</vt:lpstr>
      <vt:lpstr>Canfod Llên-ladrad Detecting Plagiarism</vt:lpstr>
      <vt:lpstr>Turnitin</vt:lpstr>
      <vt:lpstr>Turnitin – Aseiniadau/Assignments</vt:lpstr>
      <vt:lpstr>Turnitin</vt:lpstr>
      <vt:lpstr>Cyfeirnodi uniongyrchol Direct referencing</vt:lpstr>
      <vt:lpstr>Yn y rhestr o gyfeiriadau... In the reference list...</vt:lpstr>
      <vt:lpstr>Cofiwch! Remember!</vt:lpstr>
      <vt:lpstr>HARVARD</vt:lpstr>
      <vt:lpstr> Tasg Task </vt:lpstr>
    </vt:vector>
  </TitlesOfParts>
  <Company>Stills Design &amp; Advertising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Templed PowerPoint Bwrdd yr Iaith Gymraeg</dc:title>
  <dc:creator>chris carpenter</dc:creator>
  <cp:keywords>templed, dempled, thempled, powerpoint, bwrdd, fwrdd, iaith, cymraeg, gymraeg, chymraeg, cyflwyniadau, gyflwyniadau, chyflwyniadau, delwedd, ddelwedd,</cp:keywords>
  <cp:lastModifiedBy>Glenda Tinney</cp:lastModifiedBy>
  <cp:revision>113</cp:revision>
  <dcterms:created xsi:type="dcterms:W3CDTF">2004-04-06T15:50:52Z</dcterms:created>
  <dcterms:modified xsi:type="dcterms:W3CDTF">2021-08-11T12:23:26Z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WLBCategory">
    <vt:lpwstr>61</vt:lpwstr>
  </property>
  <property fmtid="{D5CDD505-2E9C-101B-9397-08002B2CF9AE}" pid="3" name="Target Audiences">
    <vt:lpwstr/>
  </property>
  <property fmtid="{D5CDD505-2E9C-101B-9397-08002B2CF9AE}" pid="4" name="Description0">
    <vt:lpwstr>Dyma dempled y Bwrdd ar gyfer cyflwyniadau PowerPoint. Mae'n cynnwys gwybodaeth a fydd o gymorth i chi lunio cyflwyniadau sydd yn cyflwyno delwedd y Bwrdd yn gyson. Cofiwch lynu'n gaeth at y templed - peidiwch â'i newid o gwbl.</vt:lpwstr>
  </property>
  <property fmtid="{D5CDD505-2E9C-101B-9397-08002B2CF9AE}" pid="5" name="Sites">
    <vt:lpwstr>;#Intranet Site;#</vt:lpwstr>
  </property>
  <property fmtid="{D5CDD505-2E9C-101B-9397-08002B2CF9AE}" pid="6" name="Name">
    <vt:lpwstr>1091.PPT</vt:lpwstr>
  </property>
  <property fmtid="{D5CDD505-2E9C-101B-9397-08002B2CF9AE}" pid="7" name="Date">
    <vt:lpwstr>2007-03-12T00:00:00Z</vt:lpwstr>
  </property>
  <property fmtid="{D5CDD505-2E9C-101B-9397-08002B2CF9AE}" pid="8" name="Order">
    <vt:lpwstr>211100.000000000</vt:lpwstr>
  </property>
  <property fmtid="{D5CDD505-2E9C-101B-9397-08002B2CF9AE}" pid="9" name="Hidden">
    <vt:lpwstr>0</vt:lpwstr>
  </property>
  <property fmtid="{D5CDD505-2E9C-101B-9397-08002B2CF9AE}" pid="10" name="IsPopular">
    <vt:lpwstr>0</vt:lpwstr>
  </property>
  <property fmtid="{D5CDD505-2E9C-101B-9397-08002B2CF9AE}" pid="11" name="xd_Signature">
    <vt:lpwstr/>
  </property>
  <property fmtid="{D5CDD505-2E9C-101B-9397-08002B2CF9AE}" pid="12" name="TemplateUrl">
    <vt:lpwstr/>
  </property>
  <property fmtid="{D5CDD505-2E9C-101B-9397-08002B2CF9AE}" pid="13" name="PublishingStartDate">
    <vt:lpwstr/>
  </property>
  <property fmtid="{D5CDD505-2E9C-101B-9397-08002B2CF9AE}" pid="14" name="PublishingExpirationDate">
    <vt:lpwstr/>
  </property>
  <property fmtid="{D5CDD505-2E9C-101B-9397-08002B2CF9AE}" pid="15" name="xd_ProgID">
    <vt:lpwstr/>
  </property>
  <property fmtid="{D5CDD505-2E9C-101B-9397-08002B2CF9AE}" pid="16" name="_SourceUrl">
    <vt:lpwstr/>
  </property>
  <property fmtid="{D5CDD505-2E9C-101B-9397-08002B2CF9AE}" pid="17" name="Keywords0">
    <vt:lpwstr>templed, dempled, thempled, powerpoint, bwrdd, fwrdd, iaith, cymraeg, gymraeg, chymraeg, cyflwyniadau, gyflwyniadau, chyflwyniadau, delwedd, ddelwedd, </vt:lpwstr>
  </property>
  <property fmtid="{D5CDD505-2E9C-101B-9397-08002B2CF9AE}" pid="18" name="Language">
    <vt:lpwstr>Welsh</vt:lpwstr>
  </property>
  <property fmtid="{D5CDD505-2E9C-101B-9397-08002B2CF9AE}" pid="19" name="display_urn:schemas-microsoft-com:office:office#Editor">
    <vt:lpwstr>NTDD2413\Operator</vt:lpwstr>
  </property>
  <property fmtid="{D5CDD505-2E9C-101B-9397-08002B2CF9AE}" pid="20" name="display_urn:schemas-microsoft-com:office:office#Author">
    <vt:lpwstr>Jeremy Evas</vt:lpwstr>
  </property>
  <property fmtid="{D5CDD505-2E9C-101B-9397-08002B2CF9AE}" pid="21" name="ContentTypeId">
    <vt:lpwstr>0x01010029C9ACB7DBE74D46989F0EEF1A4019DC</vt:lpwstr>
  </property>
</Properties>
</file>