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7"/>
  </p:notesMasterIdLst>
  <p:sldIdLst>
    <p:sldId id="256" r:id="rId2"/>
    <p:sldId id="257" r:id="rId3"/>
    <p:sldId id="258" r:id="rId4"/>
    <p:sldId id="259" r:id="rId5"/>
    <p:sldId id="260" r:id="rId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59" d="100"/>
          <a:sy n="59" d="100"/>
        </p:scale>
        <p:origin x="964"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83FE012-9DA4-4023-83D0-827FC5ABFBB7}" type="doc">
      <dgm:prSet loTypeId="urn:microsoft.com/office/officeart/2005/8/layout/process5" loCatId="process" qsTypeId="urn:microsoft.com/office/officeart/2005/8/quickstyle/simple1" qsCatId="simple" csTypeId="urn:microsoft.com/office/officeart/2005/8/colors/colorful1" csCatId="colorful"/>
      <dgm:spPr/>
      <dgm:t>
        <a:bodyPr/>
        <a:lstStyle/>
        <a:p>
          <a:endParaRPr lang="en-US"/>
        </a:p>
      </dgm:t>
    </dgm:pt>
    <dgm:pt modelId="{E6C41BD7-0024-4808-B325-C0211A315619}">
      <dgm:prSet/>
      <dgm:spPr/>
      <dgm:t>
        <a:bodyPr/>
        <a:lstStyle/>
        <a:p>
          <a:r>
            <a:rPr lang="en-US" b="0" i="0" baseline="0"/>
            <a:t>Used to assess a person's needs and circumstances. </a:t>
          </a:r>
          <a:endParaRPr lang="en-US"/>
        </a:p>
      </dgm:t>
    </dgm:pt>
    <dgm:pt modelId="{538BF453-7B11-4442-B6EB-B30B01F03937}" type="parTrans" cxnId="{EC32394C-12C1-4BFD-9F14-552F03995627}">
      <dgm:prSet/>
      <dgm:spPr/>
      <dgm:t>
        <a:bodyPr/>
        <a:lstStyle/>
        <a:p>
          <a:endParaRPr lang="en-US"/>
        </a:p>
      </dgm:t>
    </dgm:pt>
    <dgm:pt modelId="{5251F061-96AA-43A1-BDE1-98B2281D2BFD}" type="sibTrans" cxnId="{EC32394C-12C1-4BFD-9F14-552F03995627}">
      <dgm:prSet/>
      <dgm:spPr/>
      <dgm:t>
        <a:bodyPr/>
        <a:lstStyle/>
        <a:p>
          <a:endParaRPr lang="en-US"/>
        </a:p>
      </dgm:t>
    </dgm:pt>
    <dgm:pt modelId="{9EE7C835-46D9-4197-8CE6-E5EF3312C2CB}">
      <dgm:prSet/>
      <dgm:spPr/>
      <dgm:t>
        <a:bodyPr/>
        <a:lstStyle/>
        <a:p>
          <a:r>
            <a:rPr lang="en-US" b="0" i="0" baseline="0"/>
            <a:t>Helps professionals work with families and other services. </a:t>
          </a:r>
          <a:endParaRPr lang="en-US"/>
        </a:p>
      </dgm:t>
    </dgm:pt>
    <dgm:pt modelId="{CF452ACE-D4DB-4746-8623-7095231051AC}" type="parTrans" cxnId="{67634007-AE8B-4780-A7E2-BB2B6A2B70BE}">
      <dgm:prSet/>
      <dgm:spPr/>
      <dgm:t>
        <a:bodyPr/>
        <a:lstStyle/>
        <a:p>
          <a:endParaRPr lang="en-US"/>
        </a:p>
      </dgm:t>
    </dgm:pt>
    <dgm:pt modelId="{14321860-C6C5-4C91-9824-7F8091218F6B}" type="sibTrans" cxnId="{67634007-AE8B-4780-A7E2-BB2B6A2B70BE}">
      <dgm:prSet/>
      <dgm:spPr/>
      <dgm:t>
        <a:bodyPr/>
        <a:lstStyle/>
        <a:p>
          <a:endParaRPr lang="en-US"/>
        </a:p>
      </dgm:t>
    </dgm:pt>
    <dgm:pt modelId="{03893F23-3FB9-498B-8CC5-CC34E10404B7}">
      <dgm:prSet/>
      <dgm:spPr/>
      <dgm:t>
        <a:bodyPr/>
        <a:lstStyle/>
        <a:p>
          <a:r>
            <a:rPr lang="en-US" b="0" i="0" baseline="0"/>
            <a:t>Supports care planning and decision-making. </a:t>
          </a:r>
          <a:endParaRPr lang="en-US"/>
        </a:p>
      </dgm:t>
    </dgm:pt>
    <dgm:pt modelId="{FC07212D-DE8A-4B9E-90FD-E36545A324AD}" type="parTrans" cxnId="{BBC8C0B1-DF82-41BC-817A-6070AE3E230A}">
      <dgm:prSet/>
      <dgm:spPr/>
      <dgm:t>
        <a:bodyPr/>
        <a:lstStyle/>
        <a:p>
          <a:endParaRPr lang="en-US"/>
        </a:p>
      </dgm:t>
    </dgm:pt>
    <dgm:pt modelId="{3B2C117E-302D-4223-AE1C-A0C1359C2A48}" type="sibTrans" cxnId="{BBC8C0B1-DF82-41BC-817A-6070AE3E230A}">
      <dgm:prSet/>
      <dgm:spPr/>
      <dgm:t>
        <a:bodyPr/>
        <a:lstStyle/>
        <a:p>
          <a:endParaRPr lang="en-US"/>
        </a:p>
      </dgm:t>
    </dgm:pt>
    <dgm:pt modelId="{5C5255A2-73DF-4A4D-A15E-7629EE8A9E93}">
      <dgm:prSet/>
      <dgm:spPr/>
      <dgm:t>
        <a:bodyPr/>
        <a:lstStyle/>
        <a:p>
          <a:r>
            <a:rPr lang="en-US" b="0" i="0" baseline="0"/>
            <a:t>Encourages multi-agency working. </a:t>
          </a:r>
          <a:endParaRPr lang="en-US"/>
        </a:p>
      </dgm:t>
    </dgm:pt>
    <dgm:pt modelId="{29795560-F728-461D-AA1F-51A328696E28}" type="parTrans" cxnId="{9CEFDE9B-4754-4A26-9544-BA87DF9A1F4D}">
      <dgm:prSet/>
      <dgm:spPr/>
      <dgm:t>
        <a:bodyPr/>
        <a:lstStyle/>
        <a:p>
          <a:endParaRPr lang="en-US"/>
        </a:p>
      </dgm:t>
    </dgm:pt>
    <dgm:pt modelId="{ED154573-2222-4935-8CEF-C3F9F104C069}" type="sibTrans" cxnId="{9CEFDE9B-4754-4A26-9544-BA87DF9A1F4D}">
      <dgm:prSet/>
      <dgm:spPr/>
      <dgm:t>
        <a:bodyPr/>
        <a:lstStyle/>
        <a:p>
          <a:endParaRPr lang="en-US"/>
        </a:p>
      </dgm:t>
    </dgm:pt>
    <dgm:pt modelId="{1408B28C-F1BC-468D-84CF-9C4DBA565656}" type="pres">
      <dgm:prSet presAssocID="{A83FE012-9DA4-4023-83D0-827FC5ABFBB7}" presName="diagram" presStyleCnt="0">
        <dgm:presLayoutVars>
          <dgm:dir/>
          <dgm:resizeHandles val="exact"/>
        </dgm:presLayoutVars>
      </dgm:prSet>
      <dgm:spPr/>
    </dgm:pt>
    <dgm:pt modelId="{FB7FF271-BD39-4103-AB12-E42AA608E8B8}" type="pres">
      <dgm:prSet presAssocID="{E6C41BD7-0024-4808-B325-C0211A315619}" presName="node" presStyleLbl="node1" presStyleIdx="0" presStyleCnt="4">
        <dgm:presLayoutVars>
          <dgm:bulletEnabled val="1"/>
        </dgm:presLayoutVars>
      </dgm:prSet>
      <dgm:spPr/>
    </dgm:pt>
    <dgm:pt modelId="{225C886B-65D8-4140-9F50-6FC11EF15A16}" type="pres">
      <dgm:prSet presAssocID="{5251F061-96AA-43A1-BDE1-98B2281D2BFD}" presName="sibTrans" presStyleLbl="sibTrans2D1" presStyleIdx="0" presStyleCnt="3"/>
      <dgm:spPr/>
    </dgm:pt>
    <dgm:pt modelId="{216D7853-A4FC-4C63-8219-A6B4080FF25D}" type="pres">
      <dgm:prSet presAssocID="{5251F061-96AA-43A1-BDE1-98B2281D2BFD}" presName="connectorText" presStyleLbl="sibTrans2D1" presStyleIdx="0" presStyleCnt="3"/>
      <dgm:spPr/>
    </dgm:pt>
    <dgm:pt modelId="{5A2B168E-47CE-4648-819E-BB6B762FE3B8}" type="pres">
      <dgm:prSet presAssocID="{9EE7C835-46D9-4197-8CE6-E5EF3312C2CB}" presName="node" presStyleLbl="node1" presStyleIdx="1" presStyleCnt="4">
        <dgm:presLayoutVars>
          <dgm:bulletEnabled val="1"/>
        </dgm:presLayoutVars>
      </dgm:prSet>
      <dgm:spPr/>
    </dgm:pt>
    <dgm:pt modelId="{72484D8E-098F-4F8F-AA83-85F10FE6E776}" type="pres">
      <dgm:prSet presAssocID="{14321860-C6C5-4C91-9824-7F8091218F6B}" presName="sibTrans" presStyleLbl="sibTrans2D1" presStyleIdx="1" presStyleCnt="3"/>
      <dgm:spPr/>
    </dgm:pt>
    <dgm:pt modelId="{34925C9E-E478-4E35-AFB2-7798DE45B735}" type="pres">
      <dgm:prSet presAssocID="{14321860-C6C5-4C91-9824-7F8091218F6B}" presName="connectorText" presStyleLbl="sibTrans2D1" presStyleIdx="1" presStyleCnt="3"/>
      <dgm:spPr/>
    </dgm:pt>
    <dgm:pt modelId="{9E91A11A-0051-4CF8-A2B9-3A0C3C040100}" type="pres">
      <dgm:prSet presAssocID="{03893F23-3FB9-498B-8CC5-CC34E10404B7}" presName="node" presStyleLbl="node1" presStyleIdx="2" presStyleCnt="4">
        <dgm:presLayoutVars>
          <dgm:bulletEnabled val="1"/>
        </dgm:presLayoutVars>
      </dgm:prSet>
      <dgm:spPr/>
    </dgm:pt>
    <dgm:pt modelId="{3941AD20-FCD8-44B5-B2AC-160E5558ADB1}" type="pres">
      <dgm:prSet presAssocID="{3B2C117E-302D-4223-AE1C-A0C1359C2A48}" presName="sibTrans" presStyleLbl="sibTrans2D1" presStyleIdx="2" presStyleCnt="3"/>
      <dgm:spPr/>
    </dgm:pt>
    <dgm:pt modelId="{C88C1C94-A114-46C0-905A-4B22F47CCD58}" type="pres">
      <dgm:prSet presAssocID="{3B2C117E-302D-4223-AE1C-A0C1359C2A48}" presName="connectorText" presStyleLbl="sibTrans2D1" presStyleIdx="2" presStyleCnt="3"/>
      <dgm:spPr/>
    </dgm:pt>
    <dgm:pt modelId="{3B52FAE8-3896-409C-A897-5C68BDB5A07A}" type="pres">
      <dgm:prSet presAssocID="{5C5255A2-73DF-4A4D-A15E-7629EE8A9E93}" presName="node" presStyleLbl="node1" presStyleIdx="3" presStyleCnt="4">
        <dgm:presLayoutVars>
          <dgm:bulletEnabled val="1"/>
        </dgm:presLayoutVars>
      </dgm:prSet>
      <dgm:spPr/>
    </dgm:pt>
  </dgm:ptLst>
  <dgm:cxnLst>
    <dgm:cxn modelId="{67634007-AE8B-4780-A7E2-BB2B6A2B70BE}" srcId="{A83FE012-9DA4-4023-83D0-827FC5ABFBB7}" destId="{9EE7C835-46D9-4197-8CE6-E5EF3312C2CB}" srcOrd="1" destOrd="0" parTransId="{CF452ACE-D4DB-4746-8623-7095231051AC}" sibTransId="{14321860-C6C5-4C91-9824-7F8091218F6B}"/>
    <dgm:cxn modelId="{55EBA508-AB82-483C-A56F-FA422FB477BC}" type="presOf" srcId="{5C5255A2-73DF-4A4D-A15E-7629EE8A9E93}" destId="{3B52FAE8-3896-409C-A897-5C68BDB5A07A}" srcOrd="0" destOrd="0" presId="urn:microsoft.com/office/officeart/2005/8/layout/process5"/>
    <dgm:cxn modelId="{5343242B-BF7C-4344-84CE-EE0A278D55EC}" type="presOf" srcId="{9EE7C835-46D9-4197-8CE6-E5EF3312C2CB}" destId="{5A2B168E-47CE-4648-819E-BB6B762FE3B8}" srcOrd="0" destOrd="0" presId="urn:microsoft.com/office/officeart/2005/8/layout/process5"/>
    <dgm:cxn modelId="{EA767E3A-BA18-4531-8B4C-6B4444587562}" type="presOf" srcId="{3B2C117E-302D-4223-AE1C-A0C1359C2A48}" destId="{C88C1C94-A114-46C0-905A-4B22F47CCD58}" srcOrd="1" destOrd="0" presId="urn:microsoft.com/office/officeart/2005/8/layout/process5"/>
    <dgm:cxn modelId="{005E7C3E-2DBD-4D1D-8447-354CAD8E453F}" type="presOf" srcId="{A83FE012-9DA4-4023-83D0-827FC5ABFBB7}" destId="{1408B28C-F1BC-468D-84CF-9C4DBA565656}" srcOrd="0" destOrd="0" presId="urn:microsoft.com/office/officeart/2005/8/layout/process5"/>
    <dgm:cxn modelId="{EC32394C-12C1-4BFD-9F14-552F03995627}" srcId="{A83FE012-9DA4-4023-83D0-827FC5ABFBB7}" destId="{E6C41BD7-0024-4808-B325-C0211A315619}" srcOrd="0" destOrd="0" parTransId="{538BF453-7B11-4442-B6EB-B30B01F03937}" sibTransId="{5251F061-96AA-43A1-BDE1-98B2281D2BFD}"/>
    <dgm:cxn modelId="{BC705C50-8F1D-45D3-851A-64994A0478BF}" type="presOf" srcId="{3B2C117E-302D-4223-AE1C-A0C1359C2A48}" destId="{3941AD20-FCD8-44B5-B2AC-160E5558ADB1}" srcOrd="0" destOrd="0" presId="urn:microsoft.com/office/officeart/2005/8/layout/process5"/>
    <dgm:cxn modelId="{C0229D8E-E065-473D-81FF-537D89F20E92}" type="presOf" srcId="{14321860-C6C5-4C91-9824-7F8091218F6B}" destId="{72484D8E-098F-4F8F-AA83-85F10FE6E776}" srcOrd="0" destOrd="0" presId="urn:microsoft.com/office/officeart/2005/8/layout/process5"/>
    <dgm:cxn modelId="{77FE5790-7D64-4876-AF9B-F100B2896B5B}" type="presOf" srcId="{14321860-C6C5-4C91-9824-7F8091218F6B}" destId="{34925C9E-E478-4E35-AFB2-7798DE45B735}" srcOrd="1" destOrd="0" presId="urn:microsoft.com/office/officeart/2005/8/layout/process5"/>
    <dgm:cxn modelId="{9CEFDE9B-4754-4A26-9544-BA87DF9A1F4D}" srcId="{A83FE012-9DA4-4023-83D0-827FC5ABFBB7}" destId="{5C5255A2-73DF-4A4D-A15E-7629EE8A9E93}" srcOrd="3" destOrd="0" parTransId="{29795560-F728-461D-AA1F-51A328696E28}" sibTransId="{ED154573-2222-4935-8CEF-C3F9F104C069}"/>
    <dgm:cxn modelId="{D6DEE29B-ADF5-45A6-BBBB-5D7FB74CCE5A}" type="presOf" srcId="{03893F23-3FB9-498B-8CC5-CC34E10404B7}" destId="{9E91A11A-0051-4CF8-A2B9-3A0C3C040100}" srcOrd="0" destOrd="0" presId="urn:microsoft.com/office/officeart/2005/8/layout/process5"/>
    <dgm:cxn modelId="{BBC8C0B1-DF82-41BC-817A-6070AE3E230A}" srcId="{A83FE012-9DA4-4023-83D0-827FC5ABFBB7}" destId="{03893F23-3FB9-498B-8CC5-CC34E10404B7}" srcOrd="2" destOrd="0" parTransId="{FC07212D-DE8A-4B9E-90FD-E36545A324AD}" sibTransId="{3B2C117E-302D-4223-AE1C-A0C1359C2A48}"/>
    <dgm:cxn modelId="{EE2A12B6-98ED-4287-98FF-21FE7A521564}" type="presOf" srcId="{5251F061-96AA-43A1-BDE1-98B2281D2BFD}" destId="{216D7853-A4FC-4C63-8219-A6B4080FF25D}" srcOrd="1" destOrd="0" presId="urn:microsoft.com/office/officeart/2005/8/layout/process5"/>
    <dgm:cxn modelId="{036F32D2-28AA-4823-91C5-2BDC90E9AD6C}" type="presOf" srcId="{E6C41BD7-0024-4808-B325-C0211A315619}" destId="{FB7FF271-BD39-4103-AB12-E42AA608E8B8}" srcOrd="0" destOrd="0" presId="urn:microsoft.com/office/officeart/2005/8/layout/process5"/>
    <dgm:cxn modelId="{DC4C36F4-0428-430A-BD73-5D29057EBD42}" type="presOf" srcId="{5251F061-96AA-43A1-BDE1-98B2281D2BFD}" destId="{225C886B-65D8-4140-9F50-6FC11EF15A16}" srcOrd="0" destOrd="0" presId="urn:microsoft.com/office/officeart/2005/8/layout/process5"/>
    <dgm:cxn modelId="{45AE223B-92A9-429D-8271-06885547A3E6}" type="presParOf" srcId="{1408B28C-F1BC-468D-84CF-9C4DBA565656}" destId="{FB7FF271-BD39-4103-AB12-E42AA608E8B8}" srcOrd="0" destOrd="0" presId="urn:microsoft.com/office/officeart/2005/8/layout/process5"/>
    <dgm:cxn modelId="{19E1EB3C-5380-44B9-8DFC-FE080030D9EB}" type="presParOf" srcId="{1408B28C-F1BC-468D-84CF-9C4DBA565656}" destId="{225C886B-65D8-4140-9F50-6FC11EF15A16}" srcOrd="1" destOrd="0" presId="urn:microsoft.com/office/officeart/2005/8/layout/process5"/>
    <dgm:cxn modelId="{0797FF42-419B-4445-8AF5-C4DDC670B49B}" type="presParOf" srcId="{225C886B-65D8-4140-9F50-6FC11EF15A16}" destId="{216D7853-A4FC-4C63-8219-A6B4080FF25D}" srcOrd="0" destOrd="0" presId="urn:microsoft.com/office/officeart/2005/8/layout/process5"/>
    <dgm:cxn modelId="{3D12D712-21AE-4F3B-8235-80E45A1123DF}" type="presParOf" srcId="{1408B28C-F1BC-468D-84CF-9C4DBA565656}" destId="{5A2B168E-47CE-4648-819E-BB6B762FE3B8}" srcOrd="2" destOrd="0" presId="urn:microsoft.com/office/officeart/2005/8/layout/process5"/>
    <dgm:cxn modelId="{8F7DCB9A-8FFF-487C-BC58-74E0DF69B70A}" type="presParOf" srcId="{1408B28C-F1BC-468D-84CF-9C4DBA565656}" destId="{72484D8E-098F-4F8F-AA83-85F10FE6E776}" srcOrd="3" destOrd="0" presId="urn:microsoft.com/office/officeart/2005/8/layout/process5"/>
    <dgm:cxn modelId="{D2CE7790-F874-4A9D-8BFF-4F89C736887E}" type="presParOf" srcId="{72484D8E-098F-4F8F-AA83-85F10FE6E776}" destId="{34925C9E-E478-4E35-AFB2-7798DE45B735}" srcOrd="0" destOrd="0" presId="urn:microsoft.com/office/officeart/2005/8/layout/process5"/>
    <dgm:cxn modelId="{41B769C0-C70C-4312-85B4-4B802DAD5AB7}" type="presParOf" srcId="{1408B28C-F1BC-468D-84CF-9C4DBA565656}" destId="{9E91A11A-0051-4CF8-A2B9-3A0C3C040100}" srcOrd="4" destOrd="0" presId="urn:microsoft.com/office/officeart/2005/8/layout/process5"/>
    <dgm:cxn modelId="{F2F53E1C-8295-4BFC-8B88-FD8B87DB2703}" type="presParOf" srcId="{1408B28C-F1BC-468D-84CF-9C4DBA565656}" destId="{3941AD20-FCD8-44B5-B2AC-160E5558ADB1}" srcOrd="5" destOrd="0" presId="urn:microsoft.com/office/officeart/2005/8/layout/process5"/>
    <dgm:cxn modelId="{ABEB64EA-1C70-4E99-A88B-D31BBE71B03B}" type="presParOf" srcId="{3941AD20-FCD8-44B5-B2AC-160E5558ADB1}" destId="{C88C1C94-A114-46C0-905A-4B22F47CCD58}" srcOrd="0" destOrd="0" presId="urn:microsoft.com/office/officeart/2005/8/layout/process5"/>
    <dgm:cxn modelId="{EE021EB0-2C24-4791-BD39-5FC44CDE1BD5}" type="presParOf" srcId="{1408B28C-F1BC-468D-84CF-9C4DBA565656}" destId="{3B52FAE8-3896-409C-A897-5C68BDB5A07A}" srcOrd="6" destOrd="0" presId="urn:microsoft.com/office/officeart/2005/8/layout/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B7FF271-BD39-4103-AB12-E42AA608E8B8}">
      <dsp:nvSpPr>
        <dsp:cNvPr id="0" name=""/>
        <dsp:cNvSpPr/>
      </dsp:nvSpPr>
      <dsp:spPr>
        <a:xfrm>
          <a:off x="1743286" y="2887"/>
          <a:ext cx="2554816" cy="1532889"/>
        </a:xfrm>
        <a:prstGeom prst="roundRect">
          <a:avLst>
            <a:gd name="adj" fmla="val 10000"/>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b="0" i="0" kern="1200" baseline="0"/>
            <a:t>Used to assess a person's needs and circumstances. </a:t>
          </a:r>
          <a:endParaRPr lang="en-US" sz="2100" kern="1200"/>
        </a:p>
      </dsp:txBody>
      <dsp:txXfrm>
        <a:off x="1788183" y="47784"/>
        <a:ext cx="2465022" cy="1443095"/>
      </dsp:txXfrm>
    </dsp:sp>
    <dsp:sp modelId="{225C886B-65D8-4140-9F50-6FC11EF15A16}">
      <dsp:nvSpPr>
        <dsp:cNvPr id="0" name=""/>
        <dsp:cNvSpPr/>
      </dsp:nvSpPr>
      <dsp:spPr>
        <a:xfrm>
          <a:off x="4522927" y="452535"/>
          <a:ext cx="541621" cy="633594"/>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en-US" sz="1700" kern="1200"/>
        </a:p>
      </dsp:txBody>
      <dsp:txXfrm>
        <a:off x="4522927" y="579254"/>
        <a:ext cx="379135" cy="380156"/>
      </dsp:txXfrm>
    </dsp:sp>
    <dsp:sp modelId="{5A2B168E-47CE-4648-819E-BB6B762FE3B8}">
      <dsp:nvSpPr>
        <dsp:cNvPr id="0" name=""/>
        <dsp:cNvSpPr/>
      </dsp:nvSpPr>
      <dsp:spPr>
        <a:xfrm>
          <a:off x="5320029" y="2887"/>
          <a:ext cx="2554816" cy="1532889"/>
        </a:xfrm>
        <a:prstGeom prst="roundRect">
          <a:avLst>
            <a:gd name="adj" fmla="val 10000"/>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b="0" i="0" kern="1200" baseline="0"/>
            <a:t>Helps professionals work with families and other services. </a:t>
          </a:r>
          <a:endParaRPr lang="en-US" sz="2100" kern="1200"/>
        </a:p>
      </dsp:txBody>
      <dsp:txXfrm>
        <a:off x="5364926" y="47784"/>
        <a:ext cx="2465022" cy="1443095"/>
      </dsp:txXfrm>
    </dsp:sp>
    <dsp:sp modelId="{72484D8E-098F-4F8F-AA83-85F10FE6E776}">
      <dsp:nvSpPr>
        <dsp:cNvPr id="0" name=""/>
        <dsp:cNvSpPr/>
      </dsp:nvSpPr>
      <dsp:spPr>
        <a:xfrm rot="5400000">
          <a:off x="6326627" y="1714614"/>
          <a:ext cx="541621" cy="633594"/>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en-US" sz="1700" kern="1200"/>
        </a:p>
      </dsp:txBody>
      <dsp:txXfrm rot="-5400000">
        <a:off x="6407360" y="1760600"/>
        <a:ext cx="380156" cy="379135"/>
      </dsp:txXfrm>
    </dsp:sp>
    <dsp:sp modelId="{9E91A11A-0051-4CF8-A2B9-3A0C3C040100}">
      <dsp:nvSpPr>
        <dsp:cNvPr id="0" name=""/>
        <dsp:cNvSpPr/>
      </dsp:nvSpPr>
      <dsp:spPr>
        <a:xfrm>
          <a:off x="5320029" y="2557704"/>
          <a:ext cx="2554816" cy="1532889"/>
        </a:xfrm>
        <a:prstGeom prst="roundRect">
          <a:avLst>
            <a:gd name="adj" fmla="val 10000"/>
          </a:avLst>
        </a:prstGeom>
        <a:solidFill>
          <a:schemeClr val="accent4">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b="0" i="0" kern="1200" baseline="0"/>
            <a:t>Supports care planning and decision-making. </a:t>
          </a:r>
          <a:endParaRPr lang="en-US" sz="2100" kern="1200"/>
        </a:p>
      </dsp:txBody>
      <dsp:txXfrm>
        <a:off x="5364926" y="2602601"/>
        <a:ext cx="2465022" cy="1443095"/>
      </dsp:txXfrm>
    </dsp:sp>
    <dsp:sp modelId="{3941AD20-FCD8-44B5-B2AC-160E5558ADB1}">
      <dsp:nvSpPr>
        <dsp:cNvPr id="0" name=""/>
        <dsp:cNvSpPr/>
      </dsp:nvSpPr>
      <dsp:spPr>
        <a:xfrm rot="10800000">
          <a:off x="4553584" y="3007352"/>
          <a:ext cx="541621" cy="633594"/>
        </a:xfrm>
        <a:prstGeom prst="rightArrow">
          <a:avLst>
            <a:gd name="adj1" fmla="val 600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en-US" sz="1700" kern="1200"/>
        </a:p>
      </dsp:txBody>
      <dsp:txXfrm rot="10800000">
        <a:off x="4716070" y="3134071"/>
        <a:ext cx="379135" cy="380156"/>
      </dsp:txXfrm>
    </dsp:sp>
    <dsp:sp modelId="{3B52FAE8-3896-409C-A897-5C68BDB5A07A}">
      <dsp:nvSpPr>
        <dsp:cNvPr id="0" name=""/>
        <dsp:cNvSpPr/>
      </dsp:nvSpPr>
      <dsp:spPr>
        <a:xfrm>
          <a:off x="1743286" y="2557704"/>
          <a:ext cx="2554816" cy="1532889"/>
        </a:xfrm>
        <a:prstGeom prst="roundRect">
          <a:avLst>
            <a:gd name="adj" fmla="val 10000"/>
          </a:avLst>
        </a:prstGeom>
        <a:solidFill>
          <a:schemeClr val="accent5">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b="0" i="0" kern="1200" baseline="0"/>
            <a:t>Encourages multi-agency working. </a:t>
          </a:r>
          <a:endParaRPr lang="en-US" sz="2100" kern="1200"/>
        </a:p>
      </dsp:txBody>
      <dsp:txXfrm>
        <a:off x="1788183" y="2602601"/>
        <a:ext cx="2465022" cy="1443095"/>
      </dsp:txXfrm>
    </dsp:sp>
  </dsp:spTree>
</dsp:drawing>
</file>

<file path=ppt/diagrams/layout1.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586AE4E-91C1-4EDA-AD0D-141A528DA3CD}" type="datetimeFigureOut">
              <a:rPr lang="en-GB" smtClean="0"/>
              <a:t>11/06/2026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5A8B5AD-84B7-42F4-A7AA-EA2982DF4433}" type="slidenum">
              <a:rPr lang="en-GB" smtClean="0"/>
              <a:t>‹#›</a:t>
            </a:fld>
            <a:endParaRPr lang="en-GB"/>
          </a:p>
        </p:txBody>
      </p:sp>
    </p:spTree>
    <p:extLst>
      <p:ext uri="{BB962C8B-B14F-4D97-AF65-F5344CB8AC3E}">
        <p14:creationId xmlns:p14="http://schemas.microsoft.com/office/powerpoint/2010/main" val="13027799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5A8B5AD-84B7-42F4-A7AA-EA2982DF4433}" type="slidenum">
              <a:rPr lang="en-GB" smtClean="0"/>
              <a:t>2</a:t>
            </a:fld>
            <a:endParaRPr lang="en-GB"/>
          </a:p>
        </p:txBody>
      </p:sp>
    </p:spTree>
    <p:extLst>
      <p:ext uri="{BB962C8B-B14F-4D97-AF65-F5344CB8AC3E}">
        <p14:creationId xmlns:p14="http://schemas.microsoft.com/office/powerpoint/2010/main" val="24378301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GB"/>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F24AABB1-2B27-484E-81AE-C48E979CAF5E}" type="datetimeFigureOut">
              <a:rPr lang="en-GB" smtClean="0"/>
              <a:t>11/06/2026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671E68-B16C-4E61-85E8-501A3117374D}" type="slidenum">
              <a:rPr lang="en-GB" smtClean="0"/>
              <a:t>‹#›</a:t>
            </a:fld>
            <a:endParaRPr lang="en-GB"/>
          </a:p>
        </p:txBody>
      </p:sp>
    </p:spTree>
    <p:extLst>
      <p:ext uri="{BB962C8B-B14F-4D97-AF65-F5344CB8AC3E}">
        <p14:creationId xmlns:p14="http://schemas.microsoft.com/office/powerpoint/2010/main" val="19868757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F24AABB1-2B27-484E-81AE-C48E979CAF5E}" type="datetimeFigureOut">
              <a:rPr lang="en-GB" smtClean="0"/>
              <a:t>11/06/2026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671E68-B16C-4E61-85E8-501A3117374D}" type="slidenum">
              <a:rPr lang="en-GB" smtClean="0"/>
              <a:t>‹#›</a:t>
            </a:fld>
            <a:endParaRPr lang="en-GB"/>
          </a:p>
        </p:txBody>
      </p:sp>
    </p:spTree>
    <p:extLst>
      <p:ext uri="{BB962C8B-B14F-4D97-AF65-F5344CB8AC3E}">
        <p14:creationId xmlns:p14="http://schemas.microsoft.com/office/powerpoint/2010/main" val="34780313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F24AABB1-2B27-484E-81AE-C48E979CAF5E}" type="datetimeFigureOut">
              <a:rPr lang="en-GB" smtClean="0"/>
              <a:t>11/06/2026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671E68-B16C-4E61-85E8-501A3117374D}" type="slidenum">
              <a:rPr lang="en-GB" smtClean="0"/>
              <a:t>‹#›</a:t>
            </a:fld>
            <a:endParaRPr lang="en-GB"/>
          </a:p>
        </p:txBody>
      </p:sp>
    </p:spTree>
    <p:extLst>
      <p:ext uri="{BB962C8B-B14F-4D97-AF65-F5344CB8AC3E}">
        <p14:creationId xmlns:p14="http://schemas.microsoft.com/office/powerpoint/2010/main" val="40029335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F24AABB1-2B27-484E-81AE-C48E979CAF5E}" type="datetimeFigureOut">
              <a:rPr lang="en-GB" smtClean="0"/>
              <a:t>11/06/2026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671E68-B16C-4E61-85E8-501A3117374D}" type="slidenum">
              <a:rPr lang="en-GB" smtClean="0"/>
              <a:t>‹#›</a:t>
            </a:fld>
            <a:endParaRPr lang="en-GB"/>
          </a:p>
        </p:txBody>
      </p:sp>
    </p:spTree>
    <p:extLst>
      <p:ext uri="{BB962C8B-B14F-4D97-AF65-F5344CB8AC3E}">
        <p14:creationId xmlns:p14="http://schemas.microsoft.com/office/powerpoint/2010/main" val="14263324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F24AABB1-2B27-484E-81AE-C48E979CAF5E}" type="datetimeFigureOut">
              <a:rPr lang="en-GB" smtClean="0"/>
              <a:t>11/06/2026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7671E68-B16C-4E61-85E8-501A3117374D}" type="slidenum">
              <a:rPr lang="en-GB" smtClean="0"/>
              <a:t>‹#›</a:t>
            </a:fld>
            <a:endParaRPr lang="en-GB"/>
          </a:p>
        </p:txBody>
      </p:sp>
    </p:spTree>
    <p:extLst>
      <p:ext uri="{BB962C8B-B14F-4D97-AF65-F5344CB8AC3E}">
        <p14:creationId xmlns:p14="http://schemas.microsoft.com/office/powerpoint/2010/main" val="21933715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F24AABB1-2B27-484E-81AE-C48E979CAF5E}" type="datetimeFigureOut">
              <a:rPr lang="en-GB" smtClean="0"/>
              <a:t>11/06/2026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7671E68-B16C-4E61-85E8-501A3117374D}" type="slidenum">
              <a:rPr lang="en-GB" smtClean="0"/>
              <a:t>‹#›</a:t>
            </a:fld>
            <a:endParaRPr lang="en-GB"/>
          </a:p>
        </p:txBody>
      </p:sp>
    </p:spTree>
    <p:extLst>
      <p:ext uri="{BB962C8B-B14F-4D97-AF65-F5344CB8AC3E}">
        <p14:creationId xmlns:p14="http://schemas.microsoft.com/office/powerpoint/2010/main" val="17303537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24AABB1-2B27-484E-81AE-C48E979CAF5E}" type="datetimeFigureOut">
              <a:rPr lang="en-GB" smtClean="0"/>
              <a:t>11/06/2026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7671E68-B16C-4E61-85E8-501A3117374D}" type="slidenum">
              <a:rPr lang="en-GB" smtClean="0"/>
              <a:t>‹#›</a:t>
            </a:fld>
            <a:endParaRPr lang="en-GB"/>
          </a:p>
        </p:txBody>
      </p:sp>
    </p:spTree>
    <p:extLst>
      <p:ext uri="{BB962C8B-B14F-4D97-AF65-F5344CB8AC3E}">
        <p14:creationId xmlns:p14="http://schemas.microsoft.com/office/powerpoint/2010/main" val="37338892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GB"/>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F24AABB1-2B27-484E-81AE-C48E979CAF5E}" type="datetimeFigureOut">
              <a:rPr lang="en-GB" smtClean="0"/>
              <a:t>11/06/2026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671E68-B16C-4E61-85E8-501A3117374D}" type="slidenum">
              <a:rPr lang="en-GB" smtClean="0"/>
              <a:t>‹#›</a:t>
            </a:fld>
            <a:endParaRPr lang="en-GB"/>
          </a:p>
        </p:txBody>
      </p:sp>
    </p:spTree>
    <p:extLst>
      <p:ext uri="{BB962C8B-B14F-4D97-AF65-F5344CB8AC3E}">
        <p14:creationId xmlns:p14="http://schemas.microsoft.com/office/powerpoint/2010/main" val="13363665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F24AABB1-2B27-484E-81AE-C48E979CAF5E}" type="datetimeFigureOut">
              <a:rPr lang="en-GB" smtClean="0"/>
              <a:t>11/06/2026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671E68-B16C-4E61-85E8-501A3117374D}" type="slidenum">
              <a:rPr lang="en-GB" smtClean="0"/>
              <a:t>‹#›</a:t>
            </a:fld>
            <a:endParaRPr lang="en-GB"/>
          </a:p>
        </p:txBody>
      </p:sp>
    </p:spTree>
    <p:extLst>
      <p:ext uri="{BB962C8B-B14F-4D97-AF65-F5344CB8AC3E}">
        <p14:creationId xmlns:p14="http://schemas.microsoft.com/office/powerpoint/2010/main" val="31090739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F24AABB1-2B27-484E-81AE-C48E979CAF5E}" type="datetimeFigureOut">
              <a:rPr lang="en-GB" smtClean="0"/>
              <a:t>11/06/2026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671E68-B16C-4E61-85E8-501A3117374D}" type="slidenum">
              <a:rPr lang="en-GB" smtClean="0"/>
              <a:t>‹#›</a:t>
            </a:fld>
            <a:endParaRPr lang="en-GB"/>
          </a:p>
        </p:txBody>
      </p:sp>
    </p:spTree>
    <p:extLst>
      <p:ext uri="{BB962C8B-B14F-4D97-AF65-F5344CB8AC3E}">
        <p14:creationId xmlns:p14="http://schemas.microsoft.com/office/powerpoint/2010/main" val="18450650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F24AABB1-2B27-484E-81AE-C48E979CAF5E}" type="datetimeFigureOut">
              <a:rPr lang="en-GB" smtClean="0"/>
              <a:t>11/06/2026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671E68-B16C-4E61-85E8-501A3117374D}"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6554588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F24AABB1-2B27-484E-81AE-C48E979CAF5E}" type="datetimeFigureOut">
              <a:rPr lang="en-GB" smtClean="0"/>
              <a:t>11/06/2026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671E68-B16C-4E61-85E8-501A3117374D}" type="slidenum">
              <a:rPr lang="en-GB" smtClean="0"/>
              <a:t>‹#›</a:t>
            </a:fld>
            <a:endParaRPr lang="en-GB"/>
          </a:p>
        </p:txBody>
      </p:sp>
    </p:spTree>
    <p:extLst>
      <p:ext uri="{BB962C8B-B14F-4D97-AF65-F5344CB8AC3E}">
        <p14:creationId xmlns:p14="http://schemas.microsoft.com/office/powerpoint/2010/main" val="16692107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F24AABB1-2B27-484E-81AE-C48E979CAF5E}" type="datetimeFigureOut">
              <a:rPr lang="en-GB" smtClean="0"/>
              <a:t>11/06/2026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671E68-B16C-4E61-85E8-501A3117374D}"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09138620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F24AABB1-2B27-484E-81AE-C48E979CAF5E}" type="datetimeFigureOut">
              <a:rPr lang="en-GB" smtClean="0"/>
              <a:t>11/06/2026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671E68-B16C-4E61-85E8-501A3117374D}" type="slidenum">
              <a:rPr lang="en-GB" smtClean="0"/>
              <a:t>‹#›</a:t>
            </a:fld>
            <a:endParaRPr lang="en-GB"/>
          </a:p>
        </p:txBody>
      </p:sp>
    </p:spTree>
    <p:extLst>
      <p:ext uri="{BB962C8B-B14F-4D97-AF65-F5344CB8AC3E}">
        <p14:creationId xmlns:p14="http://schemas.microsoft.com/office/powerpoint/2010/main" val="99292471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F24AABB1-2B27-484E-81AE-C48E979CAF5E}" type="datetimeFigureOut">
              <a:rPr lang="en-GB" smtClean="0"/>
              <a:t>11/06/2026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671E68-B16C-4E61-85E8-501A3117374D}" type="slidenum">
              <a:rPr lang="en-GB" smtClean="0"/>
              <a:t>‹#›</a:t>
            </a:fld>
            <a:endParaRPr lang="en-GB"/>
          </a:p>
        </p:txBody>
      </p:sp>
    </p:spTree>
    <p:extLst>
      <p:ext uri="{BB962C8B-B14F-4D97-AF65-F5344CB8AC3E}">
        <p14:creationId xmlns:p14="http://schemas.microsoft.com/office/powerpoint/2010/main" val="23627113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GB"/>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F24AABB1-2B27-484E-81AE-C48E979CAF5E}" type="datetimeFigureOut">
              <a:rPr lang="en-GB" smtClean="0"/>
              <a:t>11/06/2026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671E68-B16C-4E61-85E8-501A3117374D}" type="slidenum">
              <a:rPr lang="en-GB" smtClean="0"/>
              <a:t>‹#›</a:t>
            </a:fld>
            <a:endParaRPr lang="en-GB"/>
          </a:p>
        </p:txBody>
      </p:sp>
    </p:spTree>
    <p:extLst>
      <p:ext uri="{BB962C8B-B14F-4D97-AF65-F5344CB8AC3E}">
        <p14:creationId xmlns:p14="http://schemas.microsoft.com/office/powerpoint/2010/main" val="16879691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24AABB1-2B27-484E-81AE-C48E979CAF5E}" type="datetimeFigureOut">
              <a:rPr lang="en-GB" smtClean="0"/>
              <a:t>11/06/2026</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C7671E68-B16C-4E61-85E8-501A3117374D}" type="slidenum">
              <a:rPr lang="en-GB" smtClean="0"/>
              <a:t>‹#›</a:t>
            </a:fld>
            <a:endParaRPr lang="en-GB"/>
          </a:p>
        </p:txBody>
      </p:sp>
    </p:spTree>
    <p:extLst>
      <p:ext uri="{BB962C8B-B14F-4D97-AF65-F5344CB8AC3E}">
        <p14:creationId xmlns:p14="http://schemas.microsoft.com/office/powerpoint/2010/main" val="2641312725"/>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hyperlink" Target="https://creativecommons.org/licenses/by-nc-nd/3.0/" TargetMode="External"/><Relationship Id="rId4" Type="http://schemas.openxmlformats.org/officeDocument/2006/relationships/hyperlink" Target="https://www.suemarie.info/2017/10/bronfenbrenners-bioecological-approach.html"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ADFFC45-3DC9-4433-926F-043E879D9D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B5F26A87-0610-435F-AA13-BD658385C9D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267230" y="-8468"/>
            <a:ext cx="4763558" cy="6866467"/>
            <a:chOff x="67175" y="-8467"/>
            <a:chExt cx="4763558" cy="6866467"/>
          </a:xfrm>
        </p:grpSpPr>
        <p:cxnSp>
          <p:nvCxnSpPr>
            <p:cNvPr id="11" name="Straight Connector 10">
              <a:extLst>
                <a:ext uri="{FF2B5EF4-FFF2-40B4-BE49-F238E27FC236}">
                  <a16:creationId xmlns:a16="http://schemas.microsoft.com/office/drawing/2014/main" id="{E6321436-5AAD-4FB6-BB0D-316D4540E82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1448300" y="0"/>
              <a:ext cx="1219200" cy="6858000"/>
            </a:xfrm>
            <a:prstGeom prst="line">
              <a:avLst/>
            </a:prstGeom>
            <a:ln w="9525">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94B0BD33-3D46-4F43-947A-825DFEF6106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67175" y="3681413"/>
              <a:ext cx="4763558" cy="3176587"/>
            </a:xfrm>
            <a:prstGeom prst="line">
              <a:avLst/>
            </a:prstGeom>
            <a:ln w="9525">
              <a:solidFill>
                <a:schemeClr val="tx1">
                  <a:lumMod val="50000"/>
                  <a:lumOff val="50000"/>
                  <a:alpha val="80000"/>
                </a:schemeClr>
              </a:solidFill>
            </a:ln>
          </p:spPr>
          <p:style>
            <a:lnRef idx="2">
              <a:schemeClr val="accent1"/>
            </a:lnRef>
            <a:fillRef idx="0">
              <a:schemeClr val="accent1"/>
            </a:fillRef>
            <a:effectRef idx="1">
              <a:schemeClr val="accent1"/>
            </a:effectRef>
            <a:fontRef idx="minor">
              <a:schemeClr val="tx1"/>
            </a:fontRef>
          </p:style>
        </p:cxnSp>
        <p:sp>
          <p:nvSpPr>
            <p:cNvPr id="20" name="Rectangle 23">
              <a:extLst>
                <a:ext uri="{FF2B5EF4-FFF2-40B4-BE49-F238E27FC236}">
                  <a16:creationId xmlns:a16="http://schemas.microsoft.com/office/drawing/2014/main" id="{92E26C27-E1F5-47DC-9F83-469D196C55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58764"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Rectangle 25">
              <a:extLst>
                <a:ext uri="{FF2B5EF4-FFF2-40B4-BE49-F238E27FC236}">
                  <a16:creationId xmlns:a16="http://schemas.microsoft.com/office/drawing/2014/main" id="{95F944E7-2B4E-4AE2-B4DB-846FF8AE0B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80730"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Isosceles Triangle 14">
              <a:extLst>
                <a:ext uri="{FF2B5EF4-FFF2-40B4-BE49-F238E27FC236}">
                  <a16:creationId xmlns:a16="http://schemas.microsoft.com/office/drawing/2014/main" id="{FF14952D-390F-46CC-B302-73DDD9C416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9621"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7">
              <a:extLst>
                <a:ext uri="{FF2B5EF4-FFF2-40B4-BE49-F238E27FC236}">
                  <a16:creationId xmlns:a16="http://schemas.microsoft.com/office/drawing/2014/main" id="{867CDE55-B22A-40D0-882A-9452919EEC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411788"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Isosceles Triangle 16">
              <a:extLst>
                <a:ext uri="{FF2B5EF4-FFF2-40B4-BE49-F238E27FC236}">
                  <a16:creationId xmlns:a16="http://schemas.microsoft.com/office/drawing/2014/main" id="{8C409231-C942-4808-B529-DAC32A7DB0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448954"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a:extLst>
              <a:ext uri="{FF2B5EF4-FFF2-40B4-BE49-F238E27FC236}">
                <a16:creationId xmlns:a16="http://schemas.microsoft.com/office/drawing/2014/main" id="{E235D07C-029A-C2B4-4EEF-D6F18D7C5813}"/>
              </a:ext>
            </a:extLst>
          </p:cNvPr>
          <p:cNvSpPr>
            <a:spLocks noGrp="1"/>
          </p:cNvSpPr>
          <p:nvPr>
            <p:ph type="ctrTitle"/>
          </p:nvPr>
        </p:nvSpPr>
        <p:spPr>
          <a:xfrm>
            <a:off x="677335" y="1282701"/>
            <a:ext cx="5096060" cy="4307148"/>
          </a:xfrm>
        </p:spPr>
        <p:txBody>
          <a:bodyPr vert="horz" lIns="91440" tIns="45720" rIns="91440" bIns="45720" rtlCol="0" anchor="ctr">
            <a:normAutofit/>
          </a:bodyPr>
          <a:lstStyle/>
          <a:p>
            <a:r>
              <a:rPr lang="en-US" sz="5000">
                <a:latin typeface="Arial" panose="020B0604020202020204" pitchFamily="34" charset="0"/>
                <a:cs typeface="Arial" panose="020B0604020202020204" pitchFamily="34" charset="0"/>
              </a:rPr>
              <a:t>Bronfenbrenner's ecologist model of human development </a:t>
            </a:r>
          </a:p>
        </p:txBody>
      </p:sp>
      <p:sp>
        <p:nvSpPr>
          <p:cNvPr id="19" name="Freeform: Shape 18">
            <a:extLst>
              <a:ext uri="{FF2B5EF4-FFF2-40B4-BE49-F238E27FC236}">
                <a16:creationId xmlns:a16="http://schemas.microsoft.com/office/drawing/2014/main" id="{69370F01-B8C9-4CE4-824C-92B2792E6E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36497" y="-8468"/>
            <a:ext cx="5074930" cy="6866468"/>
          </a:xfrm>
          <a:custGeom>
            <a:avLst/>
            <a:gdLst>
              <a:gd name="connsiteX0" fmla="*/ 0 w 5074930"/>
              <a:gd name="connsiteY0" fmla="*/ 0 h 6858000"/>
              <a:gd name="connsiteX1" fmla="*/ 1249825 w 5074930"/>
              <a:gd name="connsiteY1" fmla="*/ 0 h 6858000"/>
              <a:gd name="connsiteX2" fmla="*/ 1249825 w 5074930"/>
              <a:gd name="connsiteY2" fmla="*/ 8457 h 6858000"/>
              <a:gd name="connsiteX3" fmla="*/ 5074930 w 5074930"/>
              <a:gd name="connsiteY3" fmla="*/ 8457 h 6858000"/>
              <a:gd name="connsiteX4" fmla="*/ 5074930 w 5074930"/>
              <a:gd name="connsiteY4" fmla="*/ 6858000 h 6858000"/>
              <a:gd name="connsiteX5" fmla="*/ 1249825 w 5074930"/>
              <a:gd name="connsiteY5" fmla="*/ 6858000 h 6858000"/>
              <a:gd name="connsiteX6" fmla="*/ 1109383 w 5074930"/>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074930" h="6858000">
                <a:moveTo>
                  <a:pt x="0" y="0"/>
                </a:moveTo>
                <a:lnTo>
                  <a:pt x="1249825" y="0"/>
                </a:lnTo>
                <a:lnTo>
                  <a:pt x="1249825" y="8457"/>
                </a:lnTo>
                <a:lnTo>
                  <a:pt x="5074930" y="8457"/>
                </a:lnTo>
                <a:lnTo>
                  <a:pt x="5074930" y="6858000"/>
                </a:lnTo>
                <a:lnTo>
                  <a:pt x="1249825" y="6858000"/>
                </a:lnTo>
                <a:lnTo>
                  <a:pt x="1109383" y="68580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Subtitle 2">
            <a:extLst>
              <a:ext uri="{FF2B5EF4-FFF2-40B4-BE49-F238E27FC236}">
                <a16:creationId xmlns:a16="http://schemas.microsoft.com/office/drawing/2014/main" id="{3A90DC2B-8DAF-BC1B-F0E2-FD5DFD8FCF57}"/>
              </a:ext>
            </a:extLst>
          </p:cNvPr>
          <p:cNvSpPr>
            <a:spLocks noGrp="1"/>
          </p:cNvSpPr>
          <p:nvPr>
            <p:ph type="subTitle" idx="1"/>
          </p:nvPr>
        </p:nvSpPr>
        <p:spPr>
          <a:xfrm>
            <a:off x="7821120" y="2510119"/>
            <a:ext cx="3602567" cy="1829292"/>
          </a:xfrm>
        </p:spPr>
        <p:txBody>
          <a:bodyPr vert="horz" lIns="91440" tIns="45720" rIns="91440" bIns="45720" rtlCol="0" anchor="ctr">
            <a:noAutofit/>
          </a:bodyPr>
          <a:lstStyle/>
          <a:p>
            <a:pPr indent="-228600" algn="l">
              <a:buFont typeface="Wingdings 3" charset="2"/>
              <a:buChar char=""/>
            </a:pPr>
            <a:r>
              <a:rPr lang="en-US" sz="2800" dirty="0">
                <a:solidFill>
                  <a:srgbClr val="FFFFFF"/>
                </a:solidFill>
                <a:latin typeface="Arial" panose="020B0604020202020204" pitchFamily="34" charset="0"/>
                <a:cs typeface="Arial" panose="020B0604020202020204" pitchFamily="34" charset="0"/>
              </a:rPr>
              <a:t>Romeenah </a:t>
            </a:r>
            <a:r>
              <a:rPr lang="en-US" sz="2800" dirty="0" err="1">
                <a:solidFill>
                  <a:srgbClr val="FFFFFF"/>
                </a:solidFill>
                <a:latin typeface="Arial" panose="020B0604020202020204" pitchFamily="34" charset="0"/>
                <a:cs typeface="Arial" panose="020B0604020202020204" pitchFamily="34" charset="0"/>
              </a:rPr>
              <a:t>akhar</a:t>
            </a:r>
            <a:r>
              <a:rPr lang="en-US" sz="2800" dirty="0">
                <a:solidFill>
                  <a:srgbClr val="FFFFFF"/>
                </a:solidFill>
                <a:latin typeface="Arial" panose="020B0604020202020204" pitchFamily="34" charset="0"/>
                <a:cs typeface="Arial" panose="020B0604020202020204" pitchFamily="34" charset="0"/>
              </a:rPr>
              <a:t> </a:t>
            </a:r>
          </a:p>
          <a:p>
            <a:pPr indent="-228600" algn="l">
              <a:buFont typeface="Wingdings 3" charset="2"/>
              <a:buChar char=""/>
            </a:pPr>
            <a:r>
              <a:rPr lang="en-US" sz="2800" dirty="0">
                <a:solidFill>
                  <a:srgbClr val="FFFFFF"/>
                </a:solidFill>
                <a:latin typeface="Arial" panose="020B0604020202020204" pitchFamily="34" charset="0"/>
                <a:cs typeface="Arial" panose="020B0604020202020204" pitchFamily="34" charset="0"/>
              </a:rPr>
              <a:t>Sam </a:t>
            </a:r>
            <a:r>
              <a:rPr lang="en-US" sz="2800" dirty="0" err="1">
                <a:solidFill>
                  <a:srgbClr val="FFFFFF"/>
                </a:solidFill>
                <a:latin typeface="Arial" panose="020B0604020202020204" pitchFamily="34" charset="0"/>
                <a:cs typeface="Arial" panose="020B0604020202020204" pitchFamily="34" charset="0"/>
              </a:rPr>
              <a:t>westwood</a:t>
            </a:r>
            <a:endParaRPr lang="en-US" sz="2800" dirty="0">
              <a:solidFill>
                <a:srgbClr val="FFFFFF"/>
              </a:solidFill>
              <a:latin typeface="Arial" panose="020B0604020202020204" pitchFamily="34" charset="0"/>
              <a:cs typeface="Arial" panose="020B0604020202020204" pitchFamily="34" charset="0"/>
            </a:endParaRPr>
          </a:p>
          <a:p>
            <a:pPr indent="-228600" algn="l">
              <a:buFont typeface="Wingdings 3" charset="2"/>
              <a:buChar char=""/>
            </a:pPr>
            <a:r>
              <a:rPr lang="en-US" sz="2800" dirty="0">
                <a:solidFill>
                  <a:srgbClr val="FFFFFF"/>
                </a:solidFill>
                <a:latin typeface="Arial" panose="020B0604020202020204" pitchFamily="34" charset="0"/>
                <a:cs typeface="Arial" panose="020B0604020202020204" pitchFamily="34" charset="0"/>
              </a:rPr>
              <a:t>Lamaiya smith</a:t>
            </a:r>
          </a:p>
          <a:p>
            <a:pPr indent="-228600" algn="l">
              <a:buFont typeface="Wingdings 3" charset="2"/>
              <a:buChar char=""/>
            </a:pPr>
            <a:r>
              <a:rPr lang="en-US" sz="2800" dirty="0">
                <a:solidFill>
                  <a:srgbClr val="FFFFFF"/>
                </a:solidFill>
                <a:latin typeface="Arial" panose="020B0604020202020204" pitchFamily="34" charset="0"/>
                <a:cs typeface="Arial" panose="020B0604020202020204" pitchFamily="34" charset="0"/>
              </a:rPr>
              <a:t>Grace </a:t>
            </a:r>
            <a:r>
              <a:rPr lang="en-US" sz="2800" dirty="0" err="1">
                <a:solidFill>
                  <a:srgbClr val="FFFFFF"/>
                </a:solidFill>
                <a:latin typeface="Arial" panose="020B0604020202020204" pitchFamily="34" charset="0"/>
                <a:cs typeface="Arial" panose="020B0604020202020204" pitchFamily="34" charset="0"/>
              </a:rPr>
              <a:t>benewaa</a:t>
            </a:r>
            <a:endParaRPr lang="en-US" sz="2800" dirty="0">
              <a:solidFill>
                <a:srgbClr val="FFFF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893458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558658-6D18-07D8-7CA4-100A965F586F}"/>
              </a:ext>
            </a:extLst>
          </p:cNvPr>
          <p:cNvSpPr>
            <a:spLocks noGrp="1"/>
          </p:cNvSpPr>
          <p:nvPr>
            <p:ph type="title"/>
          </p:nvPr>
        </p:nvSpPr>
        <p:spPr>
          <a:xfrm>
            <a:off x="6965359" y="219901"/>
            <a:ext cx="4671464" cy="1695985"/>
          </a:xfrm>
        </p:spPr>
        <p:txBody>
          <a:bodyPr anchor="ctr">
            <a:normAutofit/>
          </a:bodyPr>
          <a:lstStyle/>
          <a:p>
            <a:r>
              <a:rPr lang="en-GB" dirty="0">
                <a:solidFill>
                  <a:schemeClr val="tx1"/>
                </a:solidFill>
                <a:latin typeface="Arial" panose="020B0604020202020204" pitchFamily="34" charset="0"/>
                <a:cs typeface="Arial" panose="020B0604020202020204" pitchFamily="34" charset="0"/>
              </a:rPr>
              <a:t>What is the theory about?</a:t>
            </a:r>
          </a:p>
        </p:txBody>
      </p:sp>
      <p:sp>
        <p:nvSpPr>
          <p:cNvPr id="31" name="Rectangle 1">
            <a:extLst>
              <a:ext uri="{FF2B5EF4-FFF2-40B4-BE49-F238E27FC236}">
                <a16:creationId xmlns:a16="http://schemas.microsoft.com/office/drawing/2014/main" id="{034F493F-664D-DD99-7811-14B4A0765B3D}"/>
              </a:ext>
            </a:extLst>
          </p:cNvPr>
          <p:cNvSpPr>
            <a:spLocks noGrp="1" noChangeArrowheads="1"/>
          </p:cNvSpPr>
          <p:nvPr>
            <p:ph idx="1"/>
          </p:nvPr>
        </p:nvSpPr>
        <p:spPr bwMode="auto">
          <a:xfrm>
            <a:off x="6965359" y="1557754"/>
            <a:ext cx="5178779" cy="42473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strike="noStrike" cap="none" normalizeH="0" baseline="0" dirty="0">
                <a:ln>
                  <a:noFill/>
                </a:ln>
                <a:solidFill>
                  <a:schemeClr val="tx1"/>
                </a:solidFill>
                <a:effectLst/>
                <a:latin typeface="Arial" panose="020B0604020202020204" pitchFamily="34" charset="0"/>
                <a:cs typeface="Arial" panose="020B0604020202020204" pitchFamily="34" charset="0"/>
              </a:rPr>
              <a:t>Developed by Urie Bronfenbrenner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strike="noStrike" cap="none" normalizeH="0" baseline="0" dirty="0">
                <a:ln>
                  <a:noFill/>
                </a:ln>
                <a:solidFill>
                  <a:schemeClr val="tx1"/>
                </a:solidFill>
                <a:effectLst/>
                <a:latin typeface="Arial" panose="020B0604020202020204" pitchFamily="34" charset="0"/>
                <a:cs typeface="Arial" panose="020B0604020202020204" pitchFamily="34" charset="0"/>
              </a:rPr>
              <a:t>Explains how different environments influence a person's development.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strike="noStrike" cap="none" normalizeH="0" baseline="0" dirty="0">
                <a:ln>
                  <a:noFill/>
                </a:ln>
                <a:solidFill>
                  <a:schemeClr val="tx1"/>
                </a:solidFill>
                <a:effectLst/>
                <a:latin typeface="Arial" panose="020B0604020202020204" pitchFamily="34" charset="0"/>
                <a:cs typeface="Arial" panose="020B0604020202020204" pitchFamily="34" charset="0"/>
              </a:rPr>
              <a:t>Shows how family, community, and society affect growth and wellbeing. </a:t>
            </a:r>
          </a:p>
          <a:p>
            <a:pPr marL="0" lvl="0" indent="0" defTabSz="914400" eaLnBrk="0" fontAlgn="base" hangingPunct="0">
              <a:spcBef>
                <a:spcPct val="0"/>
              </a:spcBef>
              <a:spcAft>
                <a:spcPct val="0"/>
              </a:spcAft>
              <a:buClrTx/>
              <a:buSzTx/>
              <a:buFontTx/>
              <a:buChar char="•"/>
            </a:pPr>
            <a:r>
              <a:rPr lang="en-US" altLang="en-US" dirty="0">
                <a:solidFill>
                  <a:schemeClr val="tx1"/>
                </a:solidFill>
                <a:latin typeface="Arial" panose="020B0604020202020204" pitchFamily="34" charset="0"/>
                <a:cs typeface="Arial" panose="020B0604020202020204" pitchFamily="34" charset="0"/>
              </a:rPr>
              <a:t>People develop through interactions with the world around them. </a:t>
            </a:r>
          </a:p>
          <a:p>
            <a:pPr marL="0" lvl="0" indent="0" defTabSz="914400" eaLnBrk="0" fontAlgn="base" hangingPunct="0">
              <a:spcBef>
                <a:spcPct val="0"/>
              </a:spcBef>
              <a:spcAft>
                <a:spcPct val="0"/>
              </a:spcAft>
              <a:buClrTx/>
              <a:buSzTx/>
              <a:buFontTx/>
              <a:buChar char="•"/>
            </a:pPr>
            <a:r>
              <a:rPr lang="en-US" altLang="en-US" dirty="0">
                <a:solidFill>
                  <a:schemeClr val="tx1"/>
                </a:solidFill>
                <a:latin typeface="Arial" panose="020B0604020202020204" pitchFamily="34" charset="0"/>
                <a:cs typeface="Arial" panose="020B0604020202020204" pitchFamily="34" charset="0"/>
              </a:rPr>
              <a:t>Development is influenced by different environmental systems. </a:t>
            </a:r>
          </a:p>
          <a:p>
            <a:pPr marL="0" lvl="0" indent="0" defTabSz="914400" eaLnBrk="0" fontAlgn="base" hangingPunct="0">
              <a:spcBef>
                <a:spcPct val="0"/>
              </a:spcBef>
              <a:spcAft>
                <a:spcPct val="0"/>
              </a:spcAft>
              <a:buClrTx/>
              <a:buSzTx/>
              <a:buFontTx/>
              <a:buChar char="•"/>
            </a:pPr>
            <a:r>
              <a:rPr lang="en-US" altLang="en-US" dirty="0">
                <a:solidFill>
                  <a:schemeClr val="tx1"/>
                </a:solidFill>
                <a:latin typeface="Arial" panose="020B0604020202020204" pitchFamily="34" charset="0"/>
                <a:cs typeface="Arial" panose="020B0604020202020204" pitchFamily="34" charset="0"/>
              </a:rPr>
              <a:t>These systems include family, friends, school, community, and society. </a:t>
            </a:r>
          </a:p>
          <a:p>
            <a:pPr marL="0" lvl="0" indent="0" defTabSz="914400" eaLnBrk="0" fontAlgn="base" hangingPunct="0">
              <a:spcBef>
                <a:spcPct val="0"/>
              </a:spcBef>
              <a:spcAft>
                <a:spcPct val="0"/>
              </a:spcAft>
              <a:buClrTx/>
              <a:buSzTx/>
              <a:buFontTx/>
              <a:buChar char="•"/>
            </a:pPr>
            <a:r>
              <a:rPr lang="en-US" altLang="en-US" dirty="0">
                <a:solidFill>
                  <a:schemeClr val="tx1"/>
                </a:solidFill>
                <a:latin typeface="Arial" panose="020B0604020202020204" pitchFamily="34" charset="0"/>
                <a:cs typeface="Arial" panose="020B0604020202020204" pitchFamily="34" charset="0"/>
              </a:rPr>
              <a:t>All systems work together to shape </a:t>
            </a:r>
            <a:r>
              <a:rPr lang="en-US" altLang="en-US" dirty="0" err="1">
                <a:solidFill>
                  <a:schemeClr val="tx1"/>
                </a:solidFill>
                <a:latin typeface="Arial" panose="020B0604020202020204" pitchFamily="34" charset="0"/>
                <a:cs typeface="Arial" panose="020B0604020202020204" pitchFamily="34" charset="0"/>
              </a:rPr>
              <a:t>behaviour</a:t>
            </a:r>
            <a:r>
              <a:rPr lang="en-US" altLang="en-US" dirty="0">
                <a:solidFill>
                  <a:schemeClr val="tx1"/>
                </a:solidFill>
                <a:latin typeface="Arial" panose="020B0604020202020204" pitchFamily="34" charset="0"/>
                <a:cs typeface="Arial" panose="020B0604020202020204" pitchFamily="34" charset="0"/>
              </a:rPr>
              <a:t> and wellbeing</a:t>
            </a:r>
            <a:endParaRPr lang="en-GB" dirty="0">
              <a:solidFill>
                <a:schemeClr val="tx1"/>
              </a:solidFill>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5" name="Picture 4">
            <a:extLst>
              <a:ext uri="{FF2B5EF4-FFF2-40B4-BE49-F238E27FC236}">
                <a16:creationId xmlns:a16="http://schemas.microsoft.com/office/drawing/2014/main" id="{4105E650-AEC1-1444-D5A4-2A8DBFBEA7EE}"/>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r="-2" b="12335"/>
          <a:stretch>
            <a:fillRect/>
          </a:stretch>
        </p:blipFill>
        <p:spPr>
          <a:xfrm>
            <a:off x="555177" y="1151519"/>
            <a:ext cx="5236023" cy="4532692"/>
          </a:xfrm>
          <a:prstGeom prst="rect">
            <a:avLst/>
          </a:prstGeom>
        </p:spPr>
      </p:pic>
      <p:sp>
        <p:nvSpPr>
          <p:cNvPr id="6" name="TextBox 5">
            <a:extLst>
              <a:ext uri="{FF2B5EF4-FFF2-40B4-BE49-F238E27FC236}">
                <a16:creationId xmlns:a16="http://schemas.microsoft.com/office/drawing/2014/main" id="{5DDD2795-CE8E-A688-C653-19F42A323886}"/>
              </a:ext>
            </a:extLst>
          </p:cNvPr>
          <p:cNvSpPr txBox="1"/>
          <p:nvPr/>
        </p:nvSpPr>
        <p:spPr>
          <a:xfrm>
            <a:off x="1791974" y="6155267"/>
            <a:ext cx="2686954"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4" tooltip="https://www.suemarie.info/2017/10/bronfenbrenners-bioecological-approach.html">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5" tooltip="https://creativecommons.org/licenses/by-nc-nd/3.0/">
                  <a:extLst>
                    <a:ext uri="{A12FA001-AC4F-418D-AE19-62706E023703}">
                      <ahyp:hlinkClr xmlns:ahyp="http://schemas.microsoft.com/office/drawing/2018/hyperlinkcolor" val="tx"/>
                    </a:ext>
                  </a:extLst>
                </a:hlinkClick>
              </a:rPr>
              <a:t>CC BY-NC-ND</a:t>
            </a:r>
            <a:endParaRPr lang="en-GB" sz="700">
              <a:solidFill>
                <a:srgbClr val="FFFFFF"/>
              </a:solidFill>
            </a:endParaRPr>
          </a:p>
        </p:txBody>
      </p:sp>
    </p:spTree>
    <p:extLst>
      <p:ext uri="{BB962C8B-B14F-4D97-AF65-F5344CB8AC3E}">
        <p14:creationId xmlns:p14="http://schemas.microsoft.com/office/powerpoint/2010/main" val="21146598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B379FA-4F3A-2BB6-52C4-EB58590E4002}"/>
              </a:ext>
            </a:extLst>
          </p:cNvPr>
          <p:cNvSpPr>
            <a:spLocks noGrp="1"/>
          </p:cNvSpPr>
          <p:nvPr>
            <p:ph type="title"/>
          </p:nvPr>
        </p:nvSpPr>
        <p:spPr>
          <a:xfrm>
            <a:off x="4503837" y="124585"/>
            <a:ext cx="4512989" cy="2227730"/>
          </a:xfrm>
        </p:spPr>
        <p:txBody>
          <a:bodyPr anchor="ctr">
            <a:normAutofit/>
          </a:bodyPr>
          <a:lstStyle/>
          <a:p>
            <a:r>
              <a:rPr lang="en-GB" u="sng" dirty="0">
                <a:latin typeface="Arial" panose="020B0604020202020204" pitchFamily="34" charset="0"/>
                <a:cs typeface="Arial" panose="020B0604020202020204" pitchFamily="34" charset="0"/>
              </a:rPr>
              <a:t>Why is it Important in Health and Social Care?</a:t>
            </a:r>
            <a:endParaRPr lang="en-GB" u="sng" dirty="0">
              <a:solidFill>
                <a:srgbClr val="FFFFFF"/>
              </a:solidFill>
              <a:latin typeface="Arial" panose="020B0604020202020204" pitchFamily="34" charset="0"/>
              <a:cs typeface="Arial" panose="020B0604020202020204" pitchFamily="34" charset="0"/>
            </a:endParaRPr>
          </a:p>
        </p:txBody>
      </p:sp>
      <p:sp>
        <p:nvSpPr>
          <p:cNvPr id="5" name="Rectangle 2">
            <a:extLst>
              <a:ext uri="{FF2B5EF4-FFF2-40B4-BE49-F238E27FC236}">
                <a16:creationId xmlns:a16="http://schemas.microsoft.com/office/drawing/2014/main" id="{6FCE6AA0-7E96-16D0-9A4E-56B09241147E}"/>
              </a:ext>
            </a:extLst>
          </p:cNvPr>
          <p:cNvSpPr>
            <a:spLocks noGrp="1" noChangeArrowheads="1"/>
          </p:cNvSpPr>
          <p:nvPr>
            <p:ph idx="1"/>
          </p:nvPr>
        </p:nvSpPr>
        <p:spPr bwMode="auto">
          <a:xfrm>
            <a:off x="4822962" y="2757228"/>
            <a:ext cx="5224348"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0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b="0" i="0" u="none" strike="noStrike" cap="none" normalizeH="0" baseline="0" dirty="0">
                <a:ln>
                  <a:noFill/>
                </a:ln>
                <a:solidFill>
                  <a:schemeClr val="tx1"/>
                </a:solidFill>
                <a:effectLst/>
                <a:latin typeface="Arial" panose="020B0604020202020204" pitchFamily="34" charset="0"/>
              </a:rPr>
              <a:t>Helps professionals understand the whole person.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b="0" i="0" u="none" strike="noStrike" cap="none" normalizeH="0" baseline="0" dirty="0" err="1">
                <a:ln>
                  <a:noFill/>
                </a:ln>
                <a:solidFill>
                  <a:schemeClr val="tx1"/>
                </a:solidFill>
                <a:effectLst/>
                <a:latin typeface="Arial" panose="020B0604020202020204" pitchFamily="34" charset="0"/>
              </a:rPr>
              <a:t>Recognises</a:t>
            </a:r>
            <a:r>
              <a:rPr kumimoji="0" lang="en-US" altLang="en-US" sz="2000" b="0" i="0" u="none" strike="noStrike" cap="none" normalizeH="0" baseline="0" dirty="0">
                <a:ln>
                  <a:noFill/>
                </a:ln>
                <a:solidFill>
                  <a:schemeClr val="tx1"/>
                </a:solidFill>
                <a:effectLst/>
                <a:latin typeface="Arial" panose="020B0604020202020204" pitchFamily="34" charset="0"/>
              </a:rPr>
              <a:t> that health is affected by social and environmental factors.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b="0" i="0" u="none" strike="noStrike" cap="none" normalizeH="0" baseline="0" dirty="0">
                <a:ln>
                  <a:noFill/>
                </a:ln>
                <a:solidFill>
                  <a:schemeClr val="tx1"/>
                </a:solidFill>
                <a:effectLst/>
                <a:latin typeface="Arial" panose="020B0604020202020204" pitchFamily="34" charset="0"/>
              </a:rPr>
              <a:t>Supports a holistic and person-</a:t>
            </a:r>
            <a:r>
              <a:rPr kumimoji="0" lang="en-US" altLang="en-US" sz="2000" b="0" i="0" u="none" strike="noStrike" cap="none" normalizeH="0" baseline="0" dirty="0" err="1">
                <a:ln>
                  <a:noFill/>
                </a:ln>
                <a:solidFill>
                  <a:schemeClr val="tx1"/>
                </a:solidFill>
                <a:effectLst/>
                <a:latin typeface="Arial" panose="020B0604020202020204" pitchFamily="34" charset="0"/>
              </a:rPr>
              <a:t>centred</a:t>
            </a:r>
            <a:r>
              <a:rPr kumimoji="0" lang="en-US" altLang="en-US" sz="2000" b="0" i="0" u="none" strike="noStrike" cap="none" normalizeH="0" baseline="0" dirty="0">
                <a:ln>
                  <a:noFill/>
                </a:ln>
                <a:solidFill>
                  <a:schemeClr val="tx1"/>
                </a:solidFill>
                <a:effectLst/>
                <a:latin typeface="Arial" panose="020B0604020202020204" pitchFamily="34" charset="0"/>
              </a:rPr>
              <a:t> approach.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b="0" i="0" u="none" strike="noStrike" cap="none" normalizeH="0" baseline="0" dirty="0">
                <a:ln>
                  <a:noFill/>
                </a:ln>
                <a:solidFill>
                  <a:schemeClr val="tx1"/>
                </a:solidFill>
                <a:effectLst/>
                <a:latin typeface="Arial" panose="020B0604020202020204" pitchFamily="34" charset="0"/>
              </a:rPr>
              <a:t>Helps identify factors that may affect wellbeing. </a:t>
            </a:r>
          </a:p>
        </p:txBody>
      </p:sp>
      <p:pic>
        <p:nvPicPr>
          <p:cNvPr id="7" name="Graphic 6" descr="Health">
            <a:extLst>
              <a:ext uri="{FF2B5EF4-FFF2-40B4-BE49-F238E27FC236}">
                <a16:creationId xmlns:a16="http://schemas.microsoft.com/office/drawing/2014/main" id="{35A065A4-07BC-98E7-C0D5-9BE0BCD306F1}"/>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757251" y="1545062"/>
            <a:ext cx="3856774" cy="3856774"/>
          </a:xfrm>
          <a:prstGeom prst="rect">
            <a:avLst/>
          </a:prstGeom>
        </p:spPr>
      </p:pic>
    </p:spTree>
    <p:extLst>
      <p:ext uri="{BB962C8B-B14F-4D97-AF65-F5344CB8AC3E}">
        <p14:creationId xmlns:p14="http://schemas.microsoft.com/office/powerpoint/2010/main" val="36468537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7C0657-0714-81BD-2CFE-8B13EDD9118B}"/>
              </a:ext>
            </a:extLst>
          </p:cNvPr>
          <p:cNvSpPr>
            <a:spLocks noGrp="1"/>
          </p:cNvSpPr>
          <p:nvPr>
            <p:ph type="title"/>
          </p:nvPr>
        </p:nvSpPr>
        <p:spPr>
          <a:xfrm>
            <a:off x="448733" y="266246"/>
            <a:ext cx="10197494" cy="1099457"/>
          </a:xfrm>
        </p:spPr>
        <p:txBody>
          <a:bodyPr>
            <a:normAutofit/>
          </a:bodyPr>
          <a:lstStyle/>
          <a:p>
            <a:r>
              <a:rPr lang="en-GB" u="sng" dirty="0">
                <a:latin typeface="Arial" panose="020B0604020202020204" pitchFamily="34" charset="0"/>
                <a:cs typeface="Arial" panose="020B0604020202020204" pitchFamily="34" charset="0"/>
              </a:rPr>
              <a:t>How is it Used in Health and Social Care?</a:t>
            </a:r>
          </a:p>
        </p:txBody>
      </p:sp>
      <p:graphicFrame>
        <p:nvGraphicFramePr>
          <p:cNvPr id="7" name="Rectangle 2">
            <a:extLst>
              <a:ext uri="{FF2B5EF4-FFF2-40B4-BE49-F238E27FC236}">
                <a16:creationId xmlns:a16="http://schemas.microsoft.com/office/drawing/2014/main" id="{B26D1030-5669-A6B9-C60B-4EC626C5AF99}"/>
              </a:ext>
            </a:extLst>
          </p:cNvPr>
          <p:cNvGraphicFramePr>
            <a:graphicFrameLocks noGrp="1"/>
          </p:cNvGraphicFramePr>
          <p:nvPr>
            <p:ph idx="1"/>
            <p:extLst>
              <p:ext uri="{D42A27DB-BD31-4B8C-83A1-F6EECF244321}">
                <p14:modId xmlns:p14="http://schemas.microsoft.com/office/powerpoint/2010/main" val="2358204375"/>
              </p:ext>
            </p:extLst>
          </p:nvPr>
        </p:nvGraphicFramePr>
        <p:xfrm>
          <a:off x="1286933" y="1948543"/>
          <a:ext cx="9618133" cy="40934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187632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28" name="Straight Connector 27">
            <a:extLst>
              <a:ext uri="{FF2B5EF4-FFF2-40B4-BE49-F238E27FC236}">
                <a16:creationId xmlns:a16="http://schemas.microsoft.com/office/drawing/2014/main" id="{0B5F7E3B-C5F1-40E0-A491-558BAFBC112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241804" y="1460500"/>
            <a:ext cx="0" cy="3937000"/>
          </a:xfrm>
          <a:prstGeom prst="line">
            <a:avLst/>
          </a:prstGeom>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69B12C2A-1ED3-BE68-6A76-19B907A4EF62}"/>
              </a:ext>
            </a:extLst>
          </p:cNvPr>
          <p:cNvSpPr>
            <a:spLocks noGrp="1"/>
          </p:cNvSpPr>
          <p:nvPr>
            <p:ph idx="1"/>
          </p:nvPr>
        </p:nvSpPr>
        <p:spPr>
          <a:xfrm>
            <a:off x="4654294" y="816638"/>
            <a:ext cx="5621817" cy="5224724"/>
          </a:xfrm>
        </p:spPr>
        <p:txBody>
          <a:bodyPr anchor="ctr">
            <a:normAutofit fontScale="92500" lnSpcReduction="10000"/>
          </a:bodyPr>
          <a:lstStyle/>
          <a:p>
            <a:pPr>
              <a:lnSpc>
                <a:spcPct val="90000"/>
              </a:lnSpc>
            </a:pPr>
            <a:endParaRPr lang="en-GB" sz="2000" dirty="0">
              <a:latin typeface="Arial" panose="020B0604020202020204" pitchFamily="34" charset="0"/>
              <a:cs typeface="Arial" panose="020B0604020202020204" pitchFamily="34" charset="0"/>
            </a:endParaRPr>
          </a:p>
          <a:p>
            <a:pPr>
              <a:lnSpc>
                <a:spcPct val="90000"/>
              </a:lnSpc>
            </a:pPr>
            <a:r>
              <a:rPr lang="en-GB" sz="3500" b="1" u="sng" dirty="0">
                <a:latin typeface="Arial" panose="020B0604020202020204" pitchFamily="34" charset="0"/>
                <a:cs typeface="Arial" panose="020B0604020202020204" pitchFamily="34" charset="0"/>
              </a:rPr>
              <a:t>Example and Conclusion</a:t>
            </a:r>
          </a:p>
          <a:p>
            <a:pPr>
              <a:lnSpc>
                <a:spcPct val="90000"/>
              </a:lnSpc>
            </a:pPr>
            <a:endParaRPr lang="en-GB" sz="2000" b="1" dirty="0">
              <a:latin typeface="Arial" panose="020B0604020202020204" pitchFamily="34" charset="0"/>
              <a:cs typeface="Arial" panose="020B0604020202020204" pitchFamily="34" charset="0"/>
            </a:endParaRPr>
          </a:p>
          <a:p>
            <a:pPr>
              <a:lnSpc>
                <a:spcPct val="90000"/>
              </a:lnSpc>
            </a:pPr>
            <a:r>
              <a:rPr lang="en-GB" sz="2000" b="1" dirty="0">
                <a:latin typeface="Arial" panose="020B0604020202020204" pitchFamily="34" charset="0"/>
                <a:cs typeface="Arial" panose="020B0604020202020204" pitchFamily="34" charset="0"/>
              </a:rPr>
              <a:t>Older Adult</a:t>
            </a:r>
            <a:endParaRPr lang="en-GB" sz="2000" dirty="0">
              <a:latin typeface="Arial" panose="020B0604020202020204" pitchFamily="34" charset="0"/>
              <a:cs typeface="Arial" panose="020B0604020202020204" pitchFamily="34" charset="0"/>
            </a:endParaRPr>
          </a:p>
          <a:p>
            <a:pPr>
              <a:lnSpc>
                <a:spcPct val="90000"/>
              </a:lnSpc>
            </a:pPr>
            <a:r>
              <a:rPr lang="en-GB" sz="2000" dirty="0">
                <a:latin typeface="Arial" panose="020B0604020202020204" pitchFamily="34" charset="0"/>
                <a:cs typeface="Arial" panose="020B0604020202020204" pitchFamily="34" charset="0"/>
              </a:rPr>
              <a:t>Family support affects wellbeing. </a:t>
            </a:r>
          </a:p>
          <a:p>
            <a:pPr>
              <a:lnSpc>
                <a:spcPct val="90000"/>
              </a:lnSpc>
            </a:pPr>
            <a:r>
              <a:rPr lang="en-GB" sz="2000" dirty="0">
                <a:latin typeface="Arial" panose="020B0604020202020204" pitchFamily="34" charset="0"/>
                <a:cs typeface="Arial" panose="020B0604020202020204" pitchFamily="34" charset="0"/>
              </a:rPr>
              <a:t>Community services can reduce loneliness. </a:t>
            </a:r>
          </a:p>
          <a:p>
            <a:pPr>
              <a:lnSpc>
                <a:spcPct val="90000"/>
              </a:lnSpc>
            </a:pPr>
            <a:r>
              <a:rPr lang="en-GB" sz="2000" dirty="0">
                <a:latin typeface="Arial" panose="020B0604020202020204" pitchFamily="34" charset="0"/>
                <a:cs typeface="Arial" panose="020B0604020202020204" pitchFamily="34" charset="0"/>
              </a:rPr>
              <a:t>Life events such as bereavement may affect mental health. </a:t>
            </a:r>
          </a:p>
          <a:p>
            <a:pPr>
              <a:lnSpc>
                <a:spcPct val="90000"/>
              </a:lnSpc>
            </a:pPr>
            <a:r>
              <a:rPr lang="en-GB" sz="2000" b="1" u="sng" dirty="0">
                <a:latin typeface="Arial" panose="020B0604020202020204" pitchFamily="34" charset="0"/>
                <a:cs typeface="Arial" panose="020B0604020202020204" pitchFamily="34" charset="0"/>
              </a:rPr>
              <a:t>Conclusion</a:t>
            </a:r>
            <a:endParaRPr lang="en-GB" sz="2000" u="sng" dirty="0">
              <a:latin typeface="Arial" panose="020B0604020202020204" pitchFamily="34" charset="0"/>
              <a:cs typeface="Arial" panose="020B0604020202020204" pitchFamily="34" charset="0"/>
            </a:endParaRPr>
          </a:p>
          <a:p>
            <a:pPr>
              <a:lnSpc>
                <a:spcPct val="90000"/>
              </a:lnSpc>
            </a:pPr>
            <a:r>
              <a:rPr lang="en-GB" sz="2000" dirty="0">
                <a:latin typeface="Arial" panose="020B0604020202020204" pitchFamily="34" charset="0"/>
                <a:cs typeface="Arial" panose="020B0604020202020204" pitchFamily="34" charset="0"/>
              </a:rPr>
              <a:t>Bronfenbrenner's theory helps us understand that a person's development and wellbeing are influenced by the people and environments around them. In health and social care, it encourages professionals to look at the whole person and provide support that meets their individual needs.</a:t>
            </a:r>
          </a:p>
          <a:p>
            <a:pPr>
              <a:lnSpc>
                <a:spcPct val="90000"/>
              </a:lnSpc>
            </a:pPr>
            <a:endParaRPr lang="en-GB" sz="1400" dirty="0"/>
          </a:p>
        </p:txBody>
      </p:sp>
    </p:spTree>
    <p:extLst>
      <p:ext uri="{BB962C8B-B14F-4D97-AF65-F5344CB8AC3E}">
        <p14:creationId xmlns:p14="http://schemas.microsoft.com/office/powerpoint/2010/main" val="2403382300"/>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Facet</Template>
  <TotalTime>0</TotalTime>
  <Words>251</Words>
  <Application>Microsoft Office PowerPoint</Application>
  <PresentationFormat>Widescreen</PresentationFormat>
  <Paragraphs>36</Paragraphs>
  <Slides>5</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vt:i4>
      </vt:variant>
    </vt:vector>
  </HeadingPairs>
  <TitlesOfParts>
    <vt:vector size="10" baseType="lpstr">
      <vt:lpstr>Aptos</vt:lpstr>
      <vt:lpstr>Arial</vt:lpstr>
      <vt:lpstr>Trebuchet MS</vt:lpstr>
      <vt:lpstr>Wingdings 3</vt:lpstr>
      <vt:lpstr>Facet</vt:lpstr>
      <vt:lpstr>Bronfenbrenner's ecologist model of human development </vt:lpstr>
      <vt:lpstr>What is the theory about?</vt:lpstr>
      <vt:lpstr>Why is it Important in Health and Social Care?</vt:lpstr>
      <vt:lpstr>How is it Used in Health and Social Care?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Romeenah Akhtar</dc:creator>
  <cp:lastModifiedBy>Romeenah Akhtar</cp:lastModifiedBy>
  <cp:revision>1</cp:revision>
  <dcterms:created xsi:type="dcterms:W3CDTF">2026-06-11T08:58:19Z</dcterms:created>
  <dcterms:modified xsi:type="dcterms:W3CDTF">2026-06-11T09:29:55Z</dcterms:modified>
</cp:coreProperties>
</file>