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76" r:id="rId3"/>
    <p:sldId id="267" r:id="rId4"/>
    <p:sldId id="272" r:id="rId5"/>
    <p:sldId id="257" r:id="rId6"/>
    <p:sldId id="259" r:id="rId7"/>
    <p:sldId id="260" r:id="rId8"/>
    <p:sldId id="273" r:id="rId9"/>
    <p:sldId id="274" r:id="rId10"/>
    <p:sldId id="275" r:id="rId11"/>
    <p:sldId id="277" r:id="rId12"/>
    <p:sldId id="263" r:id="rId13"/>
    <p:sldId id="261" r:id="rId14"/>
    <p:sldId id="258" r:id="rId15"/>
    <p:sldId id="265" r:id="rId16"/>
    <p:sldId id="266" r:id="rId17"/>
    <p:sldId id="264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329" autoAdjust="0"/>
    <p:restoredTop sz="94713" autoAdjust="0"/>
  </p:normalViewPr>
  <p:slideViewPr>
    <p:cSldViewPr>
      <p:cViewPr varScale="1">
        <p:scale>
          <a:sx n="83" d="100"/>
          <a:sy n="83" d="100"/>
        </p:scale>
        <p:origin x="-123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E1E350-FE4A-4854-9DFB-88C2E491FCDF}" type="datetimeFigureOut">
              <a:rPr lang="en-GB" smtClean="0"/>
              <a:pPr/>
              <a:t>15/10/2014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90A695-2568-421C-86BC-306D1A1E4D3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938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2201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1924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90A695-2568-421C-86BC-306D1A1E4D38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15/10/2014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226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15/10/2014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7037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15/10/2014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179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15/10/2014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79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15/10/2014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340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15/10/2014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459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15/10/2014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1585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15/10/2014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073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15/10/2014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2393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15/10/2014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8727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0E27C-A78D-4A6D-A01C-B148936DD73D}" type="datetimeFigureOut">
              <a:rPr lang="en-GB" smtClean="0"/>
              <a:pPr/>
              <a:t>15/10/2014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87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10E27C-A78D-4A6D-A01C-B148936DD73D}" type="datetimeFigureOut">
              <a:rPr lang="en-GB" smtClean="0"/>
              <a:pPr/>
              <a:t>15/10/2014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6FD185-AEF7-4384-86F9-3CB7EF3B993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360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Poster presentations: </a:t>
            </a:r>
            <a:br>
              <a:rPr lang="en-GB" dirty="0" smtClean="0"/>
            </a:br>
            <a:r>
              <a:rPr lang="en-GB" dirty="0" smtClean="0"/>
              <a:t>AHAC6010</a:t>
            </a:r>
            <a:br>
              <a:rPr lang="en-GB" dirty="0" smtClean="0"/>
            </a:b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7088832" cy="1752600"/>
          </a:xfrm>
        </p:spPr>
        <p:txBody>
          <a:bodyPr/>
          <a:lstStyle/>
          <a:p>
            <a:r>
              <a:rPr lang="en-GB" dirty="0" smtClean="0"/>
              <a:t>Content </a:t>
            </a:r>
            <a:r>
              <a:rPr lang="en-GB" dirty="0"/>
              <a:t>is all for conference </a:t>
            </a:r>
            <a:r>
              <a:rPr lang="en-GB" dirty="0" smtClean="0"/>
              <a:t>posters especially  when it comes to assessment.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6298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Purpose of posters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5061" y="1556792"/>
            <a:ext cx="5472608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772816"/>
            <a:ext cx="3312368" cy="4353347"/>
          </a:xfrm>
        </p:spPr>
        <p:txBody>
          <a:bodyPr>
            <a:normAutofit/>
          </a:bodyPr>
          <a:lstStyle/>
          <a:p>
            <a:r>
              <a:rPr lang="en-GB" sz="2800" dirty="0" smtClean="0"/>
              <a:t>Posters construction</a:t>
            </a:r>
          </a:p>
          <a:p>
            <a:r>
              <a:rPr lang="en-GB" sz="2800" dirty="0" smtClean="0"/>
              <a:t>Poster content</a:t>
            </a:r>
          </a:p>
          <a:p>
            <a:r>
              <a:rPr lang="en-GB" sz="2800" dirty="0" smtClean="0"/>
              <a:t>Dos and don’ts</a:t>
            </a:r>
          </a:p>
          <a:p>
            <a:r>
              <a:rPr lang="en-GB" sz="2800" dirty="0" smtClean="0"/>
              <a:t>Role of posters</a:t>
            </a:r>
          </a:p>
          <a:p>
            <a:r>
              <a:rPr lang="en-GB" sz="2800" dirty="0"/>
              <a:t>E</a:t>
            </a:r>
            <a:r>
              <a:rPr lang="en-GB" sz="2800" dirty="0" smtClean="0"/>
              <a:t>xamples of ‘research’ posters</a:t>
            </a:r>
            <a:endParaRPr lang="en-GB" sz="2800" dirty="0"/>
          </a:p>
        </p:txBody>
      </p:sp>
      <p:sp>
        <p:nvSpPr>
          <p:cNvPr id="4" name="Rectangle 3"/>
          <p:cNvSpPr/>
          <p:nvPr/>
        </p:nvSpPr>
        <p:spPr>
          <a:xfrm>
            <a:off x="755576" y="5673824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The </a:t>
            </a:r>
            <a:r>
              <a:rPr lang="en-GB" dirty="0" smtClean="0"/>
              <a:t>design consists </a:t>
            </a:r>
            <a:r>
              <a:rPr lang="en-GB" dirty="0"/>
              <a:t>of </a:t>
            </a:r>
            <a:r>
              <a:rPr lang="en-GB" dirty="0" smtClean="0"/>
              <a:t>single </a:t>
            </a:r>
            <a:r>
              <a:rPr lang="en-GB" dirty="0"/>
              <a:t>words in a sans-serif column beneath a </a:t>
            </a:r>
            <a:r>
              <a:rPr lang="en-GB" dirty="0" smtClean="0"/>
              <a:t>crown usually on </a:t>
            </a:r>
            <a:r>
              <a:rPr lang="en-GB" dirty="0"/>
              <a:t>a monochrome </a:t>
            </a:r>
            <a:r>
              <a:rPr lang="en-GB" dirty="0" smtClean="0"/>
              <a:t>background and is a WWII poster that was never used.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7899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Posters as visual communications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340768"/>
            <a:ext cx="2455540" cy="33038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5442" y="4941168"/>
            <a:ext cx="3517950" cy="1916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69168" y="1484785"/>
            <a:ext cx="6275040" cy="4414800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In </a:t>
            </a:r>
            <a:r>
              <a:rPr lang="en-GB" dirty="0"/>
              <a:t>many industries posters are used to effectively </a:t>
            </a:r>
            <a:r>
              <a:rPr lang="en-GB" dirty="0">
                <a:solidFill>
                  <a:srgbClr val="FF0000"/>
                </a:solidFill>
              </a:rPr>
              <a:t>communicate</a:t>
            </a:r>
            <a:r>
              <a:rPr lang="en-GB" dirty="0"/>
              <a:t> </a:t>
            </a:r>
            <a:r>
              <a:rPr lang="en-GB" dirty="0">
                <a:solidFill>
                  <a:srgbClr val="FF0000"/>
                </a:solidFill>
              </a:rPr>
              <a:t>concisely</a:t>
            </a:r>
            <a:r>
              <a:rPr lang="en-GB" dirty="0"/>
              <a:t>, in a visually attractive way, a central message, theme or concept. </a:t>
            </a:r>
            <a:endParaRPr lang="en-GB" dirty="0" smtClean="0"/>
          </a:p>
          <a:p>
            <a:r>
              <a:rPr lang="en-GB" dirty="0" smtClean="0"/>
              <a:t>They </a:t>
            </a:r>
            <a:r>
              <a:rPr lang="en-GB" dirty="0"/>
              <a:t>can be a powerful way of getting relevant information across c</a:t>
            </a:r>
            <a:r>
              <a:rPr lang="en-GB" dirty="0">
                <a:solidFill>
                  <a:srgbClr val="FF0000"/>
                </a:solidFill>
              </a:rPr>
              <a:t>oncisely</a:t>
            </a:r>
            <a:r>
              <a:rPr lang="en-GB" dirty="0"/>
              <a:t>.  </a:t>
            </a:r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/>
              <a:t>academia you may see them at conferences for example, published on line or as part of wider presentations of research.  </a:t>
            </a:r>
            <a:endParaRPr lang="en-GB" dirty="0" smtClean="0"/>
          </a:p>
          <a:p>
            <a:r>
              <a:rPr lang="en-GB" dirty="0" smtClean="0"/>
              <a:t>Also </a:t>
            </a:r>
            <a:r>
              <a:rPr lang="en-GB" dirty="0"/>
              <a:t>used in ‘Industry’ so they are a valuable work-based learning skill to have.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1654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Poster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100205"/>
            <a:ext cx="3504427" cy="2624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070489"/>
            <a:ext cx="7560840" cy="4525963"/>
          </a:xfrm>
        </p:spPr>
        <p:txBody>
          <a:bodyPr>
            <a:normAutofit/>
          </a:bodyPr>
          <a:lstStyle/>
          <a:p>
            <a:r>
              <a:rPr lang="en-GB" sz="2600" dirty="0"/>
              <a:t>Understanding what makes an effective poster:</a:t>
            </a:r>
          </a:p>
          <a:p>
            <a:pPr lvl="1"/>
            <a:r>
              <a:rPr lang="en-GB" sz="2600" dirty="0" smtClean="0"/>
              <a:t>Information</a:t>
            </a:r>
            <a:endParaRPr lang="en-GB" sz="2600" dirty="0"/>
          </a:p>
          <a:p>
            <a:pPr lvl="1"/>
            <a:r>
              <a:rPr lang="en-GB" sz="2600" dirty="0" smtClean="0"/>
              <a:t>Aesthetics</a:t>
            </a:r>
            <a:endParaRPr lang="en-GB" sz="2600" dirty="0"/>
          </a:p>
          <a:p>
            <a:pPr lvl="1"/>
            <a:r>
              <a:rPr lang="en-GB" sz="2600" dirty="0" smtClean="0"/>
              <a:t>Techniques</a:t>
            </a:r>
          </a:p>
          <a:p>
            <a:pPr marL="457200" lvl="1" indent="0">
              <a:buNone/>
            </a:pPr>
            <a:endParaRPr lang="en-GB" sz="2600" dirty="0"/>
          </a:p>
          <a:p>
            <a:r>
              <a:rPr lang="en-GB" sz="2600" dirty="0" smtClean="0"/>
              <a:t>How </a:t>
            </a:r>
            <a:r>
              <a:rPr lang="en-GB" sz="2600" dirty="0"/>
              <a:t>to </a:t>
            </a:r>
            <a:r>
              <a:rPr lang="en-GB" sz="2600" dirty="0" err="1" smtClean="0"/>
              <a:t>mae</a:t>
            </a:r>
            <a:r>
              <a:rPr lang="en-GB" sz="2600" dirty="0" smtClean="0"/>
              <a:t> </a:t>
            </a:r>
            <a:r>
              <a:rPr lang="en-GB" sz="2600" dirty="0"/>
              <a:t>a poster using </a:t>
            </a:r>
            <a:r>
              <a:rPr lang="en-GB" sz="2600" dirty="0" err="1"/>
              <a:t>Powerpoint</a:t>
            </a:r>
            <a:r>
              <a:rPr lang="en-GB" sz="2600" dirty="0"/>
              <a:t> </a:t>
            </a:r>
            <a:r>
              <a:rPr lang="en-GB" sz="2600" dirty="0" smtClean="0"/>
              <a:t>– understand </a:t>
            </a:r>
            <a:r>
              <a:rPr lang="en-GB" sz="2600" dirty="0"/>
              <a:t>what </a:t>
            </a:r>
            <a:r>
              <a:rPr lang="en-GB" sz="2600" dirty="0" smtClean="0"/>
              <a:t>your remit </a:t>
            </a:r>
            <a:r>
              <a:rPr lang="en-GB" sz="2600" dirty="0"/>
              <a:t>is</a:t>
            </a:r>
            <a:r>
              <a:rPr lang="en-GB" sz="2600" dirty="0" smtClean="0"/>
              <a:t>… see instruction slide</a:t>
            </a:r>
          </a:p>
          <a:p>
            <a:r>
              <a:rPr lang="en-GB" sz="2600" dirty="0" smtClean="0"/>
              <a:t>ONE presentation of ‘research’ poster for third year students</a:t>
            </a:r>
            <a:endParaRPr lang="en-GB" sz="2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3175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Issues covered</a:t>
            </a:r>
            <a:br>
              <a:rPr lang="en-GB" dirty="0" smtClean="0"/>
            </a:br>
            <a:r>
              <a:rPr lang="en-GB" dirty="0" smtClean="0"/>
              <a:t>for your target audience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Content </a:t>
            </a:r>
          </a:p>
          <a:p>
            <a:r>
              <a:rPr lang="en-GB" dirty="0" smtClean="0"/>
              <a:t>Structure </a:t>
            </a:r>
          </a:p>
          <a:p>
            <a:r>
              <a:rPr lang="en-GB" dirty="0" smtClean="0"/>
              <a:t>Visual </a:t>
            </a:r>
            <a:r>
              <a:rPr lang="en-GB" dirty="0"/>
              <a:t>impact </a:t>
            </a:r>
          </a:p>
          <a:p>
            <a:r>
              <a:rPr lang="en-GB" dirty="0"/>
              <a:t>Clarity</a:t>
            </a:r>
          </a:p>
          <a:p>
            <a:r>
              <a:rPr lang="en-GB" dirty="0"/>
              <a:t>Use of Conventions</a:t>
            </a:r>
          </a:p>
          <a:p>
            <a:r>
              <a:rPr lang="en-GB" dirty="0" smtClean="0"/>
              <a:t>Referencing/Citations</a:t>
            </a:r>
          </a:p>
          <a:p>
            <a:endParaRPr lang="en-GB" dirty="0" smtClean="0"/>
          </a:p>
          <a:p>
            <a:pPr algn="ctr">
              <a:buNone/>
            </a:pPr>
            <a:r>
              <a:rPr lang="en-GB" dirty="0" smtClean="0"/>
              <a:t>Keep targeted on the task and keep the target audience in mind</a:t>
            </a:r>
            <a:endParaRPr lang="en-GB" dirty="0"/>
          </a:p>
          <a:p>
            <a:endParaRPr lang="en-GB" dirty="0"/>
          </a:p>
        </p:txBody>
      </p:sp>
      <p:pic>
        <p:nvPicPr>
          <p:cNvPr id="1026" name="Picture 2" descr="http://clc2.uniservity.com/GroupDownloadAttachment.asp?GroupId=533874&amp;AttachmentID=93076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132856"/>
            <a:ext cx="3400425" cy="286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9855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Communicating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communicate concisely the following</a:t>
            </a:r>
          </a:p>
          <a:p>
            <a:r>
              <a:rPr lang="en-GB" dirty="0" smtClean="0"/>
              <a:t>key points, </a:t>
            </a:r>
          </a:p>
          <a:p>
            <a:r>
              <a:rPr lang="en-GB" dirty="0" smtClean="0"/>
              <a:t>what the relevant information or message you want to convey is</a:t>
            </a:r>
          </a:p>
          <a:p>
            <a:r>
              <a:rPr lang="en-GB" dirty="0" smtClean="0"/>
              <a:t>how you will illustrate this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A picture is worth a thousand words but NOT at the expense of good and appropriate content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AutoShape 2" descr="https://docs.google.com/?pid=bl&amp;srcid=ADGEESiLgH4IoYC1byu4v3ntFX28LjELFUXJLm7V914uTdbt-wL7DN_LdRRoHGZk-vjQgXQRmQpH-ivrKIyP9XVf0KNZB6lq4G5CAkZzFzITQnmVhYBQoJGciWtBuaozdPE-z1J9kgFz&amp;q=cache%3Axkpr14tDeKIJ%3Auwf.edu%2Fargojournal%2Fadmin%2Fbody%2Ffaunal%2520poster%2520brown.pdf%20animal%20bones%20shipwrecks%20posters&amp;docid=9cf54fdcff5508ce2d30551ec697bbe4&amp;a=bi&amp;pagenumber=1&amp;w=138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118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Visual impact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effectiveness of images </a:t>
            </a:r>
          </a:p>
          <a:p>
            <a:r>
              <a:rPr lang="en-GB" dirty="0" smtClean="0"/>
              <a:t>colour </a:t>
            </a:r>
          </a:p>
          <a:p>
            <a:r>
              <a:rPr lang="en-GB" dirty="0" smtClean="0"/>
              <a:t>clarity </a:t>
            </a:r>
          </a:p>
          <a:p>
            <a:r>
              <a:rPr lang="en-GB" dirty="0" smtClean="0"/>
              <a:t>font</a:t>
            </a:r>
          </a:p>
          <a:p>
            <a:r>
              <a:rPr lang="en-GB" dirty="0" smtClean="0"/>
              <a:t>formatting used </a:t>
            </a:r>
          </a:p>
          <a:p>
            <a:r>
              <a:rPr lang="en-GB" dirty="0" smtClean="0"/>
              <a:t>layout </a:t>
            </a:r>
          </a:p>
          <a:p>
            <a:r>
              <a:rPr lang="en-GB" dirty="0" smtClean="0"/>
              <a:t>navigation around the information</a:t>
            </a:r>
          </a:p>
          <a:p>
            <a:pPr marL="0" indent="0">
              <a:buNone/>
            </a:pPr>
            <a:r>
              <a:rPr lang="en-GB" dirty="0" smtClean="0"/>
              <a:t>Remember in the real world people are visually impaired, colour blind, dyslexic, forgotten their specs/contact lenses….. and beauty is in the eye of the beholder…..</a:t>
            </a:r>
          </a:p>
        </p:txBody>
      </p:sp>
      <p:pic>
        <p:nvPicPr>
          <p:cNvPr id="3074" name="Picture 2" descr="http://www.visimpact.co.uk/_assets/client/images/collateral/vi-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060849"/>
            <a:ext cx="4929154" cy="2318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0191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Basics of Backgrounds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 smtClean="0"/>
              <a:t>White, near white, very pale are less than ideal</a:t>
            </a:r>
          </a:p>
          <a:p>
            <a:pPr marL="0" indent="0">
              <a:buNone/>
            </a:pPr>
            <a:r>
              <a:rPr lang="en-GB" sz="2800" dirty="0"/>
              <a:t>	</a:t>
            </a:r>
            <a:r>
              <a:rPr lang="en-GB" sz="2400" dirty="0" smtClean="0"/>
              <a:t>- can appear bland but may work effectively with some topics</a:t>
            </a:r>
          </a:p>
          <a:p>
            <a:r>
              <a:rPr lang="en-GB" sz="2800" dirty="0" smtClean="0"/>
              <a:t>Darker backgrounds are easier on the eye </a:t>
            </a:r>
          </a:p>
          <a:p>
            <a:r>
              <a:rPr lang="en-GB" sz="2800" dirty="0" smtClean="0"/>
              <a:t>Coloured posters can be dramatic </a:t>
            </a:r>
          </a:p>
          <a:p>
            <a:pPr marL="0" indent="0">
              <a:buNone/>
            </a:pPr>
            <a:r>
              <a:rPr lang="en-GB" sz="2800" dirty="0"/>
              <a:t>	</a:t>
            </a:r>
            <a:r>
              <a:rPr lang="en-GB" sz="2800" dirty="0" smtClean="0"/>
              <a:t>- </a:t>
            </a:r>
            <a:r>
              <a:rPr lang="en-GB" sz="2400" dirty="0" smtClean="0"/>
              <a:t>but can also clash, can cause visual distress or visual fatigue</a:t>
            </a:r>
          </a:p>
          <a:p>
            <a:r>
              <a:rPr lang="en-GB" sz="2800" dirty="0" smtClean="0"/>
              <a:t>Consider the contrast of background and text</a:t>
            </a:r>
          </a:p>
          <a:p>
            <a:pPr marL="0" indent="0">
              <a:buNone/>
            </a:pPr>
            <a:r>
              <a:rPr lang="en-GB" sz="2800" dirty="0"/>
              <a:t>	</a:t>
            </a:r>
            <a:r>
              <a:rPr lang="en-GB" sz="2800" dirty="0" smtClean="0"/>
              <a:t>- </a:t>
            </a:r>
            <a:r>
              <a:rPr lang="en-GB" sz="2400" dirty="0" smtClean="0"/>
              <a:t>especially </a:t>
            </a:r>
            <a:r>
              <a:rPr lang="en-GB" sz="2400" dirty="0"/>
              <a:t>if </a:t>
            </a:r>
            <a:r>
              <a:rPr lang="en-GB" sz="2400" dirty="0" smtClean="0"/>
              <a:t>strong colours and fancy texts are used</a:t>
            </a:r>
          </a:p>
          <a:p>
            <a:r>
              <a:rPr lang="en-GB" sz="2800" dirty="0" smtClean="0"/>
              <a:t>Images, illustrations or photographs as background:</a:t>
            </a:r>
          </a:p>
          <a:p>
            <a:pPr marL="0" indent="0">
              <a:buNone/>
            </a:pPr>
            <a:r>
              <a:rPr lang="en-GB" sz="2800" dirty="0"/>
              <a:t>	</a:t>
            </a:r>
            <a:r>
              <a:rPr lang="en-GB" sz="2800" dirty="0" smtClean="0"/>
              <a:t>- </a:t>
            </a:r>
            <a:r>
              <a:rPr lang="en-GB" sz="2400" dirty="0" smtClean="0"/>
              <a:t>too much may be visually distressing, confusing, distracting 	- loss of resolution  or ‘</a:t>
            </a:r>
            <a:r>
              <a:rPr lang="en-GB" sz="2400" dirty="0" err="1" smtClean="0"/>
              <a:t>pixelation</a:t>
            </a:r>
            <a:r>
              <a:rPr lang="en-GB" sz="2400" dirty="0" smtClean="0"/>
              <a:t>’ </a:t>
            </a:r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	- however, a picture is worth a thousand words…..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31726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Font use: avoiding visual distress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85000" lnSpcReduction="20000"/>
          </a:bodyPr>
          <a:lstStyle/>
          <a:p>
            <a:r>
              <a:rPr lang="en-GB" sz="2800" dirty="0" smtClean="0"/>
              <a:t>Font size: you should be able to read from 1-2m away comfortably</a:t>
            </a:r>
          </a:p>
          <a:p>
            <a:pPr marL="457200" lvl="1" indent="0">
              <a:buNone/>
            </a:pPr>
            <a:endParaRPr lang="en-GB" sz="2400" dirty="0" smtClean="0"/>
          </a:p>
          <a:p>
            <a:r>
              <a:rPr lang="en-GB" sz="2800" dirty="0" smtClean="0"/>
              <a:t>Font size: hierarchy of information:</a:t>
            </a:r>
          </a:p>
          <a:p>
            <a:pPr lvl="1"/>
            <a:r>
              <a:rPr lang="en-GB" sz="5200" dirty="0" smtClean="0"/>
              <a:t>Title: large point </a:t>
            </a:r>
          </a:p>
          <a:p>
            <a:pPr lvl="1"/>
            <a:r>
              <a:rPr lang="en-GB" sz="3500" dirty="0" smtClean="0"/>
              <a:t>Subheadings: </a:t>
            </a:r>
            <a:r>
              <a:rPr lang="en-GB" sz="3500" dirty="0"/>
              <a:t>medium </a:t>
            </a:r>
            <a:r>
              <a:rPr lang="en-GB" sz="3500" dirty="0" smtClean="0"/>
              <a:t>point</a:t>
            </a:r>
          </a:p>
          <a:p>
            <a:pPr lvl="1"/>
            <a:r>
              <a:rPr lang="en-GB" sz="2600" dirty="0" smtClean="0"/>
              <a:t>Body </a:t>
            </a:r>
            <a:r>
              <a:rPr lang="en-GB" sz="2600" dirty="0"/>
              <a:t>text: </a:t>
            </a:r>
            <a:r>
              <a:rPr lang="en-GB" sz="2600" dirty="0" smtClean="0"/>
              <a:t>smaller point </a:t>
            </a:r>
            <a:r>
              <a:rPr lang="en-GB" sz="1900" dirty="0" smtClean="0"/>
              <a:t>(Calibri point 48, 32, 24)</a:t>
            </a:r>
          </a:p>
          <a:p>
            <a:pPr marL="457200" lvl="1" indent="0">
              <a:buNone/>
            </a:pPr>
            <a:endParaRPr lang="en-GB" sz="2400" dirty="0" smtClean="0"/>
          </a:p>
          <a:p>
            <a:r>
              <a:rPr lang="en-GB" sz="2800" dirty="0" smtClean="0"/>
              <a:t>Think </a:t>
            </a:r>
            <a:r>
              <a:rPr lang="en-GB" sz="2800" dirty="0"/>
              <a:t>carefully about choice of </a:t>
            </a:r>
            <a:r>
              <a:rPr lang="en-GB" sz="2800" dirty="0" smtClean="0"/>
              <a:t>font</a:t>
            </a:r>
            <a:endParaRPr lang="en-GB" sz="2800" dirty="0"/>
          </a:p>
          <a:p>
            <a:pPr lvl="1"/>
            <a:r>
              <a:rPr lang="en-GB" sz="2400" dirty="0" smtClean="0"/>
              <a:t>use rounded font for ease of reading, e.g</a:t>
            </a:r>
            <a:r>
              <a:rPr lang="en-GB" sz="2400" dirty="0"/>
              <a:t>. </a:t>
            </a:r>
            <a:r>
              <a:rPr lang="en-GB" sz="2400" dirty="0" smtClean="0">
                <a:latin typeface="Sans serif"/>
              </a:rPr>
              <a:t>Sans Serif, </a:t>
            </a:r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Times 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Roman</a:t>
            </a:r>
            <a:r>
              <a:rPr lang="en-GB" sz="2400" dirty="0"/>
              <a:t>,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Arial, etc.</a:t>
            </a:r>
            <a:r>
              <a:rPr lang="en-GB" sz="2400" dirty="0" smtClean="0"/>
              <a:t>)</a:t>
            </a:r>
          </a:p>
          <a:p>
            <a:pPr lvl="1"/>
            <a:r>
              <a:rPr lang="en-GB" sz="2400" dirty="0" smtClean="0"/>
              <a:t>avoid mixing font styles – use one and stick to it</a:t>
            </a:r>
          </a:p>
          <a:p>
            <a:pPr lvl="1"/>
            <a:r>
              <a:rPr lang="en-GB" sz="2400" dirty="0" smtClean="0"/>
              <a:t>keep </a:t>
            </a:r>
            <a:r>
              <a:rPr lang="en-GB" sz="2400" b="1" dirty="0" smtClean="0"/>
              <a:t>bold</a:t>
            </a:r>
            <a:r>
              <a:rPr lang="en-GB" sz="2400" dirty="0" smtClean="0"/>
              <a:t>, </a:t>
            </a:r>
            <a:r>
              <a:rPr lang="en-GB" sz="2400" u="sng" dirty="0" smtClean="0"/>
              <a:t>underlining</a:t>
            </a:r>
            <a:r>
              <a:rPr lang="en-GB" sz="2400" dirty="0" smtClean="0"/>
              <a:t>, </a:t>
            </a:r>
            <a:r>
              <a:rPr lang="en-GB" sz="2400" i="1" dirty="0" smtClean="0"/>
              <a:t>italics</a:t>
            </a:r>
            <a:r>
              <a:rPr lang="en-GB" sz="2400" dirty="0" smtClean="0"/>
              <a:t>, etc. to minimum</a:t>
            </a:r>
          </a:p>
          <a:p>
            <a:pPr lvl="1"/>
            <a:endParaRPr lang="en-GB" sz="2400" dirty="0" smtClean="0"/>
          </a:p>
          <a:p>
            <a:pPr marL="457200" lvl="1" indent="0">
              <a:buNone/>
            </a:pPr>
            <a:endParaRPr lang="en-GB" sz="2400" dirty="0"/>
          </a:p>
          <a:p>
            <a:pPr lvl="1"/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536520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Layout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Decide orientation 	</a:t>
            </a:r>
            <a:r>
              <a:rPr lang="en-GB" dirty="0" smtClean="0">
                <a:solidFill>
                  <a:prstClr val="black"/>
                </a:solidFill>
                <a:sym typeface="Wingdings"/>
              </a:rPr>
              <a:t></a:t>
            </a:r>
            <a:endParaRPr lang="en-GB" dirty="0" smtClean="0"/>
          </a:p>
          <a:p>
            <a:r>
              <a:rPr lang="en-GB" dirty="0" smtClean="0"/>
              <a:t>Ease of navigation – the flow of information</a:t>
            </a:r>
          </a:p>
          <a:p>
            <a:r>
              <a:rPr lang="en-GB" dirty="0" smtClean="0"/>
              <a:t>Keep formatting simple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margins, headings and footer space</a:t>
            </a:r>
          </a:p>
          <a:p>
            <a:r>
              <a:rPr lang="en-GB" dirty="0"/>
              <a:t>J</a:t>
            </a:r>
            <a:r>
              <a:rPr lang="en-GB" dirty="0" smtClean="0"/>
              <a:t>ustify </a:t>
            </a:r>
            <a:r>
              <a:rPr lang="en-GB" dirty="0"/>
              <a:t>your </a:t>
            </a:r>
            <a:r>
              <a:rPr lang="en-GB" dirty="0" smtClean="0"/>
              <a:t>text to left- but centre titles</a:t>
            </a:r>
            <a:endParaRPr lang="en-GB" dirty="0"/>
          </a:p>
          <a:p>
            <a:r>
              <a:rPr lang="en-GB" dirty="0" smtClean="0"/>
              <a:t>Use appropriate spacing </a:t>
            </a:r>
            <a:endParaRPr lang="en-GB" dirty="0"/>
          </a:p>
          <a:p>
            <a:r>
              <a:rPr lang="en-GB" dirty="0" smtClean="0"/>
              <a:t>One point per sentence – short for </a:t>
            </a:r>
            <a:r>
              <a:rPr lang="en-GB" dirty="0"/>
              <a:t>clarity</a:t>
            </a:r>
          </a:p>
          <a:p>
            <a:r>
              <a:rPr lang="en-GB" dirty="0" smtClean="0"/>
              <a:t>Use headings, sub-headings, side headings, bullet points, numbering, </a:t>
            </a:r>
            <a:r>
              <a:rPr lang="en-GB" dirty="0" smtClean="0"/>
              <a:t>lists……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464839" y="1303910"/>
            <a:ext cx="1126703" cy="9123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5596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 smtClean="0"/>
              <a:t>Organisation of Information:</a:t>
            </a:r>
            <a:br>
              <a:rPr lang="en-GB" sz="4000" dirty="0" smtClean="0"/>
            </a:br>
            <a:r>
              <a:rPr lang="en-GB" sz="3100" dirty="0" smtClean="0"/>
              <a:t>Arrange </a:t>
            </a:r>
            <a:r>
              <a:rPr lang="en-GB" sz="3100" dirty="0"/>
              <a:t>logically. Present briefly. Illustrate clearly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 fontScale="85000" lnSpcReduction="20000"/>
          </a:bodyPr>
          <a:lstStyle/>
          <a:p>
            <a:r>
              <a:rPr lang="en-GB" sz="2800" dirty="0" smtClean="0"/>
              <a:t>Introduction: </a:t>
            </a:r>
          </a:p>
          <a:p>
            <a:pPr lvl="1"/>
            <a:r>
              <a:rPr lang="en-GB" sz="2400" dirty="0" smtClean="0"/>
              <a:t>briefly present your research question/hypothesis and the context of research including aims and objectives</a:t>
            </a:r>
          </a:p>
          <a:p>
            <a:pPr lvl="1"/>
            <a:r>
              <a:rPr lang="en-GB" sz="2400" dirty="0" smtClean="0"/>
              <a:t>Study area, parameters of research</a:t>
            </a:r>
            <a:endParaRPr lang="en-GB" sz="2800" dirty="0" smtClean="0"/>
          </a:p>
          <a:p>
            <a:r>
              <a:rPr lang="en-GB" sz="2800" dirty="0" smtClean="0"/>
              <a:t>Methodology or theoretical perspectives</a:t>
            </a:r>
          </a:p>
          <a:p>
            <a:pPr lvl="1"/>
            <a:r>
              <a:rPr lang="en-GB" sz="2400" dirty="0" smtClean="0"/>
              <a:t>What you did or intend to do </a:t>
            </a:r>
          </a:p>
          <a:p>
            <a:r>
              <a:rPr lang="en-GB" sz="2800" dirty="0" smtClean="0"/>
              <a:t>Results = important bit</a:t>
            </a:r>
            <a:endParaRPr lang="en-GB" sz="2800" dirty="0"/>
          </a:p>
          <a:p>
            <a:pPr lvl="1"/>
            <a:r>
              <a:rPr lang="en-GB" sz="2400" dirty="0" smtClean="0"/>
              <a:t>main focus of the poster, what did you find, did it ‘work’</a:t>
            </a:r>
            <a:endParaRPr lang="en-GB" sz="2800" dirty="0" smtClean="0"/>
          </a:p>
          <a:p>
            <a:r>
              <a:rPr lang="en-US" sz="2800" dirty="0" smtClean="0"/>
              <a:t>Discussion or conclusion </a:t>
            </a:r>
          </a:p>
          <a:p>
            <a:pPr lvl="1"/>
            <a:r>
              <a:rPr lang="en-US" sz="2400" dirty="0" smtClean="0"/>
              <a:t>should sum up the work BUT not just </a:t>
            </a:r>
            <a:r>
              <a:rPr lang="en-US" sz="2400" dirty="0" err="1" smtClean="0"/>
              <a:t>summarise</a:t>
            </a:r>
            <a:endParaRPr lang="en-US" sz="2400" dirty="0" smtClean="0"/>
          </a:p>
          <a:p>
            <a:pPr lvl="1"/>
            <a:r>
              <a:rPr lang="en-US" sz="2400" dirty="0" smtClean="0"/>
              <a:t>should place a ‘value’ on your findings compared to current knowledge</a:t>
            </a:r>
          </a:p>
          <a:p>
            <a:pPr lvl="1"/>
            <a:r>
              <a:rPr lang="en-US" sz="2400" dirty="0" smtClean="0"/>
              <a:t>make a judgment about did it work, not work could work but…..</a:t>
            </a:r>
          </a:p>
          <a:p>
            <a:pPr marL="457200" lvl="1" indent="0">
              <a:buNone/>
            </a:pPr>
            <a:r>
              <a:rPr lang="en-US" sz="2400" dirty="0" smtClean="0"/>
              <a:t>	</a:t>
            </a:r>
          </a:p>
          <a:p>
            <a:pPr marL="0" indent="0">
              <a:buNone/>
            </a:pPr>
            <a:r>
              <a:rPr lang="en-US" sz="2100" dirty="0" smtClean="0"/>
              <a:t>Reference list, sources of information, acknowledgements etc. small and at the end</a:t>
            </a:r>
          </a:p>
        </p:txBody>
      </p:sp>
    </p:spTree>
    <p:extLst>
      <p:ext uri="{BB962C8B-B14F-4D97-AF65-F5344CB8AC3E}">
        <p14:creationId xmlns:p14="http://schemas.microsoft.com/office/powerpoint/2010/main" val="3761540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Metrosol Parasol, a new multi-purpose structure in Seville, Spain.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379" r="622" b="16927"/>
          <a:stretch/>
        </p:blipFill>
        <p:spPr bwMode="auto">
          <a:xfrm>
            <a:off x="0" y="0"/>
            <a:ext cx="9144000" cy="702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Structure </a:t>
            </a:r>
            <a:endParaRPr lang="en-GB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970784" cy="63976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Research report – e.g. conference</a:t>
            </a:r>
          </a:p>
          <a:p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Title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Introduction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Aims and objectives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Study area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Methods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Results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Discussion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Conclusion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References</a:t>
            </a:r>
          </a:p>
          <a:p>
            <a:endParaRPr lang="en-GB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3"/>
          </p:nvPr>
        </p:nvSpPr>
        <p:spPr>
          <a:xfrm>
            <a:off x="4706689" y="1535113"/>
            <a:ext cx="4185791" cy="63976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Problem to ‘solve’ approach - e.g. industry</a:t>
            </a:r>
          </a:p>
          <a:p>
            <a:endParaRPr lang="en-GB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Title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Background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Definition/parameters of the problem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Possible solutions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Rationale for choice of a solution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Implementation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Evaluation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 smtClean="0"/>
              <a:t>Sources used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7429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You can set the document size and resolution in </a:t>
            </a:r>
            <a:r>
              <a:rPr lang="en-GB" dirty="0" err="1" smtClean="0"/>
              <a:t>powerpoint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Pre-2010</a:t>
            </a:r>
          </a:p>
          <a:p>
            <a:pPr marL="0" indent="0">
              <a:buNone/>
            </a:pPr>
            <a:r>
              <a:rPr lang="en-GB" dirty="0" smtClean="0"/>
              <a:t>Choose and click on,</a:t>
            </a:r>
          </a:p>
          <a:p>
            <a:pPr marL="0" indent="0">
              <a:buNone/>
            </a:pPr>
            <a:r>
              <a:rPr lang="en-GB" dirty="0" smtClean="0"/>
              <a:t>File &gt; </a:t>
            </a:r>
          </a:p>
          <a:p>
            <a:pPr marL="0" indent="0">
              <a:buNone/>
            </a:pPr>
            <a:r>
              <a:rPr lang="en-GB" dirty="0" smtClean="0"/>
              <a:t>Page Layout &gt; </a:t>
            </a:r>
          </a:p>
          <a:p>
            <a:pPr marL="0" indent="0">
              <a:buNone/>
            </a:pPr>
            <a:r>
              <a:rPr lang="en-GB" dirty="0" smtClean="0"/>
              <a:t>Slide Size &gt; </a:t>
            </a:r>
          </a:p>
          <a:p>
            <a:pPr marL="0" indent="0">
              <a:buNone/>
            </a:pPr>
            <a:r>
              <a:rPr lang="en-GB" dirty="0" smtClean="0"/>
              <a:t>Custom &gt; </a:t>
            </a:r>
          </a:p>
          <a:p>
            <a:pPr marL="0" indent="0">
              <a:buNone/>
            </a:pPr>
            <a:r>
              <a:rPr lang="en-GB" dirty="0" smtClean="0"/>
              <a:t>insert the size you want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2010</a:t>
            </a:r>
          </a:p>
          <a:p>
            <a:pPr marL="0" indent="0">
              <a:buNone/>
            </a:pPr>
            <a:r>
              <a:rPr lang="en-GB" dirty="0"/>
              <a:t>Choose and click </a:t>
            </a:r>
            <a:r>
              <a:rPr lang="en-GB" dirty="0" smtClean="0"/>
              <a:t>on</a:t>
            </a:r>
          </a:p>
          <a:p>
            <a:pPr marL="0" indent="0">
              <a:buNone/>
            </a:pPr>
            <a:r>
              <a:rPr lang="en-GB" dirty="0" smtClean="0"/>
              <a:t>File&gt;</a:t>
            </a:r>
          </a:p>
          <a:p>
            <a:pPr marL="0" indent="0">
              <a:buNone/>
            </a:pPr>
            <a:r>
              <a:rPr lang="en-GB" dirty="0" smtClean="0"/>
              <a:t>Option&gt;</a:t>
            </a:r>
          </a:p>
          <a:p>
            <a:pPr marL="0" indent="0">
              <a:buNone/>
            </a:pPr>
            <a:r>
              <a:rPr lang="en-GB" dirty="0" smtClean="0"/>
              <a:t>Advanced&gt;</a:t>
            </a:r>
          </a:p>
          <a:p>
            <a:pPr marL="0" indent="0">
              <a:buNone/>
            </a:pPr>
            <a:r>
              <a:rPr lang="en-GB" dirty="0" smtClean="0"/>
              <a:t>‘</a:t>
            </a:r>
            <a:r>
              <a:rPr lang="en-GB" dirty="0" err="1" smtClean="0"/>
              <a:t>Powerpoint</a:t>
            </a:r>
            <a:r>
              <a:rPr lang="en-GB" dirty="0" smtClean="0"/>
              <a:t> presentation’</a:t>
            </a:r>
            <a:endParaRPr lang="en-GB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395536" y="5791441"/>
            <a:ext cx="86235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Fiddle with this before hand – not on the day of presentation or submission ……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26849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2" descr="https://docs.google.com/?pid=bl&amp;srcid=ADGEESiLgH4IoYC1byu4v3ntFX28LjELFUXJLm7V914uTdbt-wL7DN_LdRRoHGZk-vjQgXQRmQpH-ivrKIyP9XVf0KNZB6lq4G5CAkZzFzITQnmVhYBQoJGciWtBuaozdPE-z1J9kgFz&amp;q=cache%3Axkpr14tDeKIJ%3Auwf.edu%2Fargojournal%2Fadmin%2Fbody%2Ffaunal%2520poster%2520brown.pdf%20animal%20bones%20shipwrecks%20posters&amp;docid=9cf54fdcff5508ce2d30551ec697bbe4&amp;a=bi&amp;pagenumber=1&amp;w=138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1" name="AutoShape 20" descr="https://docs.google.com/?pid=bl&amp;srcid=ADGEESiLgH4IoYC1byu4v3ntFX28LjELFUXJLm7V914uTdbt-wL7DN_LdRRoHGZk-vjQgXQRmQpH-ivrKIyP9XVf0KNZB6lq4G5CAkZzFzITQnmVhYBQoJGciWtBuaozdPE-z1J9kgFz&amp;q=cache%3Axkpr14tDeKIJ%3Auwf.edu%2Fargojournal%2Fadmin%2Fbody%2Ffaunal%2520poster%2520brown.pdf%20animal%20bones%20shipwrecks%20posters&amp;docid=9cf54fdcff5508ce2d30551ec697bbe4&amp;a=bi&amp;pagenumber=1&amp;w=800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6071"/>
            <a:ext cx="9165428" cy="6874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0451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keithcchan.com/files/chanberfieldposter_200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6" y="-20395"/>
            <a:ext cx="9138943" cy="6854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3418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flinarchaeology.files.wordpress.com/2011/11/what-is-archaeology_pix4.pn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5" t="1952" r="2174" b="2465"/>
          <a:stretch/>
        </p:blipFill>
        <p:spPr bwMode="auto">
          <a:xfrm>
            <a:off x="0" y="-36877"/>
            <a:ext cx="9144000" cy="6274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 flipH="1">
            <a:off x="0" y="6313943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And for industry use: Communicating Archaeology series of </a:t>
            </a:r>
            <a:r>
              <a:rPr lang="en-GB" dirty="0"/>
              <a:t>posters </a:t>
            </a:r>
            <a:r>
              <a:rPr lang="en-GB" dirty="0" smtClean="0"/>
              <a:t>for Port Festival, 2011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6251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Summary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Concise content (no waffle)</a:t>
            </a:r>
          </a:p>
          <a:p>
            <a:r>
              <a:rPr lang="en-GB" dirty="0" smtClean="0"/>
              <a:t>Key points (not everything)</a:t>
            </a:r>
          </a:p>
          <a:p>
            <a:r>
              <a:rPr lang="en-GB" dirty="0" smtClean="0"/>
              <a:t>Design (orientation, flow)</a:t>
            </a:r>
          </a:p>
          <a:p>
            <a:r>
              <a:rPr lang="en-GB" dirty="0" smtClean="0"/>
              <a:t>Visuals, colour, images, font style and size etc.</a:t>
            </a:r>
          </a:p>
          <a:p>
            <a:r>
              <a:rPr lang="en-GB" dirty="0" smtClean="0"/>
              <a:t>Use your poster to talk to it NOT read it out.</a:t>
            </a:r>
          </a:p>
          <a:p>
            <a:r>
              <a:rPr lang="en-GB" dirty="0" smtClean="0"/>
              <a:t>Use the illustrations – refer to them</a:t>
            </a:r>
          </a:p>
          <a:p>
            <a:r>
              <a:rPr lang="en-GB" dirty="0" smtClean="0"/>
              <a:t>Keep your audience in mind….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7073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316</TotalTime>
  <Words>687</Words>
  <Application>Microsoft Office PowerPoint</Application>
  <PresentationFormat>On-screen Show (4:3)</PresentationFormat>
  <Paragraphs>150</Paragraphs>
  <Slides>17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Poster presentations:  AHAC6010 </vt:lpstr>
      <vt:lpstr>Purpose of posters</vt:lpstr>
      <vt:lpstr> Posters as visual communications </vt:lpstr>
      <vt:lpstr>Creating a Poster</vt:lpstr>
      <vt:lpstr>Issues covered for your target audience</vt:lpstr>
      <vt:lpstr>Communicating Content</vt:lpstr>
      <vt:lpstr>Visual impact</vt:lpstr>
      <vt:lpstr>Basics of Backgrounds</vt:lpstr>
      <vt:lpstr>Font use: avoiding visual distress</vt:lpstr>
      <vt:lpstr>Layout</vt:lpstr>
      <vt:lpstr> Organisation of Information: Arrange logically. Present briefly. Illustrate clearly </vt:lpstr>
      <vt:lpstr>Structure </vt:lpstr>
      <vt:lpstr>You can set the document size and resolution in powerpoint</vt:lpstr>
      <vt:lpstr>PowerPoint Presentation</vt:lpstr>
      <vt:lpstr>PowerPoint Presentation</vt:lpstr>
      <vt:lpstr>PowerPoint Presentation</vt:lpstr>
      <vt:lpstr>Summary 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Ros Coard</dc:creator>
  <cp:lastModifiedBy>Ros Coard</cp:lastModifiedBy>
  <cp:revision>42</cp:revision>
  <dcterms:created xsi:type="dcterms:W3CDTF">2012-11-14T16:09:40Z</dcterms:created>
  <dcterms:modified xsi:type="dcterms:W3CDTF">2014-10-15T10:13:39Z</dcterms:modified>
</cp:coreProperties>
</file>