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80" r:id="rId4"/>
  </p:sldMasterIdLst>
  <p:notesMasterIdLst>
    <p:notesMasterId r:id="rId15"/>
  </p:notesMasterIdLst>
  <p:handoutMasterIdLst>
    <p:handoutMasterId r:id="rId16"/>
  </p:handoutMasterIdLst>
  <p:sldIdLst>
    <p:sldId id="256" r:id="rId5"/>
    <p:sldId id="258" r:id="rId6"/>
    <p:sldId id="263" r:id="rId7"/>
    <p:sldId id="259" r:id="rId8"/>
    <p:sldId id="266" r:id="rId9"/>
    <p:sldId id="267" r:id="rId10"/>
    <p:sldId id="264" r:id="rId11"/>
    <p:sldId id="270" r:id="rId12"/>
    <p:sldId id="269" r:id="rId13"/>
    <p:sldId id="265" r:id="rId14"/>
  </p:sldIdLst>
  <p:sldSz cx="12192000" cy="6858000"/>
  <p:notesSz cx="6858000" cy="9144000"/>
  <p:defaultTextStyle>
    <a:defPPr rtl="0">
      <a:defRPr lang="en-gb"/>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05" autoAdjust="0"/>
  </p:normalViewPr>
  <p:slideViewPr>
    <p:cSldViewPr snapToGrid="0">
      <p:cViewPr varScale="1">
        <p:scale>
          <a:sx n="111" d="100"/>
          <a:sy n="111" d="100"/>
        </p:scale>
        <p:origin x="582" y="102"/>
      </p:cViewPr>
      <p:guideLst/>
    </p:cSldViewPr>
  </p:slideViewPr>
  <p:notesTextViewPr>
    <p:cViewPr>
      <p:scale>
        <a:sx n="1" d="1"/>
        <a:sy n="1" d="1"/>
      </p:scale>
      <p:origin x="0" y="0"/>
    </p:cViewPr>
  </p:notesTextViewPr>
  <p:notesViewPr>
    <p:cSldViewPr snapToGrid="0">
      <p:cViewPr varScale="1">
        <p:scale>
          <a:sx n="89" d="100"/>
          <a:sy n="89" d="100"/>
        </p:scale>
        <p:origin x="3786" y="96"/>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handoutMaster" Target="handoutMasters/handoutMaster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64388379-CED5-4E47-AA16-BB8D1B229A29}"/>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0CFF4C3A-D12E-412A-ABFA-75B064866D90}"/>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77478D44-5398-4CFE-A942-F096A1D9898B}" type="datetime1">
              <a:rPr lang="en-GB" smtClean="0"/>
              <a:t>20/02/2023</a:t>
            </a:fld>
            <a:endParaRPr lang="en-GB"/>
          </a:p>
        </p:txBody>
      </p:sp>
      <p:sp>
        <p:nvSpPr>
          <p:cNvPr id="4" name="Footer Placeholder 3">
            <a:extLst>
              <a:ext uri="{FF2B5EF4-FFF2-40B4-BE49-F238E27FC236}">
                <a16:creationId xmlns:a16="http://schemas.microsoft.com/office/drawing/2014/main" id="{98BF6D23-7C48-4DE4-8D11-CEFAB64814B2}"/>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B3BBD26C-071E-4635-BC6D-D8B85A2F0C83}"/>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8534841F-B49A-45AF-B0AE-77294A66D950}" type="slidenum">
              <a:rPr lang="en-GB" smtClean="0"/>
              <a:t>‹#›</a:t>
            </a:fld>
            <a:endParaRPr lang="en-GB"/>
          </a:p>
        </p:txBody>
      </p:sp>
    </p:spTree>
    <p:extLst>
      <p:ext uri="{BB962C8B-B14F-4D97-AF65-F5344CB8AC3E}">
        <p14:creationId xmlns:p14="http://schemas.microsoft.com/office/powerpoint/2010/main" val="1196600232"/>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569E96C-41F8-45EF-B974-BC7EA72E69B2}" type="datetime1">
              <a:rPr lang="en-GB" noProof="0" smtClean="0"/>
              <a:t>20/02/2023</a:t>
            </a:fld>
            <a:endParaRPr lang="en-GB" noProof="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noProof="0"/>
              <a:t>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A939EEC-C3CC-4A10-B888-53BDA8BB7866}" type="slidenum">
              <a:rPr lang="en-GB" noProof="0" smtClean="0"/>
              <a:t>‹#›</a:t>
            </a:fld>
            <a:endParaRPr lang="en-GB" noProof="0"/>
          </a:p>
        </p:txBody>
      </p:sp>
    </p:spTree>
    <p:extLst>
      <p:ext uri="{BB962C8B-B14F-4D97-AF65-F5344CB8AC3E}">
        <p14:creationId xmlns:p14="http://schemas.microsoft.com/office/powerpoint/2010/main" val="2153015830"/>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A939EEC-C3CC-4A10-B888-53BDA8BB7866}" type="slidenum">
              <a:rPr lang="en-GB" smtClean="0"/>
              <a:t>1</a:t>
            </a:fld>
            <a:endParaRPr lang="en-GB"/>
          </a:p>
        </p:txBody>
      </p:sp>
    </p:spTree>
    <p:extLst>
      <p:ext uri="{BB962C8B-B14F-4D97-AF65-F5344CB8AC3E}">
        <p14:creationId xmlns:p14="http://schemas.microsoft.com/office/powerpoint/2010/main" val="410990665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A939EEC-C3CC-4A10-B888-53BDA8BB7866}" type="slidenum">
              <a:rPr lang="en-GB" smtClean="0"/>
              <a:t>2</a:t>
            </a:fld>
            <a:endParaRPr lang="en-GB"/>
          </a:p>
        </p:txBody>
      </p:sp>
    </p:spTree>
    <p:extLst>
      <p:ext uri="{BB962C8B-B14F-4D97-AF65-F5344CB8AC3E}">
        <p14:creationId xmlns:p14="http://schemas.microsoft.com/office/powerpoint/2010/main" val="203298874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A939EEC-C3CC-4A10-B888-53BDA8BB7866}" type="slidenum">
              <a:rPr lang="en-GB" smtClean="0"/>
              <a:t>4</a:t>
            </a:fld>
            <a:endParaRPr lang="en-GB"/>
          </a:p>
        </p:txBody>
      </p:sp>
    </p:spTree>
    <p:extLst>
      <p:ext uri="{BB962C8B-B14F-4D97-AF65-F5344CB8AC3E}">
        <p14:creationId xmlns:p14="http://schemas.microsoft.com/office/powerpoint/2010/main" val="106024537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915128" y="1788454"/>
            <a:ext cx="8361229" cy="2098226"/>
          </a:xfrm>
        </p:spPr>
        <p:txBody>
          <a:bodyPr anchor="b">
            <a:noAutofit/>
          </a:bodyPr>
          <a:lstStyle>
            <a:lvl1pPr algn="ctr">
              <a:defRPr sz="7200" cap="all" baseline="0">
                <a:solidFill>
                  <a:schemeClr val="tx2"/>
                </a:solidFill>
              </a:defRPr>
            </a:lvl1pPr>
          </a:lstStyle>
          <a:p>
            <a:r>
              <a:rPr lang="en-GB"/>
              <a:t>Click to edit Master title style</a:t>
            </a:r>
            <a:endParaRPr lang="en-US" dirty="0"/>
          </a:p>
        </p:txBody>
      </p:sp>
      <p:sp>
        <p:nvSpPr>
          <p:cNvPr id="3" name="Subtitle 2"/>
          <p:cNvSpPr>
            <a:spLocks noGrp="1"/>
          </p:cNvSpPr>
          <p:nvPr>
            <p:ph type="subTitle" idx="1"/>
          </p:nvPr>
        </p:nvSpPr>
        <p:spPr>
          <a:xfrm>
            <a:off x="2679906" y="3956279"/>
            <a:ext cx="6831673" cy="1086237"/>
          </a:xfrm>
        </p:spPr>
        <p:txBody>
          <a:bodyPr>
            <a:normAutofit/>
          </a:bodyPr>
          <a:lstStyle>
            <a:lvl1pPr marL="0" indent="0" algn="ctr">
              <a:lnSpc>
                <a:spcPct val="112000"/>
              </a:lnSpc>
              <a:spcBef>
                <a:spcPts val="0"/>
              </a:spcBef>
              <a:spcAft>
                <a:spcPts val="0"/>
              </a:spcAft>
              <a:buNone/>
              <a:defRPr sz="23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a:xfrm>
            <a:off x="752858" y="6453386"/>
            <a:ext cx="1607944" cy="404614"/>
          </a:xfrm>
        </p:spPr>
        <p:txBody>
          <a:bodyPr/>
          <a:lstStyle>
            <a:lvl1pPr>
              <a:defRPr baseline="0">
                <a:solidFill>
                  <a:schemeClr val="tx2"/>
                </a:solidFill>
              </a:defRPr>
            </a:lvl1pPr>
          </a:lstStyle>
          <a:p>
            <a:fld id="{87DE6118-2437-4B30-8E3C-4D2BE6020583}" type="datetimeFigureOut">
              <a:rPr lang="en-US" dirty="0"/>
              <a:pPr/>
              <a:t>2/20/23</a:t>
            </a:fld>
            <a:endParaRPr lang="en-US" dirty="0"/>
          </a:p>
        </p:txBody>
      </p:sp>
      <p:sp>
        <p:nvSpPr>
          <p:cNvPr id="5" name="Footer Placeholder 4"/>
          <p:cNvSpPr>
            <a:spLocks noGrp="1"/>
          </p:cNvSpPr>
          <p:nvPr>
            <p:ph type="ftr" sz="quarter" idx="11"/>
          </p:nvPr>
        </p:nvSpPr>
        <p:spPr>
          <a:xfrm>
            <a:off x="2584054" y="6453386"/>
            <a:ext cx="7023377" cy="404614"/>
          </a:xfrm>
        </p:spPr>
        <p:txBody>
          <a:bodyPr/>
          <a:lstStyle>
            <a:lvl1pPr algn="ctr">
              <a:defRPr baseline="0">
                <a:solidFill>
                  <a:schemeClr val="tx2"/>
                </a:solidFill>
              </a:defRPr>
            </a:lvl1pPr>
          </a:lstStyle>
          <a:p>
            <a:endParaRPr lang="en-US" dirty="0"/>
          </a:p>
        </p:txBody>
      </p:sp>
      <p:sp>
        <p:nvSpPr>
          <p:cNvPr id="6" name="Slide Number Placeholder 5"/>
          <p:cNvSpPr>
            <a:spLocks noGrp="1"/>
          </p:cNvSpPr>
          <p:nvPr>
            <p:ph type="sldNum" sz="quarter" idx="12"/>
          </p:nvPr>
        </p:nvSpPr>
        <p:spPr>
          <a:xfrm>
            <a:off x="9830683" y="6453386"/>
            <a:ext cx="1596292" cy="404614"/>
          </a:xfrm>
        </p:spPr>
        <p:txBody>
          <a:bodyPr/>
          <a:lstStyle>
            <a:lvl1pPr>
              <a:defRPr baseline="0">
                <a:solidFill>
                  <a:schemeClr val="tx2"/>
                </a:solidFill>
              </a:defRPr>
            </a:lvl1pPr>
          </a:lstStyle>
          <a:p>
            <a:fld id="{69E57DC2-970A-4B3E-BB1C-7A09969E49DF}" type="slidenum">
              <a:rPr lang="en-US" dirty="0"/>
              <a:pPr/>
              <a:t>‹#›</a:t>
            </a:fld>
            <a:endParaRPr lang="en-US" dirty="0"/>
          </a:p>
        </p:txBody>
      </p:sp>
      <p:grpSp>
        <p:nvGrpSpPr>
          <p:cNvPr id="7" name="Group 6"/>
          <p:cNvGrpSpPr/>
          <p:nvPr/>
        </p:nvGrpSpPr>
        <p:grpSpPr>
          <a:xfrm>
            <a:off x="752858" y="744469"/>
            <a:ext cx="10674117" cy="5349671"/>
            <a:chOff x="752858" y="744469"/>
            <a:chExt cx="10674117" cy="5349671"/>
          </a:xfrm>
        </p:grpSpPr>
        <p:sp>
          <p:nvSpPr>
            <p:cNvPr id="11" name="Freeform 6"/>
            <p:cNvSpPr/>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4" name="Freeform 6"/>
            <p:cNvSpPr/>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Tree>
    <p:extLst>
      <p:ext uri="{BB962C8B-B14F-4D97-AF65-F5344CB8AC3E}">
        <p14:creationId xmlns:p14="http://schemas.microsoft.com/office/powerpoint/2010/main" val="2470146803"/>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dirty="0"/>
              <a:t>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dirty="0"/>
          </a:p>
        </p:txBody>
      </p:sp>
    </p:spTree>
    <p:extLst>
      <p:ext uri="{BB962C8B-B14F-4D97-AF65-F5344CB8AC3E}">
        <p14:creationId xmlns:p14="http://schemas.microsoft.com/office/powerpoint/2010/main" val="7266188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65025" y="1301360"/>
            <a:ext cx="9612971" cy="2852737"/>
          </a:xfrm>
        </p:spPr>
        <p:txBody>
          <a:bodyPr anchor="b">
            <a:normAutofit/>
          </a:bodyPr>
          <a:lstStyle>
            <a:lvl1pPr algn="r">
              <a:defRPr sz="7200" cap="all" baseline="0">
                <a:solidFill>
                  <a:schemeClr val="tx2"/>
                </a:solidFill>
              </a:defRPr>
            </a:lvl1pPr>
          </a:lstStyle>
          <a:p>
            <a:r>
              <a:rPr lang="en-GB"/>
              <a:t>Click to edit Master title style</a:t>
            </a:r>
            <a:endParaRPr lang="en-US" dirty="0"/>
          </a:p>
        </p:txBody>
      </p:sp>
      <p:sp>
        <p:nvSpPr>
          <p:cNvPr id="3" name="Text Placeholder 2"/>
          <p:cNvSpPr>
            <a:spLocks noGrp="1"/>
          </p:cNvSpPr>
          <p:nvPr>
            <p:ph type="body" idx="1"/>
          </p:nvPr>
        </p:nvSpPr>
        <p:spPr>
          <a:xfrm>
            <a:off x="765025" y="4216328"/>
            <a:ext cx="9612971" cy="1143324"/>
          </a:xfrm>
        </p:spPr>
        <p:txBody>
          <a:bodyPr/>
          <a:lstStyle>
            <a:lvl1pPr marL="0" indent="0" algn="r">
              <a:lnSpc>
                <a:spcPct val="112000"/>
              </a:lnSpc>
              <a:spcBef>
                <a:spcPts val="0"/>
              </a:spcBef>
              <a:spcAft>
                <a:spcPts val="0"/>
              </a:spcAft>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738908" y="6453386"/>
            <a:ext cx="1622409" cy="404614"/>
          </a:xfrm>
        </p:spPr>
        <p:txBody>
          <a:bodyPr/>
          <a:lstStyle>
            <a:lvl1pPr>
              <a:defRPr>
                <a:solidFill>
                  <a:schemeClr val="tx2"/>
                </a:solidFill>
              </a:defRPr>
            </a:lvl1pPr>
          </a:lstStyle>
          <a:p>
            <a:fld id="{87DE6118-2437-4B30-8E3C-4D2BE6020583}" type="datetimeFigureOut">
              <a:rPr lang="en-US" dirty="0"/>
              <a:pPr/>
              <a:t>2/20/23</a:t>
            </a:fld>
            <a:endParaRPr lang="en-US" dirty="0"/>
          </a:p>
        </p:txBody>
      </p:sp>
      <p:sp>
        <p:nvSpPr>
          <p:cNvPr id="5" name="Footer Placeholder 4"/>
          <p:cNvSpPr>
            <a:spLocks noGrp="1"/>
          </p:cNvSpPr>
          <p:nvPr>
            <p:ph type="ftr" sz="quarter" idx="11"/>
          </p:nvPr>
        </p:nvSpPr>
        <p:spPr>
          <a:xfrm>
            <a:off x="2584312" y="6453386"/>
            <a:ext cx="7023377" cy="404614"/>
          </a:xfrm>
        </p:spPr>
        <p:txBody>
          <a:bodyPr/>
          <a:lstStyle>
            <a:lvl1pPr algn="ctr">
              <a:defRPr>
                <a:solidFill>
                  <a:schemeClr val="tx2"/>
                </a:solidFill>
              </a:defRPr>
            </a:lvl1pPr>
          </a:lstStyle>
          <a:p>
            <a:endParaRPr lang="en-US" dirty="0"/>
          </a:p>
        </p:txBody>
      </p:sp>
      <p:sp>
        <p:nvSpPr>
          <p:cNvPr id="6" name="Slide Number Placeholder 5"/>
          <p:cNvSpPr>
            <a:spLocks noGrp="1"/>
          </p:cNvSpPr>
          <p:nvPr>
            <p:ph type="sldNum" sz="quarter" idx="12"/>
          </p:nvPr>
        </p:nvSpPr>
        <p:spPr>
          <a:xfrm>
            <a:off x="9830683" y="6453386"/>
            <a:ext cx="1596292" cy="404614"/>
          </a:xfrm>
        </p:spPr>
        <p:txBody>
          <a:bodyPr/>
          <a:lstStyle>
            <a:lvl1pPr>
              <a:defRPr>
                <a:solidFill>
                  <a:schemeClr val="tx2"/>
                </a:solidFill>
              </a:defRPr>
            </a:lvl1pPr>
          </a:lstStyle>
          <a:p>
            <a:fld id="{69E57DC2-970A-4B3E-BB1C-7A09969E49DF}" type="slidenum">
              <a:rPr lang="en-US" dirty="0"/>
              <a:pPr/>
              <a:t>‹#›</a:t>
            </a:fld>
            <a:endParaRPr lang="en-US" dirty="0"/>
          </a:p>
        </p:txBody>
      </p:sp>
      <p:sp>
        <p:nvSpPr>
          <p:cNvPr id="7" name="Freeform 6" title="Crop Mark"/>
          <p:cNvSpPr/>
          <p:nvPr/>
        </p:nvSpPr>
        <p:spPr bwMode="auto">
          <a:xfrm>
            <a:off x="8151962" y="1685652"/>
            <a:ext cx="3275013" cy="4408488"/>
          </a:xfrm>
          <a:custGeom>
            <a:avLst/>
            <a:gdLst/>
            <a:ahLst/>
            <a:cxnLst/>
            <a:rect l="0" t="0" r="r" b="b"/>
            <a:pathLst>
              <a:path w="4125" h="5554">
                <a:moveTo>
                  <a:pt x="3614" y="0"/>
                </a:moveTo>
                <a:lnTo>
                  <a:pt x="4125" y="0"/>
                </a:lnTo>
                <a:lnTo>
                  <a:pt x="4125" y="5554"/>
                </a:lnTo>
                <a:lnTo>
                  <a:pt x="0" y="5554"/>
                </a:lnTo>
                <a:lnTo>
                  <a:pt x="0" y="5074"/>
                </a:lnTo>
                <a:lnTo>
                  <a:pt x="3614" y="5074"/>
                </a:lnTo>
                <a:lnTo>
                  <a:pt x="3614" y="0"/>
                </a:lnTo>
                <a:close/>
              </a:path>
            </a:pathLst>
          </a:custGeom>
          <a:solidFill>
            <a:schemeClr val="tx2"/>
          </a:solidFill>
          <a:ln w="0">
            <a:noFill/>
            <a:prstDash val="solid"/>
            <a:round/>
            <a:headEnd/>
            <a:tailEnd/>
          </a:ln>
        </p:spPr>
      </p:sp>
    </p:spTree>
    <p:extLst>
      <p:ext uri="{BB962C8B-B14F-4D97-AF65-F5344CB8AC3E}">
        <p14:creationId xmlns:p14="http://schemas.microsoft.com/office/powerpoint/2010/main" val="1746074454"/>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2"/>
                </a:solidFill>
              </a:defRPr>
            </a:lvl1pPr>
          </a:lstStyle>
          <a:p>
            <a:r>
              <a:rPr lang="en-GB"/>
              <a:t>Click to edit Master title style</a:t>
            </a:r>
            <a:endParaRPr lang="en-US" dirty="0"/>
          </a:p>
        </p:txBody>
      </p:sp>
      <p:sp>
        <p:nvSpPr>
          <p:cNvPr id="3" name="Content Placeholder 2"/>
          <p:cNvSpPr>
            <a:spLocks noGrp="1"/>
          </p:cNvSpPr>
          <p:nvPr>
            <p:ph sz="half" idx="1"/>
          </p:nvPr>
        </p:nvSpPr>
        <p:spPr>
          <a:xfrm>
            <a:off x="1371600" y="2285999"/>
            <a:ext cx="4447786" cy="3581401"/>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525403" y="2285999"/>
            <a:ext cx="4447786" cy="3581401"/>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87DE6118-2437-4B30-8E3C-4D2BE6020583}" type="datetimeFigureOut">
              <a:rPr lang="en-US" dirty="0"/>
              <a:t>2/20/23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9E57DC2-970A-4B3E-BB1C-7A09969E49DF}" type="slidenum">
              <a:rPr lang="en-US" dirty="0"/>
              <a:t>‹#›</a:t>
            </a:fld>
            <a:endParaRPr lang="en-US" dirty="0"/>
          </a:p>
        </p:txBody>
      </p:sp>
    </p:spTree>
    <p:extLst>
      <p:ext uri="{BB962C8B-B14F-4D97-AF65-F5344CB8AC3E}">
        <p14:creationId xmlns:p14="http://schemas.microsoft.com/office/powerpoint/2010/main" val="5012522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371600" y="685800"/>
            <a:ext cx="9601200" cy="1485900"/>
          </a:xfrm>
        </p:spPr>
        <p:txBody>
          <a:bodyPr/>
          <a:lstStyle>
            <a:lvl1pPr>
              <a:defRPr>
                <a:solidFill>
                  <a:schemeClr val="tx2"/>
                </a:solidFill>
              </a:defRPr>
            </a:lvl1pPr>
          </a:lstStyle>
          <a:p>
            <a:r>
              <a:rPr lang="en-GB"/>
              <a:t>Click to edit Master title style</a:t>
            </a:r>
            <a:endParaRPr lang="en-US" dirty="0"/>
          </a:p>
        </p:txBody>
      </p:sp>
      <p:sp>
        <p:nvSpPr>
          <p:cNvPr id="3" name="Text Placeholder 2"/>
          <p:cNvSpPr>
            <a:spLocks noGrp="1"/>
          </p:cNvSpPr>
          <p:nvPr>
            <p:ph type="body" idx="1"/>
          </p:nvPr>
        </p:nvSpPr>
        <p:spPr>
          <a:xfrm>
            <a:off x="1371600"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371600"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525014"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525014"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87DE6118-2437-4B30-8E3C-4D2BE6020583}" type="datetimeFigureOut">
              <a:rPr lang="en-US" dirty="0"/>
              <a:t>2/20/23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9E57DC2-970A-4B3E-BB1C-7A09969E49DF}" type="slidenum">
              <a:rPr lang="en-US" dirty="0"/>
              <a:t>‹#›</a:t>
            </a:fld>
            <a:endParaRPr lang="en-US" dirty="0"/>
          </a:p>
        </p:txBody>
      </p:sp>
    </p:spTree>
    <p:extLst>
      <p:ext uri="{BB962C8B-B14F-4D97-AF65-F5344CB8AC3E}">
        <p14:creationId xmlns:p14="http://schemas.microsoft.com/office/powerpoint/2010/main" val="169447361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87DE6118-2437-4B30-8E3C-4D2BE6020583}" type="datetimeFigureOut">
              <a:rPr lang="en-US" dirty="0"/>
              <a:t>2/20/23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9E57DC2-970A-4B3E-BB1C-7A09969E49DF}" type="slidenum">
              <a:rPr lang="en-US" dirty="0"/>
              <a:t>‹#›</a:t>
            </a:fld>
            <a:endParaRPr lang="en-US" dirty="0"/>
          </a:p>
        </p:txBody>
      </p:sp>
    </p:spTree>
    <p:extLst>
      <p:ext uri="{BB962C8B-B14F-4D97-AF65-F5344CB8AC3E}">
        <p14:creationId xmlns:p14="http://schemas.microsoft.com/office/powerpoint/2010/main" val="4183295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7DE6118-2437-4B30-8E3C-4D2BE6020583}" type="datetimeFigureOut">
              <a:rPr lang="en-US" dirty="0"/>
              <a:t>2/20/23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9E57DC2-970A-4B3E-BB1C-7A09969E49DF}" type="slidenum">
              <a:rPr lang="en-US" dirty="0"/>
              <a:t>‹#›</a:t>
            </a:fld>
            <a:endParaRPr lang="en-US" dirty="0"/>
          </a:p>
        </p:txBody>
      </p:sp>
    </p:spTree>
    <p:extLst>
      <p:ext uri="{BB962C8B-B14F-4D97-AF65-F5344CB8AC3E}">
        <p14:creationId xmlns:p14="http://schemas.microsoft.com/office/powerpoint/2010/main" val="5772110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Autofit/>
          </a:bodyPr>
          <a:lstStyle>
            <a:lvl1pPr>
              <a:lnSpc>
                <a:spcPct val="84000"/>
              </a:lnSpc>
              <a:defRPr sz="4800" baseline="0">
                <a:solidFill>
                  <a:schemeClr val="tx2"/>
                </a:solidFill>
              </a:defRPr>
            </a:lvl1pPr>
          </a:lstStyle>
          <a:p>
            <a:r>
              <a:rPr lang="en-GB"/>
              <a:t>Click to edit Master title style</a:t>
            </a:r>
            <a:endParaRPr lang="en-US" dirty="0"/>
          </a:p>
        </p:txBody>
      </p:sp>
      <p:sp>
        <p:nvSpPr>
          <p:cNvPr id="3" name="Content Placeholder 2"/>
          <p:cNvSpPr>
            <a:spLocks noGrp="1"/>
          </p:cNvSpPr>
          <p:nvPr>
            <p:ph idx="1"/>
          </p:nvPr>
        </p:nvSpPr>
        <p:spPr>
          <a:xfrm>
            <a:off x="6256020" y="685801"/>
            <a:ext cx="5212080" cy="5175250"/>
          </a:xfrm>
        </p:spPr>
        <p:txBody>
          <a:bodyPr/>
          <a:lstStyle>
            <a:lvl1pPr>
              <a:defRPr sz="2000"/>
            </a:lvl1pPr>
            <a:lvl2pPr>
              <a:defRPr sz="2000"/>
            </a:lvl2pPr>
            <a:lvl3pPr>
              <a:defRPr sz="1800"/>
            </a:lvl3pPr>
            <a:lvl4pPr>
              <a:defRPr sz="18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723900" y="2856344"/>
            <a:ext cx="3855720" cy="3011056"/>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87DE6118-2437-4B30-8E3C-4D2BE6020583}" type="datetimeFigureOut">
              <a:rPr lang="en-US" dirty="0"/>
              <a:pPr/>
              <a:t>2/20/23</a:t>
            </a:fld>
            <a:endParaRPr lang="en-US" dirty="0"/>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69E57DC2-970A-4B3E-BB1C-7A09969E49DF}" type="slidenum">
              <a:rPr lang="en-US" dirty="0"/>
              <a:pPr/>
              <a:t>‹#›</a:t>
            </a:fld>
            <a:endParaRPr lang="en-US" dirty="0"/>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333232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rmAutofit/>
          </a:bodyPr>
          <a:lstStyle>
            <a:lvl1pPr>
              <a:lnSpc>
                <a:spcPct val="84000"/>
              </a:lnSpc>
              <a:defRPr sz="4800" baseline="0"/>
            </a:lvl1pPr>
          </a:lstStyle>
          <a:p>
            <a:r>
              <a:rPr lang="en-GB"/>
              <a:t>Click to edit Master title style</a:t>
            </a:r>
            <a:endParaRPr lang="en-US" dirty="0"/>
          </a:p>
        </p:txBody>
      </p:sp>
      <p:sp>
        <p:nvSpPr>
          <p:cNvPr id="3" name="Picture Placeholder 2"/>
          <p:cNvSpPr>
            <a:spLocks noGrp="1" noChangeAspect="1"/>
          </p:cNvSpPr>
          <p:nvPr>
            <p:ph type="pic" idx="1"/>
          </p:nvPr>
        </p:nvSpPr>
        <p:spPr>
          <a:xfrm>
            <a:off x="5532120" y="0"/>
            <a:ext cx="6659880" cy="6857999"/>
          </a:xfrm>
        </p:spPr>
        <p:txBody>
          <a:bodyPr anchor="t">
            <a:normAutofit/>
          </a:bodyPr>
          <a:lstStyle>
            <a:lvl1pPr marL="0" indent="0">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723900" y="2855968"/>
            <a:ext cx="3855720" cy="3011432"/>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87DE6118-2437-4B30-8E3C-4D2BE6020583}" type="datetimeFigureOut">
              <a:rPr lang="en-US" dirty="0"/>
              <a:pPr/>
              <a:t>2/20/23</a:t>
            </a:fld>
            <a:endParaRPr lang="en-US" dirty="0"/>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69E57DC2-970A-4B3E-BB1C-7A09969E49DF}" type="slidenum">
              <a:rPr lang="en-US" dirty="0"/>
              <a:pPr/>
              <a:t>‹#›</a:t>
            </a:fld>
            <a:endParaRPr lang="en-US" dirty="0"/>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44894573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a:xfrm>
            <a:off x="1371600" y="2295525"/>
            <a:ext cx="9601200" cy="357187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dirty="0"/>
              <a:t>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dirty="0"/>
          </a:p>
        </p:txBody>
      </p:sp>
    </p:spTree>
    <p:extLst>
      <p:ext uri="{BB962C8B-B14F-4D97-AF65-F5344CB8AC3E}">
        <p14:creationId xmlns:p14="http://schemas.microsoft.com/office/powerpoint/2010/main" val="273777549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596561" y="624156"/>
            <a:ext cx="1565766" cy="5243244"/>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371600" y="624156"/>
            <a:ext cx="8179641" cy="524324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dirty="0"/>
              <a:t>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dirty="0"/>
          </a:p>
        </p:txBody>
      </p:sp>
    </p:spTree>
    <p:extLst>
      <p:ext uri="{BB962C8B-B14F-4D97-AF65-F5344CB8AC3E}">
        <p14:creationId xmlns:p14="http://schemas.microsoft.com/office/powerpoint/2010/main" val="211275266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371600" y="685800"/>
            <a:ext cx="9601200" cy="14859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1371600" y="2286000"/>
            <a:ext cx="9601200" cy="35814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390650" y="6453386"/>
            <a:ext cx="1204572" cy="404614"/>
          </a:xfrm>
          <a:prstGeom prst="rect">
            <a:avLst/>
          </a:prstGeom>
        </p:spPr>
        <p:txBody>
          <a:bodyPr vert="horz" lIns="91440" tIns="45720" rIns="91440" bIns="45720" rtlCol="0" anchor="ctr"/>
          <a:lstStyle>
            <a:lvl1pPr algn="l">
              <a:defRPr sz="1200" baseline="0">
                <a:solidFill>
                  <a:schemeClr val="tx2"/>
                </a:solidFill>
              </a:defRPr>
            </a:lvl1pPr>
          </a:lstStyle>
          <a:p>
            <a:fld id="{87DE6118-2437-4B30-8E3C-4D2BE6020583}" type="datetimeFigureOut">
              <a:rPr lang="en-US" dirty="0"/>
              <a:pPr/>
              <a:t>2/20/23</a:t>
            </a:fld>
            <a:endParaRPr lang="en-US" dirty="0"/>
          </a:p>
        </p:txBody>
      </p:sp>
      <p:sp>
        <p:nvSpPr>
          <p:cNvPr id="5" name="Footer Placeholder 4"/>
          <p:cNvSpPr>
            <a:spLocks noGrp="1"/>
          </p:cNvSpPr>
          <p:nvPr>
            <p:ph type="ftr" sz="quarter" idx="3"/>
          </p:nvPr>
        </p:nvSpPr>
        <p:spPr>
          <a:xfrm>
            <a:off x="2893564" y="6453386"/>
            <a:ext cx="6280830" cy="404614"/>
          </a:xfrm>
          <a:prstGeom prst="rect">
            <a:avLst/>
          </a:prstGeom>
        </p:spPr>
        <p:txBody>
          <a:bodyPr vert="horz" lIns="91440" tIns="45720" rIns="91440" bIns="45720" rtlCol="0" anchor="ctr"/>
          <a:lstStyle>
            <a:lvl1pPr algn="l">
              <a:defRPr sz="1200" baseline="0">
                <a:solidFill>
                  <a:schemeClr val="tx2"/>
                </a:solidFill>
              </a:defRPr>
            </a:lvl1pPr>
          </a:lstStyle>
          <a:p>
            <a:endParaRPr lang="en-US" dirty="0"/>
          </a:p>
        </p:txBody>
      </p:sp>
      <p:sp>
        <p:nvSpPr>
          <p:cNvPr id="6" name="Slide Number Placeholder 5"/>
          <p:cNvSpPr>
            <a:spLocks noGrp="1"/>
          </p:cNvSpPr>
          <p:nvPr>
            <p:ph type="sldNum" sz="quarter" idx="4"/>
          </p:nvPr>
        </p:nvSpPr>
        <p:spPr>
          <a:xfrm>
            <a:off x="9472736" y="6453386"/>
            <a:ext cx="1596292" cy="404614"/>
          </a:xfrm>
          <a:prstGeom prst="rect">
            <a:avLst/>
          </a:prstGeom>
        </p:spPr>
        <p:txBody>
          <a:bodyPr vert="horz" lIns="91440" tIns="45720" rIns="91440" bIns="45720" rtlCol="0" anchor="ctr"/>
          <a:lstStyle>
            <a:lvl1pPr algn="r">
              <a:defRPr sz="1200" baseline="0">
                <a:solidFill>
                  <a:schemeClr val="tx2"/>
                </a:solidFill>
              </a:defRPr>
            </a:lvl1pPr>
          </a:lstStyle>
          <a:p>
            <a:fld id="{69E57DC2-970A-4B3E-BB1C-7A09969E49DF}" type="slidenum">
              <a:rPr lang="en-US" dirty="0"/>
              <a:pPr/>
              <a:t>‹#›</a:t>
            </a:fld>
            <a:endParaRPr lang="en-US" dirty="0"/>
          </a:p>
        </p:txBody>
      </p:sp>
      <p:sp>
        <p:nvSpPr>
          <p:cNvPr id="9" name="Rectangle 8" title="Side bar"/>
          <p:cNvSpPr/>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592944057"/>
      </p:ext>
    </p:extLst>
  </p:cSld>
  <p:clrMap bg1="lt1" tx1="dk1" bg2="lt2" tx2="dk2" accent1="accent1" accent2="accent2" accent3="accent3" accent4="accent4" accent5="accent5" accent6="accent6" hlink="hlink" folHlink="folHlink"/>
  <p:sldLayoutIdLst>
    <p:sldLayoutId id="2147483781" r:id="rId1"/>
    <p:sldLayoutId id="2147483782" r:id="rId2"/>
    <p:sldLayoutId id="2147483783" r:id="rId3"/>
    <p:sldLayoutId id="2147483784" r:id="rId4"/>
    <p:sldLayoutId id="2147483785" r:id="rId5"/>
    <p:sldLayoutId id="2147483786" r:id="rId6"/>
    <p:sldLayoutId id="2147483787" r:id="rId7"/>
    <p:sldLayoutId id="2147483788" r:id="rId8"/>
    <p:sldLayoutId id="2147483789" r:id="rId9"/>
    <p:sldLayoutId id="2147483790" r:id="rId10"/>
    <p:sldLayoutId id="2147483791" r:id="rId11"/>
  </p:sldLayoutIdLst>
  <p:txStyles>
    <p:title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p:titleStyle>
    <p:body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 orient="horz" pos="1368">
          <p15:clr>
            <a:srgbClr val="F26B43"/>
          </p15:clr>
        </p15:guide>
        <p15:guide id="4" orient="horz" pos="1440">
          <p15:clr>
            <a:srgbClr val="F26B43"/>
          </p15:clr>
        </p15:guide>
        <p15:guide id="6" orient="horz" pos="3696">
          <p15:clr>
            <a:srgbClr val="F26B43"/>
          </p15:clr>
        </p15:guide>
        <p15:guide id="7" orient="horz" pos="432">
          <p15:clr>
            <a:srgbClr val="F26B43"/>
          </p15:clr>
        </p15:guide>
        <p15:guide id="8" orient="horz" pos="1512">
          <p15:clr>
            <a:srgbClr val="F26B43"/>
          </p15:clr>
        </p15:guide>
        <p15:guide id="9" pos="6912">
          <p15:clr>
            <a:srgbClr val="F26B43"/>
          </p15:clr>
        </p15:guide>
        <p15:guide id="10" pos="936">
          <p15:clr>
            <a:srgbClr val="F26B43"/>
          </p15:clr>
        </p15:guide>
        <p15:guide id="11" pos="864">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wondriumdaily.com/jean-piagets-theory-of-cognitive-development/" TargetMode="External"/><Relationship Id="rId2" Type="http://schemas.openxmlformats.org/officeDocument/2006/relationships/hyperlink" Target="https://www.freepik.com/free-photos-vectors/kids-hand" TargetMode="External"/><Relationship Id="rId1" Type="http://schemas.openxmlformats.org/officeDocument/2006/relationships/slideLayout" Target="../slideLayouts/slideLayout2.xml"/><Relationship Id="rId4" Type="http://schemas.openxmlformats.org/officeDocument/2006/relationships/hyperlink" Target="https://pin.it/7LivAlW"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3" name="Picture 4">
            <a:extLst>
              <a:ext uri="{FF2B5EF4-FFF2-40B4-BE49-F238E27FC236}">
                <a16:creationId xmlns:a16="http://schemas.microsoft.com/office/drawing/2014/main" id="{3D70235F-7758-3DC5-288E-67FD879563C9}"/>
              </a:ext>
            </a:extLst>
          </p:cNvPr>
          <p:cNvPicPr>
            <a:picLocks noChangeAspect="1"/>
          </p:cNvPicPr>
          <p:nvPr/>
        </p:nvPicPr>
        <p:blipFill rotWithShape="1">
          <a:blip r:embed="rId3"/>
          <a:srcRect t="7517" b="36222"/>
          <a:stretch/>
        </p:blipFill>
        <p:spPr>
          <a:xfrm>
            <a:off x="20" y="10"/>
            <a:ext cx="12191980" cy="6859300"/>
          </a:xfrm>
          <a:prstGeom prst="rect">
            <a:avLst/>
          </a:prstGeom>
        </p:spPr>
      </p:pic>
      <p:sp>
        <p:nvSpPr>
          <p:cNvPr id="21" name="Rectangle 20">
            <a:extLst>
              <a:ext uri="{FF2B5EF4-FFF2-40B4-BE49-F238E27FC236}">
                <a16:creationId xmlns:a16="http://schemas.microsoft.com/office/drawing/2014/main" id="{310B1DD0-264A-47E3-A16A-C87AFA51E6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58" y="0"/>
            <a:ext cx="12192000" cy="6858000"/>
          </a:xfrm>
          <a:prstGeom prst="rect">
            <a:avLst/>
          </a:prstGeom>
          <a:gradFill flip="none" rotWithShape="1">
            <a:gsLst>
              <a:gs pos="20000">
                <a:schemeClr val="tx2">
                  <a:alpha val="70000"/>
                </a:schemeClr>
              </a:gs>
              <a:gs pos="100000">
                <a:schemeClr val="tx2"/>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6">
            <a:extLst>
              <a:ext uri="{FF2B5EF4-FFF2-40B4-BE49-F238E27FC236}">
                <a16:creationId xmlns:a16="http://schemas.microsoft.com/office/drawing/2014/main" id="{69C1BB7B-F21E-41A2-B30C-D8507B9602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bg2"/>
          </a:solidFill>
          <a:ln w="0">
            <a:noFill/>
            <a:prstDash val="solid"/>
            <a:round/>
            <a:headEnd/>
            <a:tailEnd/>
          </a:ln>
        </p:spPr>
      </p:sp>
      <p:sp>
        <p:nvSpPr>
          <p:cNvPr id="25" name="Freeform 6">
            <a:extLst>
              <a:ext uri="{FF2B5EF4-FFF2-40B4-BE49-F238E27FC236}">
                <a16:creationId xmlns:a16="http://schemas.microsoft.com/office/drawing/2014/main" id="{DF6D7DDE-F8A1-4105-9729-F9EB5F81A3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bg2"/>
          </a:solidFill>
          <a:ln w="0">
            <a:noFill/>
            <a:prstDash val="solid"/>
            <a:round/>
            <a:headEnd/>
            <a:tailEnd/>
          </a:ln>
        </p:spPr>
      </p:sp>
      <p:sp>
        <p:nvSpPr>
          <p:cNvPr id="2" name="Title 1">
            <a:extLst>
              <a:ext uri="{FF2B5EF4-FFF2-40B4-BE49-F238E27FC236}">
                <a16:creationId xmlns:a16="http://schemas.microsoft.com/office/drawing/2014/main" id="{ED90EC3D-482A-4E73-B198-E8341A0D0973}"/>
              </a:ext>
            </a:extLst>
          </p:cNvPr>
          <p:cNvSpPr>
            <a:spLocks noGrp="1"/>
          </p:cNvSpPr>
          <p:nvPr>
            <p:ph type="ctrTitle"/>
          </p:nvPr>
        </p:nvSpPr>
        <p:spPr>
          <a:xfrm>
            <a:off x="1915128" y="1788454"/>
            <a:ext cx="8361229" cy="2098226"/>
          </a:xfrm>
        </p:spPr>
        <p:txBody>
          <a:bodyPr rtlCol="0">
            <a:normAutofit/>
          </a:bodyPr>
          <a:lstStyle/>
          <a:p>
            <a:pPr rtl="0"/>
            <a:r>
              <a:rPr lang="en-US" sz="4500">
                <a:solidFill>
                  <a:schemeClr val="bg2"/>
                </a:solidFill>
                <a:effectLst/>
                <a:latin typeface="Arial" panose="020B0604020202020204" pitchFamily="34" charset="0"/>
                <a:ea typeface="Arial" panose="020B0604020202020204" pitchFamily="34" charset="0"/>
                <a:cs typeface="Arial" panose="020B0604020202020204" pitchFamily="34" charset="0"/>
              </a:rPr>
              <a:t>Working</a:t>
            </a:r>
            <a:r>
              <a:rPr lang="en-US" sz="4500" spc="-80">
                <a:solidFill>
                  <a:schemeClr val="bg2"/>
                </a:solidFill>
                <a:effectLst/>
                <a:latin typeface="Arial" panose="020B0604020202020204" pitchFamily="34" charset="0"/>
                <a:ea typeface="Arial" panose="020B0604020202020204" pitchFamily="34" charset="0"/>
                <a:cs typeface="Arial" panose="020B0604020202020204" pitchFamily="34" charset="0"/>
              </a:rPr>
              <a:t> </a:t>
            </a:r>
            <a:r>
              <a:rPr lang="en-US" sz="4500">
                <a:solidFill>
                  <a:schemeClr val="bg2"/>
                </a:solidFill>
                <a:effectLst/>
                <a:latin typeface="Arial" panose="020B0604020202020204" pitchFamily="34" charset="0"/>
                <a:ea typeface="Arial" panose="020B0604020202020204" pitchFamily="34" charset="0"/>
                <a:cs typeface="Arial" panose="020B0604020202020204" pitchFamily="34" charset="0"/>
              </a:rPr>
              <a:t>with</a:t>
            </a:r>
            <a:r>
              <a:rPr lang="en-US" sz="4500" spc="-75">
                <a:solidFill>
                  <a:schemeClr val="bg2"/>
                </a:solidFill>
                <a:effectLst/>
                <a:latin typeface="Arial" panose="020B0604020202020204" pitchFamily="34" charset="0"/>
                <a:ea typeface="Arial" panose="020B0604020202020204" pitchFamily="34" charset="0"/>
                <a:cs typeface="Arial" panose="020B0604020202020204" pitchFamily="34" charset="0"/>
              </a:rPr>
              <a:t> </a:t>
            </a:r>
            <a:r>
              <a:rPr lang="en-US" sz="4500">
                <a:solidFill>
                  <a:schemeClr val="bg2"/>
                </a:solidFill>
                <a:effectLst/>
                <a:latin typeface="Arial" panose="020B0604020202020204" pitchFamily="34" charset="0"/>
                <a:ea typeface="Arial" panose="020B0604020202020204" pitchFamily="34" charset="0"/>
                <a:cs typeface="Arial" panose="020B0604020202020204" pitchFamily="34" charset="0"/>
              </a:rPr>
              <a:t>children</a:t>
            </a:r>
            <a:r>
              <a:rPr lang="en-US" sz="4500" spc="-75">
                <a:solidFill>
                  <a:schemeClr val="bg2"/>
                </a:solidFill>
                <a:effectLst/>
                <a:latin typeface="Arial" panose="020B0604020202020204" pitchFamily="34" charset="0"/>
                <a:ea typeface="Arial" panose="020B0604020202020204" pitchFamily="34" charset="0"/>
                <a:cs typeface="Arial" panose="020B0604020202020204" pitchFamily="34" charset="0"/>
              </a:rPr>
              <a:t> </a:t>
            </a:r>
            <a:r>
              <a:rPr lang="en-US" sz="4500">
                <a:solidFill>
                  <a:schemeClr val="bg2"/>
                </a:solidFill>
                <a:effectLst/>
                <a:latin typeface="Arial" panose="020B0604020202020204" pitchFamily="34" charset="0"/>
                <a:ea typeface="Arial" panose="020B0604020202020204" pitchFamily="34" charset="0"/>
                <a:cs typeface="Arial" panose="020B0604020202020204" pitchFamily="34" charset="0"/>
              </a:rPr>
              <a:t>in</a:t>
            </a:r>
            <a:r>
              <a:rPr lang="en-US" sz="4500" spc="-80">
                <a:solidFill>
                  <a:schemeClr val="bg2"/>
                </a:solidFill>
                <a:effectLst/>
                <a:latin typeface="Arial" panose="020B0604020202020204" pitchFamily="34" charset="0"/>
                <a:ea typeface="Arial" panose="020B0604020202020204" pitchFamily="34" charset="0"/>
                <a:cs typeface="Arial" panose="020B0604020202020204" pitchFamily="34" charset="0"/>
              </a:rPr>
              <a:t> </a:t>
            </a:r>
            <a:r>
              <a:rPr lang="en-US" sz="4500">
                <a:solidFill>
                  <a:schemeClr val="bg2"/>
                </a:solidFill>
                <a:effectLst/>
                <a:latin typeface="Arial" panose="020B0604020202020204" pitchFamily="34" charset="0"/>
                <a:ea typeface="Arial" panose="020B0604020202020204" pitchFamily="34" charset="0"/>
                <a:cs typeface="Arial" panose="020B0604020202020204" pitchFamily="34" charset="0"/>
              </a:rPr>
              <a:t>a</a:t>
            </a:r>
            <a:r>
              <a:rPr lang="en-US" sz="4500" spc="-75">
                <a:solidFill>
                  <a:schemeClr val="bg2"/>
                </a:solidFill>
                <a:effectLst/>
                <a:latin typeface="Arial" panose="020B0604020202020204" pitchFamily="34" charset="0"/>
                <a:ea typeface="Arial" panose="020B0604020202020204" pitchFamily="34" charset="0"/>
                <a:cs typeface="Arial" panose="020B0604020202020204" pitchFamily="34" charset="0"/>
              </a:rPr>
              <a:t> </a:t>
            </a:r>
            <a:r>
              <a:rPr lang="en-US" sz="4500">
                <a:solidFill>
                  <a:schemeClr val="bg2"/>
                </a:solidFill>
                <a:effectLst/>
                <a:latin typeface="Arial" panose="020B0604020202020204" pitchFamily="34" charset="0"/>
                <a:ea typeface="Arial" panose="020B0604020202020204" pitchFamily="34" charset="0"/>
                <a:cs typeface="Arial" panose="020B0604020202020204" pitchFamily="34" charset="0"/>
              </a:rPr>
              <a:t>social care setting.</a:t>
            </a:r>
            <a:r>
              <a:rPr lang="en-GB" sz="4500">
                <a:solidFill>
                  <a:schemeClr val="bg2"/>
                </a:solidFill>
                <a:effectLst/>
                <a:latin typeface="Arial" panose="020B0604020202020204" pitchFamily="34" charset="0"/>
                <a:cs typeface="Arial" panose="020B0604020202020204" pitchFamily="34" charset="0"/>
              </a:rPr>
              <a:t> </a:t>
            </a:r>
            <a:endParaRPr lang="en-GB" sz="4500">
              <a:solidFill>
                <a:schemeClr val="bg2"/>
              </a:solidFill>
              <a:latin typeface="Arial" panose="020B0604020202020204" pitchFamily="34" charset="0"/>
              <a:cs typeface="Arial" panose="020B0604020202020204" pitchFamily="34" charset="0"/>
            </a:endParaRPr>
          </a:p>
        </p:txBody>
      </p:sp>
      <p:sp>
        <p:nvSpPr>
          <p:cNvPr id="7" name="Subtitle 6">
            <a:extLst>
              <a:ext uri="{FF2B5EF4-FFF2-40B4-BE49-F238E27FC236}">
                <a16:creationId xmlns:a16="http://schemas.microsoft.com/office/drawing/2014/main" id="{2048EE7C-B77F-4E59-88A7-DD66337BB69C}"/>
              </a:ext>
            </a:extLst>
          </p:cNvPr>
          <p:cNvSpPr>
            <a:spLocks noGrp="1"/>
          </p:cNvSpPr>
          <p:nvPr>
            <p:ph type="subTitle" idx="1"/>
          </p:nvPr>
        </p:nvSpPr>
        <p:spPr>
          <a:xfrm>
            <a:off x="2679906" y="3956279"/>
            <a:ext cx="6831673" cy="1526097"/>
          </a:xfrm>
        </p:spPr>
        <p:txBody>
          <a:bodyPr rtlCol="0">
            <a:noAutofit/>
          </a:bodyPr>
          <a:lstStyle/>
          <a:p>
            <a:pPr rtl="0">
              <a:lnSpc>
                <a:spcPct val="102000"/>
              </a:lnSpc>
              <a:spcAft>
                <a:spcPts val="600"/>
              </a:spcAft>
            </a:pPr>
            <a:r>
              <a:rPr lang="en-GB" sz="1400" dirty="0">
                <a:solidFill>
                  <a:schemeClr val="bg2"/>
                </a:solidFill>
              </a:rPr>
              <a:t>Name:  Hannah </a:t>
            </a:r>
            <a:r>
              <a:rPr lang="en-GB" sz="1400" dirty="0" err="1">
                <a:solidFill>
                  <a:schemeClr val="bg2"/>
                </a:solidFill>
              </a:rPr>
              <a:t>Sasaraku</a:t>
            </a:r>
            <a:r>
              <a:rPr lang="en-GB" sz="1400" dirty="0">
                <a:solidFill>
                  <a:schemeClr val="bg2"/>
                </a:solidFill>
              </a:rPr>
              <a:t> </a:t>
            </a:r>
          </a:p>
          <a:p>
            <a:pPr rtl="0">
              <a:lnSpc>
                <a:spcPct val="102000"/>
              </a:lnSpc>
              <a:spcAft>
                <a:spcPts val="600"/>
              </a:spcAft>
            </a:pPr>
            <a:r>
              <a:rPr lang="en-GB" sz="1400" dirty="0">
                <a:solidFill>
                  <a:schemeClr val="bg2"/>
                </a:solidFill>
              </a:rPr>
              <a:t>Student Number: 2127147</a:t>
            </a:r>
          </a:p>
          <a:p>
            <a:pPr rtl="0">
              <a:lnSpc>
                <a:spcPct val="102000"/>
              </a:lnSpc>
              <a:spcAft>
                <a:spcPts val="600"/>
              </a:spcAft>
            </a:pPr>
            <a:r>
              <a:rPr lang="en-GB" sz="1400" dirty="0">
                <a:solidFill>
                  <a:schemeClr val="bg2"/>
                </a:solidFill>
              </a:rPr>
              <a:t> Module code: LCHS4006</a:t>
            </a:r>
          </a:p>
          <a:p>
            <a:pPr rtl="0">
              <a:lnSpc>
                <a:spcPct val="102000"/>
              </a:lnSpc>
              <a:spcAft>
                <a:spcPts val="600"/>
              </a:spcAft>
            </a:pPr>
            <a:r>
              <a:rPr lang="en-GB" sz="1400" dirty="0">
                <a:solidFill>
                  <a:schemeClr val="bg2"/>
                </a:solidFill>
              </a:rPr>
              <a:t>Module name: Psychology in Health and Social Care </a:t>
            </a:r>
          </a:p>
          <a:p>
            <a:pPr rtl="0">
              <a:lnSpc>
                <a:spcPct val="102000"/>
              </a:lnSpc>
              <a:spcAft>
                <a:spcPts val="600"/>
              </a:spcAft>
            </a:pPr>
            <a:r>
              <a:rPr lang="en-GB" sz="1400" dirty="0">
                <a:solidFill>
                  <a:schemeClr val="bg2"/>
                </a:solidFill>
              </a:rPr>
              <a:t>Assignment number: Component 1 Part 1 Lecturer name: Alice Clayton</a:t>
            </a:r>
          </a:p>
        </p:txBody>
      </p:sp>
    </p:spTree>
    <p:extLst>
      <p:ext uri="{BB962C8B-B14F-4D97-AF65-F5344CB8AC3E}">
        <p14:creationId xmlns:p14="http://schemas.microsoft.com/office/powerpoint/2010/main" val="755769779"/>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7" presetClass="emph" presetSubtype="2" fill="hold" nodeType="clickEffect">
                                  <p:stCondLst>
                                    <p:cond delay="0"/>
                                  </p:stCondLst>
                                  <p:childTnLst>
                                    <p:animClr clrSpc="rgb" dir="cw">
                                      <p:cBhvr>
                                        <p:cTn id="6" dur="2000" fill="hold"/>
                                        <p:tgtEl>
                                          <p:spTgt spid="3"/>
                                        </p:tgtEl>
                                        <p:attrNameLst>
                                          <p:attrName>stroke.color</p:attrName>
                                        </p:attrNameLst>
                                      </p:cBhvr>
                                      <p:to>
                                        <a:schemeClr val="accent2"/>
                                      </p:to>
                                    </p:animClr>
                                    <p:set>
                                      <p:cBhvr>
                                        <p:cTn id="7" dur="2000" fill="hold"/>
                                        <p:tgtEl>
                                          <p:spTgt spid="3"/>
                                        </p:tgtEl>
                                        <p:attrNameLst>
                                          <p:attrName>stroke.on</p:attrName>
                                        </p:attrNameLst>
                                      </p:cBhvr>
                                      <p:to>
                                        <p:strVal val="tru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10">
            <a:extLst>
              <a:ext uri="{FF2B5EF4-FFF2-40B4-BE49-F238E27FC236}">
                <a16:creationId xmlns:a16="http://schemas.microsoft.com/office/drawing/2014/main" id="{F8B556C4-7E49-4C36-845D-FC58F5073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6">
            <a:extLst>
              <a:ext uri="{FF2B5EF4-FFF2-40B4-BE49-F238E27FC236}">
                <a16:creationId xmlns:a16="http://schemas.microsoft.com/office/drawing/2014/main" id="{9FC5E565-0A17-88A7-0DD7-583416536712}"/>
              </a:ext>
            </a:extLst>
          </p:cNvPr>
          <p:cNvPicPr>
            <a:picLocks noChangeAspect="1"/>
          </p:cNvPicPr>
          <p:nvPr/>
        </p:nvPicPr>
        <p:blipFill rotWithShape="1">
          <a:blip r:embed="rId3">
            <a:alphaModFix amt="35000"/>
          </a:blip>
          <a:srcRect l="3454" r="15656" b="-1"/>
          <a:stretch/>
        </p:blipFill>
        <p:spPr>
          <a:xfrm>
            <a:off x="-1" y="10"/>
            <a:ext cx="12192001" cy="6857990"/>
          </a:xfrm>
          <a:prstGeom prst="rect">
            <a:avLst/>
          </a:prstGeom>
        </p:spPr>
      </p:pic>
      <p:sp>
        <p:nvSpPr>
          <p:cNvPr id="2" name="Title 1">
            <a:extLst>
              <a:ext uri="{FF2B5EF4-FFF2-40B4-BE49-F238E27FC236}">
                <a16:creationId xmlns:a16="http://schemas.microsoft.com/office/drawing/2014/main" id="{A850B972-0B7A-40CD-9E79-07E8A87AB03C}"/>
              </a:ext>
            </a:extLst>
          </p:cNvPr>
          <p:cNvSpPr>
            <a:spLocks noGrp="1"/>
          </p:cNvSpPr>
          <p:nvPr>
            <p:ph type="title"/>
          </p:nvPr>
        </p:nvSpPr>
        <p:spPr>
          <a:xfrm>
            <a:off x="1371600" y="685800"/>
            <a:ext cx="9601200" cy="1485900"/>
          </a:xfrm>
        </p:spPr>
        <p:txBody>
          <a:bodyPr rtlCol="0">
            <a:normAutofit/>
          </a:bodyPr>
          <a:lstStyle/>
          <a:p>
            <a:pPr rtl="0">
              <a:tabLst>
                <a:tab pos="4119563" algn="l"/>
              </a:tabLst>
            </a:pPr>
            <a:r>
              <a:rPr lang="en-GB" u="sng">
                <a:latin typeface="Arial" panose="020B0604020202020204" pitchFamily="34" charset="0"/>
                <a:cs typeface="Arial" panose="020B0604020202020204" pitchFamily="34" charset="0"/>
              </a:rPr>
              <a:t>TABLE OF CONTENTS </a:t>
            </a:r>
          </a:p>
        </p:txBody>
      </p:sp>
      <p:sp>
        <p:nvSpPr>
          <p:cNvPr id="4" name="Content Placeholder 3">
            <a:extLst>
              <a:ext uri="{FF2B5EF4-FFF2-40B4-BE49-F238E27FC236}">
                <a16:creationId xmlns:a16="http://schemas.microsoft.com/office/drawing/2014/main" id="{0BFA44E3-AD84-0290-5AC5-9FD6F393FD80}"/>
              </a:ext>
            </a:extLst>
          </p:cNvPr>
          <p:cNvSpPr>
            <a:spLocks noGrp="1"/>
          </p:cNvSpPr>
          <p:nvPr>
            <p:ph idx="1"/>
          </p:nvPr>
        </p:nvSpPr>
        <p:spPr>
          <a:xfrm>
            <a:off x="1371600" y="2286000"/>
            <a:ext cx="9601200" cy="3581400"/>
          </a:xfrm>
        </p:spPr>
        <p:txBody>
          <a:bodyPr>
            <a:normAutofit/>
          </a:bodyPr>
          <a:lstStyle/>
          <a:p>
            <a:pPr>
              <a:buFont typeface="Wingdings" pitchFamily="2" charset="2"/>
              <a:buChar char="§"/>
            </a:pPr>
            <a:r>
              <a:rPr lang="en-GB" sz="1700" dirty="0">
                <a:latin typeface="Arial" panose="020B0604020202020204" pitchFamily="34" charset="0"/>
                <a:cs typeface="Arial" panose="020B0604020202020204" pitchFamily="34" charset="0"/>
              </a:rPr>
              <a:t>Introduction……………………….................................................................3</a:t>
            </a:r>
          </a:p>
          <a:p>
            <a:pPr>
              <a:buFont typeface="Wingdings" pitchFamily="2" charset="2"/>
              <a:buChar char="§"/>
            </a:pPr>
            <a:r>
              <a:rPr lang="en-GB" sz="1700" dirty="0">
                <a:latin typeface="Arial" panose="020B0604020202020204" pitchFamily="34" charset="0"/>
                <a:cs typeface="Arial" panose="020B0604020202020204" pitchFamily="34" charset="0"/>
              </a:rPr>
              <a:t>Piaget……………………….........................................................................4</a:t>
            </a:r>
          </a:p>
          <a:p>
            <a:pPr>
              <a:buFont typeface="Wingdings" pitchFamily="2" charset="2"/>
              <a:buChar char="§"/>
            </a:pPr>
            <a:r>
              <a:rPr lang="en-GB" sz="1700" dirty="0">
                <a:latin typeface="Arial" panose="020B0604020202020204" pitchFamily="34" charset="0"/>
                <a:cs typeface="Arial" panose="020B0604020202020204" pitchFamily="34" charset="0"/>
              </a:rPr>
              <a:t>Piaget theory……………………….............................................................5</a:t>
            </a:r>
          </a:p>
          <a:p>
            <a:pPr>
              <a:buFont typeface="Wingdings" pitchFamily="2" charset="2"/>
              <a:buChar char="§"/>
            </a:pPr>
            <a:r>
              <a:rPr lang="en-GB" sz="1700" dirty="0">
                <a:latin typeface="Arial" panose="020B0604020202020204" pitchFamily="34" charset="0"/>
                <a:cs typeface="Arial" panose="020B0604020202020204" pitchFamily="34" charset="0"/>
              </a:rPr>
              <a:t>Activity 1- Theory……………………….......................................................6</a:t>
            </a:r>
          </a:p>
          <a:p>
            <a:pPr>
              <a:buFont typeface="Wingdings" pitchFamily="2" charset="2"/>
              <a:buChar char="§"/>
            </a:pPr>
            <a:r>
              <a:rPr lang="en-GB" sz="1700" dirty="0">
                <a:latin typeface="Arial" panose="020B0604020202020204" pitchFamily="34" charset="0"/>
                <a:cs typeface="Arial" panose="020B0604020202020204" pitchFamily="34" charset="0"/>
              </a:rPr>
              <a:t>Activity 2 - Theory………………………......................................................7</a:t>
            </a:r>
          </a:p>
          <a:p>
            <a:pPr>
              <a:buFont typeface="Wingdings" pitchFamily="2" charset="2"/>
              <a:buChar char="§"/>
            </a:pPr>
            <a:r>
              <a:rPr lang="en-GB" sz="1700" dirty="0">
                <a:latin typeface="Arial" panose="020B0604020202020204" pitchFamily="34" charset="0"/>
                <a:cs typeface="Arial" panose="020B0604020202020204" pitchFamily="34" charset="0"/>
              </a:rPr>
              <a:t>Evaluation ……………………….................................................................8</a:t>
            </a:r>
          </a:p>
          <a:p>
            <a:pPr>
              <a:buFont typeface="Wingdings" pitchFamily="2" charset="2"/>
              <a:buChar char="§"/>
            </a:pPr>
            <a:r>
              <a:rPr lang="en-GB" sz="1700" dirty="0">
                <a:latin typeface="Arial" panose="020B0604020202020204" pitchFamily="34" charset="0"/>
                <a:cs typeface="Arial" panose="020B0604020202020204" pitchFamily="34" charset="0"/>
              </a:rPr>
              <a:t>Conclusion ………………………...............................................................9</a:t>
            </a:r>
          </a:p>
          <a:p>
            <a:pPr>
              <a:buFont typeface="Wingdings" pitchFamily="2" charset="2"/>
              <a:buChar char="§"/>
            </a:pPr>
            <a:r>
              <a:rPr lang="en-GB" sz="1700" dirty="0">
                <a:latin typeface="Arial" panose="020B0604020202020204" pitchFamily="34" charset="0"/>
                <a:cs typeface="Arial" panose="020B0604020202020204" pitchFamily="34" charset="0"/>
              </a:rPr>
              <a:t>References ………………………...............................................................10</a:t>
            </a:r>
          </a:p>
          <a:p>
            <a:pPr>
              <a:buFont typeface="Wingdings" pitchFamily="2" charset="2"/>
              <a:buChar char="§"/>
            </a:pPr>
            <a:endParaRPr lang="en-US" sz="1700" dirty="0"/>
          </a:p>
        </p:txBody>
      </p:sp>
    </p:spTree>
    <p:extLst>
      <p:ext uri="{BB962C8B-B14F-4D97-AF65-F5344CB8AC3E}">
        <p14:creationId xmlns:p14="http://schemas.microsoft.com/office/powerpoint/2010/main" val="2276795429"/>
      </p:ext>
    </p:extLst>
  </p:cSld>
  <p:clrMapOvr>
    <a:overrideClrMapping bg1="dk1" tx1="lt1" bg2="dk2" tx2="lt2" accent1="accent1" accent2="accent2" accent3="accent3" accent4="accent4" accent5="accent5" accent6="accent6" hlink="hlink" folHlink="folHlink"/>
  </p:clrMapOvr>
  <p:transition spd="slow">
    <p:wipe/>
  </p:transition>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46" name="Rectangle 35">
            <a:extLst>
              <a:ext uri="{FF2B5EF4-FFF2-40B4-BE49-F238E27FC236}">
                <a16:creationId xmlns:a16="http://schemas.microsoft.com/office/drawing/2014/main" id="{961D8973-EAA9-459A-AF59-BBB4233D6C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2BC58A3-F18A-68CD-DC49-06F17686E8B7}"/>
              </a:ext>
            </a:extLst>
          </p:cNvPr>
          <p:cNvSpPr>
            <a:spLocks noGrp="1"/>
          </p:cNvSpPr>
          <p:nvPr>
            <p:ph type="title"/>
          </p:nvPr>
        </p:nvSpPr>
        <p:spPr>
          <a:xfrm>
            <a:off x="784743" y="685800"/>
            <a:ext cx="5793475" cy="1485900"/>
          </a:xfrm>
        </p:spPr>
        <p:txBody>
          <a:bodyPr>
            <a:normAutofit/>
          </a:bodyPr>
          <a:lstStyle/>
          <a:p>
            <a:r>
              <a:rPr lang="en-GB">
                <a:latin typeface="Arial" panose="020B0604020202020204" pitchFamily="34" charset="0"/>
                <a:cs typeface="Arial" panose="020B0604020202020204" pitchFamily="34" charset="0"/>
              </a:rPr>
              <a:t>Introduction </a:t>
            </a:r>
            <a:endParaRPr lang="en-US">
              <a:latin typeface="Arial" panose="020B0604020202020204" pitchFamily="34" charset="0"/>
              <a:cs typeface="Arial" panose="020B0604020202020204" pitchFamily="34" charset="0"/>
            </a:endParaRPr>
          </a:p>
        </p:txBody>
      </p:sp>
      <p:sp>
        <p:nvSpPr>
          <p:cNvPr id="30" name="Content Placeholder 7">
            <a:extLst>
              <a:ext uri="{FF2B5EF4-FFF2-40B4-BE49-F238E27FC236}">
                <a16:creationId xmlns:a16="http://schemas.microsoft.com/office/drawing/2014/main" id="{B66B2E6C-DCFD-56C0-38E1-A1B5341FCDE5}"/>
              </a:ext>
            </a:extLst>
          </p:cNvPr>
          <p:cNvSpPr>
            <a:spLocks noGrp="1"/>
          </p:cNvSpPr>
          <p:nvPr>
            <p:ph idx="1"/>
          </p:nvPr>
        </p:nvSpPr>
        <p:spPr>
          <a:xfrm>
            <a:off x="909393" y="1638299"/>
            <a:ext cx="5793475" cy="4648829"/>
          </a:xfrm>
        </p:spPr>
        <p:txBody>
          <a:bodyPr>
            <a:normAutofit/>
          </a:bodyPr>
          <a:lstStyle/>
          <a:p>
            <a:r>
              <a:rPr lang="en-GB" sz="1900" dirty="0">
                <a:latin typeface="Arial" panose="020B0604020202020204" pitchFamily="34" charset="0"/>
                <a:cs typeface="Arial" panose="020B0604020202020204" pitchFamily="34" charset="0"/>
              </a:rPr>
              <a:t>In this research, I’m going to talk about activities to do with children between the age of 7-11 at a refugee centre, as a leader volunteer. I’m going to illustrate two different kinds of activities to do with the children, while there are waiting for their mothers.</a:t>
            </a:r>
          </a:p>
          <a:p>
            <a:r>
              <a:rPr lang="en-GB" sz="1900" dirty="0">
                <a:latin typeface="Arial" panose="020B0604020202020204" pitchFamily="34" charset="0"/>
                <a:cs typeface="Arial" panose="020B0604020202020204" pitchFamily="34" charset="0"/>
              </a:rPr>
              <a:t>Through the activities I’m going to illustrate Jean Piaget a Swiss Psychologist, who was the first to make a systematic study of understanding children, psychologist, who was the first to make a systematic study of understanding children,  Jean Piaget categorised into four different stages and these activities combined with his theory.</a:t>
            </a:r>
          </a:p>
        </p:txBody>
      </p:sp>
      <p:sp>
        <p:nvSpPr>
          <p:cNvPr id="47" name="Rectangle 37">
            <a:extLst>
              <a:ext uri="{FF2B5EF4-FFF2-40B4-BE49-F238E27FC236}">
                <a16:creationId xmlns:a16="http://schemas.microsoft.com/office/drawing/2014/main" id="{FBEA8A33-C0D0-416D-8359-724B8828C7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83661" y="0"/>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4" name="Picture 4">
            <a:extLst>
              <a:ext uri="{FF2B5EF4-FFF2-40B4-BE49-F238E27FC236}">
                <a16:creationId xmlns:a16="http://schemas.microsoft.com/office/drawing/2014/main" id="{B8C4B11A-F9ED-96E4-D0CA-21955B5A3F25}"/>
              </a:ext>
            </a:extLst>
          </p:cNvPr>
          <p:cNvPicPr>
            <a:picLocks noChangeAspect="1"/>
          </p:cNvPicPr>
          <p:nvPr/>
        </p:nvPicPr>
        <p:blipFill rotWithShape="1">
          <a:blip r:embed="rId2"/>
          <a:srcRect l="38463" r="16961" b="-1"/>
          <a:stretch/>
        </p:blipFill>
        <p:spPr>
          <a:xfrm>
            <a:off x="7612261" y="685800"/>
            <a:ext cx="4579739" cy="6857990"/>
          </a:xfrm>
          <a:prstGeom prst="rect">
            <a:avLst/>
          </a:prstGeom>
        </p:spPr>
      </p:pic>
    </p:spTree>
    <p:extLst>
      <p:ext uri="{BB962C8B-B14F-4D97-AF65-F5344CB8AC3E}">
        <p14:creationId xmlns:p14="http://schemas.microsoft.com/office/powerpoint/2010/main" val="1844904054"/>
      </p:ext>
    </p:extLst>
  </p:cSld>
  <p:clrMapOvr>
    <a:masterClrMapping/>
  </p:clrMapOvr>
  <mc:AlternateContent xmlns:mc="http://schemas.openxmlformats.org/markup-compatibility/2006">
    <mc:Choice xmlns:p14="http://schemas.microsoft.com/office/powerpoint/2010/main" Requires="p14">
      <p:transition spd="slow" p14:dur="1300">
        <p14:pan dir="u"/>
      </p:transition>
    </mc:Choice>
    <mc:Fallback>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3F6C66-D6D7-4A72-9928-967AEA400766}"/>
              </a:ext>
            </a:extLst>
          </p:cNvPr>
          <p:cNvSpPr>
            <a:spLocks noGrp="1"/>
          </p:cNvSpPr>
          <p:nvPr>
            <p:ph type="title"/>
          </p:nvPr>
        </p:nvSpPr>
        <p:spPr>
          <a:xfrm>
            <a:off x="7322529" y="361441"/>
            <a:ext cx="3656419" cy="1485900"/>
          </a:xfrm>
        </p:spPr>
        <p:txBody>
          <a:bodyPr rtlCol="0">
            <a:normAutofit fontScale="90000"/>
          </a:bodyPr>
          <a:lstStyle/>
          <a:p>
            <a:pPr rtl="0"/>
            <a:r>
              <a:rPr lang="en-GB" sz="3700" dirty="0">
                <a:latin typeface="Arial" panose="020B0604020202020204" pitchFamily="34" charset="0"/>
                <a:cs typeface="Arial" panose="020B0604020202020204" pitchFamily="34" charset="0"/>
              </a:rPr>
              <a:t>Piaget’s Theory of Cognitive Development</a:t>
            </a:r>
          </a:p>
        </p:txBody>
      </p:sp>
      <p:sp>
        <p:nvSpPr>
          <p:cNvPr id="12" name="Rectangle 11">
            <a:extLst>
              <a:ext uri="{FF2B5EF4-FFF2-40B4-BE49-F238E27FC236}">
                <a16:creationId xmlns:a16="http://schemas.microsoft.com/office/drawing/2014/main" id="{BEC9E7FA-3295-45ED-8253-D23F9E44E1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5" name="Picture 6">
            <a:extLst>
              <a:ext uri="{FF2B5EF4-FFF2-40B4-BE49-F238E27FC236}">
                <a16:creationId xmlns:a16="http://schemas.microsoft.com/office/drawing/2014/main" id="{FC76BFA4-2BDA-9A08-BBD4-ADC72B741FA0}"/>
              </a:ext>
            </a:extLst>
          </p:cNvPr>
          <p:cNvPicPr>
            <a:picLocks noChangeAspect="1"/>
          </p:cNvPicPr>
          <p:nvPr/>
        </p:nvPicPr>
        <p:blipFill>
          <a:blip r:embed="rId3"/>
          <a:stretch>
            <a:fillRect/>
          </a:stretch>
        </p:blipFill>
        <p:spPr>
          <a:xfrm>
            <a:off x="1658220" y="645106"/>
            <a:ext cx="5247747" cy="5247747"/>
          </a:xfrm>
          <a:prstGeom prst="rect">
            <a:avLst/>
          </a:prstGeom>
        </p:spPr>
      </p:pic>
      <p:sp>
        <p:nvSpPr>
          <p:cNvPr id="9" name="Content Placeholder 8">
            <a:extLst>
              <a:ext uri="{FF2B5EF4-FFF2-40B4-BE49-F238E27FC236}">
                <a16:creationId xmlns:a16="http://schemas.microsoft.com/office/drawing/2014/main" id="{79F03682-62DD-A670-4011-A1F04F1D1FDB}"/>
              </a:ext>
            </a:extLst>
          </p:cNvPr>
          <p:cNvSpPr>
            <a:spLocks noGrp="1"/>
          </p:cNvSpPr>
          <p:nvPr>
            <p:ph idx="1"/>
          </p:nvPr>
        </p:nvSpPr>
        <p:spPr>
          <a:xfrm>
            <a:off x="7322529" y="2073677"/>
            <a:ext cx="3656419" cy="3581400"/>
          </a:xfrm>
        </p:spPr>
        <p:txBody>
          <a:bodyPr>
            <a:normAutofit/>
          </a:bodyPr>
          <a:lstStyle/>
          <a:p>
            <a:r>
              <a:rPr lang="en-GB" dirty="0"/>
              <a:t>According to </a:t>
            </a:r>
            <a:r>
              <a:rPr lang="en-GB" dirty="0" err="1"/>
              <a:t>Huitt</a:t>
            </a:r>
            <a:r>
              <a:rPr lang="en-GB" dirty="0"/>
              <a:t>, W., &amp; Hummel, J. (2003), Jean Piaget was one of the most  distinguished in physiology in the 20</a:t>
            </a:r>
            <a:r>
              <a:rPr lang="en-GB" baseline="30000" dirty="0"/>
              <a:t>th</a:t>
            </a:r>
            <a:r>
              <a:rPr lang="en-GB" dirty="0"/>
              <a:t> century.</a:t>
            </a:r>
          </a:p>
          <a:p>
            <a:r>
              <a:rPr lang="en-GB" dirty="0"/>
              <a:t>Piaget profound in his theory that children go through different steps of growth and  named“ the four stages of cognitive development “.</a:t>
            </a:r>
            <a:endParaRPr lang="en-US" dirty="0"/>
          </a:p>
        </p:txBody>
      </p:sp>
    </p:spTree>
    <p:extLst>
      <p:ext uri="{BB962C8B-B14F-4D97-AF65-F5344CB8AC3E}">
        <p14:creationId xmlns:p14="http://schemas.microsoft.com/office/powerpoint/2010/main" val="4112772953"/>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F4A4E269-0132-2F7B-C7AC-E2462E1B16D5}"/>
              </a:ext>
            </a:extLst>
          </p:cNvPr>
          <p:cNvSpPr>
            <a:spLocks noGrp="1"/>
          </p:cNvSpPr>
          <p:nvPr>
            <p:ph type="title"/>
          </p:nvPr>
        </p:nvSpPr>
        <p:spPr>
          <a:xfrm>
            <a:off x="6389914" y="685800"/>
            <a:ext cx="5127172" cy="1485900"/>
          </a:xfrm>
        </p:spPr>
        <p:txBody>
          <a:bodyPr>
            <a:normAutofit/>
          </a:bodyPr>
          <a:lstStyle/>
          <a:p>
            <a:r>
              <a:rPr lang="en-GB" sz="4100"/>
              <a:t>Piaget four stages of cognitive development</a:t>
            </a:r>
            <a:endParaRPr lang="en-US" sz="4100"/>
          </a:p>
        </p:txBody>
      </p:sp>
      <p:sp>
        <p:nvSpPr>
          <p:cNvPr id="83" name="Rectangle 78">
            <a:extLst>
              <a:ext uri="{FF2B5EF4-FFF2-40B4-BE49-F238E27FC236}">
                <a16:creationId xmlns:a16="http://schemas.microsoft.com/office/drawing/2014/main" id="{A67E2D8A-19BE-48A0-889C-CCAC02348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9" name="Picture 9">
            <a:extLst>
              <a:ext uri="{FF2B5EF4-FFF2-40B4-BE49-F238E27FC236}">
                <a16:creationId xmlns:a16="http://schemas.microsoft.com/office/drawing/2014/main" id="{8695FEA4-FCED-DCC4-C32F-56B0F0CCCC0B}"/>
              </a:ext>
            </a:extLst>
          </p:cNvPr>
          <p:cNvPicPr>
            <a:picLocks noChangeAspect="1"/>
          </p:cNvPicPr>
          <p:nvPr/>
        </p:nvPicPr>
        <p:blipFill>
          <a:blip r:embed="rId2"/>
          <a:stretch>
            <a:fillRect/>
          </a:stretch>
        </p:blipFill>
        <p:spPr>
          <a:xfrm>
            <a:off x="1023562" y="1994826"/>
            <a:ext cx="5071256" cy="2548306"/>
          </a:xfrm>
          <a:prstGeom prst="rect">
            <a:avLst/>
          </a:prstGeom>
          <a:effectLst>
            <a:outerShdw blurRad="50800" dist="76200" dir="5400000" algn="t" rotWithShape="0">
              <a:prstClr val="black">
                <a:alpha val="40000"/>
              </a:prstClr>
            </a:outerShdw>
          </a:effectLst>
        </p:spPr>
      </p:pic>
      <p:sp>
        <p:nvSpPr>
          <p:cNvPr id="47" name="Content Placeholder 25">
            <a:extLst>
              <a:ext uri="{FF2B5EF4-FFF2-40B4-BE49-F238E27FC236}">
                <a16:creationId xmlns:a16="http://schemas.microsoft.com/office/drawing/2014/main" id="{0DEFB0CC-5977-5FCA-FD32-772F5B941889}"/>
              </a:ext>
            </a:extLst>
          </p:cNvPr>
          <p:cNvSpPr>
            <a:spLocks noGrp="1"/>
          </p:cNvSpPr>
          <p:nvPr>
            <p:ph idx="1"/>
          </p:nvPr>
        </p:nvSpPr>
        <p:spPr>
          <a:xfrm>
            <a:off x="6411685" y="2171700"/>
            <a:ext cx="5127172" cy="4392062"/>
          </a:xfrm>
        </p:spPr>
        <p:txBody>
          <a:bodyPr>
            <a:noAutofit/>
          </a:bodyPr>
          <a:lstStyle/>
          <a:p>
            <a:r>
              <a:rPr lang="en-GB" sz="1500" dirty="0">
                <a:latin typeface="Arial" panose="020B0604020202020204" pitchFamily="34" charset="0"/>
                <a:cs typeface="Arial" panose="020B0604020202020204" pitchFamily="34" charset="0"/>
              </a:rPr>
              <a:t>According to </a:t>
            </a:r>
            <a:r>
              <a:rPr lang="en-GB" sz="1500" b="0" i="0" u="none" strike="noStrike" dirty="0">
                <a:effectLst/>
                <a:latin typeface="Arial" panose="020B0604020202020204" pitchFamily="34" charset="0"/>
                <a:cs typeface="Arial" panose="020B0604020202020204" pitchFamily="34" charset="0"/>
              </a:rPr>
              <a:t>So, I., (1964), in one of his studies states that Jean Piaget affirms that children go through different stages of development: sensorimotor, and proportional. Concrete operational and formal operational.</a:t>
            </a:r>
          </a:p>
          <a:p>
            <a:r>
              <a:rPr lang="en-GB" sz="1500" dirty="0">
                <a:latin typeface="Arial" panose="020B0604020202020204" pitchFamily="34" charset="0"/>
                <a:cs typeface="Arial" panose="020B0604020202020204" pitchFamily="34" charset="0"/>
              </a:rPr>
              <a:t>Sensorimotor: starts at birth and ends at two years.  At this stage, the child’s motor is limited because is fundamentally based on physical interaction.</a:t>
            </a:r>
          </a:p>
          <a:p>
            <a:r>
              <a:rPr lang="en-GB" sz="1500" b="0" i="0" u="none" strike="noStrike" dirty="0">
                <a:effectLst/>
                <a:latin typeface="Arial" panose="020B0604020202020204" pitchFamily="34" charset="0"/>
                <a:cs typeface="Arial" panose="020B0604020202020204" pitchFamily="34" charset="0"/>
              </a:rPr>
              <a:t>Proportional: stage bet</a:t>
            </a:r>
            <a:r>
              <a:rPr lang="en-GB" sz="1500" dirty="0">
                <a:latin typeface="Arial" panose="020B0604020202020204" pitchFamily="34" charset="0"/>
                <a:cs typeface="Arial" panose="020B0604020202020204" pitchFamily="34" charset="0"/>
              </a:rPr>
              <a:t>ween toddlerhood and early childhood, in this stage the child’s language, fantasy and memory.</a:t>
            </a:r>
          </a:p>
          <a:p>
            <a:r>
              <a:rPr lang="en-GB" sz="1500" b="0" i="0" u="none" strike="noStrike" dirty="0">
                <a:effectLst/>
                <a:latin typeface="Arial" panose="020B0604020202020204" pitchFamily="34" charset="0"/>
                <a:cs typeface="Arial" panose="020B0604020202020204" pitchFamily="34" charset="0"/>
              </a:rPr>
              <a:t>Concrete operation: the stage where children develop intellectual growth through the use of logic.</a:t>
            </a:r>
          </a:p>
          <a:p>
            <a:r>
              <a:rPr lang="en-GB" sz="1500" dirty="0">
                <a:latin typeface="Arial" panose="020B0604020202020204" pitchFamily="34" charset="0"/>
                <a:cs typeface="Arial" panose="020B0604020202020204" pitchFamily="34" charset="0"/>
              </a:rPr>
              <a:t>Formal operational: adolescents and adults think about multiple varieties and they can formulate hypothesis.</a:t>
            </a:r>
            <a:endParaRPr lang="en-GB" sz="1500" b="0" i="0" u="none" strike="noStrike" dirty="0">
              <a:effectLst/>
              <a:latin typeface="Arial" panose="020B0604020202020204" pitchFamily="34" charset="0"/>
              <a:cs typeface="Arial" panose="020B0604020202020204" pitchFamily="34" charset="0"/>
            </a:endParaRPr>
          </a:p>
          <a:p>
            <a:endParaRPr lang="en-GB" sz="1500" b="0" i="0" u="none" strike="noStrike" dirty="0">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49636080"/>
      </p:ext>
    </p:extLst>
  </p:cSld>
  <p:clrMapOvr>
    <a:masterClrMapping/>
  </p:clrMapOvr>
  <p:transition spd="slow">
    <p:push dir="u"/>
  </p:transition>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6827ABE-20A5-CADE-A7C1-1C58AB4C18D9}"/>
              </a:ext>
            </a:extLst>
          </p:cNvPr>
          <p:cNvSpPr>
            <a:spLocks noGrp="1"/>
          </p:cNvSpPr>
          <p:nvPr>
            <p:ph type="title"/>
          </p:nvPr>
        </p:nvSpPr>
        <p:spPr>
          <a:xfrm>
            <a:off x="1023562" y="685800"/>
            <a:ext cx="10493524" cy="807770"/>
          </a:xfrm>
        </p:spPr>
        <p:txBody>
          <a:bodyPr>
            <a:normAutofit/>
          </a:bodyPr>
          <a:lstStyle/>
          <a:p>
            <a:r>
              <a:rPr lang="en-GB" dirty="0">
                <a:latin typeface="Arial" panose="020B0604020202020204" pitchFamily="34" charset="0"/>
                <a:cs typeface="Arial" panose="020B0604020202020204" pitchFamily="34" charset="0"/>
              </a:rPr>
              <a:t>Playing instruments</a:t>
            </a:r>
            <a:endParaRPr lang="en-US" dirty="0">
              <a:latin typeface="Arial" panose="020B0604020202020204" pitchFamily="34" charset="0"/>
              <a:cs typeface="Arial" panose="020B0604020202020204" pitchFamily="34" charset="0"/>
            </a:endParaRPr>
          </a:p>
        </p:txBody>
      </p:sp>
      <p:sp>
        <p:nvSpPr>
          <p:cNvPr id="27" name="Rectangle 26">
            <a:extLst>
              <a:ext uri="{FF2B5EF4-FFF2-40B4-BE49-F238E27FC236}">
                <a16:creationId xmlns:a16="http://schemas.microsoft.com/office/drawing/2014/main" id="{B9F89C22-0475-4427-B7C8-0269AD40E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Content Placeholder 23">
            <a:extLst>
              <a:ext uri="{FF2B5EF4-FFF2-40B4-BE49-F238E27FC236}">
                <a16:creationId xmlns:a16="http://schemas.microsoft.com/office/drawing/2014/main" id="{B13C43D5-DC11-B86E-F6E0-D7A0C09010FD}"/>
              </a:ext>
            </a:extLst>
          </p:cNvPr>
          <p:cNvSpPr>
            <a:spLocks noGrp="1"/>
          </p:cNvSpPr>
          <p:nvPr>
            <p:ph idx="1"/>
          </p:nvPr>
        </p:nvSpPr>
        <p:spPr>
          <a:xfrm>
            <a:off x="1022949" y="1783030"/>
            <a:ext cx="5072437" cy="4956772"/>
          </a:xfrm>
        </p:spPr>
        <p:txBody>
          <a:bodyPr>
            <a:normAutofit/>
          </a:bodyPr>
          <a:lstStyle/>
          <a:p>
            <a:r>
              <a:rPr lang="en-GB" sz="1600" dirty="0">
                <a:latin typeface="Arial" panose="020B0604020202020204" pitchFamily="34" charset="0"/>
                <a:cs typeface="Arial" panose="020B0604020202020204" pitchFamily="34" charset="0"/>
              </a:rPr>
              <a:t>A good activity to do with children is to play instrument. Learning an instrument teaches a child how to be creative. </a:t>
            </a:r>
          </a:p>
          <a:p>
            <a:r>
              <a:rPr lang="en-GB" sz="1600" dirty="0">
                <a:latin typeface="Arial" panose="020B0604020202020204" pitchFamily="34" charset="0"/>
                <a:cs typeface="Arial" panose="020B0604020202020204" pitchFamily="34" charset="0"/>
              </a:rPr>
              <a:t>Playing an instrument can be a great activity for the kids to know each other and make new friends but also playing  an instrument can be an outstanding solo activity.</a:t>
            </a:r>
          </a:p>
          <a:p>
            <a:r>
              <a:rPr lang="en-GB" sz="1600" dirty="0">
                <a:latin typeface="Arial" panose="020B0604020202020204" pitchFamily="34" charset="0"/>
                <a:cs typeface="Arial" panose="020B0604020202020204" pitchFamily="34" charset="0"/>
              </a:rPr>
              <a:t>According to </a:t>
            </a:r>
            <a:r>
              <a:rPr lang="en-GB" sz="1600" b="0" i="0" u="none" strike="noStrike" dirty="0">
                <a:solidFill>
                  <a:srgbClr val="222222"/>
                </a:solidFill>
                <a:effectLst/>
                <a:latin typeface="Arial" panose="020B0604020202020204" pitchFamily="34" charset="0"/>
                <a:cs typeface="Arial" panose="020B0604020202020204" pitchFamily="34" charset="0"/>
              </a:rPr>
              <a:t>Brown, L.L., (2012), says that of music is the benefit for language development, which helps children two to nine to have a massive breakthrough. </a:t>
            </a:r>
          </a:p>
          <a:p>
            <a:r>
              <a:rPr lang="en-GB" sz="1600" dirty="0">
                <a:solidFill>
                  <a:srgbClr val="222222"/>
                </a:solidFill>
                <a:latin typeface="Arial" panose="020B0604020202020204" pitchFamily="34" charset="0"/>
                <a:cs typeface="Arial" panose="020B0604020202020204" pitchFamily="34" charset="0"/>
              </a:rPr>
              <a:t>Research made by </a:t>
            </a:r>
            <a:r>
              <a:rPr lang="en-GB" sz="1600" b="0" i="0" u="none" strike="noStrike" dirty="0">
                <a:solidFill>
                  <a:srgbClr val="222222"/>
                </a:solidFill>
                <a:effectLst/>
                <a:latin typeface="Arial" panose="020B0604020202020204" pitchFamily="34" charset="0"/>
                <a:cs typeface="Arial" panose="020B0604020202020204" pitchFamily="34" charset="0"/>
              </a:rPr>
              <a:t>Brown, L.L., (2012)</a:t>
            </a:r>
            <a:r>
              <a:rPr lang="en-GB" sz="1600" dirty="0">
                <a:solidFill>
                  <a:srgbClr val="222222"/>
                </a:solidFill>
                <a:latin typeface="Arial" panose="020B0604020202020204" pitchFamily="34" charset="0"/>
                <a:cs typeface="Arial" panose="020B0604020202020204" pitchFamily="34" charset="0"/>
              </a:rPr>
              <a:t> also found “a causal connection between music and spatial intelligence, which means that understanding music can help children make up various elements that should go together, like they would do when working out a math problem”.</a:t>
            </a:r>
          </a:p>
        </p:txBody>
      </p:sp>
      <p:pic>
        <p:nvPicPr>
          <p:cNvPr id="12" name="Picture 13">
            <a:extLst>
              <a:ext uri="{FF2B5EF4-FFF2-40B4-BE49-F238E27FC236}">
                <a16:creationId xmlns:a16="http://schemas.microsoft.com/office/drawing/2014/main" id="{53CD57FA-CAAA-66EB-3195-C229714E1E1F}"/>
              </a:ext>
            </a:extLst>
          </p:cNvPr>
          <p:cNvPicPr>
            <a:picLocks noChangeAspect="1"/>
          </p:cNvPicPr>
          <p:nvPr/>
        </p:nvPicPr>
        <p:blipFill>
          <a:blip r:embed="rId2"/>
          <a:stretch>
            <a:fillRect/>
          </a:stretch>
        </p:blipFill>
        <p:spPr>
          <a:xfrm>
            <a:off x="6700849" y="1731440"/>
            <a:ext cx="5105445" cy="3395120"/>
          </a:xfrm>
          <a:prstGeom prst="rect">
            <a:avLst/>
          </a:prstGeom>
          <a:effectLst>
            <a:outerShdw blurRad="50800" dist="76200" dir="5400000" algn="t" rotWithShape="0">
              <a:prstClr val="black">
                <a:alpha val="40000"/>
              </a:prstClr>
            </a:outerShdw>
          </a:effectLst>
        </p:spPr>
      </p:pic>
    </p:spTree>
    <p:extLst>
      <p:ext uri="{BB962C8B-B14F-4D97-AF65-F5344CB8AC3E}">
        <p14:creationId xmlns:p14="http://schemas.microsoft.com/office/powerpoint/2010/main" val="481458743"/>
      </p:ext>
    </p:extLst>
  </p:cSld>
  <p:clrMapOvr>
    <a:masterClrMapping/>
  </p:clrMapOvr>
  <p:transition spd="slow">
    <p:wipe/>
  </p:transition>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8B259F-7161-9EE5-EEBB-8F1C0B52BF94}"/>
              </a:ext>
            </a:extLst>
          </p:cNvPr>
          <p:cNvSpPr>
            <a:spLocks noGrp="1"/>
          </p:cNvSpPr>
          <p:nvPr>
            <p:ph type="title"/>
          </p:nvPr>
        </p:nvSpPr>
        <p:spPr>
          <a:xfrm>
            <a:off x="6389914" y="685800"/>
            <a:ext cx="5127172" cy="1485900"/>
          </a:xfrm>
        </p:spPr>
        <p:txBody>
          <a:bodyPr>
            <a:normAutofit/>
          </a:bodyPr>
          <a:lstStyle/>
          <a:p>
            <a:r>
              <a:rPr lang="en-GB" dirty="0"/>
              <a:t>Bracelets</a:t>
            </a:r>
            <a:endParaRPr lang="en-US" dirty="0"/>
          </a:p>
        </p:txBody>
      </p:sp>
      <p:sp>
        <p:nvSpPr>
          <p:cNvPr id="62" name="Rectangle 57">
            <a:extLst>
              <a:ext uri="{FF2B5EF4-FFF2-40B4-BE49-F238E27FC236}">
                <a16:creationId xmlns:a16="http://schemas.microsoft.com/office/drawing/2014/main" id="{A67E2D8A-19BE-48A0-889C-CCAC02348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11">
            <a:extLst>
              <a:ext uri="{FF2B5EF4-FFF2-40B4-BE49-F238E27FC236}">
                <a16:creationId xmlns:a16="http://schemas.microsoft.com/office/drawing/2014/main" id="{406BFDAA-2593-FB15-F2EF-540F8FE37410}"/>
              </a:ext>
            </a:extLst>
          </p:cNvPr>
          <p:cNvPicPr>
            <a:picLocks noChangeAspect="1"/>
          </p:cNvPicPr>
          <p:nvPr/>
        </p:nvPicPr>
        <p:blipFill>
          <a:blip r:embed="rId2"/>
          <a:stretch>
            <a:fillRect/>
          </a:stretch>
        </p:blipFill>
        <p:spPr>
          <a:xfrm>
            <a:off x="1460091" y="645106"/>
            <a:ext cx="4198197" cy="5247747"/>
          </a:xfrm>
          <a:prstGeom prst="rect">
            <a:avLst/>
          </a:prstGeom>
        </p:spPr>
      </p:pic>
      <p:sp>
        <p:nvSpPr>
          <p:cNvPr id="63" name="Content Placeholder 54">
            <a:extLst>
              <a:ext uri="{FF2B5EF4-FFF2-40B4-BE49-F238E27FC236}">
                <a16:creationId xmlns:a16="http://schemas.microsoft.com/office/drawing/2014/main" id="{76DD3EAA-557A-8F11-7586-254E1DDD1BCB}"/>
              </a:ext>
            </a:extLst>
          </p:cNvPr>
          <p:cNvSpPr>
            <a:spLocks noGrp="1"/>
          </p:cNvSpPr>
          <p:nvPr>
            <p:ph idx="1"/>
          </p:nvPr>
        </p:nvSpPr>
        <p:spPr>
          <a:xfrm>
            <a:off x="6233755" y="1428750"/>
            <a:ext cx="5635410" cy="5054851"/>
          </a:xfrm>
        </p:spPr>
        <p:txBody>
          <a:bodyPr>
            <a:normAutofit/>
          </a:bodyPr>
          <a:lstStyle/>
          <a:p>
            <a:r>
              <a:rPr lang="en-GB" sz="1600" b="0" i="0" u="none" strike="noStrike" dirty="0">
                <a:solidFill>
                  <a:srgbClr val="222222"/>
                </a:solidFill>
                <a:effectLst/>
                <a:latin typeface="Arial" panose="020B0604020202020204" pitchFamily="34" charset="0"/>
              </a:rPr>
              <a:t>Studies made by Carlson, L., (2021), </a:t>
            </a:r>
            <a:r>
              <a:rPr lang="en-GB" sz="1600" dirty="0">
                <a:solidFill>
                  <a:srgbClr val="222222"/>
                </a:solidFill>
                <a:latin typeface="Arial" panose="020B0604020202020204" pitchFamily="34" charset="0"/>
              </a:rPr>
              <a:t>s</a:t>
            </a:r>
            <a:r>
              <a:rPr lang="en-GB" sz="1600" b="0" i="0" u="none" strike="noStrike" dirty="0">
                <a:solidFill>
                  <a:srgbClr val="222222"/>
                </a:solidFill>
                <a:effectLst/>
                <a:latin typeface="Arial" panose="020B0604020202020204" pitchFamily="34" charset="0"/>
              </a:rPr>
              <a:t>tate creating new things and developing personal emotions and creative thinking.</a:t>
            </a:r>
          </a:p>
          <a:p>
            <a:r>
              <a:rPr lang="en-GB" sz="1600" dirty="0">
                <a:solidFill>
                  <a:srgbClr val="222222"/>
                </a:solidFill>
                <a:latin typeface="Arial" panose="020B0604020202020204" pitchFamily="34" charset="0"/>
              </a:rPr>
              <a:t>Art and craft are perfect for helping children’s to develop creativity skills. As a volunteer , I believe that making bracelets will make the children come together and challenge themselves in tapping into their creativeness.</a:t>
            </a:r>
            <a:r>
              <a:rPr lang="en-GB" sz="1600" b="0" i="0" u="none" strike="noStrike" dirty="0">
                <a:solidFill>
                  <a:srgbClr val="222222"/>
                </a:solidFill>
                <a:effectLst/>
                <a:latin typeface="Arial" panose="020B0604020202020204" pitchFamily="34" charset="0"/>
              </a:rPr>
              <a:t>
Making art and craft fulfils children’s need of self-expression.</a:t>
            </a:r>
          </a:p>
          <a:p>
            <a:r>
              <a:rPr lang="en-GB" sz="1600" dirty="0">
                <a:solidFill>
                  <a:srgbClr val="222222"/>
                </a:solidFill>
                <a:latin typeface="Arial" panose="020B0604020202020204" pitchFamily="34" charset="0"/>
              </a:rPr>
              <a:t>Children who are deprived of opportunities of expression through art and craft creat marvellously.</a:t>
            </a:r>
            <a:endParaRPr lang="en-GB" sz="1600" b="0" i="0" u="none" strike="noStrike" dirty="0">
              <a:solidFill>
                <a:srgbClr val="222222"/>
              </a:solidFill>
              <a:effectLst/>
              <a:latin typeface="Arial" panose="020B0604020202020204" pitchFamily="34" charset="0"/>
            </a:endParaRPr>
          </a:p>
          <a:p>
            <a:endParaRPr lang="en-GB" sz="1600" b="0" i="0" u="none" strike="noStrike" dirty="0">
              <a:solidFill>
                <a:srgbClr val="222222"/>
              </a:solidFill>
              <a:effectLst/>
              <a:latin typeface="Arial" panose="020B0604020202020204" pitchFamily="34" charset="0"/>
            </a:endParaRPr>
          </a:p>
        </p:txBody>
      </p:sp>
    </p:spTree>
    <p:extLst>
      <p:ext uri="{BB962C8B-B14F-4D97-AF65-F5344CB8AC3E}">
        <p14:creationId xmlns:p14="http://schemas.microsoft.com/office/powerpoint/2010/main" val="3254139951"/>
      </p:ext>
    </p:extLst>
  </p:cSld>
  <p:clrMapOvr>
    <a:masterClrMapping/>
  </p:clrMapOvr>
  <p:transition spd="med">
    <p:pull/>
  </p:transition>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4" name="Picture 4">
            <a:extLst>
              <a:ext uri="{FF2B5EF4-FFF2-40B4-BE49-F238E27FC236}">
                <a16:creationId xmlns:a16="http://schemas.microsoft.com/office/drawing/2014/main" id="{26878FC6-9335-C612-B865-DD306D9DFB2A}"/>
              </a:ext>
            </a:extLst>
          </p:cNvPr>
          <p:cNvPicPr>
            <a:picLocks noChangeAspect="1"/>
          </p:cNvPicPr>
          <p:nvPr/>
        </p:nvPicPr>
        <p:blipFill rotWithShape="1">
          <a:blip r:embed="rId2"/>
          <a:srcRect t="3748" r="1" b="16726"/>
          <a:stretch/>
        </p:blipFill>
        <p:spPr>
          <a:xfrm>
            <a:off x="77874" y="-376"/>
            <a:ext cx="12188652" cy="6857990"/>
          </a:xfrm>
          <a:prstGeom prst="rect">
            <a:avLst/>
          </a:prstGeom>
        </p:spPr>
      </p:pic>
      <p:sp>
        <p:nvSpPr>
          <p:cNvPr id="11" name="Rectangle 10">
            <a:extLst>
              <a:ext uri="{FF2B5EF4-FFF2-40B4-BE49-F238E27FC236}">
                <a16:creationId xmlns:a16="http://schemas.microsoft.com/office/drawing/2014/main" id="{2078F889-8780-48D5-8B9E-DF8B130637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58" y="0"/>
            <a:ext cx="12192000" cy="6858000"/>
          </a:xfrm>
          <a:prstGeom prst="rect">
            <a:avLst/>
          </a:prstGeom>
          <a:gradFill flip="none" rotWithShape="1">
            <a:gsLst>
              <a:gs pos="20000">
                <a:schemeClr val="tx2">
                  <a:alpha val="70000"/>
                </a:schemeClr>
              </a:gs>
              <a:gs pos="100000">
                <a:schemeClr val="tx2"/>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5F93626-2B28-A6C3-DAD9-E4F06CBDF162}"/>
              </a:ext>
            </a:extLst>
          </p:cNvPr>
          <p:cNvSpPr>
            <a:spLocks noGrp="1"/>
          </p:cNvSpPr>
          <p:nvPr>
            <p:ph type="title"/>
          </p:nvPr>
        </p:nvSpPr>
        <p:spPr>
          <a:xfrm>
            <a:off x="1371600" y="685800"/>
            <a:ext cx="9601200" cy="1485900"/>
          </a:xfrm>
        </p:spPr>
        <p:txBody>
          <a:bodyPr>
            <a:normAutofit/>
          </a:bodyPr>
          <a:lstStyle/>
          <a:p>
            <a:r>
              <a:rPr lang="en-GB" dirty="0">
                <a:solidFill>
                  <a:schemeClr val="bg2"/>
                </a:solidFill>
              </a:rPr>
              <a:t> </a:t>
            </a:r>
            <a:endParaRPr lang="en-US" dirty="0">
              <a:solidFill>
                <a:schemeClr val="bg2"/>
              </a:solidFill>
            </a:endParaRPr>
          </a:p>
        </p:txBody>
      </p:sp>
      <p:sp>
        <p:nvSpPr>
          <p:cNvPr id="13" name="Rectangle 12">
            <a:extLst>
              <a:ext uri="{FF2B5EF4-FFF2-40B4-BE49-F238E27FC236}">
                <a16:creationId xmlns:a16="http://schemas.microsoft.com/office/drawing/2014/main" id="{3A4CABA2-22A0-44B2-BD92-28FF73FCEA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8095" y="376"/>
            <a:ext cx="2286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Content Placeholder 7">
            <a:extLst>
              <a:ext uri="{FF2B5EF4-FFF2-40B4-BE49-F238E27FC236}">
                <a16:creationId xmlns:a16="http://schemas.microsoft.com/office/drawing/2014/main" id="{04BC74AC-039F-B781-1CEF-829F6E325FB9}"/>
              </a:ext>
            </a:extLst>
          </p:cNvPr>
          <p:cNvSpPr>
            <a:spLocks noGrp="1"/>
          </p:cNvSpPr>
          <p:nvPr>
            <p:ph idx="1"/>
          </p:nvPr>
        </p:nvSpPr>
        <p:spPr>
          <a:xfrm>
            <a:off x="1371600" y="1170596"/>
            <a:ext cx="10127425" cy="5001604"/>
          </a:xfrm>
        </p:spPr>
        <p:txBody>
          <a:bodyPr>
            <a:normAutofit/>
          </a:bodyPr>
          <a:lstStyle/>
          <a:p>
            <a:r>
              <a:rPr lang="en-GB" b="0" i="0" u="none" strike="noStrike" dirty="0">
                <a:solidFill>
                  <a:schemeClr val="bg1"/>
                </a:solidFill>
                <a:effectLst/>
                <a:latin typeface="Arial" panose="020B0604020202020204" pitchFamily="34" charset="0"/>
              </a:rPr>
              <a:t>Bruner, J., 1997 says that according to Vygotsky social learning comes before cognitive development.</a:t>
            </a:r>
          </a:p>
          <a:p>
            <a:r>
              <a:rPr lang="en-GB" b="0" i="0" u="none" strike="noStrike" dirty="0">
                <a:solidFill>
                  <a:schemeClr val="bg1"/>
                </a:solidFill>
                <a:effectLst/>
                <a:latin typeface="Arial" panose="020B0604020202020204" pitchFamily="34" charset="0"/>
                <a:cs typeface="Arial" panose="020B0604020202020204" pitchFamily="34" charset="0"/>
              </a:rPr>
              <a:t>Piaget suggested that “children progress through the stages of cognitive development through the constructivist approach, discovery methods, and some social information through assimilation and environment instead Vygotsky implemented the importance of culture” (</a:t>
            </a:r>
            <a:r>
              <a:rPr lang="en-GB" b="0" i="0" u="none" strike="noStrike" dirty="0" err="1">
                <a:solidFill>
                  <a:schemeClr val="bg1"/>
                </a:solidFill>
                <a:effectLst/>
                <a:latin typeface="Arial" panose="020B0604020202020204" pitchFamily="34" charset="0"/>
                <a:cs typeface="Arial" panose="020B0604020202020204" pitchFamily="34" charset="0"/>
              </a:rPr>
              <a:t>Woolfolk</a:t>
            </a:r>
            <a:r>
              <a:rPr lang="en-GB" b="0" i="0" u="none" strike="noStrike" dirty="0">
                <a:solidFill>
                  <a:schemeClr val="bg1"/>
                </a:solidFill>
                <a:effectLst/>
                <a:latin typeface="Arial" panose="020B0604020202020204" pitchFamily="34" charset="0"/>
                <a:cs typeface="Arial" panose="020B0604020202020204" pitchFamily="34" charset="0"/>
              </a:rPr>
              <a:t>, A., 2004). </a:t>
            </a:r>
            <a:endParaRPr lang="en-GB" dirty="0">
              <a:solidFill>
                <a:schemeClr val="bg1"/>
              </a:solidFill>
              <a:latin typeface="Arial" panose="020B0604020202020204" pitchFamily="34" charset="0"/>
              <a:cs typeface="Arial" panose="020B0604020202020204" pitchFamily="34" charset="0"/>
            </a:endParaRPr>
          </a:p>
          <a:p>
            <a:endParaRPr lang="en-GB" dirty="0">
              <a:solidFill>
                <a:schemeClr val="bg1"/>
              </a:solidFill>
              <a:latin typeface="Arial" panose="020B0604020202020204" pitchFamily="34" charset="0"/>
              <a:cs typeface="Arial" panose="020B0604020202020204" pitchFamily="34" charset="0"/>
            </a:endParaRPr>
          </a:p>
          <a:p>
            <a:r>
              <a:rPr lang="en-GB" dirty="0">
                <a:solidFill>
                  <a:schemeClr val="bg1"/>
                </a:solidFill>
                <a:latin typeface="Arial" panose="020B0604020202020204" pitchFamily="34" charset="0"/>
                <a:cs typeface="Arial" panose="020B0604020202020204" pitchFamily="34" charset="0"/>
              </a:rPr>
              <a:t>In the case of the two activities taking Vygotsky’s theory, we should also take in consideration the background of the children. Doing activities that involves multiple children from different countries and languages can make some of them a little bit uncomfortable to the point where they separate, themselves from others and tend to isolate. This is where the role of a volunteer is very important, to identify that the children comes from different culture and not to judge and help them to get comfortable.</a:t>
            </a:r>
          </a:p>
          <a:p>
            <a:endParaRPr lang="en-GB" dirty="0">
              <a:solidFill>
                <a:schemeClr val="bg1"/>
              </a:solidFill>
              <a:latin typeface="Arial" panose="020B0604020202020204" pitchFamily="34" charset="0"/>
              <a:cs typeface="Arial" panose="020B0604020202020204" pitchFamily="34" charset="0"/>
            </a:endParaRPr>
          </a:p>
          <a:p>
            <a:endParaRPr lang="en-GB" b="0" i="0" u="none" strike="noStrike" dirty="0">
              <a:solidFill>
                <a:schemeClr val="bg1"/>
              </a:solidFill>
              <a:effectLst/>
              <a:latin typeface="Arial" panose="020B0604020202020204" pitchFamily="34" charset="0"/>
              <a:cs typeface="Arial" panose="020B0604020202020204" pitchFamily="34" charset="0"/>
            </a:endParaRPr>
          </a:p>
          <a:p>
            <a:endParaRPr lang="en-GB" dirty="0">
              <a:solidFill>
                <a:schemeClr val="bg1"/>
              </a:solidFill>
              <a:latin typeface="Arial" panose="020B0604020202020204" pitchFamily="34" charset="0"/>
              <a:cs typeface="Arial" panose="020B0604020202020204" pitchFamily="34" charset="0"/>
            </a:endParaRPr>
          </a:p>
          <a:p>
            <a:endParaRPr lang="en-US"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33732343"/>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4" name="Picture 4">
            <a:extLst>
              <a:ext uri="{FF2B5EF4-FFF2-40B4-BE49-F238E27FC236}">
                <a16:creationId xmlns:a16="http://schemas.microsoft.com/office/drawing/2014/main" id="{9F201C64-D105-99C0-66E9-BA4F54F897D6}"/>
              </a:ext>
            </a:extLst>
          </p:cNvPr>
          <p:cNvPicPr>
            <a:picLocks noChangeAspect="1"/>
          </p:cNvPicPr>
          <p:nvPr/>
        </p:nvPicPr>
        <p:blipFill rotWithShape="1">
          <a:blip r:embed="rId2"/>
          <a:srcRect l="485" r="3986" b="1"/>
          <a:stretch/>
        </p:blipFill>
        <p:spPr>
          <a:xfrm>
            <a:off x="-1" y="10"/>
            <a:ext cx="12188652" cy="6857990"/>
          </a:xfrm>
          <a:prstGeom prst="rect">
            <a:avLst/>
          </a:prstGeom>
        </p:spPr>
      </p:pic>
      <p:sp>
        <p:nvSpPr>
          <p:cNvPr id="6" name="Rectangle 8">
            <a:extLst>
              <a:ext uri="{FF2B5EF4-FFF2-40B4-BE49-F238E27FC236}">
                <a16:creationId xmlns:a16="http://schemas.microsoft.com/office/drawing/2014/main" id="{BC46CD03-D076-40A3-9AA4-2B7BB288B1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58" y="0"/>
            <a:ext cx="12192000" cy="6858000"/>
          </a:xfrm>
          <a:prstGeom prst="rect">
            <a:avLst/>
          </a:prstGeom>
          <a:gradFill flip="none" rotWithShape="1">
            <a:gsLst>
              <a:gs pos="30000">
                <a:schemeClr val="bg2">
                  <a:alpha val="75000"/>
                </a:schemeClr>
              </a:gs>
              <a:gs pos="100000">
                <a:schemeClr val="bg2"/>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70235DA-5E84-54FD-41AA-F27FDB11F68C}"/>
              </a:ext>
            </a:extLst>
          </p:cNvPr>
          <p:cNvSpPr>
            <a:spLocks noGrp="1"/>
          </p:cNvSpPr>
          <p:nvPr>
            <p:ph type="title"/>
          </p:nvPr>
        </p:nvSpPr>
        <p:spPr>
          <a:xfrm>
            <a:off x="1371600" y="685800"/>
            <a:ext cx="9601200" cy="1485900"/>
          </a:xfrm>
        </p:spPr>
        <p:txBody>
          <a:bodyPr>
            <a:normAutofit/>
          </a:bodyPr>
          <a:lstStyle/>
          <a:p>
            <a:r>
              <a:rPr lang="en-GB" dirty="0"/>
              <a:t>Conclusion</a:t>
            </a:r>
            <a:endParaRPr lang="en-US" dirty="0"/>
          </a:p>
        </p:txBody>
      </p:sp>
      <p:sp>
        <p:nvSpPr>
          <p:cNvPr id="7" name="Rectangle 10">
            <a:extLst>
              <a:ext uri="{FF2B5EF4-FFF2-40B4-BE49-F238E27FC236}">
                <a16:creationId xmlns:a16="http://schemas.microsoft.com/office/drawing/2014/main" id="{88D28697-83F7-4C09-A9B2-6CAA588556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942EF384-E7D6-FA6B-641B-3AA91E61C940}"/>
              </a:ext>
            </a:extLst>
          </p:cNvPr>
          <p:cNvSpPr>
            <a:spLocks noGrp="1"/>
          </p:cNvSpPr>
          <p:nvPr>
            <p:ph idx="1"/>
          </p:nvPr>
        </p:nvSpPr>
        <p:spPr>
          <a:xfrm>
            <a:off x="1371600" y="2286000"/>
            <a:ext cx="9601200" cy="3581400"/>
          </a:xfrm>
        </p:spPr>
        <p:txBody>
          <a:bodyPr>
            <a:normAutofit/>
          </a:bodyPr>
          <a:lstStyle/>
          <a:p>
            <a:r>
              <a:rPr lang="en-GB" dirty="0"/>
              <a:t>In conclusion, we can state that Jean Piaget’s theory has a big effect on the development of children.  Although he made this theory in the 20</a:t>
            </a:r>
            <a:r>
              <a:rPr lang="en-GB" baseline="30000" dirty="0"/>
              <a:t>th</a:t>
            </a:r>
            <a:r>
              <a:rPr lang="en-GB" dirty="0"/>
              <a:t> century, it still applies nowadays. </a:t>
            </a:r>
          </a:p>
          <a:p>
            <a:r>
              <a:rPr lang="en-GB" dirty="0"/>
              <a:t>Proving activities for children to embrace their skills has a major impact on other aspect of their life, as we can see when it comes to the first activity. Playing instruments has a good development in their life, which helps them to interact with their peers and develop creative skills.</a:t>
            </a:r>
            <a:endParaRPr lang="en-US" dirty="0"/>
          </a:p>
        </p:txBody>
      </p:sp>
    </p:spTree>
    <p:extLst>
      <p:ext uri="{BB962C8B-B14F-4D97-AF65-F5344CB8AC3E}">
        <p14:creationId xmlns:p14="http://schemas.microsoft.com/office/powerpoint/2010/main" val="3977731782"/>
      </p:ext>
    </p:extLst>
  </p:cSld>
  <p:clrMapOvr>
    <a:masterClrMapping/>
  </p:clrMapOvr>
  <p:transition spd="slow">
    <p:push dir="u"/>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E0F6AF-5AFC-36F8-6E1B-E1DD517EB018}"/>
              </a:ext>
            </a:extLst>
          </p:cNvPr>
          <p:cNvSpPr>
            <a:spLocks noGrp="1"/>
          </p:cNvSpPr>
          <p:nvPr>
            <p:ph type="title"/>
          </p:nvPr>
        </p:nvSpPr>
        <p:spPr>
          <a:xfrm>
            <a:off x="1295400" y="199714"/>
            <a:ext cx="9601200" cy="797962"/>
          </a:xfrm>
        </p:spPr>
        <p:txBody>
          <a:bodyPr/>
          <a:lstStyle/>
          <a:p>
            <a:r>
              <a:rPr lang="en-GB" dirty="0"/>
              <a:t>References</a:t>
            </a:r>
            <a:endParaRPr lang="en-US" dirty="0"/>
          </a:p>
        </p:txBody>
      </p:sp>
      <p:sp>
        <p:nvSpPr>
          <p:cNvPr id="3" name="Content Placeholder 2">
            <a:extLst>
              <a:ext uri="{FF2B5EF4-FFF2-40B4-BE49-F238E27FC236}">
                <a16:creationId xmlns:a16="http://schemas.microsoft.com/office/drawing/2014/main" id="{4E1312E6-2D8A-B068-12B0-9C85CA76A6FC}"/>
              </a:ext>
            </a:extLst>
          </p:cNvPr>
          <p:cNvSpPr>
            <a:spLocks noGrp="1"/>
          </p:cNvSpPr>
          <p:nvPr>
            <p:ph idx="1"/>
          </p:nvPr>
        </p:nvSpPr>
        <p:spPr>
          <a:xfrm>
            <a:off x="1295400" y="997676"/>
            <a:ext cx="10410580" cy="4939259"/>
          </a:xfrm>
        </p:spPr>
        <p:txBody>
          <a:bodyPr>
            <a:normAutofit/>
          </a:bodyPr>
          <a:lstStyle/>
          <a:p>
            <a:r>
              <a:rPr lang="en-GB" sz="1400" b="0" i="0" u="none" strike="noStrike" dirty="0">
                <a:solidFill>
                  <a:srgbClr val="222222"/>
                </a:solidFill>
                <a:effectLst/>
                <a:latin typeface="Arial" panose="020B0604020202020204" pitchFamily="34" charset="0"/>
              </a:rPr>
              <a:t>Brown, L.L., 2012. The benefits of music education. </a:t>
            </a:r>
            <a:r>
              <a:rPr lang="en-GB" sz="1400" b="0" i="1" u="none" strike="noStrike" dirty="0">
                <a:solidFill>
                  <a:srgbClr val="222222"/>
                </a:solidFill>
                <a:effectLst/>
                <a:latin typeface="Arial" panose="020B0604020202020204" pitchFamily="34" charset="0"/>
              </a:rPr>
              <a:t>PBS KIDS for Parents</a:t>
            </a:r>
            <a:r>
              <a:rPr lang="en-GB" sz="1400" b="0" i="0" u="none" strike="noStrike" dirty="0">
                <a:solidFill>
                  <a:srgbClr val="222222"/>
                </a:solidFill>
                <a:effectLst/>
                <a:latin typeface="Arial" panose="020B0604020202020204" pitchFamily="34" charset="0"/>
              </a:rPr>
              <a:t>.</a:t>
            </a:r>
          </a:p>
          <a:p>
            <a:r>
              <a:rPr lang="en-GB" sz="1400" b="0" i="0" u="none" strike="noStrike" dirty="0">
                <a:solidFill>
                  <a:srgbClr val="222222"/>
                </a:solidFill>
                <a:effectLst/>
                <a:latin typeface="Arial" panose="020B0604020202020204" pitchFamily="34" charset="0"/>
              </a:rPr>
              <a:t>Bruner, J., 1997. Celebrating divergence: Piaget and Vygotsky. </a:t>
            </a:r>
            <a:r>
              <a:rPr lang="en-GB" sz="1400" b="0" i="1" u="none" strike="noStrike" dirty="0">
                <a:solidFill>
                  <a:srgbClr val="222222"/>
                </a:solidFill>
                <a:effectLst/>
                <a:latin typeface="Arial" panose="020B0604020202020204" pitchFamily="34" charset="0"/>
              </a:rPr>
              <a:t>Human development</a:t>
            </a:r>
            <a:r>
              <a:rPr lang="en-GB" sz="1400" b="0" i="0" u="none" strike="noStrike" dirty="0">
                <a:solidFill>
                  <a:srgbClr val="222222"/>
                </a:solidFill>
                <a:effectLst/>
                <a:latin typeface="Arial" panose="020B0604020202020204" pitchFamily="34" charset="0"/>
              </a:rPr>
              <a:t>, </a:t>
            </a:r>
            <a:r>
              <a:rPr lang="en-GB" sz="1400" b="0" i="1" u="none" strike="noStrike" dirty="0">
                <a:solidFill>
                  <a:srgbClr val="222222"/>
                </a:solidFill>
                <a:effectLst/>
                <a:latin typeface="Arial" panose="020B0604020202020204" pitchFamily="34" charset="0"/>
              </a:rPr>
              <a:t>40</a:t>
            </a:r>
            <a:r>
              <a:rPr lang="en-GB" sz="1400" b="0" i="0" u="none" strike="noStrike" dirty="0">
                <a:solidFill>
                  <a:srgbClr val="222222"/>
                </a:solidFill>
                <a:effectLst/>
                <a:latin typeface="Arial" panose="020B0604020202020204" pitchFamily="34" charset="0"/>
              </a:rPr>
              <a:t>(2), pp.63-73.</a:t>
            </a:r>
          </a:p>
          <a:p>
            <a:r>
              <a:rPr lang="en-GB" sz="1400" b="0" i="0" u="none" strike="noStrike" dirty="0">
                <a:solidFill>
                  <a:srgbClr val="222222"/>
                </a:solidFill>
                <a:effectLst/>
                <a:latin typeface="Arial" panose="020B0604020202020204" pitchFamily="34" charset="0"/>
              </a:rPr>
              <a:t>Carlson, L., 2021. </a:t>
            </a:r>
            <a:r>
              <a:rPr lang="en-GB" sz="1400" b="0" i="1" u="none" strike="noStrike" dirty="0">
                <a:solidFill>
                  <a:srgbClr val="222222"/>
                </a:solidFill>
                <a:effectLst/>
                <a:latin typeface="Arial" panose="020B0604020202020204" pitchFamily="34" charset="0"/>
              </a:rPr>
              <a:t>Kids Create: Art and Craft Experiences for Kids</a:t>
            </a:r>
            <a:r>
              <a:rPr lang="en-GB" sz="1400" b="0" i="0" u="none" strike="noStrike" dirty="0">
                <a:solidFill>
                  <a:srgbClr val="222222"/>
                </a:solidFill>
                <a:effectLst/>
                <a:latin typeface="Arial" panose="020B0604020202020204" pitchFamily="34" charset="0"/>
              </a:rPr>
              <a:t>. Gibbs Smith.</a:t>
            </a:r>
            <a:endParaRPr lang="en-GB" sz="1400" dirty="0">
              <a:solidFill>
                <a:srgbClr val="222222"/>
              </a:solidFill>
              <a:latin typeface="Arial" panose="020B0604020202020204" pitchFamily="34" charset="0"/>
            </a:endParaRPr>
          </a:p>
          <a:p>
            <a:r>
              <a:rPr lang="en-GB" sz="1400" b="0" i="0" u="none" strike="noStrike" dirty="0" err="1">
                <a:solidFill>
                  <a:srgbClr val="222222"/>
                </a:solidFill>
                <a:effectLst/>
                <a:latin typeface="Arial" panose="020B0604020202020204" pitchFamily="34" charset="0"/>
              </a:rPr>
              <a:t>Huitt</a:t>
            </a:r>
            <a:r>
              <a:rPr lang="en-GB" sz="1400" b="0" i="0" u="none" strike="noStrike" dirty="0">
                <a:solidFill>
                  <a:srgbClr val="222222"/>
                </a:solidFill>
                <a:effectLst/>
                <a:latin typeface="Arial" panose="020B0604020202020204" pitchFamily="34" charset="0"/>
              </a:rPr>
              <a:t>, W. and Hummel, J., 2003. Piaget's theory of cognitive development. </a:t>
            </a:r>
            <a:r>
              <a:rPr lang="en-GB" sz="1400" b="0" i="1" u="none" strike="noStrike" dirty="0">
                <a:solidFill>
                  <a:srgbClr val="222222"/>
                </a:solidFill>
                <a:effectLst/>
                <a:latin typeface="Arial" panose="020B0604020202020204" pitchFamily="34" charset="0"/>
              </a:rPr>
              <a:t>Educational psychology interactive</a:t>
            </a:r>
            <a:r>
              <a:rPr lang="en-GB" sz="1400" b="0" i="0" u="none" strike="noStrike" dirty="0">
                <a:solidFill>
                  <a:srgbClr val="222222"/>
                </a:solidFill>
                <a:effectLst/>
                <a:latin typeface="Arial" panose="020B0604020202020204" pitchFamily="34" charset="0"/>
              </a:rPr>
              <a:t>, </a:t>
            </a:r>
            <a:r>
              <a:rPr lang="en-GB" sz="1400" b="0" i="1" u="none" strike="noStrike" dirty="0">
                <a:solidFill>
                  <a:srgbClr val="222222"/>
                </a:solidFill>
                <a:effectLst/>
                <a:latin typeface="Arial" panose="020B0604020202020204" pitchFamily="34" charset="0"/>
              </a:rPr>
              <a:t>3</a:t>
            </a:r>
            <a:r>
              <a:rPr lang="en-GB" sz="1400" b="0" i="0" u="none" strike="noStrike" dirty="0">
                <a:solidFill>
                  <a:srgbClr val="222222"/>
                </a:solidFill>
                <a:effectLst/>
                <a:latin typeface="Arial" panose="020B0604020202020204" pitchFamily="34" charset="0"/>
              </a:rPr>
              <a:t>(2), pp.1-5</a:t>
            </a:r>
          </a:p>
          <a:p>
            <a:r>
              <a:rPr lang="en-GB" sz="1400" b="0" i="0" u="none" strike="noStrike" dirty="0">
                <a:solidFill>
                  <a:srgbClr val="222222"/>
                </a:solidFill>
                <a:effectLst/>
                <a:latin typeface="Arial" panose="020B0604020202020204" pitchFamily="34" charset="0"/>
              </a:rPr>
              <a:t>So, I., 1964. Cognitive development in children: Piaget development and learning. </a:t>
            </a:r>
            <a:r>
              <a:rPr lang="en-GB" sz="1400" b="0" i="1" u="none" strike="noStrike" dirty="0">
                <a:solidFill>
                  <a:srgbClr val="222222"/>
                </a:solidFill>
                <a:effectLst/>
                <a:latin typeface="Arial" panose="020B0604020202020204" pitchFamily="34" charset="0"/>
              </a:rPr>
              <a:t>Journal, of Research in Science Teaching</a:t>
            </a:r>
            <a:r>
              <a:rPr lang="en-GB" sz="1400" b="0" i="0" u="none" strike="noStrike" dirty="0">
                <a:solidFill>
                  <a:srgbClr val="222222"/>
                </a:solidFill>
                <a:effectLst/>
                <a:latin typeface="Arial" panose="020B0604020202020204" pitchFamily="34" charset="0"/>
              </a:rPr>
              <a:t>, </a:t>
            </a:r>
            <a:r>
              <a:rPr lang="en-GB" sz="1400" b="0" i="1" u="none" strike="noStrike" dirty="0">
                <a:solidFill>
                  <a:srgbClr val="222222"/>
                </a:solidFill>
                <a:effectLst/>
                <a:latin typeface="Arial" panose="020B0604020202020204" pitchFamily="34" charset="0"/>
              </a:rPr>
              <a:t>2</a:t>
            </a:r>
            <a:r>
              <a:rPr lang="en-GB" sz="1400" b="0" i="0" u="none" strike="noStrike" dirty="0">
                <a:solidFill>
                  <a:srgbClr val="222222"/>
                </a:solidFill>
                <a:effectLst/>
                <a:latin typeface="Arial" panose="020B0604020202020204" pitchFamily="34" charset="0"/>
              </a:rPr>
              <a:t>, pp.176-186.</a:t>
            </a:r>
          </a:p>
          <a:p>
            <a:r>
              <a:rPr lang="en-GB" sz="1400" b="0" i="0" u="none" strike="noStrike" dirty="0" err="1">
                <a:solidFill>
                  <a:srgbClr val="222222"/>
                </a:solidFill>
                <a:effectLst/>
                <a:latin typeface="Arial" panose="020B0604020202020204" pitchFamily="34" charset="0"/>
              </a:rPr>
              <a:t>Woolfolk</a:t>
            </a:r>
            <a:r>
              <a:rPr lang="en-GB" sz="1400" b="0" i="0" u="none" strike="noStrike" dirty="0">
                <a:solidFill>
                  <a:srgbClr val="222222"/>
                </a:solidFill>
                <a:effectLst/>
                <a:latin typeface="Arial" panose="020B0604020202020204" pitchFamily="34" charset="0"/>
              </a:rPr>
              <a:t>, A. and Shaughnessy, M.F., 2004. An interview with Anita </a:t>
            </a:r>
            <a:r>
              <a:rPr lang="en-GB" sz="1400" b="0" i="0" u="none" strike="noStrike" dirty="0" err="1">
                <a:solidFill>
                  <a:srgbClr val="222222"/>
                </a:solidFill>
                <a:effectLst/>
                <a:latin typeface="Arial" panose="020B0604020202020204" pitchFamily="34" charset="0"/>
              </a:rPr>
              <a:t>Woolfolk</a:t>
            </a:r>
            <a:r>
              <a:rPr lang="en-GB" sz="1400" b="0" i="0" u="none" strike="noStrike" dirty="0">
                <a:solidFill>
                  <a:srgbClr val="222222"/>
                </a:solidFill>
                <a:effectLst/>
                <a:latin typeface="Arial" panose="020B0604020202020204" pitchFamily="34" charset="0"/>
              </a:rPr>
              <a:t>: The educational psychology of teacher efficacy. </a:t>
            </a:r>
            <a:r>
              <a:rPr lang="en-GB" sz="1400" b="0" i="1" u="none" strike="noStrike" dirty="0">
                <a:solidFill>
                  <a:srgbClr val="222222"/>
                </a:solidFill>
                <a:effectLst/>
                <a:latin typeface="Arial" panose="020B0604020202020204" pitchFamily="34" charset="0"/>
              </a:rPr>
              <a:t>Educational psychology review</a:t>
            </a:r>
            <a:r>
              <a:rPr lang="en-GB" sz="1400" b="0" i="0" u="none" strike="noStrike" dirty="0">
                <a:solidFill>
                  <a:srgbClr val="222222"/>
                </a:solidFill>
                <a:effectLst/>
                <a:latin typeface="Arial" panose="020B0604020202020204" pitchFamily="34" charset="0"/>
              </a:rPr>
              <a:t>, </a:t>
            </a:r>
            <a:r>
              <a:rPr lang="en-GB" sz="1400" b="0" i="1" u="none" strike="noStrike" dirty="0">
                <a:solidFill>
                  <a:srgbClr val="222222"/>
                </a:solidFill>
                <a:effectLst/>
                <a:latin typeface="Arial" panose="020B0604020202020204" pitchFamily="34" charset="0"/>
              </a:rPr>
              <a:t>16</a:t>
            </a:r>
            <a:r>
              <a:rPr lang="en-GB" sz="1400" b="0" i="0" u="none" strike="noStrike" dirty="0">
                <a:solidFill>
                  <a:srgbClr val="222222"/>
                </a:solidFill>
                <a:effectLst/>
                <a:latin typeface="Arial" panose="020B0604020202020204" pitchFamily="34" charset="0"/>
              </a:rPr>
              <a:t>(2), pp.153-176</a:t>
            </a:r>
          </a:p>
          <a:p>
            <a:r>
              <a:rPr lang="en-GB" sz="1900" dirty="0">
                <a:solidFill>
                  <a:srgbClr val="222222"/>
                </a:solidFill>
                <a:latin typeface="Arial" panose="020B0604020202020204" pitchFamily="34" charset="0"/>
              </a:rPr>
              <a:t>Appendix</a:t>
            </a:r>
            <a:r>
              <a:rPr lang="en-GB" sz="1400" dirty="0">
                <a:solidFill>
                  <a:srgbClr val="222222"/>
                </a:solidFill>
                <a:latin typeface="Arial" panose="020B0604020202020204" pitchFamily="34" charset="0"/>
              </a:rPr>
              <a:t>. </a:t>
            </a:r>
          </a:p>
          <a:p>
            <a:r>
              <a:rPr lang="en-GB" sz="1400" b="0" i="0" dirty="0">
                <a:effectLst/>
                <a:latin typeface="Helvetica" pitchFamily="2" charset="0"/>
                <a:hlinkClick r:id="rId2"/>
              </a:rPr>
              <a:t>https://</a:t>
            </a:r>
            <a:r>
              <a:rPr lang="en-GB" sz="1400" b="0" i="0" dirty="0" err="1">
                <a:effectLst/>
                <a:latin typeface="Helvetica" pitchFamily="2" charset="0"/>
                <a:hlinkClick r:id="rId2"/>
              </a:rPr>
              <a:t>www.freepik.com</a:t>
            </a:r>
            <a:r>
              <a:rPr lang="en-GB" sz="1400" b="0" i="0" dirty="0">
                <a:effectLst/>
                <a:latin typeface="Helvetica" pitchFamily="2" charset="0"/>
                <a:hlinkClick r:id="rId2"/>
              </a:rPr>
              <a:t>/free-photos-vectors/kids-hand</a:t>
            </a:r>
            <a:endParaRPr lang="en-GB" sz="1400" dirty="0">
              <a:effectLst/>
              <a:latin typeface="Helvetica" pitchFamily="2" charset="0"/>
            </a:endParaRPr>
          </a:p>
          <a:p>
            <a:r>
              <a:rPr lang="en-GB" sz="1400" b="0" i="0" dirty="0">
                <a:effectLst/>
                <a:latin typeface="Helvetica" pitchFamily="2" charset="0"/>
                <a:hlinkClick r:id="rId3"/>
              </a:rPr>
              <a:t>https://</a:t>
            </a:r>
            <a:r>
              <a:rPr lang="en-GB" sz="1400" b="0" i="0" dirty="0" err="1">
                <a:effectLst/>
                <a:latin typeface="Helvetica" pitchFamily="2" charset="0"/>
                <a:hlinkClick r:id="rId3"/>
              </a:rPr>
              <a:t>www.wondriumdaily.com</a:t>
            </a:r>
            <a:r>
              <a:rPr lang="en-GB" sz="1400" b="0" i="0" dirty="0">
                <a:effectLst/>
                <a:latin typeface="Helvetica" pitchFamily="2" charset="0"/>
                <a:hlinkClick r:id="rId3"/>
              </a:rPr>
              <a:t>/</a:t>
            </a:r>
            <a:r>
              <a:rPr lang="en-GB" sz="1400" b="0" i="0" dirty="0" err="1">
                <a:effectLst/>
                <a:latin typeface="Helvetica" pitchFamily="2" charset="0"/>
                <a:hlinkClick r:id="rId3"/>
              </a:rPr>
              <a:t>jean-piagets-theory-of</a:t>
            </a:r>
            <a:r>
              <a:rPr lang="en-GB" sz="1400" b="0" i="0" dirty="0">
                <a:effectLst/>
                <a:latin typeface="Helvetica" pitchFamily="2" charset="0"/>
                <a:hlinkClick r:id="rId3"/>
              </a:rPr>
              <a:t>-cognitive-development/</a:t>
            </a:r>
            <a:endParaRPr lang="en-GB" sz="1400" b="0" i="0" dirty="0">
              <a:effectLst/>
              <a:latin typeface="Helvetica" pitchFamily="2" charset="0"/>
            </a:endParaRPr>
          </a:p>
          <a:p>
            <a:r>
              <a:rPr lang="en-GB" sz="1200" b="0" i="0" dirty="0">
                <a:effectLst/>
                <a:latin typeface="Helvetica" pitchFamily="2" charset="0"/>
                <a:hlinkClick r:id="rId3"/>
              </a:rPr>
              <a:t>https://</a:t>
            </a:r>
            <a:r>
              <a:rPr lang="en-GB" sz="1200" b="0" i="0" dirty="0" err="1">
                <a:effectLst/>
                <a:latin typeface="Helvetica" pitchFamily="2" charset="0"/>
                <a:hlinkClick r:id="rId3"/>
              </a:rPr>
              <a:t>www.wondriumdaily.com</a:t>
            </a:r>
            <a:r>
              <a:rPr lang="en-GB" sz="1200" b="0" i="0" dirty="0">
                <a:effectLst/>
                <a:latin typeface="Helvetica" pitchFamily="2" charset="0"/>
                <a:hlinkClick r:id="rId3"/>
              </a:rPr>
              <a:t>/</a:t>
            </a:r>
            <a:r>
              <a:rPr lang="en-GB" sz="1200" b="0" i="0" dirty="0" err="1">
                <a:effectLst/>
                <a:latin typeface="Helvetica" pitchFamily="2" charset="0"/>
                <a:hlinkClick r:id="rId3"/>
              </a:rPr>
              <a:t>jean-piagets-theory-of</a:t>
            </a:r>
            <a:r>
              <a:rPr lang="en-GB" sz="1200" b="0" i="0" dirty="0">
                <a:effectLst/>
                <a:latin typeface="Helvetica" pitchFamily="2" charset="0"/>
                <a:hlinkClick r:id="rId3"/>
              </a:rPr>
              <a:t>-cognitive-development/</a:t>
            </a:r>
            <a:endParaRPr lang="en-GB" sz="1200" dirty="0">
              <a:effectLst/>
              <a:latin typeface="Helvetica" pitchFamily="2" charset="0"/>
            </a:endParaRPr>
          </a:p>
          <a:p>
            <a:r>
              <a:rPr lang="en-GB" sz="1200" b="0" i="0" dirty="0">
                <a:effectLst/>
                <a:latin typeface="Helvetica" pitchFamily="2" charset="0"/>
                <a:hlinkClick r:id="rId3"/>
              </a:rPr>
              <a:t>https://</a:t>
            </a:r>
            <a:r>
              <a:rPr lang="en-GB" sz="1200" b="0" i="0" dirty="0" err="1">
                <a:effectLst/>
                <a:latin typeface="Helvetica" pitchFamily="2" charset="0"/>
                <a:hlinkClick r:id="rId3"/>
              </a:rPr>
              <a:t>www.wondriumdaily.com</a:t>
            </a:r>
            <a:r>
              <a:rPr lang="en-GB" sz="1200" b="0" i="0" dirty="0">
                <a:effectLst/>
                <a:latin typeface="Helvetica" pitchFamily="2" charset="0"/>
                <a:hlinkClick r:id="rId3"/>
              </a:rPr>
              <a:t>/</a:t>
            </a:r>
            <a:r>
              <a:rPr lang="en-GB" sz="1200" b="0" i="0" dirty="0" err="1">
                <a:effectLst/>
                <a:latin typeface="Helvetica" pitchFamily="2" charset="0"/>
                <a:hlinkClick r:id="rId3"/>
              </a:rPr>
              <a:t>jean-piagets-theory-of</a:t>
            </a:r>
            <a:r>
              <a:rPr lang="en-GB" sz="1200" b="0" i="0" dirty="0">
                <a:effectLst/>
                <a:latin typeface="Helvetica" pitchFamily="2" charset="0"/>
                <a:hlinkClick r:id="rId3"/>
              </a:rPr>
              <a:t>-cognitive-development/</a:t>
            </a:r>
            <a:endParaRPr lang="en-GB" sz="1200" dirty="0">
              <a:effectLst/>
              <a:latin typeface="Helvetica" pitchFamily="2" charset="0"/>
            </a:endParaRPr>
          </a:p>
          <a:p>
            <a:r>
              <a:rPr lang="en-GB" sz="1200" b="0" i="0" dirty="0">
                <a:effectLst/>
                <a:latin typeface="Helvetica" pitchFamily="2" charset="0"/>
                <a:hlinkClick r:id="rId4"/>
              </a:rPr>
              <a:t>https://pin.it/7LivAlW</a:t>
            </a:r>
            <a:endParaRPr lang="en-GB" sz="1200" dirty="0">
              <a:effectLst/>
              <a:latin typeface="Helvetica" pitchFamily="2" charset="0"/>
            </a:endParaRPr>
          </a:p>
          <a:p>
            <a:endParaRPr lang="en-GB" sz="1400" dirty="0">
              <a:effectLst/>
              <a:latin typeface="Helvetica" pitchFamily="2" charset="0"/>
            </a:endParaRPr>
          </a:p>
        </p:txBody>
      </p:sp>
    </p:spTree>
    <p:extLst>
      <p:ext uri="{BB962C8B-B14F-4D97-AF65-F5344CB8AC3E}">
        <p14:creationId xmlns:p14="http://schemas.microsoft.com/office/powerpoint/2010/main" val="3577175508"/>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drape"/>
      </p:transition>
    </mc:Choice>
    <mc:Fallback>
      <p:transition spd="slow">
        <p:fade/>
      </p:transition>
    </mc:Fallback>
  </mc:AlternateContent>
</p:sld>
</file>

<file path=ppt/theme/theme1.xml><?xml version="1.0" encoding="utf-8"?>
<a:theme xmlns:a="http://schemas.openxmlformats.org/drawingml/2006/main" name="Crop">
  <a:themeElements>
    <a:clrScheme name="Crop">
      <a:dk1>
        <a:sysClr val="windowText" lastClr="000000"/>
      </a:dk1>
      <a:lt1>
        <a:sysClr val="window" lastClr="FFFFFF"/>
      </a:lt1>
      <a:dk2>
        <a:srgbClr val="191B0E"/>
      </a:dk2>
      <a:lt2>
        <a:srgbClr val="EFEDE3"/>
      </a:lt2>
      <a:accent1>
        <a:srgbClr val="8C8D86"/>
      </a:accent1>
      <a:accent2>
        <a:srgbClr val="E6C069"/>
      </a:accent2>
      <a:accent3>
        <a:srgbClr val="897B61"/>
      </a:accent3>
      <a:accent4>
        <a:srgbClr val="8DAB8E"/>
      </a:accent4>
      <a:accent5>
        <a:srgbClr val="77A2BB"/>
      </a:accent5>
      <a:accent6>
        <a:srgbClr val="E28394"/>
      </a:accent6>
      <a:hlink>
        <a:srgbClr val="77A2BB"/>
      </a:hlink>
      <a:folHlink>
        <a:srgbClr val="957A99"/>
      </a:folHlink>
    </a:clrScheme>
    <a:fontScheme name="Crop">
      <a:maj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Crop">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34925" cap="flat" cmpd="sng" algn="in">
          <a:solidFill>
            <a:schemeClr val="phClr"/>
          </a:solidFill>
          <a:prstDash val="solid"/>
        </a:ln>
        <a:ln w="19050" cap="flat" cmpd="sng" algn="in">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3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rop" id="{EC9488ED-E761-4D60-9AC4-764D1FE2C171}" vid="{CE19780C-D67D-4C13-9DE9-A52BC3BA51B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1c2eb7a32e66fb6e4260f3771546a5e2">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04e1f6479c48b08974ba73b5ca973489"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Props1.xml><?xml version="1.0" encoding="utf-8"?>
<ds:datastoreItem xmlns:ds="http://schemas.openxmlformats.org/officeDocument/2006/customXml" ds:itemID="{4CC21C94-EC06-4610-B8F0-A456DD28CDEC}">
  <ds:schemaRefs>
    <ds:schemaRef ds:uri="http://schemas.microsoft.com/office/2006/metadata/contentType"/>
    <ds:schemaRef ds:uri="http://schemas.microsoft.com/office/2006/metadata/properties/metaAttributes"/>
    <ds:schemaRef ds:uri="http://www.w3.org/2000/xmlns/"/>
    <ds:schemaRef ds:uri="http://www.w3.org/2001/XMLSchema"/>
    <ds:schemaRef ds:uri="71af3243-3dd4-4a8d-8c0d-dd76da1f02a5"/>
    <ds:schemaRef ds:uri="16c05727-aa75-4e4a-9b5f-8a80a1165891"/>
  </ds:schemaRefs>
</ds:datastoreItem>
</file>

<file path=customXml/itemProps2.xml><?xml version="1.0" encoding="utf-8"?>
<ds:datastoreItem xmlns:ds="http://schemas.openxmlformats.org/officeDocument/2006/customXml" ds:itemID="{75D6F7AD-09FB-47AB-B353-D1D83850E3A3}">
  <ds:schemaRefs>
    <ds:schemaRef ds:uri="http://schemas.microsoft.com/sharepoint/v3/contenttype/forms"/>
  </ds:schemaRefs>
</ds:datastoreItem>
</file>

<file path=customXml/itemProps3.xml><?xml version="1.0" encoding="utf-8"?>
<ds:datastoreItem xmlns:ds="http://schemas.openxmlformats.org/officeDocument/2006/customXml" ds:itemID="{12C0DB4D-BE53-4100-8A0D-CEFB2E482820}">
  <ds:schemaRefs>
    <ds:schemaRef ds:uri="http://schemas.microsoft.com/office/2006/metadata/properties"/>
    <ds:schemaRef ds:uri="http://www.w3.org/2000/xmlns/"/>
    <ds:schemaRef ds:uri="71af3243-3dd4-4a8d-8c0d-dd76da1f02a5"/>
    <ds:schemaRef ds:uri="http://www.w3.org/2001/XMLSchema-instance"/>
  </ds:schemaRefs>
</ds:datastoreItem>
</file>

<file path=docProps/app.xml><?xml version="1.0" encoding="utf-8"?>
<Properties xmlns="http://schemas.openxmlformats.org/officeDocument/2006/extended-properties" xmlns:vt="http://schemas.openxmlformats.org/officeDocument/2006/docPropsVTypes">
  <Template/>
  <TotalTime>0</TotalTime>
  <Words>30</Words>
  <Application>Microsoft Office PowerPoint</Application>
  <PresentationFormat>Widescreen</PresentationFormat>
  <Paragraphs>18</Paragraphs>
  <Slides>10</Slides>
  <Notes>3</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Crop</vt:lpstr>
      <vt:lpstr>Working with children in a social care setting. </vt:lpstr>
      <vt:lpstr>TABLE OF CONTENTS </vt:lpstr>
      <vt:lpstr>Introduction </vt:lpstr>
      <vt:lpstr>Piaget’s Theory of Cognitive Development</vt:lpstr>
      <vt:lpstr>Piaget four stages of cognitive development</vt:lpstr>
      <vt:lpstr>Playing instruments</vt:lpstr>
      <vt:lpstr>Bracelets</vt:lpstr>
      <vt:lpstr> </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Working with children in a social care setting. </dc:title>
  <dc:creator>Hannah Serwaah Sasaraku (2127147)</dc:creator>
  <cp:lastModifiedBy>Hannah Serwaah Sasaraku (2127147)</cp:lastModifiedBy>
  <cp:revision>3</cp:revision>
  <dcterms:created xsi:type="dcterms:W3CDTF">2023-02-19T22:15:53Z</dcterms:created>
  <dcterms:modified xsi:type="dcterms:W3CDTF">2023-02-20T04:56:30Z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