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notesMasterIdLst>
    <p:notesMasterId r:id="rId39"/>
  </p:notesMasterIdLst>
  <p:sldIdLst>
    <p:sldId id="286" r:id="rId5"/>
    <p:sldId id="285" r:id="rId6"/>
    <p:sldId id="256" r:id="rId7"/>
    <p:sldId id="257" r:id="rId8"/>
    <p:sldId id="289" r:id="rId9"/>
    <p:sldId id="260" r:id="rId10"/>
    <p:sldId id="282" r:id="rId11"/>
    <p:sldId id="290" r:id="rId12"/>
    <p:sldId id="292" r:id="rId13"/>
    <p:sldId id="288" r:id="rId14"/>
    <p:sldId id="291" r:id="rId15"/>
    <p:sldId id="258" r:id="rId16"/>
    <p:sldId id="259" r:id="rId17"/>
    <p:sldId id="261" r:id="rId18"/>
    <p:sldId id="266" r:id="rId19"/>
    <p:sldId id="262" r:id="rId20"/>
    <p:sldId id="283" r:id="rId21"/>
    <p:sldId id="264" r:id="rId22"/>
    <p:sldId id="263" r:id="rId23"/>
    <p:sldId id="265" r:id="rId24"/>
    <p:sldId id="267" r:id="rId25"/>
    <p:sldId id="268" r:id="rId26"/>
    <p:sldId id="270" r:id="rId27"/>
    <p:sldId id="269" r:id="rId28"/>
    <p:sldId id="271" r:id="rId29"/>
    <p:sldId id="272" r:id="rId30"/>
    <p:sldId id="273" r:id="rId31"/>
    <p:sldId id="274" r:id="rId32"/>
    <p:sldId id="275" r:id="rId33"/>
    <p:sldId id="277" r:id="rId34"/>
    <p:sldId id="278" r:id="rId35"/>
    <p:sldId id="279" r:id="rId36"/>
    <p:sldId id="280" r:id="rId37"/>
    <p:sldId id="276" r:id="rId3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D60093"/>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CB9796-8C8E-460F-BC4A-685FB238B857}" v="1" dt="2020-03-03T16:28:58.776"/>
    <p1510:client id="{5A03CA57-4A26-4EF5-9E6E-84BFEBD90EBA}" v="9" dt="2020-01-28T17:15:33.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514" autoAdjust="0"/>
    <p:restoredTop sz="94660"/>
  </p:normalViewPr>
  <p:slideViewPr>
    <p:cSldViewPr snapToGrid="0">
      <p:cViewPr varScale="1">
        <p:scale>
          <a:sx n="69" d="100"/>
          <a:sy n="69" d="100"/>
        </p:scale>
        <p:origin x="101"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F5A1E5D4-8B6C-4E1E-8A29-EC06860E552B}" type="datetimeFigureOut">
              <a:rPr lang="en-GB" smtClean="0"/>
              <a:t>03/03/2020</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1BB2FE2D-A5D1-40E2-A47F-DFCD2AE60A10}" type="slidenum">
              <a:rPr lang="en-GB" smtClean="0"/>
              <a:t>‹#›</a:t>
            </a:fld>
            <a:endParaRPr lang="en-GB"/>
          </a:p>
        </p:txBody>
      </p:sp>
    </p:spTree>
    <p:extLst>
      <p:ext uri="{BB962C8B-B14F-4D97-AF65-F5344CB8AC3E}">
        <p14:creationId xmlns:p14="http://schemas.microsoft.com/office/powerpoint/2010/main" val="2838059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683FAFC-5BD5-4D18-95FD-B854C9610F52}" type="datetimeFigureOut">
              <a:rPr lang="en-GB" smtClean="0"/>
              <a:t>03/03/2020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999335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03/03/2020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616170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83FAFC-5BD5-4D18-95FD-B854C9610F52}" type="datetimeFigureOut">
              <a:rPr lang="en-GB" smtClean="0"/>
              <a:t>03/03/2020</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49474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83FAFC-5BD5-4D18-95FD-B854C9610F52}" type="datetimeFigureOut">
              <a:rPr lang="en-GB" smtClean="0"/>
              <a:t>03/03/2020</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028577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83FAFC-5BD5-4D18-95FD-B854C9610F52}" type="datetimeFigureOut">
              <a:rPr lang="en-GB" smtClean="0"/>
              <a:t>03/03/2020</a:t>
            </a:fld>
            <a:endParaRPr lang="en-GB"/>
          </a:p>
        </p:txBody>
      </p:sp>
      <p:sp>
        <p:nvSpPr>
          <p:cNvPr id="9" name="Slide Number Placeholder 8"/>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57562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83FAFC-5BD5-4D18-95FD-B854C9610F52}" type="datetimeFigureOut">
              <a:rPr lang="en-GB" smtClean="0"/>
              <a:t>03/03/2020</a:t>
            </a:fld>
            <a:endParaRPr lang="en-GB"/>
          </a:p>
        </p:txBody>
      </p:sp>
      <p:sp>
        <p:nvSpPr>
          <p:cNvPr id="5" name="Slide Number Placeholder 4"/>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00088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3FAFC-5BD5-4D18-95FD-B854C9610F52}" type="datetimeFigureOut">
              <a:rPr lang="en-GB" smtClean="0"/>
              <a:t>03/03/2020</a:t>
            </a:fld>
            <a:endParaRPr lang="en-GB"/>
          </a:p>
        </p:txBody>
      </p:sp>
      <p:sp>
        <p:nvSpPr>
          <p:cNvPr id="4" name="Slide Number Placeholder 3"/>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554449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03/03/2020</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104199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03/03/2020</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512513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03/03/2020</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234485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03/03/2020</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979227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683FAFC-5BD5-4D18-95FD-B854C9610F52}" type="datetimeFigureOut">
              <a:rPr lang="en-GB" smtClean="0"/>
              <a:t>03/03/2020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894BB38-8194-4F2A-BCD5-6CC6852EB64D}" type="slidenum">
              <a:rPr lang="en-GB" smtClean="0"/>
              <a:t>‹#›</a:t>
            </a:fld>
            <a:endParaRPr lang="en-GB"/>
          </a:p>
        </p:txBody>
      </p:sp>
    </p:spTree>
    <p:extLst>
      <p:ext uri="{BB962C8B-B14F-4D97-AF65-F5344CB8AC3E}">
        <p14:creationId xmlns:p14="http://schemas.microsoft.com/office/powerpoint/2010/main" val="412640042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hyperlink" Target="https://uwtsd.ac.uk/media/uwtsd-website/content-assets/documents/library-and-learning-resources/infoskills/Harvard-eng_v.1.2.pdf" TargetMode="Externa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www.forbes.com/sites/quora/2017/12/14/who-is-more-important-to-a-company-its-customers-or-its-employees/#5836e80949f5"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www.theguardian.com/politics/2018/jun/05/the-pros-and-cons-of-a-second-eu-referendum"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s://hbr.org/2013/05/six-components-of-culture"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psAXMqxwol8" TargetMode="External"/><Relationship Id="rId1" Type="http://schemas.openxmlformats.org/officeDocument/2006/relationships/slideLayout" Target="../slideLayouts/slideLayout7.xml"/><Relationship Id="rId4" Type="http://schemas.microsoft.com/office/2007/relationships/hdphoto" Target="../media/hdphoto3.wdp"/></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B61D4-2C88-D14B-9609-38C2A5AE3E2D}"/>
              </a:ext>
            </a:extLst>
          </p:cNvPr>
          <p:cNvSpPr>
            <a:spLocks noGrp="1"/>
          </p:cNvSpPr>
          <p:nvPr>
            <p:ph type="ctrTitle"/>
          </p:nvPr>
        </p:nvSpPr>
        <p:spPr/>
        <p:txBody>
          <a:bodyPr>
            <a:normAutofit/>
          </a:bodyPr>
          <a:lstStyle/>
          <a:p>
            <a:r>
              <a:rPr lang="en-US" dirty="0">
                <a:solidFill>
                  <a:schemeClr val="bg1"/>
                </a:solidFill>
                <a:effectLst>
                  <a:outerShdw blurRad="38100" dist="38100" dir="2700000" algn="tl">
                    <a:srgbClr val="000000">
                      <a:alpha val="43137"/>
                    </a:srgbClr>
                  </a:outerShdw>
                </a:effectLst>
                <a:latin typeface="Arial Rounded MT Bold" panose="020F0704030504030204" pitchFamily="34" charset="0"/>
              </a:rPr>
              <a:t>The Step-up to BA in Leadership &amp; Management Process explained</a:t>
            </a:r>
          </a:p>
        </p:txBody>
      </p:sp>
      <p:sp>
        <p:nvSpPr>
          <p:cNvPr id="3" name="Subtitle 2">
            <a:extLst>
              <a:ext uri="{FF2B5EF4-FFF2-40B4-BE49-F238E27FC236}">
                <a16:creationId xmlns:a16="http://schemas.microsoft.com/office/drawing/2014/main" id="{374F26A9-B44B-0548-A688-19E3657CB864}"/>
              </a:ext>
            </a:extLst>
          </p:cNvPr>
          <p:cNvSpPr>
            <a:spLocks noGrp="1"/>
          </p:cNvSpPr>
          <p:nvPr>
            <p:ph type="subTitle" idx="1"/>
          </p:nvPr>
        </p:nvSpPr>
        <p:spPr>
          <a:xfrm>
            <a:off x="1828800" y="3992809"/>
            <a:ext cx="8534400" cy="892699"/>
          </a:xfrm>
        </p:spPr>
        <p:txBody>
          <a:bodyPr>
            <a:normAutofit/>
          </a:bodyPr>
          <a:lstStyle/>
          <a:p>
            <a:r>
              <a:rPr lang="en-US" sz="4400" dirty="0">
                <a:solidFill>
                  <a:schemeClr val="bg1"/>
                </a:solidFill>
                <a:effectLst>
                  <a:outerShdw blurRad="38100" dist="38100" dir="2700000" algn="tl">
                    <a:srgbClr val="000000">
                      <a:alpha val="43137"/>
                    </a:srgbClr>
                  </a:outerShdw>
                </a:effectLst>
                <a:latin typeface="Arial Rounded MT Bold" panose="020F0704030504030204" pitchFamily="34" charset="0"/>
              </a:rPr>
              <a:t>Bridging the Gap</a:t>
            </a:r>
          </a:p>
        </p:txBody>
      </p:sp>
    </p:spTree>
    <p:extLst>
      <p:ext uri="{BB962C8B-B14F-4D97-AF65-F5344CB8AC3E}">
        <p14:creationId xmlns:p14="http://schemas.microsoft.com/office/powerpoint/2010/main" val="389545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36C63-1973-3A4E-AC62-877F25FCCAA7}"/>
              </a:ext>
            </a:extLst>
          </p:cNvPr>
          <p:cNvSpPr>
            <a:spLocks noGrp="1"/>
          </p:cNvSpPr>
          <p:nvPr>
            <p:ph type="title"/>
          </p:nvPr>
        </p:nvSpPr>
        <p:spPr>
          <a:xfrm>
            <a:off x="609599" y="80369"/>
            <a:ext cx="10972800" cy="1143000"/>
          </a:xfrm>
        </p:spPr>
        <p:txBody>
          <a:bodyPr/>
          <a:lstStyle/>
          <a:p>
            <a:r>
              <a:rPr lang="en-US" dirty="0">
                <a:effectLst>
                  <a:outerShdw blurRad="38100" dist="38100" dir="2700000" algn="tl">
                    <a:srgbClr val="000000">
                      <a:alpha val="43137"/>
                    </a:srgbClr>
                  </a:outerShdw>
                </a:effectLst>
                <a:latin typeface="Arial Rounded MT Bold" panose="020F0704030504030204" pitchFamily="34" charset="0"/>
              </a:rPr>
              <a:t>The Benefits of the Step – up Process</a:t>
            </a:r>
          </a:p>
        </p:txBody>
      </p:sp>
      <p:sp>
        <p:nvSpPr>
          <p:cNvPr id="3" name="Text Placeholder 2">
            <a:extLst>
              <a:ext uri="{FF2B5EF4-FFF2-40B4-BE49-F238E27FC236}">
                <a16:creationId xmlns:a16="http://schemas.microsoft.com/office/drawing/2014/main" id="{3DF96107-6039-AD40-894C-41DAC16D63EC}"/>
              </a:ext>
            </a:extLst>
          </p:cNvPr>
          <p:cNvSpPr>
            <a:spLocks noGrp="1"/>
          </p:cNvSpPr>
          <p:nvPr>
            <p:ph type="body" idx="1"/>
          </p:nvPr>
        </p:nvSpPr>
        <p:spPr>
          <a:xfrm>
            <a:off x="1425351" y="1060084"/>
            <a:ext cx="3154285" cy="456482"/>
          </a:xfrm>
        </p:spPr>
        <p:txBody>
          <a:bodyPr>
            <a:noAutofit/>
          </a:bodyPr>
          <a:lstStyle/>
          <a:p>
            <a:r>
              <a:rPr lang="en-US" sz="2800" dirty="0">
                <a:solidFill>
                  <a:srgbClr val="00B050"/>
                </a:solidFill>
                <a:latin typeface="Arial" panose="020B0604020202020204" pitchFamily="34" charset="0"/>
                <a:cs typeface="Arial" panose="020B0604020202020204" pitchFamily="34" charset="0"/>
              </a:rPr>
              <a:t>For the Student</a:t>
            </a:r>
          </a:p>
        </p:txBody>
      </p:sp>
      <p:sp>
        <p:nvSpPr>
          <p:cNvPr id="4" name="Content Placeholder 3">
            <a:extLst>
              <a:ext uri="{FF2B5EF4-FFF2-40B4-BE49-F238E27FC236}">
                <a16:creationId xmlns:a16="http://schemas.microsoft.com/office/drawing/2014/main" id="{6A71950A-D239-F44D-8EAE-C7B1161F1008}"/>
              </a:ext>
            </a:extLst>
          </p:cNvPr>
          <p:cNvSpPr>
            <a:spLocks noGrp="1"/>
          </p:cNvSpPr>
          <p:nvPr>
            <p:ph sz="half" idx="2"/>
          </p:nvPr>
        </p:nvSpPr>
        <p:spPr>
          <a:xfrm>
            <a:off x="938212" y="1502150"/>
            <a:ext cx="5157787" cy="4207275"/>
          </a:xfrm>
        </p:spPr>
        <p:txBody>
          <a:bodyPr>
            <a:normAutofit fontScale="25000" lnSpcReduction="20000"/>
          </a:bodyPr>
          <a:lstStyle/>
          <a:p>
            <a:endParaRPr lang="en-US" dirty="0"/>
          </a:p>
          <a:p>
            <a:r>
              <a:rPr lang="en-US" sz="8000" dirty="0">
                <a:latin typeface="Arial" panose="020B0604020202020204" pitchFamily="34" charset="0"/>
                <a:cs typeface="Arial" panose="020B0604020202020204" pitchFamily="34" charset="0"/>
              </a:rPr>
              <a:t>Acclimatises you to the Level 5 environment</a:t>
            </a:r>
          </a:p>
          <a:p>
            <a:r>
              <a:rPr lang="en-US" sz="8000" dirty="0">
                <a:latin typeface="Arial" panose="020B0604020202020204" pitchFamily="34" charset="0"/>
                <a:cs typeface="Arial" panose="020B0604020202020204" pitchFamily="34" charset="0"/>
              </a:rPr>
              <a:t>Sets out the academic skills standard that you need to achieve to be successful in your degree</a:t>
            </a:r>
          </a:p>
          <a:p>
            <a:r>
              <a:rPr lang="en-US" sz="8000" dirty="0">
                <a:latin typeface="Arial" panose="020B0604020202020204" pitchFamily="34" charset="0"/>
                <a:cs typeface="Arial" panose="020B0604020202020204" pitchFamily="34" charset="0"/>
              </a:rPr>
              <a:t>Confirms and further develops the academic skills you will require for the degree</a:t>
            </a:r>
          </a:p>
          <a:p>
            <a:r>
              <a:rPr lang="en-US" sz="8000" dirty="0">
                <a:latin typeface="Arial" panose="020B0604020202020204" pitchFamily="34" charset="0"/>
                <a:cs typeface="Arial" panose="020B0604020202020204" pitchFamily="34" charset="0"/>
              </a:rPr>
              <a:t>Gives you more confidence to successfully tackle the next step</a:t>
            </a:r>
          </a:p>
          <a:p>
            <a:r>
              <a:rPr lang="en-US" sz="8000" dirty="0">
                <a:latin typeface="Arial" panose="020B0604020202020204" pitchFamily="34" charset="0"/>
                <a:cs typeface="Arial" panose="020B0604020202020204" pitchFamily="34" charset="0"/>
              </a:rPr>
              <a:t>Helps develop your criticality </a:t>
            </a:r>
          </a:p>
          <a:p>
            <a:r>
              <a:rPr lang="en-US" sz="8000" dirty="0">
                <a:latin typeface="Arial" panose="020B0604020202020204" pitchFamily="34" charset="0"/>
                <a:cs typeface="Arial" panose="020B0604020202020204" pitchFamily="34" charset="0"/>
              </a:rPr>
              <a:t>Helps you to better apply and enjoy your learning</a:t>
            </a:r>
          </a:p>
          <a:p>
            <a:r>
              <a:rPr lang="en-US" sz="8000" dirty="0">
                <a:latin typeface="Arial" panose="020B0604020202020204" pitchFamily="34" charset="0"/>
                <a:cs typeface="Arial" panose="020B0604020202020204" pitchFamily="34" charset="0"/>
              </a:rPr>
              <a:t>Identifies any gaps in knowledge and understanding</a:t>
            </a:r>
          </a:p>
          <a:p>
            <a:endParaRPr lang="en-US" dirty="0"/>
          </a:p>
        </p:txBody>
      </p:sp>
      <p:sp>
        <p:nvSpPr>
          <p:cNvPr id="5" name="Text Placeholder 4">
            <a:extLst>
              <a:ext uri="{FF2B5EF4-FFF2-40B4-BE49-F238E27FC236}">
                <a16:creationId xmlns:a16="http://schemas.microsoft.com/office/drawing/2014/main" id="{AC22B6BA-A01A-964D-97B0-4DCFCDA99977}"/>
              </a:ext>
            </a:extLst>
          </p:cNvPr>
          <p:cNvSpPr>
            <a:spLocks noGrp="1"/>
          </p:cNvSpPr>
          <p:nvPr>
            <p:ph type="body" sz="quarter" idx="3"/>
          </p:nvPr>
        </p:nvSpPr>
        <p:spPr>
          <a:xfrm>
            <a:off x="7368261" y="1060084"/>
            <a:ext cx="3398387" cy="567994"/>
          </a:xfrm>
        </p:spPr>
        <p:txBody>
          <a:bodyPr>
            <a:noAutofit/>
          </a:bodyPr>
          <a:lstStyle/>
          <a:p>
            <a:r>
              <a:rPr lang="en-US" sz="2800" dirty="0">
                <a:solidFill>
                  <a:srgbClr val="0000FF"/>
                </a:solidFill>
                <a:latin typeface="Arial" panose="020B0604020202020204" pitchFamily="34" charset="0"/>
                <a:cs typeface="Arial" panose="020B0604020202020204" pitchFamily="34" charset="0"/>
              </a:rPr>
              <a:t>For the L5 Tutor</a:t>
            </a:r>
          </a:p>
        </p:txBody>
      </p:sp>
      <p:sp>
        <p:nvSpPr>
          <p:cNvPr id="6" name="Content Placeholder 5">
            <a:extLst>
              <a:ext uri="{FF2B5EF4-FFF2-40B4-BE49-F238E27FC236}">
                <a16:creationId xmlns:a16="http://schemas.microsoft.com/office/drawing/2014/main" id="{8D1D889E-797A-FE41-89FB-67C38F262288}"/>
              </a:ext>
            </a:extLst>
          </p:cNvPr>
          <p:cNvSpPr>
            <a:spLocks noGrp="1"/>
          </p:cNvSpPr>
          <p:nvPr>
            <p:ph sz="quarter" idx="4"/>
          </p:nvPr>
        </p:nvSpPr>
        <p:spPr>
          <a:xfrm>
            <a:off x="6475860" y="1782268"/>
            <a:ext cx="5183188" cy="3293464"/>
          </a:xfrm>
        </p:spPr>
        <p:txBody>
          <a:bodyPr>
            <a:noAutofit/>
          </a:bodyPr>
          <a:lstStyle/>
          <a:p>
            <a:r>
              <a:rPr lang="en-US" sz="2000" dirty="0">
                <a:latin typeface="Arial" panose="020B0604020202020204" pitchFamily="34" charset="0"/>
                <a:cs typeface="Arial" panose="020B0604020202020204" pitchFamily="34" charset="0"/>
              </a:rPr>
              <a:t>Has a better understanding of your current level of academic skills and can target extra support for you, if required</a:t>
            </a:r>
          </a:p>
          <a:p>
            <a:r>
              <a:rPr lang="en-US" sz="2000" dirty="0">
                <a:latin typeface="Arial" panose="020B0604020202020204" pitchFamily="34" charset="0"/>
                <a:cs typeface="Arial" panose="020B0604020202020204" pitchFamily="34" charset="0"/>
              </a:rPr>
              <a:t>Shows your commitment to your personal development &amp; the degree</a:t>
            </a:r>
          </a:p>
          <a:p>
            <a:r>
              <a:rPr lang="en-US" sz="2000" dirty="0">
                <a:latin typeface="Arial" panose="020B0604020202020204" pitchFamily="34" charset="0"/>
                <a:cs typeface="Arial" panose="020B0604020202020204" pitchFamily="34" charset="0"/>
              </a:rPr>
              <a:t>Able to focus feedback more closely around each of the modules learning outcomes and assessment criteria</a:t>
            </a:r>
          </a:p>
        </p:txBody>
      </p:sp>
    </p:spTree>
    <p:extLst>
      <p:ext uri="{BB962C8B-B14F-4D97-AF65-F5344CB8AC3E}">
        <p14:creationId xmlns:p14="http://schemas.microsoft.com/office/powerpoint/2010/main" val="2224274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322107"/>
            <a:ext cx="8825658" cy="1318382"/>
          </a:xfrm>
        </p:spPr>
        <p:txBody>
          <a:bodyPr>
            <a:normAutofit/>
          </a:bodyPr>
          <a:lstStyle/>
          <a:p>
            <a:r>
              <a:rPr lang="en-GB" sz="6000" dirty="0">
                <a:effectLst>
                  <a:outerShdw blurRad="38100" dist="38100" dir="2700000" algn="tl">
                    <a:srgbClr val="000000">
                      <a:alpha val="43137"/>
                    </a:srgbClr>
                  </a:outerShdw>
                </a:effectLst>
                <a:latin typeface="Arial Rounded MT Bold" panose="020F0704030504030204" pitchFamily="34" charset="0"/>
              </a:rPr>
              <a:t>Academic Skills</a:t>
            </a:r>
          </a:p>
        </p:txBody>
      </p:sp>
      <p:sp>
        <p:nvSpPr>
          <p:cNvPr id="3" name="Subtitle 2"/>
          <p:cNvSpPr>
            <a:spLocks noGrp="1"/>
          </p:cNvSpPr>
          <p:nvPr>
            <p:ph type="subTitle" idx="1"/>
          </p:nvPr>
        </p:nvSpPr>
        <p:spPr>
          <a:xfrm>
            <a:off x="987671" y="3239318"/>
            <a:ext cx="10216657" cy="861420"/>
          </a:xfrm>
        </p:spPr>
        <p:txBody>
          <a:bodyPr>
            <a:noAutofit/>
          </a:bodyPr>
          <a:lstStyle/>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Exercises to improve your Academic Skills</a:t>
            </a:r>
          </a:p>
        </p:txBody>
      </p:sp>
    </p:spTree>
    <p:extLst>
      <p:ext uri="{BB962C8B-B14F-4D97-AF65-F5344CB8AC3E}">
        <p14:creationId xmlns:p14="http://schemas.microsoft.com/office/powerpoint/2010/main" val="291705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70156" y="1303743"/>
            <a:ext cx="10749776" cy="3108543"/>
          </a:xfrm>
          <a:prstGeom prst="rect">
            <a:avLst/>
          </a:prstGeom>
          <a:noFill/>
        </p:spPr>
        <p:txBody>
          <a:bodyPr wrap="square" rtlCol="0">
            <a:spAutoFit/>
          </a:bodyPr>
          <a:lstStyle/>
          <a:p>
            <a:pPr algn="ctr"/>
            <a:r>
              <a:rPr lang="en-GB" sz="44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Academic Skills </a:t>
            </a:r>
            <a:r>
              <a:rPr lang="en-GB" sz="4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algn="ctr"/>
            <a:endPar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We will be exploring and developing the following 8 academic skills during each module from February to November in Level 4</a:t>
            </a:r>
          </a:p>
        </p:txBody>
      </p:sp>
    </p:spTree>
    <p:extLst>
      <p:ext uri="{BB962C8B-B14F-4D97-AF65-F5344CB8AC3E}">
        <p14:creationId xmlns:p14="http://schemas.microsoft.com/office/powerpoint/2010/main" val="2385314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9239" y="741611"/>
            <a:ext cx="11813521" cy="4689034"/>
          </a:xfrm>
        </p:spPr>
        <p:txBody>
          <a:bodyPr>
            <a:noAutofit/>
          </a:bodyPr>
          <a:lstStyle/>
          <a:p>
            <a:pPr marL="914400" lvl="1" indent="-457200">
              <a:buFont typeface="+mj-lt"/>
              <a:buAutoNum type="arabicPeriod"/>
            </a:pPr>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dirty="0">
                <a:solidFill>
                  <a:srgbClr val="0000FF"/>
                </a:solidFill>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First Skill</a:t>
            </a:r>
            <a:r>
              <a:rPr lang="en-GB" sz="2000" dirty="0">
                <a:solidFill>
                  <a:srgbClr val="0000FF"/>
                </a:solidFill>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Confirm that you understand other authors’ work and show respect to their work – </a:t>
            </a:r>
            <a:r>
              <a:rPr lang="en-GB" sz="2000" b="1" dirty="0">
                <a:latin typeface="Arial" panose="020B0604020202020204" pitchFamily="34" charset="0"/>
                <a:cs typeface="Arial" panose="020B0604020202020204" pitchFamily="34" charset="0"/>
              </a:rPr>
              <a:t>reference correctly</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Second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Show that you can tell apart your own thoughts from those of others - </a:t>
            </a:r>
            <a:r>
              <a:rPr lang="en-GB" sz="2000" b="1" dirty="0">
                <a:latin typeface="Arial" panose="020B0604020202020204" pitchFamily="34" charset="0"/>
                <a:cs typeface="Arial" panose="020B0604020202020204" pitchFamily="34" charset="0"/>
              </a:rPr>
              <a:t>originate with you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Third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Make the topic your own - </a:t>
            </a:r>
            <a:r>
              <a:rPr lang="en-GB" sz="2000" b="1" dirty="0">
                <a:latin typeface="Arial" panose="020B0604020202020204" pitchFamily="34" charset="0"/>
                <a:cs typeface="Arial" panose="020B0604020202020204" pitchFamily="34" charset="0"/>
              </a:rPr>
              <a:t>have confidence, you can do it.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Fourth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 </a:t>
            </a:r>
            <a:r>
              <a:rPr lang="en-GB" sz="2000" b="1" dirty="0">
                <a:latin typeface="Arial" panose="020B0604020202020204" pitchFamily="34" charset="0"/>
                <a:cs typeface="Arial" panose="020B0604020202020204" pitchFamily="34" charset="0"/>
              </a:rPr>
              <a:t>practice makes perfect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Sixth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Advance your note taking skills - know what to pinpoint in the presenter’s delivery that requires you to take notes for further reading -  </a:t>
            </a:r>
            <a:r>
              <a:rPr lang="en-GB" sz="2000" b="1" dirty="0">
                <a:latin typeface="Arial" panose="020B0604020202020204" pitchFamily="34" charset="0"/>
                <a:cs typeface="Arial" panose="020B0604020202020204" pitchFamily="34" charset="0"/>
              </a:rPr>
              <a:t>learn to listen and take notes! (</a:t>
            </a:r>
            <a:r>
              <a:rPr lang="en-GB" sz="2000" b="1" dirty="0">
                <a:solidFill>
                  <a:srgbClr val="0000FF"/>
                </a:solidFill>
                <a:latin typeface="Arial" panose="020B0604020202020204" pitchFamily="34" charset="0"/>
                <a:cs typeface="Arial" panose="020B0604020202020204" pitchFamily="34" charset="0"/>
              </a:rPr>
              <a:t>Seventh Skill</a:t>
            </a:r>
            <a:r>
              <a:rPr lang="en-GB" sz="2000" dirty="0">
                <a:latin typeface="Arial" panose="020B0604020202020204" pitchFamily="34" charset="0"/>
                <a:cs typeface="Arial" panose="020B0604020202020204" pitchFamily="34" charset="0"/>
              </a:rPr>
              <a:t>)</a:t>
            </a:r>
          </a:p>
          <a:p>
            <a:pPr marL="914400" lvl="1" indent="-457200">
              <a:buFont typeface="+mj-lt"/>
              <a:buAutoNum type="arabicPeriod"/>
            </a:pPr>
            <a:r>
              <a:rPr lang="en-GB" sz="2000" dirty="0">
                <a:latin typeface="Arial" panose="020B0604020202020204" pitchFamily="34" charset="0"/>
                <a:cs typeface="Arial" panose="020B0604020202020204" pitchFamily="34" charset="0"/>
              </a:rPr>
              <a:t>Develop close reading skills - </a:t>
            </a:r>
            <a:r>
              <a:rPr lang="en-GB" sz="2000" b="1" dirty="0">
                <a:latin typeface="Arial" panose="020B0604020202020204" pitchFamily="34" charset="0"/>
                <a:cs typeface="Arial" panose="020B0604020202020204" pitchFamily="34" charset="0"/>
              </a:rPr>
              <a:t>read, remember, write (</a:t>
            </a:r>
            <a:r>
              <a:rPr lang="en-GB" sz="2000" b="1" dirty="0">
                <a:solidFill>
                  <a:srgbClr val="0000FF"/>
                </a:solidFill>
                <a:latin typeface="Arial" panose="020B0604020202020204" pitchFamily="34" charset="0"/>
                <a:cs typeface="Arial" panose="020B0604020202020204" pitchFamily="34" charset="0"/>
              </a:rPr>
              <a:t>Eighth Skill</a:t>
            </a:r>
            <a:r>
              <a:rPr lang="en-GB" sz="2000" dirty="0">
                <a:latin typeface="Arial" panose="020B0604020202020204" pitchFamily="34" charset="0"/>
                <a:cs typeface="Arial" panose="020B0604020202020204" pitchFamily="34" charset="0"/>
              </a:rPr>
              <a:t>)</a:t>
            </a:r>
          </a:p>
          <a:p>
            <a:pPr marL="457200" lvl="1" indent="0">
              <a:buNone/>
            </a:pPr>
            <a:endParaRPr lang="en-GB" sz="20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63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89755" y="249128"/>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1: First Skill: Exercise 1 </a:t>
            </a:r>
          </a:p>
        </p:txBody>
      </p:sp>
      <p:sp>
        <p:nvSpPr>
          <p:cNvPr id="5" name="Rectangle 4"/>
          <p:cNvSpPr/>
          <p:nvPr/>
        </p:nvSpPr>
        <p:spPr>
          <a:xfrm>
            <a:off x="1821637" y="1500425"/>
            <a:ext cx="8013739" cy="193899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Present materials that evidence your thoughts and ideas. (</a:t>
            </a:r>
            <a:r>
              <a:rPr lang="en-GB" sz="2000" b="1" dirty="0">
                <a:solidFill>
                  <a:srgbClr val="0000FF"/>
                </a:solidFill>
                <a:latin typeface="Arial" panose="020B0604020202020204" pitchFamily="34" charset="0"/>
                <a:cs typeface="Arial" panose="020B0604020202020204" pitchFamily="34" charset="0"/>
              </a:rPr>
              <a:t>First Skill</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Practice vocabulary skills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Read the following passage -</a:t>
            </a:r>
          </a:p>
        </p:txBody>
      </p:sp>
      <p:sp>
        <p:nvSpPr>
          <p:cNvPr id="6" name="TextBox 5"/>
          <p:cNvSpPr txBox="1"/>
          <p:nvPr/>
        </p:nvSpPr>
        <p:spPr>
          <a:xfrm>
            <a:off x="1821637" y="3859656"/>
            <a:ext cx="5606573" cy="1015663"/>
          </a:xfrm>
          <a:prstGeom prst="rect">
            <a:avLst/>
          </a:prstGeom>
          <a:noFill/>
        </p:spPr>
        <p:txBody>
          <a:bodyPr wrap="square" rtlCol="0">
            <a:spAutoFit/>
          </a:bodyPr>
          <a:lstStyle/>
          <a:p>
            <a:r>
              <a:rPr lang="en-GB" sz="2000" dirty="0">
                <a:solidFill>
                  <a:srgbClr val="0000FF"/>
                </a:solidFill>
                <a:latin typeface="Arial" panose="020B0604020202020204" pitchFamily="34" charset="0"/>
                <a:cs typeface="Arial" panose="020B0604020202020204" pitchFamily="34" charset="0"/>
              </a:rPr>
              <a:t>Page 65 Knowledge retention – (Grant 1996)</a:t>
            </a:r>
            <a:br>
              <a:rPr lang="en-GB" sz="2000" dirty="0">
                <a:solidFill>
                  <a:srgbClr val="0000FF"/>
                </a:solidFill>
                <a:latin typeface="Arial" panose="020B0604020202020204" pitchFamily="34" charset="0"/>
                <a:cs typeface="Arial" panose="020B0604020202020204" pitchFamily="34" charset="0"/>
              </a:rPr>
            </a:br>
            <a:br>
              <a:rPr lang="en-GB" sz="2000" dirty="0">
                <a:solidFill>
                  <a:srgbClr val="0000FF"/>
                </a:solidFill>
                <a:latin typeface="Arial" panose="020B0604020202020204" pitchFamily="34" charset="0"/>
                <a:cs typeface="Arial" panose="020B0604020202020204" pitchFamily="34" charset="0"/>
              </a:rPr>
            </a:br>
            <a:r>
              <a:rPr lang="en-GB" sz="2000" dirty="0">
                <a:solidFill>
                  <a:srgbClr val="0000FF"/>
                </a:solidFill>
                <a:latin typeface="Arial" panose="020B0604020202020204" pitchFamily="34" charset="0"/>
                <a:cs typeface="Arial" panose="020B0604020202020204" pitchFamily="34" charset="0"/>
              </a:rPr>
              <a:t>See next few slides for full text.</a:t>
            </a:r>
          </a:p>
        </p:txBody>
      </p:sp>
    </p:spTree>
    <p:extLst>
      <p:ext uri="{BB962C8B-B14F-4D97-AF65-F5344CB8AC3E}">
        <p14:creationId xmlns:p14="http://schemas.microsoft.com/office/powerpoint/2010/main" val="139172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90653" y="909732"/>
            <a:ext cx="10405894" cy="3901837"/>
          </a:xfrm>
          <a:prstGeom prst="rect">
            <a:avLst/>
          </a:prstGeom>
          <a:noFill/>
        </p:spPr>
        <p:txBody>
          <a:bodyPr wrap="square" rtlCol="0">
            <a:spAutoFit/>
          </a:bodyPr>
          <a:lstStyle/>
          <a:p>
            <a:pPr>
              <a:lnSpc>
                <a:spcPct val="150000"/>
              </a:lnSpc>
            </a:pPr>
            <a:r>
              <a:rPr lang="en-GB" sz="2400" dirty="0">
                <a:solidFill>
                  <a:schemeClr val="tx2"/>
                </a:solidFill>
                <a:latin typeface="Arial" panose="020B0604020202020204" pitchFamily="34" charset="0"/>
                <a:cs typeface="Arial" panose="020B0604020202020204" pitchFamily="34" charset="0"/>
              </a:rPr>
              <a:t>According to the knowledge-based view of the firm (Grant, 1996), Knowledge is the most important source of competitive advantage because it is very difficult to imitate and socially complex. </a:t>
            </a:r>
          </a:p>
          <a:p>
            <a:pPr>
              <a:lnSpc>
                <a:spcPct val="150000"/>
              </a:lnSpc>
            </a:pPr>
            <a:r>
              <a:rPr lang="en-GB" sz="2400" dirty="0">
                <a:solidFill>
                  <a:schemeClr val="tx2"/>
                </a:solidFill>
                <a:latin typeface="Arial" panose="020B0604020202020204" pitchFamily="34" charset="0"/>
                <a:cs typeface="Arial" panose="020B0604020202020204" pitchFamily="34" charset="0"/>
              </a:rPr>
              <a:t>Yet the knowledge capabilities of an organisation only provide an important source of sustained competitiveness if access to them is restricted. </a:t>
            </a:r>
          </a:p>
          <a:p>
            <a:pPr>
              <a:lnSpc>
                <a:spcPct val="150000"/>
              </a:lnSpc>
            </a:pPr>
            <a:r>
              <a:rPr lang="en-GB" sz="2400" dirty="0">
                <a:solidFill>
                  <a:schemeClr val="tx2"/>
                </a:solidFill>
                <a:latin typeface="Arial" panose="020B0604020202020204" pitchFamily="34" charset="0"/>
                <a:cs typeface="Arial" panose="020B0604020202020204" pitchFamily="34" charset="0"/>
              </a:rPr>
              <a:t>If a particular knowledge base is widely available, there is no distinctive advantage to be gained through its acquisition. </a:t>
            </a:r>
          </a:p>
        </p:txBody>
      </p:sp>
    </p:spTree>
    <p:extLst>
      <p:ext uri="{BB962C8B-B14F-4D97-AF65-F5344CB8AC3E}">
        <p14:creationId xmlns:p14="http://schemas.microsoft.com/office/powerpoint/2010/main" val="3947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245326" y="1210814"/>
            <a:ext cx="10229279" cy="3677930"/>
          </a:xfrm>
          <a:prstGeom prst="rect">
            <a:avLst/>
          </a:prstGeom>
          <a:noFill/>
        </p:spPr>
        <p:txBody>
          <a:bodyPr wrap="square" rtlCol="0">
            <a:spAutoFit/>
          </a:bodyPr>
          <a:lstStyle/>
          <a:p>
            <a:pPr>
              <a:lnSpc>
                <a:spcPct val="150000"/>
              </a:lnSpc>
            </a:pPr>
            <a:r>
              <a:rPr lang="en-GB" sz="2400" dirty="0">
                <a:solidFill>
                  <a:schemeClr val="tx2"/>
                </a:solidFill>
                <a:latin typeface="Arial" panose="020B0604020202020204" pitchFamily="34" charset="0"/>
                <a:cs typeface="Arial" panose="020B0604020202020204" pitchFamily="34" charset="0"/>
              </a:rPr>
              <a:t>Therefore, to fully exploit the benefits of newly acquired knowledge that holds the potential to offer competitive advantage, an organisation must restrict its use, thereby preventing its widespread dissemination. </a:t>
            </a:r>
            <a:r>
              <a:rPr lang="en-GB" sz="1700" dirty="0">
                <a:solidFill>
                  <a:srgbClr val="0000FF"/>
                </a:solidFill>
              </a:rPr>
              <a:t> </a:t>
            </a:r>
          </a:p>
          <a:p>
            <a:pPr>
              <a:lnSpc>
                <a:spcPct val="150000"/>
              </a:lnSpc>
            </a:pPr>
            <a:r>
              <a:rPr lang="en-GB" sz="2400" dirty="0">
                <a:solidFill>
                  <a:schemeClr val="tx2"/>
                </a:solidFill>
                <a:latin typeface="Arial" panose="020B0604020202020204" pitchFamily="34" charset="0"/>
                <a:cs typeface="Arial" panose="020B0604020202020204" pitchFamily="34" charset="0"/>
              </a:rPr>
              <a:t>Alternatively, the organisation could gain proprietary rights over the use of the knowledge in order to control its diffusion beyond the organisation's boundaries. </a:t>
            </a:r>
          </a:p>
          <a:p>
            <a:r>
              <a:rPr lang="en-GB" sz="1700" dirty="0">
                <a:solidFill>
                  <a:srgbClr val="0000FF"/>
                </a:solidFill>
              </a:rPr>
              <a:t> </a:t>
            </a:r>
          </a:p>
        </p:txBody>
      </p:sp>
    </p:spTree>
    <p:extLst>
      <p:ext uri="{BB962C8B-B14F-4D97-AF65-F5344CB8AC3E}">
        <p14:creationId xmlns:p14="http://schemas.microsoft.com/office/powerpoint/2010/main" val="2962612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01080" y="1288872"/>
            <a:ext cx="10140071" cy="3123932"/>
          </a:xfrm>
          <a:prstGeom prst="rect">
            <a:avLst/>
          </a:prstGeom>
          <a:noFill/>
        </p:spPr>
        <p:txBody>
          <a:bodyPr wrap="square" rtlCol="0">
            <a:spAutoFit/>
          </a:bodyPr>
          <a:lstStyle/>
          <a:p>
            <a:pPr>
              <a:lnSpc>
                <a:spcPct val="150000"/>
              </a:lnSpc>
            </a:pPr>
            <a:r>
              <a:rPr lang="en-GB" sz="2400" dirty="0">
                <a:solidFill>
                  <a:schemeClr val="tx2"/>
                </a:solidFill>
                <a:latin typeface="Arial" panose="020B0604020202020204" pitchFamily="34" charset="0"/>
                <a:cs typeface="Arial" panose="020B0604020202020204" pitchFamily="34" charset="0"/>
              </a:rPr>
              <a:t>When referring to knowledge retention, then, it is important to consider how one stores and protects knowledge so as to prevent or control its widespread dissemination. Consequently this section considers the mechanisms employed to store and protect knowledge and how these mechanisms vary according to the explicit or tacit nature of knowledge.</a:t>
            </a:r>
          </a:p>
          <a:p>
            <a:r>
              <a:rPr lang="en-GB" sz="1700" dirty="0">
                <a:solidFill>
                  <a:srgbClr val="0000FF"/>
                </a:solidFill>
              </a:rPr>
              <a:t> </a:t>
            </a:r>
          </a:p>
        </p:txBody>
      </p:sp>
    </p:spTree>
    <p:extLst>
      <p:ext uri="{BB962C8B-B14F-4D97-AF65-F5344CB8AC3E}">
        <p14:creationId xmlns:p14="http://schemas.microsoft.com/office/powerpoint/2010/main" val="3986381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78419" y="735980"/>
            <a:ext cx="10106616" cy="4163447"/>
          </a:xfrm>
          <a:prstGeom prst="rect">
            <a:avLst/>
          </a:prstGeom>
          <a:noFill/>
        </p:spPr>
        <p:txBody>
          <a:bodyPr wrap="square" rtlCol="0">
            <a:spAutoFit/>
          </a:bodyPr>
          <a:lstStyle/>
          <a:p>
            <a:r>
              <a:rPr lang="en-GB" sz="1700" dirty="0">
                <a:solidFill>
                  <a:srgbClr val="0000FF"/>
                </a:solidFill>
              </a:rPr>
              <a:t> </a:t>
            </a:r>
          </a:p>
          <a:p>
            <a:pPr>
              <a:lnSpc>
                <a:spcPct val="150000"/>
              </a:lnSpc>
            </a:pPr>
            <a:r>
              <a:rPr lang="en-GB" sz="2400" dirty="0">
                <a:solidFill>
                  <a:schemeClr val="tx2"/>
                </a:solidFill>
                <a:latin typeface="Arial" panose="020B0604020202020204" pitchFamily="34" charset="0"/>
                <a:cs typeface="Arial" panose="020B0604020202020204" pitchFamily="34" charset="0"/>
              </a:rPr>
              <a:t>Before going on, however, it is important to note that knowledge that is valuable today may hold little value tomorrow. </a:t>
            </a:r>
          </a:p>
          <a:p>
            <a:pPr>
              <a:lnSpc>
                <a:spcPct val="150000"/>
              </a:lnSpc>
            </a:pPr>
            <a:r>
              <a:rPr lang="en-GB" sz="2400" dirty="0">
                <a:solidFill>
                  <a:schemeClr val="tx2"/>
                </a:solidFill>
                <a:latin typeface="Arial" panose="020B0604020202020204" pitchFamily="34" charset="0"/>
                <a:cs typeface="Arial" panose="020B0604020202020204" pitchFamily="34" charset="0"/>
              </a:rPr>
              <a:t>Knowledge can quickly become outdated. </a:t>
            </a:r>
          </a:p>
          <a:p>
            <a:pPr>
              <a:lnSpc>
                <a:spcPct val="150000"/>
              </a:lnSpc>
            </a:pPr>
            <a:r>
              <a:rPr lang="en-GB" sz="2400" dirty="0">
                <a:solidFill>
                  <a:schemeClr val="tx2"/>
                </a:solidFill>
                <a:latin typeface="Arial" panose="020B0604020202020204" pitchFamily="34" charset="0"/>
                <a:cs typeface="Arial" panose="020B0604020202020204" pitchFamily="34" charset="0"/>
              </a:rPr>
              <a:t>For example, the introduction of new products such as the iPod in the recorded music sector, or of new business models like the Amazon online retail platform, has significantly changed the dynamics of competition in respective markets. </a:t>
            </a:r>
          </a:p>
        </p:txBody>
      </p:sp>
    </p:spTree>
    <p:extLst>
      <p:ext uri="{BB962C8B-B14F-4D97-AF65-F5344CB8AC3E}">
        <p14:creationId xmlns:p14="http://schemas.microsoft.com/office/powerpoint/2010/main" val="1286865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34536" y="524107"/>
            <a:ext cx="10084314" cy="4717445"/>
          </a:xfrm>
          <a:prstGeom prst="rect">
            <a:avLst/>
          </a:prstGeom>
          <a:noFill/>
        </p:spPr>
        <p:txBody>
          <a:bodyPr wrap="square" rtlCol="0">
            <a:spAutoFit/>
          </a:bodyPr>
          <a:lstStyle/>
          <a:p>
            <a:r>
              <a:rPr lang="en-GB" sz="1700" dirty="0">
                <a:solidFill>
                  <a:srgbClr val="0000FF"/>
                </a:solidFill>
              </a:rPr>
              <a:t> </a:t>
            </a:r>
          </a:p>
          <a:p>
            <a:pPr>
              <a:lnSpc>
                <a:spcPct val="150000"/>
              </a:lnSpc>
            </a:pPr>
            <a:r>
              <a:rPr lang="en-GB" sz="2400" dirty="0">
                <a:solidFill>
                  <a:schemeClr val="tx2"/>
                </a:solidFill>
                <a:latin typeface="Arial" panose="020B0604020202020204" pitchFamily="34" charset="0"/>
                <a:cs typeface="Arial" panose="020B0604020202020204" pitchFamily="34" charset="0"/>
              </a:rPr>
              <a:t>As a result, the knowledge advantages held by competitors have been rapidly eroded. </a:t>
            </a:r>
          </a:p>
          <a:p>
            <a:pPr>
              <a:lnSpc>
                <a:spcPct val="150000"/>
              </a:lnSpc>
            </a:pPr>
            <a:r>
              <a:rPr lang="en-GB" sz="2400" dirty="0">
                <a:solidFill>
                  <a:schemeClr val="tx2"/>
                </a:solidFill>
                <a:latin typeface="Arial" panose="020B0604020202020204" pitchFamily="34" charset="0"/>
                <a:cs typeface="Arial" panose="020B0604020202020204" pitchFamily="34" charset="0"/>
              </a:rPr>
              <a:t>Consequently, while organisations can develop systems to retain and protect knowledge, radical innovations in the external environment can undermine their efforts. </a:t>
            </a:r>
          </a:p>
          <a:p>
            <a:pPr>
              <a:lnSpc>
                <a:spcPct val="150000"/>
              </a:lnSpc>
            </a:pPr>
            <a:r>
              <a:rPr lang="en-GB" sz="2400" dirty="0">
                <a:solidFill>
                  <a:schemeClr val="tx2"/>
                </a:solidFill>
                <a:latin typeface="Arial" panose="020B0604020202020204" pitchFamily="34" charset="0"/>
                <a:cs typeface="Arial" panose="020B0604020202020204" pitchFamily="34" charset="0"/>
              </a:rPr>
              <a:t>It is for this reason that organisations must, alongside these efforts to retain and protect knowledge, invest in the acquisition of new knowledge through creativity and innovation.</a:t>
            </a:r>
          </a:p>
        </p:txBody>
      </p:sp>
    </p:spTree>
    <p:extLst>
      <p:ext uri="{BB962C8B-B14F-4D97-AF65-F5344CB8AC3E}">
        <p14:creationId xmlns:p14="http://schemas.microsoft.com/office/powerpoint/2010/main" val="1938496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9755" y="106878"/>
            <a:ext cx="8534400" cy="1036123"/>
          </a:xfrm>
        </p:spPr>
        <p:txBody>
          <a:bodyPr>
            <a:normAutofit/>
          </a:bodyPr>
          <a:lstStyle/>
          <a:p>
            <a:pPr algn="ctr"/>
            <a:r>
              <a:rPr lang="en-GB"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First Skill: Exercise 1</a:t>
            </a:r>
          </a:p>
        </p:txBody>
      </p:sp>
      <p:sp>
        <p:nvSpPr>
          <p:cNvPr id="3" name="Content Placeholder 2"/>
          <p:cNvSpPr>
            <a:spLocks noGrp="1"/>
          </p:cNvSpPr>
          <p:nvPr>
            <p:ph idx="1"/>
          </p:nvPr>
        </p:nvSpPr>
        <p:spPr>
          <a:xfrm>
            <a:off x="565458" y="1422070"/>
            <a:ext cx="11084235" cy="4077393"/>
          </a:xfrm>
        </p:spPr>
        <p:txBody>
          <a:bodyPr>
            <a:normAutofit/>
          </a:bodyPr>
          <a:lstStyle/>
          <a:p>
            <a:r>
              <a:rPr lang="en-GB" sz="20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000" b="1" dirty="0">
                <a:latin typeface="Arial" panose="020B0604020202020204" pitchFamily="34" charset="0"/>
                <a:cs typeface="Arial" panose="020B0604020202020204" pitchFamily="34" charset="0"/>
              </a:rPr>
              <a:t>thoughts and ideas are yours</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First Skill</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Practice vocabulary skills –</a:t>
            </a:r>
          </a:p>
          <a:p>
            <a:pPr lvl="1"/>
            <a:r>
              <a:rPr lang="en-GB" sz="2000" dirty="0">
                <a:latin typeface="Arial" panose="020B0604020202020204" pitchFamily="34" charset="0"/>
                <a:cs typeface="Arial" panose="020B0604020202020204" pitchFamily="34" charset="0"/>
              </a:rPr>
              <a:t>When you read the passage did you understand the main ideas and the supporting ideas.</a:t>
            </a:r>
          </a:p>
          <a:p>
            <a:pPr lvl="1"/>
            <a:r>
              <a:rPr lang="en-GB" sz="2000" dirty="0">
                <a:latin typeface="Arial" panose="020B0604020202020204" pitchFamily="34" charset="0"/>
                <a:cs typeface="Arial" panose="020B0604020202020204" pitchFamily="34" charset="0"/>
              </a:rPr>
              <a:t>Did you understand the meaning of the words in the passage?</a:t>
            </a:r>
          </a:p>
          <a:p>
            <a:r>
              <a:rPr lang="en-GB" sz="2000" dirty="0">
                <a:latin typeface="Arial" panose="020B0604020202020204" pitchFamily="34" charset="0"/>
                <a:cs typeface="Arial" panose="020B0604020202020204" pitchFamily="34" charset="0"/>
              </a:rPr>
              <a:t>Now rewrite the passage in your own words.</a:t>
            </a:r>
          </a:p>
          <a:p>
            <a:pPr lvl="1"/>
            <a:r>
              <a:rPr lang="en-GB" sz="2000" dirty="0">
                <a:latin typeface="Arial" panose="020B0604020202020204" pitchFamily="34" charset="0"/>
                <a:cs typeface="Arial" panose="020B0604020202020204" pitchFamily="34" charset="0"/>
              </a:rPr>
              <a:t>Are you happy with how your organised your thoughts and ideas?</a:t>
            </a:r>
          </a:p>
          <a:p>
            <a:pPr lvl="1"/>
            <a:r>
              <a:rPr lang="en-GB" sz="2000" dirty="0">
                <a:latin typeface="Arial" panose="020B0604020202020204" pitchFamily="34" charset="0"/>
                <a:cs typeface="Arial" panose="020B0604020202020204" pitchFamily="34" charset="0"/>
              </a:rPr>
              <a:t>Does the passage read well?</a:t>
            </a:r>
          </a:p>
          <a:p>
            <a:pPr lvl="1"/>
            <a:r>
              <a:rPr lang="en-GB" sz="2000" dirty="0">
                <a:latin typeface="Arial" panose="020B0604020202020204" pitchFamily="34" charset="0"/>
                <a:cs typeface="Arial" panose="020B0604020202020204" pitchFamily="34" charset="0"/>
              </a:rPr>
              <a:t>Is the grammar clear with good punctuation?</a:t>
            </a:r>
          </a:p>
        </p:txBody>
      </p:sp>
    </p:spTree>
    <p:extLst>
      <p:ext uri="{BB962C8B-B14F-4D97-AF65-F5344CB8AC3E}">
        <p14:creationId xmlns:p14="http://schemas.microsoft.com/office/powerpoint/2010/main" val="2745117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First Skill </a:t>
            </a:r>
          </a:p>
        </p:txBody>
      </p:sp>
      <p:sp>
        <p:nvSpPr>
          <p:cNvPr id="3" name="TextBox 2"/>
          <p:cNvSpPr txBox="1"/>
          <p:nvPr/>
        </p:nvSpPr>
        <p:spPr>
          <a:xfrm>
            <a:off x="379140" y="1358595"/>
            <a:ext cx="10789727" cy="409342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you start the BA.</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make any more changes to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245222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274" y="4493623"/>
            <a:ext cx="11036733" cy="992777"/>
          </a:xfrm>
        </p:spPr>
        <p:txBody>
          <a:bodyPr>
            <a:normAutofit/>
          </a:bodyPr>
          <a:lstStyle/>
          <a:p>
            <a:pPr algn="l"/>
            <a:r>
              <a:rPr lang="en-GB" sz="2000" dirty="0">
                <a:solidFill>
                  <a:srgbClr val="0000FF"/>
                </a:solidFill>
                <a:latin typeface="Arial" panose="020B0604020202020204" pitchFamily="34" charset="0"/>
                <a:cs typeface="Arial" panose="020B0604020202020204" pitchFamily="34" charset="0"/>
              </a:rPr>
              <a:t>REMEMBER </a:t>
            </a:r>
            <a:r>
              <a:rPr lang="en-GB" sz="2000" cap="none" dirty="0">
                <a:latin typeface="Arial" panose="020B0604020202020204" pitchFamily="34" charset="0"/>
                <a:ea typeface="+mn-ea"/>
                <a:cs typeface="Arial" panose="020B0604020202020204" pitchFamily="34" charset="0"/>
              </a:rPr>
              <a:t>you</a:t>
            </a:r>
            <a:r>
              <a:rPr lang="en-GB" sz="2000" dirty="0">
                <a:latin typeface="Arial" panose="020B0604020202020204" pitchFamily="34" charset="0"/>
                <a:cs typeface="Arial" panose="020B0604020202020204" pitchFamily="34" charset="0"/>
              </a:rPr>
              <a:t> </a:t>
            </a:r>
            <a:r>
              <a:rPr lang="en-GB" sz="2000" cap="none" dirty="0">
                <a:latin typeface="Arial" panose="020B0604020202020204" pitchFamily="34" charset="0"/>
                <a:ea typeface="+mn-ea"/>
                <a:cs typeface="Arial" panose="020B0604020202020204" pitchFamily="34" charset="0"/>
              </a:rPr>
              <a:t>are communicating your </a:t>
            </a:r>
            <a:r>
              <a:rPr lang="en-GB" sz="2000" b="1" cap="none" dirty="0">
                <a:latin typeface="Arial" panose="020B0604020202020204" pitchFamily="34" charset="0"/>
                <a:ea typeface="+mn-ea"/>
                <a:cs typeface="Arial" panose="020B0604020202020204" pitchFamily="34" charset="0"/>
              </a:rPr>
              <a:t>thoughts and ideas</a:t>
            </a:r>
            <a:r>
              <a:rPr lang="en-GB" sz="2000" cap="none" dirty="0">
                <a:latin typeface="Arial" panose="020B0604020202020204" pitchFamily="34" charset="0"/>
                <a:ea typeface="+mn-ea"/>
                <a:cs typeface="Arial" panose="020B0604020202020204" pitchFamily="34" charset="0"/>
              </a:rPr>
              <a:t> so don’t be afraid to communicate using pictures to complement your text.</a:t>
            </a:r>
          </a:p>
        </p:txBody>
      </p:sp>
      <p:sp>
        <p:nvSpPr>
          <p:cNvPr id="3" name="Content Placeholder 2"/>
          <p:cNvSpPr>
            <a:spLocks noGrp="1"/>
          </p:cNvSpPr>
          <p:nvPr>
            <p:ph idx="1"/>
          </p:nvPr>
        </p:nvSpPr>
        <p:spPr>
          <a:xfrm>
            <a:off x="510245" y="1371600"/>
            <a:ext cx="10739850" cy="2840510"/>
          </a:xfrm>
        </p:spPr>
        <p:txBody>
          <a:bodyPr>
            <a:normAutofit/>
          </a:bodyPr>
          <a:lstStyle/>
          <a:p>
            <a:r>
              <a:rPr lang="en-GB" dirty="0">
                <a:latin typeface="Arial" panose="020B0604020202020204" pitchFamily="34" charset="0"/>
                <a:cs typeface="Arial" panose="020B0604020202020204" pitchFamily="34" charset="0"/>
              </a:rPr>
              <a:t>Now recreate the passage as a picture or a flow diagram.</a:t>
            </a:r>
          </a:p>
          <a:p>
            <a:pPr lvl="1"/>
            <a:r>
              <a:rPr lang="en-GB" sz="2000" dirty="0">
                <a:latin typeface="Arial" panose="020B0604020202020204" pitchFamily="34" charset="0"/>
                <a:cs typeface="Arial" panose="020B0604020202020204" pitchFamily="34" charset="0"/>
              </a:rPr>
              <a:t>Are you happy with how you organised your thoughts and ideas in the picture / flow diagram.</a:t>
            </a:r>
          </a:p>
          <a:p>
            <a:pPr lvl="1"/>
            <a:r>
              <a:rPr lang="en-GB" sz="2000" dirty="0">
                <a:latin typeface="Arial" panose="020B0604020202020204" pitchFamily="34" charset="0"/>
                <a:cs typeface="Arial" panose="020B0604020202020204" pitchFamily="34" charset="0"/>
              </a:rPr>
              <a:t>Does the picture show your thoughts and ideas.</a:t>
            </a:r>
          </a:p>
          <a:p>
            <a:pPr lvl="1"/>
            <a:r>
              <a:rPr lang="en-GB" sz="2000" dirty="0">
                <a:latin typeface="Arial" panose="020B0604020202020204" pitchFamily="34" charset="0"/>
                <a:cs typeface="Arial" panose="020B0604020202020204" pitchFamily="34" charset="0"/>
              </a:rPr>
              <a:t>Is your presentation better or worse when you rewrote the passage or when you created it as a picture?</a:t>
            </a:r>
          </a:p>
        </p:txBody>
      </p:sp>
      <p:sp>
        <p:nvSpPr>
          <p:cNvPr id="5" name="Title 1"/>
          <p:cNvSpPr txBox="1">
            <a:spLocks/>
          </p:cNvSpPr>
          <p:nvPr/>
        </p:nvSpPr>
        <p:spPr>
          <a:xfrm>
            <a:off x="1466004" y="191662"/>
            <a:ext cx="8534400" cy="1036123"/>
          </a:xfrm>
          <a:prstGeom prst="rect">
            <a:avLst/>
          </a:prstGeom>
          <a:effectLst/>
        </p:spPr>
        <p:txBody>
          <a:bodyPr vert="horz" lIns="91440" tIns="45720" rIns="91440" bIns="45720" rtlCol="0" anchor="ctr">
            <a:normAutofit fontScale="975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First Skill: Exercise 2</a:t>
            </a:r>
          </a:p>
        </p:txBody>
      </p:sp>
    </p:spTree>
    <p:extLst>
      <p:ext uri="{BB962C8B-B14F-4D97-AF65-F5344CB8AC3E}">
        <p14:creationId xmlns:p14="http://schemas.microsoft.com/office/powerpoint/2010/main" val="1275588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First Skill </a:t>
            </a:r>
          </a:p>
        </p:txBody>
      </p:sp>
      <p:sp>
        <p:nvSpPr>
          <p:cNvPr id="3" name="TextBox 2"/>
          <p:cNvSpPr txBox="1"/>
          <p:nvPr/>
        </p:nvSpPr>
        <p:spPr>
          <a:xfrm>
            <a:off x="379140" y="1243940"/>
            <a:ext cx="10789727" cy="409342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the new term.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make any more changes to this skill?</a:t>
            </a:r>
          </a:p>
          <a:p>
            <a:r>
              <a:rPr lang="en-GB" sz="2000" b="1" dirty="0">
                <a:latin typeface="Arial" panose="020B0604020202020204" pitchFamily="34" charset="0"/>
                <a:cs typeface="Arial" panose="020B0604020202020204" pitchFamily="34" charset="0"/>
              </a:rPr>
              <a:t>	</a:t>
            </a:r>
          </a:p>
          <a:p>
            <a:r>
              <a:rPr lang="en-GB" sz="2000" b="1" dirty="0">
                <a:latin typeface="Arial" panose="020B0604020202020204" pitchFamily="34" charset="0"/>
                <a:cs typeface="Arial" panose="020B0604020202020204" pitchFamily="34" charset="0"/>
              </a:rPr>
              <a:t>	Did you communicate better with text or creating a picture?</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179751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715" y="973014"/>
            <a:ext cx="10711543" cy="1938992"/>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Confirm that you understand other authors’ work and show respect to their work – </a:t>
            </a:r>
            <a:r>
              <a:rPr lang="en-GB" sz="2000" b="1" dirty="0">
                <a:latin typeface="Arial" panose="020B0604020202020204" pitchFamily="34" charset="0"/>
                <a:cs typeface="Arial" panose="020B0604020202020204" pitchFamily="34" charset="0"/>
              </a:rPr>
              <a:t>reference correctly</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Second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Have you read and understood the reference guide?</a:t>
            </a:r>
          </a:p>
          <a:p>
            <a:pPr lvl="1"/>
            <a:endParaRPr lang="en-GB" sz="20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
        <p:nvSpPr>
          <p:cNvPr id="3" name="Title 1"/>
          <p:cNvSpPr txBox="1">
            <a:spLocks/>
          </p:cNvSpPr>
          <p:nvPr/>
        </p:nvSpPr>
        <p:spPr>
          <a:xfrm>
            <a:off x="1489755" y="249129"/>
            <a:ext cx="8534400" cy="81023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1: Second Skill: Exercise 1 </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7732934" y="2479839"/>
            <a:ext cx="2405358" cy="31106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A close up of a logo&#10;&#10;Description automatically generated">
            <a:hlinkClick r:id="rId4"/>
            <a:extLst>
              <a:ext uri="{FF2B5EF4-FFF2-40B4-BE49-F238E27FC236}">
                <a16:creationId xmlns:a16="http://schemas.microsoft.com/office/drawing/2014/main" id="{BFCA5785-CD7D-453B-821D-A541096F52D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2410148" y="2344118"/>
            <a:ext cx="2048919" cy="32463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76099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037805" y="421069"/>
            <a:ext cx="7163389" cy="95621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Second Skill: Exercise 1 </a:t>
            </a:r>
          </a:p>
        </p:txBody>
      </p:sp>
      <p:sp>
        <p:nvSpPr>
          <p:cNvPr id="5" name="TextBox 4"/>
          <p:cNvSpPr txBox="1"/>
          <p:nvPr/>
        </p:nvSpPr>
        <p:spPr>
          <a:xfrm>
            <a:off x="2759430" y="1205346"/>
            <a:ext cx="9049394" cy="4154984"/>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1400" b="1" dirty="0">
                <a:solidFill>
                  <a:schemeClr val="tx2"/>
                </a:solidFill>
                <a:latin typeface="Arial" panose="020B0604020202020204" pitchFamily="34" charset="0"/>
                <a:cs typeface="Arial" panose="020B0604020202020204" pitchFamily="34" charset="0"/>
              </a:rPr>
              <a:t>According to Johansson  (Johansson et al (1993)), a process can be defined as the constitution of links between activities and the transformation that takes place within the process. This can include the upstream part of the value chain as a possible recipient of the process outfit therefore, every process has the following characteristics:</a:t>
            </a:r>
          </a:p>
          <a:p>
            <a:r>
              <a:rPr lang="en-GB" sz="1400" b="1" dirty="0">
                <a:solidFill>
                  <a:schemeClr val="tx2"/>
                </a:solidFill>
                <a:latin typeface="Arial" panose="020B0604020202020204" pitchFamily="34" charset="0"/>
                <a:cs typeface="Arial" panose="020B0604020202020204" pitchFamily="34" charset="0"/>
              </a:rPr>
              <a:t> </a:t>
            </a:r>
          </a:p>
          <a:p>
            <a:pPr lvl="0"/>
            <a:r>
              <a:rPr lang="en-GB" sz="1400" b="1" dirty="0">
                <a:solidFill>
                  <a:schemeClr val="tx2"/>
                </a:solidFill>
                <a:latin typeface="Arial" panose="020B0604020202020204" pitchFamily="34" charset="0"/>
                <a:cs typeface="Arial" panose="020B0604020202020204" pitchFamily="34" charset="0"/>
              </a:rPr>
              <a:t>Definability: it must have clearly defined boundaries, input and output.</a:t>
            </a:r>
          </a:p>
          <a:p>
            <a:pPr lvl="0"/>
            <a:r>
              <a:rPr lang="en-GB" sz="1400" b="1" dirty="0">
                <a:solidFill>
                  <a:schemeClr val="tx2"/>
                </a:solidFill>
                <a:latin typeface="Arial" panose="020B0604020202020204" pitchFamily="34" charset="0"/>
                <a:cs typeface="Arial" panose="020B0604020202020204" pitchFamily="34" charset="0"/>
              </a:rPr>
              <a:t>Order: it must consist of activities that are ordered according to their position in time and space.</a:t>
            </a:r>
          </a:p>
          <a:p>
            <a:pPr lvl="0"/>
            <a:r>
              <a:rPr lang="en-GB" sz="1400" b="1" dirty="0">
                <a:solidFill>
                  <a:schemeClr val="tx2"/>
                </a:solidFill>
                <a:latin typeface="Arial" panose="020B0604020202020204" pitchFamily="34" charset="0"/>
                <a:cs typeface="Arial" panose="020B0604020202020204" pitchFamily="34" charset="0"/>
              </a:rPr>
              <a:t>Customer: there must be a recipient of the process as outcome.</a:t>
            </a:r>
          </a:p>
          <a:p>
            <a:pPr lvl="0"/>
            <a:r>
              <a:rPr lang="en-GB" sz="1400" b="1" dirty="0">
                <a:solidFill>
                  <a:schemeClr val="tx2"/>
                </a:solidFill>
                <a:latin typeface="Arial" panose="020B0604020202020204" pitchFamily="34" charset="0"/>
                <a:cs typeface="Arial" panose="020B0604020202020204" pitchFamily="34" charset="0"/>
              </a:rPr>
              <a:t>Value adding: the transformation taking place within the process must add value to the recipient, either upstream downstream</a:t>
            </a:r>
          </a:p>
          <a:p>
            <a:pPr lvl="0"/>
            <a:r>
              <a:rPr lang="en-GB" sz="1400" b="1" dirty="0">
                <a:solidFill>
                  <a:schemeClr val="tx2"/>
                </a:solidFill>
                <a:latin typeface="Arial" panose="020B0604020202020204" pitchFamily="34" charset="0"/>
                <a:cs typeface="Arial" panose="020B0604020202020204" pitchFamily="34" charset="0"/>
              </a:rPr>
              <a:t>Embeddedness: a process cannot exist in and of itself; it must be embedded in an organisational structure.</a:t>
            </a:r>
          </a:p>
          <a:p>
            <a:pPr lvl="0"/>
            <a:r>
              <a:rPr lang="en-GB" sz="1400" b="1" dirty="0">
                <a:solidFill>
                  <a:schemeClr val="tx2"/>
                </a:solidFill>
                <a:latin typeface="Arial" panose="020B0604020202020204" pitchFamily="34" charset="0"/>
                <a:cs typeface="Arial" panose="020B0604020202020204" pitchFamily="34" charset="0"/>
              </a:rPr>
              <a:t>Cross functionality: a process regularly can, but not necessarily must, span several functions.</a:t>
            </a:r>
          </a:p>
          <a:p>
            <a:endParaRPr lang="en-GB" sz="2000" dirty="0">
              <a:solidFill>
                <a:schemeClr val="tx2"/>
              </a:solidFill>
              <a:latin typeface="Arial" panose="020B0604020202020204" pitchFamily="34" charset="0"/>
              <a:cs typeface="Arial" panose="020B0604020202020204" pitchFamily="34" charset="0"/>
            </a:endParaRPr>
          </a:p>
          <a:p>
            <a:r>
              <a:rPr lang="en-GB" sz="1400" b="1" dirty="0">
                <a:solidFill>
                  <a:schemeClr val="tx2"/>
                </a:solidFill>
                <a:latin typeface="Arial" panose="020B0604020202020204" pitchFamily="34" charset="0"/>
                <a:cs typeface="Arial" panose="020B0604020202020204" pitchFamily="34" charset="0"/>
              </a:rPr>
              <a:t>Bookboon – Project management page 12 – https://</a:t>
            </a:r>
            <a:r>
              <a:rPr lang="en-GB" sz="1400" b="1" dirty="0" err="1">
                <a:solidFill>
                  <a:schemeClr val="tx2"/>
                </a:solidFill>
                <a:latin typeface="Arial" panose="020B0604020202020204" pitchFamily="34" charset="0"/>
                <a:cs typeface="Arial" panose="020B0604020202020204" pitchFamily="34" charset="0"/>
              </a:rPr>
              <a:t>bookboon.com</a:t>
            </a:r>
            <a:r>
              <a:rPr lang="en-GB" sz="1400" b="1" dirty="0">
                <a:solidFill>
                  <a:schemeClr val="tx2"/>
                </a:solidFill>
                <a:latin typeface="Arial" panose="020B0604020202020204" pitchFamily="34" charset="0"/>
                <a:cs typeface="Arial" panose="020B0604020202020204" pitchFamily="34" charset="0"/>
              </a:rPr>
              <a:t>/</a:t>
            </a:r>
            <a:r>
              <a:rPr lang="en-GB" sz="1400" b="1" dirty="0" err="1">
                <a:solidFill>
                  <a:schemeClr val="tx2"/>
                </a:solidFill>
                <a:latin typeface="Arial" panose="020B0604020202020204" pitchFamily="34" charset="0"/>
                <a:cs typeface="Arial" panose="020B0604020202020204" pitchFamily="34" charset="0"/>
              </a:rPr>
              <a:t>en</a:t>
            </a:r>
            <a:r>
              <a:rPr lang="en-GB" sz="1400" b="1" dirty="0">
                <a:solidFill>
                  <a:schemeClr val="tx2"/>
                </a:solidFill>
                <a:latin typeface="Arial" panose="020B0604020202020204" pitchFamily="34" charset="0"/>
                <a:cs typeface="Arial" panose="020B0604020202020204" pitchFamily="34" charset="0"/>
              </a:rPr>
              <a:t>/</a:t>
            </a:r>
            <a:r>
              <a:rPr lang="en-GB" sz="1400" b="1" dirty="0" err="1">
                <a:solidFill>
                  <a:schemeClr val="tx2"/>
                </a:solidFill>
                <a:latin typeface="Arial" panose="020B0604020202020204" pitchFamily="34" charset="0"/>
                <a:cs typeface="Arial" panose="020B0604020202020204" pitchFamily="34" charset="0"/>
              </a:rPr>
              <a:t>projectmanagement-ebook</a:t>
            </a:r>
            <a:endParaRPr lang="en-GB" sz="1400" b="1" dirty="0">
              <a:solidFill>
                <a:schemeClr val="tx2"/>
              </a:solidFill>
              <a:latin typeface="Arial" panose="020B0604020202020204" pitchFamily="34" charset="0"/>
              <a:cs typeface="Arial" panose="020B0604020202020204" pitchFamily="34" charset="0"/>
            </a:endParaRPr>
          </a:p>
          <a:p>
            <a:endParaRPr lang="en-GB" sz="1400" b="1" dirty="0">
              <a:solidFill>
                <a:schemeClr val="tx2"/>
              </a:solidFill>
              <a:latin typeface="Arial" panose="020B0604020202020204" pitchFamily="34" charset="0"/>
              <a:cs typeface="Arial" panose="020B0604020202020204" pitchFamily="34" charset="0"/>
            </a:endParaRPr>
          </a:p>
          <a:p>
            <a:r>
              <a:rPr lang="en-GB" sz="1400" b="1" dirty="0">
                <a:solidFill>
                  <a:schemeClr val="tx2"/>
                </a:solidFill>
                <a:latin typeface="Arial" panose="020B0604020202020204" pitchFamily="34" charset="0"/>
                <a:cs typeface="Arial" panose="020B0604020202020204" pitchFamily="34" charset="0"/>
              </a:rPr>
              <a:t>Write out as a correct reference.</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51800" y="1377287"/>
            <a:ext cx="2410016" cy="31166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52185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Second Skill </a:t>
            </a:r>
          </a:p>
        </p:txBody>
      </p:sp>
      <p:sp>
        <p:nvSpPr>
          <p:cNvPr id="3" name="TextBox 2"/>
          <p:cNvSpPr txBox="1"/>
          <p:nvPr/>
        </p:nvSpPr>
        <p:spPr>
          <a:xfrm>
            <a:off x="379140" y="1255815"/>
            <a:ext cx="10789727" cy="409342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write the reference correctly – Author, year, page number?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the new term.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309832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89755" y="196878"/>
            <a:ext cx="8534400" cy="63914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Second Skill: Exercise 2 </a:t>
            </a:r>
          </a:p>
        </p:txBody>
      </p:sp>
      <p:sp>
        <p:nvSpPr>
          <p:cNvPr id="3" name="TextBox 2"/>
          <p:cNvSpPr txBox="1"/>
          <p:nvPr/>
        </p:nvSpPr>
        <p:spPr>
          <a:xfrm>
            <a:off x="866107" y="1221970"/>
            <a:ext cx="10459786" cy="3908762"/>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Referring to the Project Management book– page 29 </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Project Kick-off Meeting</a:t>
            </a:r>
          </a:p>
          <a:p>
            <a:endParaRPr lang="en-GB" sz="2000"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Experienced project managers know that it is crucial to get projects off to a good start.  According to one veteran project manager:  “ the first team meeting sets the tone for how the team will work together. If it is disorganised, or becomes bogged down with little sense of closure, then this can often become a self-fulfilling prophecy for subsequent group work. On the other hand, if it is crisply run, focusing on real issues and concerns in an honest and straightforward manner, members come away excited about being part of the project team.” (</a:t>
            </a:r>
            <a:r>
              <a:rPr lang="en-GB" dirty="0" err="1">
                <a:solidFill>
                  <a:schemeClr val="tx2"/>
                </a:solidFill>
                <a:latin typeface="Arial" panose="020B0604020202020204" pitchFamily="34" charset="0"/>
                <a:cs typeface="Arial" panose="020B0604020202020204" pitchFamily="34" charset="0"/>
              </a:rPr>
              <a:t>Gray</a:t>
            </a:r>
            <a:r>
              <a:rPr lang="en-GB" dirty="0">
                <a:solidFill>
                  <a:schemeClr val="tx2"/>
                </a:solidFill>
                <a:latin typeface="Arial" panose="020B0604020202020204" pitchFamily="34" charset="0"/>
                <a:cs typeface="Arial" panose="020B0604020202020204" pitchFamily="34" charset="0"/>
              </a:rPr>
              <a:t>/Larson 2002)</a:t>
            </a:r>
          </a:p>
          <a:p>
            <a:endParaRPr lang="en-GB" sz="2000" dirty="0">
              <a:solidFill>
                <a:schemeClr val="tx2"/>
              </a:solidFill>
              <a:latin typeface="Arial" panose="020B0604020202020204" pitchFamily="34" charset="0"/>
              <a:cs typeface="Arial" panose="020B0604020202020204" pitchFamily="34" charset="0"/>
            </a:endParaRP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Write the above paragraph from the project management book out as a correct reference.</a:t>
            </a:r>
          </a:p>
        </p:txBody>
      </p:sp>
    </p:spTree>
    <p:extLst>
      <p:ext uri="{BB962C8B-B14F-4D97-AF65-F5344CB8AC3E}">
        <p14:creationId xmlns:p14="http://schemas.microsoft.com/office/powerpoint/2010/main" val="3081971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Second Skill </a:t>
            </a:r>
          </a:p>
        </p:txBody>
      </p:sp>
      <p:sp>
        <p:nvSpPr>
          <p:cNvPr id="3" name="TextBox 2"/>
          <p:cNvSpPr txBox="1"/>
          <p:nvPr/>
        </p:nvSpPr>
        <p:spPr>
          <a:xfrm>
            <a:off x="379140" y="1255815"/>
            <a:ext cx="10789727" cy="409342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write the reference correctly – Author , year, page number?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the new term.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577092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4933" y="1163275"/>
            <a:ext cx="10664041" cy="1323439"/>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Show that you can tell apart your own thoughts from those of others – </a:t>
            </a:r>
            <a:r>
              <a:rPr lang="en-GB" sz="2000" b="1" dirty="0">
                <a:latin typeface="Arial" panose="020B0604020202020204" pitchFamily="34" charset="0"/>
                <a:cs typeface="Arial" panose="020B0604020202020204" pitchFamily="34" charset="0"/>
              </a:rPr>
              <a:t>originate with you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Third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
        <p:nvSpPr>
          <p:cNvPr id="3" name="Title 1"/>
          <p:cNvSpPr txBox="1">
            <a:spLocks/>
          </p:cNvSpPr>
          <p:nvPr/>
        </p:nvSpPr>
        <p:spPr>
          <a:xfrm>
            <a:off x="1489754" y="46742"/>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2: Third Skill: Exercise 1 </a:t>
            </a:r>
          </a:p>
        </p:txBody>
      </p:sp>
      <p:sp>
        <p:nvSpPr>
          <p:cNvPr id="4" name="TextBox 3"/>
          <p:cNvSpPr txBox="1"/>
          <p:nvPr/>
        </p:nvSpPr>
        <p:spPr>
          <a:xfrm>
            <a:off x="941712" y="1988366"/>
            <a:ext cx="10527476" cy="2862322"/>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Referring to the statement below write down if you agree or disagree with the statement, and state why you agree or disagree with the statement?</a:t>
            </a:r>
          </a:p>
          <a:p>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hlinkClick r:id="rId2"/>
              </a:rPr>
              <a:t>Who Is More Important To A Company: Its Customers Or Its Employees?</a:t>
            </a:r>
            <a:endParaRPr lang="en-GB" sz="2000" dirty="0">
              <a:solidFill>
                <a:schemeClr val="tx2"/>
              </a:solidFill>
              <a:latin typeface="Arial" panose="020B0604020202020204" pitchFamily="34" charset="0"/>
              <a:cs typeface="Arial" panose="020B0604020202020204" pitchFamily="34" charset="0"/>
            </a:endParaRPr>
          </a:p>
          <a:p>
            <a:br>
              <a:rPr lang="en-GB" sz="2000" dirty="0">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Write an account of your agreement or disagreement with the statement and include the statement in quotes along with the correct reference.  </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Remember you are practicing writing your own thoughts - original thought on the matter.</a:t>
            </a:r>
          </a:p>
        </p:txBody>
      </p:sp>
    </p:spTree>
    <p:extLst>
      <p:ext uri="{BB962C8B-B14F-4D97-AF65-F5344CB8AC3E}">
        <p14:creationId xmlns:p14="http://schemas.microsoft.com/office/powerpoint/2010/main" val="3174987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166827"/>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Third Skill </a:t>
            </a:r>
          </a:p>
        </p:txBody>
      </p:sp>
      <p:sp>
        <p:nvSpPr>
          <p:cNvPr id="3" name="TextBox 2"/>
          <p:cNvSpPr txBox="1"/>
          <p:nvPr/>
        </p:nvSpPr>
        <p:spPr>
          <a:xfrm>
            <a:off x="379140" y="866663"/>
            <a:ext cx="10632849"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write you own thoughts well?</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write the reference correctly – Author , year, page number?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you begin the BA.</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2762988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16533"/>
            <a:ext cx="11704123" cy="430887"/>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 Make the topic your own – </a:t>
            </a:r>
            <a:r>
              <a:rPr lang="en-GB" sz="2000" b="1" dirty="0">
                <a:latin typeface="Arial" panose="020B0604020202020204" pitchFamily="34" charset="0"/>
                <a:cs typeface="Arial" panose="020B0604020202020204" pitchFamily="34" charset="0"/>
              </a:rPr>
              <a:t>have confidence, you can do it. </a:t>
            </a:r>
            <a:r>
              <a:rPr lang="en-GB" sz="2200" dirty="0"/>
              <a:t>(</a:t>
            </a:r>
            <a:r>
              <a:rPr lang="en-GB" sz="2200" b="1" dirty="0">
                <a:solidFill>
                  <a:srgbClr val="0000FF"/>
                </a:solidFill>
              </a:rPr>
              <a:t>Fourth Skill</a:t>
            </a:r>
            <a:r>
              <a:rPr lang="en-GB" sz="2200" dirty="0"/>
              <a:t>)</a:t>
            </a:r>
          </a:p>
        </p:txBody>
      </p:sp>
      <p:sp>
        <p:nvSpPr>
          <p:cNvPr id="3" name="Title 1"/>
          <p:cNvSpPr txBox="1">
            <a:spLocks/>
          </p:cNvSpPr>
          <p:nvPr/>
        </p:nvSpPr>
        <p:spPr>
          <a:xfrm>
            <a:off x="1528944" y="0"/>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err="1">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a:t>
            </a: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2: Fourth Skill: Exercise 1 </a:t>
            </a:r>
          </a:p>
        </p:txBody>
      </p:sp>
      <p:sp>
        <p:nvSpPr>
          <p:cNvPr id="4" name="TextBox 3"/>
          <p:cNvSpPr txBox="1"/>
          <p:nvPr/>
        </p:nvSpPr>
        <p:spPr>
          <a:xfrm>
            <a:off x="514003" y="1650643"/>
            <a:ext cx="11346874" cy="4062651"/>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Discuss on your WhatsApp group if you agree or disagree with the following statement.  State why you agree or disagree with the statement.</a:t>
            </a:r>
          </a:p>
          <a:p>
            <a:br>
              <a:rPr lang="en-GB" sz="2000" dirty="0">
                <a:solidFill>
                  <a:srgbClr val="0000FF"/>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br>
            <a:r>
              <a:rPr lang="en-GB" sz="2000" dirty="0">
                <a:solidFill>
                  <a:srgbClr val="FF0000"/>
                </a:solidFill>
                <a:latin typeface="Arial" panose="020B0604020202020204" pitchFamily="34" charset="0"/>
                <a:cs typeface="Arial" panose="020B0604020202020204" pitchFamily="34" charset="0"/>
              </a:rPr>
              <a:t>Robles, M.M. (2012) “Implications for Business Educators”, in Maund, A. Schriek, M. and Tinkler, P. T. (2017) </a:t>
            </a:r>
            <a:r>
              <a:rPr lang="en-GB" sz="2000" i="1" dirty="0">
                <a:solidFill>
                  <a:srgbClr val="FF0000"/>
                </a:solidFill>
                <a:latin typeface="Arial" panose="020B0604020202020204" pitchFamily="34" charset="0"/>
                <a:cs typeface="Arial" panose="020B0604020202020204" pitchFamily="34" charset="0"/>
              </a:rPr>
              <a:t>Certificate in Higher Education: Skills for the Workplace. London. Sage</a:t>
            </a:r>
            <a:r>
              <a:rPr lang="en-GB" sz="2000" dirty="0">
                <a:solidFill>
                  <a:srgbClr val="FF0000"/>
                </a:solidFill>
                <a:latin typeface="Arial" panose="020B0604020202020204" pitchFamily="34" charset="0"/>
                <a:cs typeface="Arial" panose="020B0604020202020204" pitchFamily="34" charset="0"/>
              </a:rPr>
              <a:t>, pp. 519–521.</a:t>
            </a:r>
          </a:p>
          <a:p>
            <a:endParaRPr lang="en-GB" sz="2000" dirty="0">
              <a:solidFill>
                <a:srgbClr val="0000FF"/>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Write an account of your view of the outcome of the discussion. Did you agree or disagree on the statement discussed and why?</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You must </a:t>
            </a:r>
            <a:r>
              <a:rPr lang="en-GB" sz="2000" b="1" dirty="0">
                <a:solidFill>
                  <a:schemeClr val="tx2"/>
                </a:solidFill>
                <a:latin typeface="Arial" panose="020B0604020202020204" pitchFamily="34" charset="0"/>
                <a:cs typeface="Arial" panose="020B0604020202020204" pitchFamily="34" charset="0"/>
              </a:rPr>
              <a:t>write in your own words</a:t>
            </a:r>
            <a:r>
              <a:rPr lang="en-GB" sz="2000" dirty="0">
                <a:solidFill>
                  <a:schemeClr val="tx2"/>
                </a:solidFill>
                <a:latin typeface="Arial" panose="020B0604020202020204" pitchFamily="34" charset="0"/>
                <a:cs typeface="Arial" panose="020B0604020202020204" pitchFamily="34" charset="0"/>
              </a:rPr>
              <a:t> this is an individual task not a joint task.</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Remember you are practicing writing your own thoughts - original thought on the 	matter – </a:t>
            </a:r>
            <a:r>
              <a:rPr lang="en-GB" sz="2000" b="1" dirty="0">
                <a:solidFill>
                  <a:schemeClr val="tx2"/>
                </a:solidFill>
                <a:latin typeface="Arial" panose="020B0604020202020204" pitchFamily="34" charset="0"/>
                <a:cs typeface="Arial" panose="020B0604020202020204" pitchFamily="34" charset="0"/>
              </a:rPr>
              <a:t>your written account NOT</a:t>
            </a:r>
            <a:r>
              <a:rPr lang="en-GB" sz="2000" dirty="0">
                <a:solidFill>
                  <a:schemeClr val="tx2"/>
                </a:solidFill>
                <a:latin typeface="Arial" panose="020B0604020202020204" pitchFamily="34" charset="0"/>
                <a:cs typeface="Arial" panose="020B0604020202020204" pitchFamily="34" charset="0"/>
              </a:rPr>
              <a:t> some </a:t>
            </a:r>
            <a:r>
              <a:rPr lang="en-GB" sz="2000" b="1" dirty="0">
                <a:solidFill>
                  <a:schemeClr val="tx2"/>
                </a:solidFill>
                <a:latin typeface="Arial" panose="020B0604020202020204" pitchFamily="34" charset="0"/>
                <a:cs typeface="Arial" panose="020B0604020202020204" pitchFamily="34" charset="0"/>
              </a:rPr>
              <a:t>other person’s written account</a:t>
            </a:r>
            <a:r>
              <a:rPr lang="en-GB" sz="2000" dirty="0">
                <a:solidFill>
                  <a:schemeClr val="tx2"/>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351407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Fourth Skill </a:t>
            </a:r>
          </a:p>
        </p:txBody>
      </p:sp>
      <p:sp>
        <p:nvSpPr>
          <p:cNvPr id="3" name="TextBox 2"/>
          <p:cNvSpPr txBox="1"/>
          <p:nvPr/>
        </p:nvSpPr>
        <p:spPr>
          <a:xfrm>
            <a:off x="379140" y="1014760"/>
            <a:ext cx="10789727" cy="4401205"/>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write your account of the discussion in your own words or was it 	similar to any another person in your group?</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the new term.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17246124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924" y="1074509"/>
            <a:ext cx="11495314" cy="4708981"/>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Reading Skills – When we read, we need to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choice of words used,</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tone and style of the passage,</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organisation of ideas,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draw an informed conclusion.</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Writing Skills – When we write, we need to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choice of words,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have good sentence structure,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manage good grammatical structure,</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show clarity and meaning so that you are improving the progression of ideas along paragraphs.</a:t>
            </a:r>
          </a:p>
          <a:p>
            <a:pPr lvl="1"/>
            <a:endParaRPr lang="en-GB" sz="2000" dirty="0">
              <a:latin typeface="Arial" panose="020B0604020202020204" pitchFamily="34" charset="0"/>
              <a:cs typeface="Arial" panose="020B0604020202020204" pitchFamily="34" charset="0"/>
            </a:endParaRPr>
          </a:p>
        </p:txBody>
      </p:sp>
      <p:sp>
        <p:nvSpPr>
          <p:cNvPr id="3" name="Title 1"/>
          <p:cNvSpPr txBox="1">
            <a:spLocks/>
          </p:cNvSpPr>
          <p:nvPr/>
        </p:nvSpPr>
        <p:spPr>
          <a:xfrm>
            <a:off x="1525381" y="0"/>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3: Fifth Skill: Exercise </a:t>
            </a:r>
            <a:r>
              <a:rPr lang="en-GB" sz="3200" dirty="0">
                <a:solidFill>
                  <a:srgbClr val="D60093"/>
                </a:solidFill>
                <a:latin typeface="Arial" panose="020B0604020202020204" pitchFamily="34" charset="0"/>
                <a:cs typeface="Arial" panose="020B0604020202020204" pitchFamily="34" charset="0"/>
              </a:rPr>
              <a:t>1 </a:t>
            </a:r>
          </a:p>
        </p:txBody>
      </p:sp>
    </p:spTree>
    <p:extLst>
      <p:ext uri="{BB962C8B-B14F-4D97-AF65-F5344CB8AC3E}">
        <p14:creationId xmlns:p14="http://schemas.microsoft.com/office/powerpoint/2010/main" val="2461355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39" y="794685"/>
            <a:ext cx="11874137" cy="5401479"/>
          </a:xfrm>
          <a:prstGeom prst="rect">
            <a:avLst/>
          </a:prstGeom>
          <a:noFill/>
        </p:spPr>
        <p:txBody>
          <a:bodyPr wrap="square" rtlCol="0">
            <a:spAutoFit/>
          </a:bodyPr>
          <a:lstStyle/>
          <a:p>
            <a:r>
              <a:rPr lang="en-GB" sz="1900" b="1" dirty="0">
                <a:latin typeface="Arial" panose="020B0604020202020204" pitchFamily="34" charset="0"/>
                <a:cs typeface="Arial" panose="020B0604020202020204" pitchFamily="34" charset="0"/>
              </a:rPr>
              <a:t>Paraphrase the following passage:</a:t>
            </a:r>
            <a:br>
              <a:rPr lang="en-GB" sz="1900" b="1" dirty="0">
                <a:solidFill>
                  <a:srgbClr val="0000FF"/>
                </a:solidFill>
                <a:latin typeface="Arial" panose="020B0604020202020204" pitchFamily="34" charset="0"/>
                <a:cs typeface="Arial" panose="020B0604020202020204" pitchFamily="34" charset="0"/>
              </a:rPr>
            </a:br>
            <a:br>
              <a:rPr lang="en-GB" sz="1900" b="1" dirty="0">
                <a:solidFill>
                  <a:srgbClr val="0000FF"/>
                </a:solidFill>
                <a:latin typeface="Arial" panose="020B0604020202020204" pitchFamily="34" charset="0"/>
                <a:cs typeface="Arial" panose="020B0604020202020204" pitchFamily="34" charset="0"/>
              </a:rPr>
            </a:br>
            <a:r>
              <a:rPr lang="en-GB" sz="1900" b="1" dirty="0">
                <a:solidFill>
                  <a:schemeClr val="tx2"/>
                </a:solidFill>
                <a:latin typeface="Arial" panose="020B0604020202020204" pitchFamily="34" charset="0"/>
                <a:cs typeface="Arial" panose="020B0604020202020204" pitchFamily="34" charset="0"/>
              </a:rPr>
              <a:t>There are two key reasons for the problem. First, customer value is a dual construct (Kumar &amp; Reinartz, 2016). Forefathers customer value is ultimately defined as the monetary contributions a customer provides to the firm. We argue that this contribution must be considered relative to the customer spending levels at competing organisations. Specifically, how do customers divide their share of category spending? For customers, it is their perceptions of relative values (i.e. the value offered by the firm relative to the competitive alternatives). Specifically, how do customers perceive that competing firms (ranked from best to worst) in delivering value to them?</a:t>
            </a:r>
          </a:p>
          <a:p>
            <a:r>
              <a:rPr lang="en-GB" sz="1900" b="1" dirty="0">
                <a:solidFill>
                  <a:schemeClr val="tx2"/>
                </a:solidFill>
                <a:latin typeface="Arial" panose="020B0604020202020204" pitchFamily="34" charset="0"/>
                <a:cs typeface="Arial" panose="020B0604020202020204" pitchFamily="34" charset="0"/>
              </a:rPr>
              <a:t> </a:t>
            </a:r>
          </a:p>
          <a:p>
            <a:r>
              <a:rPr lang="en-GB" sz="1900" b="1" dirty="0">
                <a:solidFill>
                  <a:schemeClr val="tx2"/>
                </a:solidFill>
                <a:latin typeface="Arial" panose="020B0604020202020204" pitchFamily="34" charset="0"/>
                <a:cs typeface="Arial" panose="020B0604020202020204" pitchFamily="34" charset="0"/>
              </a:rPr>
              <a:t>The end goal is to have the firms and customers views of value aligned. This has proven to be no easy task. Recent scientific discoveries, however, shed light on how to make this a reality.</a:t>
            </a:r>
          </a:p>
          <a:p>
            <a:endParaRPr lang="en-GB" sz="1900" dirty="0">
              <a:solidFill>
                <a:schemeClr val="tx2"/>
              </a:solidFill>
              <a:latin typeface="Arial" panose="020B0604020202020204" pitchFamily="34" charset="0"/>
              <a:cs typeface="Arial" panose="020B0604020202020204" pitchFamily="34" charset="0"/>
            </a:endParaRPr>
          </a:p>
          <a:p>
            <a:r>
              <a:rPr lang="en-GB" sz="1900" b="1" dirty="0">
                <a:solidFill>
                  <a:schemeClr val="tx2"/>
                </a:solidFill>
                <a:latin typeface="Arial" panose="020B0604020202020204" pitchFamily="34" charset="0"/>
                <a:cs typeface="Arial" panose="020B0604020202020204" pitchFamily="34" charset="0"/>
              </a:rPr>
              <a:t>Write in your own words</a:t>
            </a:r>
            <a:br>
              <a:rPr lang="en-GB" sz="1900" b="1" dirty="0">
                <a:solidFill>
                  <a:schemeClr val="tx2"/>
                </a:solidFill>
                <a:latin typeface="Arial" panose="020B0604020202020204" pitchFamily="34" charset="0"/>
                <a:cs typeface="Arial" panose="020B0604020202020204" pitchFamily="34" charset="0"/>
              </a:rPr>
            </a:br>
            <a:endParaRPr lang="en-GB" sz="1900" b="1"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Remember you are practicing paraphrasing – your choice of words to explore the passage.</a:t>
            </a:r>
          </a:p>
          <a:p>
            <a:endParaRPr lang="en-GB" sz="2000" dirty="0">
              <a:solidFill>
                <a:srgbClr val="0000FF"/>
              </a:solidFill>
              <a:latin typeface="Arial" panose="020B0604020202020204" pitchFamily="34" charset="0"/>
              <a:cs typeface="Arial" panose="020B0604020202020204" pitchFamily="34" charset="0"/>
            </a:endParaRPr>
          </a:p>
          <a:p>
            <a:r>
              <a:rPr lang="en-GB" sz="2000" dirty="0">
                <a:solidFill>
                  <a:srgbClr val="0000FF"/>
                </a:solidFill>
                <a:latin typeface="Arial" panose="020B0604020202020204" pitchFamily="34" charset="0"/>
                <a:cs typeface="Arial" panose="020B0604020202020204" pitchFamily="34" charset="0"/>
              </a:rPr>
              <a:t>	</a:t>
            </a:r>
          </a:p>
        </p:txBody>
      </p:sp>
      <p:sp>
        <p:nvSpPr>
          <p:cNvPr id="3" name="Title 1"/>
          <p:cNvSpPr txBox="1">
            <a:spLocks/>
          </p:cNvSpPr>
          <p:nvPr/>
        </p:nvSpPr>
        <p:spPr>
          <a:xfrm>
            <a:off x="1656010" y="0"/>
            <a:ext cx="8534400" cy="66183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Fifth Skill: Exercise 1 </a:t>
            </a:r>
          </a:p>
        </p:txBody>
      </p:sp>
    </p:spTree>
    <p:extLst>
      <p:ext uri="{BB962C8B-B14F-4D97-AF65-F5344CB8AC3E}">
        <p14:creationId xmlns:p14="http://schemas.microsoft.com/office/powerpoint/2010/main" val="15944964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Fifth Skill </a:t>
            </a:r>
          </a:p>
        </p:txBody>
      </p:sp>
      <p:sp>
        <p:nvSpPr>
          <p:cNvPr id="3" name="TextBox 2"/>
          <p:cNvSpPr txBox="1"/>
          <p:nvPr/>
        </p:nvSpPr>
        <p:spPr>
          <a:xfrm>
            <a:off x="379140" y="917912"/>
            <a:ext cx="11579312"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choose words well, good sentence structure and good grammar?</a:t>
            </a:r>
          </a:p>
          <a:p>
            <a:r>
              <a:rPr lang="en-GB" sz="2000" b="1" dirty="0">
                <a:latin typeface="Arial" panose="020B0604020202020204" pitchFamily="34" charset="0"/>
                <a:cs typeface="Arial" panose="020B0604020202020204" pitchFamily="34" charset="0"/>
              </a:rPr>
              <a:t>	Did you remember to break up the passage to show linkage between paragraphs?</a:t>
            </a:r>
          </a:p>
          <a:p>
            <a:r>
              <a:rPr lang="en-GB" sz="2000" b="1" dirty="0">
                <a:latin typeface="Arial" panose="020B0604020202020204" pitchFamily="34" charset="0"/>
                <a:cs typeface="Arial" panose="020B0604020202020204" pitchFamily="34" charset="0"/>
              </a:rPr>
              <a:t>	Can you see your own style?</a:t>
            </a:r>
          </a:p>
          <a:p>
            <a:r>
              <a:rPr lang="en-GB" sz="2000" b="1" dirty="0">
                <a:latin typeface="Arial" panose="020B0604020202020204" pitchFamily="34" charset="0"/>
                <a:cs typeface="Arial" panose="020B0604020202020204" pitchFamily="34" charset="0"/>
              </a:rPr>
              <a:t>	Did you write a clear conclusion?</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the new term.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307655"/>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595065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8139" y="900246"/>
            <a:ext cx="10652167" cy="707886"/>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and this takes practice (</a:t>
            </a:r>
            <a:r>
              <a:rPr lang="en-GB" sz="2000" b="1" dirty="0">
                <a:solidFill>
                  <a:srgbClr val="0000FF"/>
                </a:solidFill>
                <a:latin typeface="Arial" panose="020B0604020202020204" pitchFamily="34" charset="0"/>
                <a:cs typeface="Arial" panose="020B0604020202020204" pitchFamily="34" charset="0"/>
              </a:rPr>
              <a:t>Sixth Skill</a:t>
            </a:r>
            <a:r>
              <a:rPr lang="en-GB" sz="2000" dirty="0">
                <a:latin typeface="Arial" panose="020B0604020202020204" pitchFamily="34" charset="0"/>
                <a:cs typeface="Arial" panose="020B0604020202020204" pitchFamily="34" charset="0"/>
              </a:rPr>
              <a:t>)</a:t>
            </a:r>
          </a:p>
        </p:txBody>
      </p:sp>
      <p:sp>
        <p:nvSpPr>
          <p:cNvPr id="3" name="Rectangle 2"/>
          <p:cNvSpPr/>
          <p:nvPr/>
        </p:nvSpPr>
        <p:spPr>
          <a:xfrm>
            <a:off x="2022231" y="226985"/>
            <a:ext cx="7891204" cy="584775"/>
          </a:xfrm>
          <a:prstGeom prst="rect">
            <a:avLst/>
          </a:prstGeom>
        </p:spPr>
        <p:txBody>
          <a:bodyPr wrap="square">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3: SIXTH SKILL: EXERCISE 1 </a:t>
            </a:r>
          </a:p>
        </p:txBody>
      </p:sp>
      <p:sp>
        <p:nvSpPr>
          <p:cNvPr id="4" name="TextBox 3"/>
          <p:cNvSpPr txBox="1"/>
          <p:nvPr/>
        </p:nvSpPr>
        <p:spPr>
          <a:xfrm>
            <a:off x="558139" y="1785104"/>
            <a:ext cx="10527476" cy="378565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Using WhatsApp, paraphrase </a:t>
            </a:r>
            <a:r>
              <a:rPr lang="en-GB" sz="2000" b="1" dirty="0">
                <a:latin typeface="Arial" panose="020B0604020202020204" pitchFamily="34" charset="0"/>
                <a:cs typeface="Arial" panose="020B0604020202020204" pitchFamily="34" charset="0"/>
              </a:rPr>
              <a:t>any 2 of the 6 components</a:t>
            </a:r>
            <a:r>
              <a:rPr lang="en-GB" sz="2000" dirty="0">
                <a:latin typeface="Arial" panose="020B0604020202020204" pitchFamily="34" charset="0"/>
                <a:cs typeface="Arial" panose="020B0604020202020204" pitchFamily="34" charset="0"/>
              </a:rPr>
              <a:t> listed in the following transcript: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2"/>
              </a:rPr>
              <a:t>Six Components of a Great Corporate Culture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You must write in your own words, </a:t>
            </a:r>
            <a:r>
              <a:rPr lang="en-GB" sz="2000" dirty="0">
                <a:latin typeface="Arial" panose="020B0604020202020204" pitchFamily="34" charset="0"/>
                <a:cs typeface="Arial" panose="020B0604020202020204" pitchFamily="34" charset="0"/>
              </a:rPr>
              <a:t>so you are encouraged to change the words in the passage to your choice of alternative words while keeping the overall meaning of the passage intact.</a:t>
            </a:r>
          </a:p>
          <a:p>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This is a WhatsApp exercise so all taking part, please feel free to comment on each other’s commentary.</a:t>
            </a:r>
          </a:p>
          <a:p>
            <a:r>
              <a:rPr lang="en-GB" sz="2000" dirty="0">
                <a:latin typeface="Arial" panose="020B0604020202020204" pitchFamily="34" charset="0"/>
                <a:cs typeface="Arial" panose="020B0604020202020204" pitchFamily="34" charset="0"/>
              </a:rPr>
              <a:t>You are encouraged to discuss the different styles, approach to structure, choice of words and linkage of paragraphs.</a:t>
            </a:r>
            <a:r>
              <a:rPr lang="en-GB" sz="2000" dirty="0">
                <a:solidFill>
                  <a:srgbClr val="0000FF"/>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71057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Sixth Skill </a:t>
            </a:r>
          </a:p>
        </p:txBody>
      </p:sp>
      <p:sp>
        <p:nvSpPr>
          <p:cNvPr id="3" name="TextBox 2"/>
          <p:cNvSpPr txBox="1"/>
          <p:nvPr/>
        </p:nvSpPr>
        <p:spPr>
          <a:xfrm>
            <a:off x="379140" y="917912"/>
            <a:ext cx="11579312"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choose words well with good sentence structure and good grammar?</a:t>
            </a:r>
          </a:p>
          <a:p>
            <a:r>
              <a:rPr lang="en-GB" sz="2000" b="1" dirty="0">
                <a:latin typeface="Arial" panose="020B0604020202020204" pitchFamily="34" charset="0"/>
                <a:cs typeface="Arial" panose="020B0604020202020204" pitchFamily="34" charset="0"/>
              </a:rPr>
              <a:t>	Did you remember to break up the passage to show linkage between paragraphs?</a:t>
            </a:r>
          </a:p>
          <a:p>
            <a:r>
              <a:rPr lang="en-GB" sz="2000" b="1" dirty="0">
                <a:latin typeface="Arial" panose="020B0604020202020204" pitchFamily="34" charset="0"/>
                <a:cs typeface="Arial" panose="020B0604020202020204" pitchFamily="34" charset="0"/>
              </a:rPr>
              <a:t>	Can you see your own style?</a:t>
            </a:r>
          </a:p>
          <a:p>
            <a:r>
              <a:rPr lang="en-GB" sz="2000" b="1" dirty="0">
                <a:latin typeface="Arial" panose="020B0604020202020204" pitchFamily="34" charset="0"/>
                <a:cs typeface="Arial" panose="020B0604020202020204" pitchFamily="34" charset="0"/>
              </a:rPr>
              <a:t>	Did you write a clear conclusion?</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Your tutor will give feedback before the new term.</a:t>
            </a: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296769"/>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3000314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5966" y="851582"/>
            <a:ext cx="11140067" cy="4401205"/>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Advance your note taking skills – know what to pinpoint in the presenter's delivery that requires you to take note for further reading - </a:t>
            </a:r>
            <a:r>
              <a:rPr lang="en-GB" sz="2000" b="1" dirty="0">
                <a:latin typeface="Arial" panose="020B0604020202020204" pitchFamily="34" charset="0"/>
                <a:cs typeface="Arial" panose="020B0604020202020204" pitchFamily="34" charset="0"/>
              </a:rPr>
              <a:t>learn to listen and take notes (</a:t>
            </a:r>
            <a:r>
              <a:rPr lang="en-GB" sz="2000" b="1" dirty="0">
                <a:solidFill>
                  <a:srgbClr val="0000FF"/>
                </a:solidFill>
                <a:latin typeface="Arial" panose="020B0604020202020204" pitchFamily="34" charset="0"/>
                <a:cs typeface="Arial" panose="020B0604020202020204" pitchFamily="34" charset="0"/>
              </a:rPr>
              <a:t>Seventh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br>
              <a:rPr lang="en-GB" sz="2000" dirty="0">
                <a:solidFill>
                  <a:srgbClr val="FF0000"/>
                </a:solidFill>
                <a:latin typeface="Arial" panose="020B0604020202020204" pitchFamily="34" charset="0"/>
                <a:cs typeface="Arial" panose="020B0604020202020204" pitchFamily="34" charset="0"/>
              </a:rPr>
            </a:br>
            <a:br>
              <a:rPr lang="en-GB" sz="2000" dirty="0">
                <a:solidFill>
                  <a:srgbClr val="FF0000"/>
                </a:solidFill>
                <a:latin typeface="Arial" panose="020B0604020202020204" pitchFamily="34" charset="0"/>
                <a:cs typeface="Arial" panose="020B0604020202020204" pitchFamily="34" charset="0"/>
              </a:rPr>
            </a:br>
            <a:endParaRPr lang="en-GB" sz="2000" dirty="0">
              <a:solidFill>
                <a:srgbClr val="FF0000"/>
              </a:solidFill>
              <a:latin typeface="Arial" panose="020B0604020202020204" pitchFamily="34" charset="0"/>
              <a:cs typeface="Arial" panose="020B0604020202020204" pitchFamily="34" charset="0"/>
            </a:endParaRPr>
          </a:p>
          <a:p>
            <a:pPr lvl="1"/>
            <a:r>
              <a:rPr lang="en-GB" sz="2000" dirty="0">
                <a:solidFill>
                  <a:schemeClr val="tx2"/>
                </a:solidFill>
                <a:latin typeface="Arial" panose="020B0604020202020204" pitchFamily="34" charset="0"/>
                <a:cs typeface="Arial" panose="020B0604020202020204" pitchFamily="34" charset="0"/>
                <a:hlinkClick r:id="rId2"/>
              </a:rPr>
              <a:t>YouTube Link </a:t>
            </a:r>
            <a:br>
              <a:rPr lang="en-GB" sz="2000" dirty="0">
                <a:solidFill>
                  <a:schemeClr val="tx2"/>
                </a:solidFill>
                <a:latin typeface="Arial" panose="020B0604020202020204" pitchFamily="34" charset="0"/>
                <a:cs typeface="Arial" panose="020B0604020202020204" pitchFamily="34" charset="0"/>
              </a:rPr>
            </a:br>
            <a:endParaRPr lang="en-GB" sz="2000" dirty="0">
              <a:solidFill>
                <a:schemeClr val="tx2"/>
              </a:solidFill>
              <a:latin typeface="Arial" panose="020B0604020202020204" pitchFamily="34" charset="0"/>
              <a:cs typeface="Arial" panose="020B0604020202020204" pitchFamily="34" charset="0"/>
            </a:endParaRPr>
          </a:p>
          <a:p>
            <a:pPr lvl="1"/>
            <a:r>
              <a:rPr lang="en-GB" sz="2000" dirty="0">
                <a:solidFill>
                  <a:schemeClr val="tx2"/>
                </a:solidFill>
                <a:latin typeface="Arial" panose="020B0604020202020204" pitchFamily="34" charset="0"/>
                <a:cs typeface="Arial" panose="020B0604020202020204" pitchFamily="34" charset="0"/>
              </a:rPr>
              <a:t>Write down particular words that were used in the lecture delivery.</a:t>
            </a:r>
          </a:p>
          <a:p>
            <a:pPr lvl="1"/>
            <a:r>
              <a:rPr lang="en-GB" sz="2000" dirty="0">
                <a:solidFill>
                  <a:schemeClr val="tx2"/>
                </a:solidFill>
                <a:latin typeface="Arial" panose="020B0604020202020204" pitchFamily="34" charset="0"/>
                <a:cs typeface="Arial" panose="020B0604020202020204" pitchFamily="34" charset="0"/>
              </a:rPr>
              <a:t>Write down the key concept</a:t>
            </a:r>
          </a:p>
          <a:p>
            <a:pPr lvl="1"/>
            <a:r>
              <a:rPr lang="en-GB" sz="2000" dirty="0">
                <a:solidFill>
                  <a:schemeClr val="tx2"/>
                </a:solidFill>
                <a:latin typeface="Arial" panose="020B0604020202020204" pitchFamily="34" charset="0"/>
                <a:cs typeface="Arial" panose="020B0604020202020204" pitchFamily="34" charset="0"/>
              </a:rPr>
              <a:t>Note the business examples reported.</a:t>
            </a:r>
          </a:p>
          <a:p>
            <a:pPr lvl="1"/>
            <a:r>
              <a:rPr lang="en-GB" sz="2000" dirty="0">
                <a:solidFill>
                  <a:schemeClr val="tx2"/>
                </a:solidFill>
                <a:latin typeface="Arial" panose="020B0604020202020204" pitchFamily="34" charset="0"/>
                <a:cs typeface="Arial" panose="020B0604020202020204" pitchFamily="34" charset="0"/>
              </a:rPr>
              <a:t>Revisit each of these a day or two later – and rethink each of the above, can you remember anything else that was mentioned .  Have you been able to make an association between what was learned and how it relates to the topic delivered?</a:t>
            </a:r>
          </a:p>
        </p:txBody>
      </p:sp>
      <p:sp>
        <p:nvSpPr>
          <p:cNvPr id="3" name="Rectangle 2"/>
          <p:cNvSpPr/>
          <p:nvPr/>
        </p:nvSpPr>
        <p:spPr>
          <a:xfrm>
            <a:off x="1360450" y="209006"/>
            <a:ext cx="8932126" cy="584775"/>
          </a:xfrm>
          <a:prstGeom prst="rect">
            <a:avLst/>
          </a:prstGeom>
        </p:spPr>
        <p:txBody>
          <a:bodyPr wrap="square">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4:SEVENTH SKILL: EXERCISE 1 </a:t>
            </a:r>
          </a:p>
        </p:txBody>
      </p:sp>
      <p:pic>
        <p:nvPicPr>
          <p:cNvPr id="5" name="Picture 4" descr="A screenshot of a cell phone&#10;&#10;Description automatically generated">
            <a:hlinkClick r:id="rId2"/>
            <a:extLst>
              <a:ext uri="{FF2B5EF4-FFF2-40B4-BE49-F238E27FC236}">
                <a16:creationId xmlns:a16="http://schemas.microsoft.com/office/drawing/2014/main" id="{E79F0525-E7A1-4C0C-BD66-E88E9DF224CA}"/>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1492" t="27458" r="-1492" b="13987"/>
          <a:stretch/>
        </p:blipFill>
        <p:spPr>
          <a:xfrm>
            <a:off x="2596901" y="1813678"/>
            <a:ext cx="6558250" cy="8619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194507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SEVENTH Skill </a:t>
            </a:r>
          </a:p>
        </p:txBody>
      </p:sp>
      <p:sp>
        <p:nvSpPr>
          <p:cNvPr id="3" name="TextBox 2"/>
          <p:cNvSpPr txBox="1"/>
          <p:nvPr/>
        </p:nvSpPr>
        <p:spPr>
          <a:xfrm>
            <a:off x="379140" y="873246"/>
            <a:ext cx="11579312"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note salient words well?</a:t>
            </a:r>
          </a:p>
          <a:p>
            <a:r>
              <a:rPr lang="en-GB" sz="2000" b="1" dirty="0">
                <a:latin typeface="Arial" panose="020B0604020202020204" pitchFamily="34" charset="0"/>
                <a:cs typeface="Arial" panose="020B0604020202020204" pitchFamily="34" charset="0"/>
              </a:rPr>
              <a:t>	Did you create associations to the previous content delivered?</a:t>
            </a:r>
          </a:p>
          <a:p>
            <a:r>
              <a:rPr lang="en-GB" sz="2000" b="1" dirty="0">
                <a:latin typeface="Arial" panose="020B0604020202020204" pitchFamily="34" charset="0"/>
                <a:cs typeface="Arial" panose="020B0604020202020204" pitchFamily="34" charset="0"/>
              </a:rPr>
              <a:t>	Can you see your own style?</a:t>
            </a:r>
          </a:p>
          <a:p>
            <a:r>
              <a:rPr lang="en-GB" sz="2000" b="1" dirty="0">
                <a:latin typeface="Arial" panose="020B0604020202020204" pitchFamily="34" charset="0"/>
                <a:cs typeface="Arial" panose="020B0604020202020204" pitchFamily="34" charset="0"/>
              </a:rPr>
              <a:t>	</a:t>
            </a:r>
          </a:p>
          <a:p>
            <a:r>
              <a:rPr lang="en-GB" sz="2000" b="1" dirty="0">
                <a:latin typeface="Arial" panose="020B0604020202020204" pitchFamily="34" charset="0"/>
                <a:cs typeface="Arial" panose="020B0604020202020204" pitchFamily="34" charset="0"/>
              </a:rPr>
              <a:t>	Your tutor will give feedback before the new term.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296769"/>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1095966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804" y="885404"/>
            <a:ext cx="11900262" cy="4401205"/>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Develop close reading skills – </a:t>
            </a:r>
            <a:r>
              <a:rPr lang="en-GB" sz="2000" b="1" dirty="0">
                <a:latin typeface="Arial" panose="020B0604020202020204" pitchFamily="34" charset="0"/>
                <a:cs typeface="Arial" panose="020B0604020202020204" pitchFamily="34" charset="0"/>
              </a:rPr>
              <a:t>read, remember, write</a:t>
            </a:r>
            <a:r>
              <a:rPr lang="en-GB" sz="2000" b="1" dirty="0">
                <a:solidFill>
                  <a:schemeClr val="bg1"/>
                </a:solidFill>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Eighth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r>
              <a:rPr lang="en-GB" sz="2000" dirty="0">
                <a:solidFill>
                  <a:schemeClr val="tx2"/>
                </a:solidFill>
                <a:latin typeface="Arial" panose="020B0604020202020204" pitchFamily="34" charset="0"/>
                <a:cs typeface="Arial" panose="020B0604020202020204" pitchFamily="34" charset="0"/>
              </a:rPr>
              <a:t>Research the topic ‘</a:t>
            </a:r>
            <a:r>
              <a:rPr lang="en-GB" sz="2000" b="1" dirty="0">
                <a:solidFill>
                  <a:schemeClr val="tx2"/>
                </a:solidFill>
                <a:latin typeface="Arial" panose="020B0604020202020204" pitchFamily="34" charset="0"/>
                <a:cs typeface="Arial" panose="020B0604020202020204" pitchFamily="34" charset="0"/>
              </a:rPr>
              <a:t>Critical Thinking</a:t>
            </a:r>
            <a:r>
              <a:rPr lang="en-GB" sz="2000" dirty="0">
                <a:solidFill>
                  <a:schemeClr val="tx2"/>
                </a:solidFill>
                <a:latin typeface="Arial" panose="020B0604020202020204" pitchFamily="34" charset="0"/>
                <a:cs typeface="Arial" panose="020B0604020202020204" pitchFamily="34" charset="0"/>
              </a:rPr>
              <a:t>’ using internet sources.</a:t>
            </a:r>
          </a:p>
          <a:p>
            <a:pPr lvl="2"/>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Read some passages relating to the topic and make a note of the URL – Web site address and record as a correct reference source.</a:t>
            </a:r>
          </a:p>
          <a:p>
            <a:pPr lvl="2"/>
            <a:r>
              <a:rPr lang="en-GB" sz="2000" dirty="0">
                <a:solidFill>
                  <a:schemeClr val="tx2"/>
                </a:solidFill>
                <a:latin typeface="Arial" panose="020B0604020202020204" pitchFamily="34" charset="0"/>
                <a:cs typeface="Arial" panose="020B0604020202020204" pitchFamily="34" charset="0"/>
              </a:rPr>
              <a:t>Close down the browser tab.</a:t>
            </a:r>
          </a:p>
          <a:p>
            <a:pPr lvl="2"/>
            <a:r>
              <a:rPr lang="en-GB" sz="2000" dirty="0">
                <a:solidFill>
                  <a:schemeClr val="tx2"/>
                </a:solidFill>
                <a:latin typeface="Arial" panose="020B0604020202020204" pitchFamily="34" charset="0"/>
                <a:cs typeface="Arial" panose="020B0604020202020204" pitchFamily="34" charset="0"/>
              </a:rPr>
              <a:t>Think through what you read and its meaning.</a:t>
            </a:r>
          </a:p>
          <a:p>
            <a:pPr lvl="2"/>
            <a:r>
              <a:rPr lang="en-GB" sz="2000" dirty="0">
                <a:solidFill>
                  <a:schemeClr val="tx2"/>
                </a:solidFill>
                <a:latin typeface="Arial" panose="020B0604020202020204" pitchFamily="34" charset="0"/>
                <a:cs typeface="Arial" panose="020B0604020202020204" pitchFamily="34" charset="0"/>
              </a:rPr>
              <a:t>Write in your own words what you understood as the salient points form the passage.</a:t>
            </a:r>
          </a:p>
          <a:p>
            <a:pPr lvl="2"/>
            <a:endParaRPr lang="en-GB" sz="2000" dirty="0">
              <a:solidFill>
                <a:srgbClr val="FFFF00"/>
              </a:solidFill>
              <a:latin typeface="Arial" panose="020B0604020202020204" pitchFamily="34" charset="0"/>
              <a:cs typeface="Arial" panose="020B0604020202020204" pitchFamily="34" charset="0"/>
            </a:endParaRPr>
          </a:p>
          <a:p>
            <a:pPr lvl="2"/>
            <a:r>
              <a:rPr lang="en-GB" sz="2000" dirty="0">
                <a:solidFill>
                  <a:srgbClr val="FF0000"/>
                </a:solidFill>
                <a:latin typeface="Arial" panose="020B0604020202020204" pitchFamily="34" charset="0"/>
                <a:cs typeface="Arial" panose="020B0604020202020204" pitchFamily="34" charset="0"/>
              </a:rPr>
              <a:t>REMEMBER </a:t>
            </a:r>
            <a:r>
              <a:rPr lang="en-GB" sz="2000" dirty="0">
                <a:latin typeface="Arial" panose="020B0604020202020204" pitchFamily="34" charset="0"/>
                <a:cs typeface="Arial" panose="020B0604020202020204" pitchFamily="34" charset="0"/>
              </a:rPr>
              <a:t> - Do NOT be tempted to write your version of the passage while the content is open in the browser.  You will be tempted to use the words </a:t>
            </a:r>
            <a:r>
              <a:rPr lang="en-GB" sz="2000" i="1" dirty="0">
                <a:latin typeface="Arial" panose="020B0604020202020204" pitchFamily="34" charset="0"/>
                <a:cs typeface="Arial" panose="020B0604020202020204" pitchFamily="34" charset="0"/>
              </a:rPr>
              <a:t>verbatim</a:t>
            </a:r>
            <a:r>
              <a:rPr lang="en-GB" sz="2000" dirty="0">
                <a:latin typeface="Arial" panose="020B0604020202020204" pitchFamily="34" charset="0"/>
                <a:cs typeface="Arial" panose="020B0604020202020204" pitchFamily="34" charset="0"/>
              </a:rPr>
              <a:t> and that is poor practice.  </a:t>
            </a:r>
          </a:p>
          <a:p>
            <a:pPr lvl="2"/>
            <a:r>
              <a:rPr lang="en-GB" sz="2000" dirty="0">
                <a:latin typeface="Arial" panose="020B0604020202020204" pitchFamily="34" charset="0"/>
                <a:cs typeface="Arial" panose="020B0604020202020204" pitchFamily="34" charset="0"/>
              </a:rPr>
              <a:t>Develop close reading skills instead and you are investing time in improving your style, your memory, your understanding and most importantly </a:t>
            </a:r>
            <a:r>
              <a:rPr lang="en-GB" sz="2000" b="1" dirty="0">
                <a:latin typeface="Arial" panose="020B0604020202020204" pitchFamily="34" charset="0"/>
                <a:cs typeface="Arial" panose="020B0604020202020204" pitchFamily="34" charset="0"/>
              </a:rPr>
              <a:t>your own version </a:t>
            </a:r>
            <a:r>
              <a:rPr lang="en-GB" sz="2000" dirty="0">
                <a:latin typeface="Arial" panose="020B0604020202020204" pitchFamily="34" charset="0"/>
                <a:cs typeface="Arial" panose="020B0604020202020204" pitchFamily="34" charset="0"/>
              </a:rPr>
              <a:t>of the content. </a:t>
            </a:r>
          </a:p>
        </p:txBody>
      </p:sp>
      <p:sp>
        <p:nvSpPr>
          <p:cNvPr id="3" name="Rectangle 2"/>
          <p:cNvSpPr/>
          <p:nvPr/>
        </p:nvSpPr>
        <p:spPr>
          <a:xfrm>
            <a:off x="1639230" y="117566"/>
            <a:ext cx="8251902" cy="584775"/>
          </a:xfrm>
          <a:prstGeom prst="rect">
            <a:avLst/>
          </a:prstGeom>
        </p:spPr>
        <p:txBody>
          <a:bodyPr wrap="square">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4 EIGHTH SKILL: EXERCISE 1 </a:t>
            </a:r>
          </a:p>
        </p:txBody>
      </p:sp>
    </p:spTree>
    <p:extLst>
      <p:ext uri="{BB962C8B-B14F-4D97-AF65-F5344CB8AC3E}">
        <p14:creationId xmlns:p14="http://schemas.microsoft.com/office/powerpoint/2010/main" val="31028084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79140" y="263675"/>
            <a:ext cx="5813243" cy="751085"/>
          </a:xfrm>
          <a:prstGeom prst="rect">
            <a:avLst/>
          </a:prstGeom>
        </p:spPr>
        <p:txBody>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D60093"/>
                </a:solidFill>
                <a:effectLst>
                  <a:outerShdw blurRad="38100" dist="38100" dir="2700000" algn="tl">
                    <a:srgbClr val="000000">
                      <a:alpha val="43137"/>
                    </a:srgbClr>
                  </a:outerShdw>
                </a:effectLst>
              </a:rPr>
              <a:t>EIGHTH Skill </a:t>
            </a:r>
          </a:p>
        </p:txBody>
      </p:sp>
      <p:sp>
        <p:nvSpPr>
          <p:cNvPr id="3" name="TextBox 2"/>
          <p:cNvSpPr txBox="1"/>
          <p:nvPr/>
        </p:nvSpPr>
        <p:spPr>
          <a:xfrm>
            <a:off x="379140" y="873246"/>
            <a:ext cx="11579312"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well did you achieve the task?</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Select your star</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Show your work and your impression of how well you achieved the exercise to your module tutor.</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Did you choose words well, good sentence structure and good grammar?</a:t>
            </a:r>
          </a:p>
          <a:p>
            <a:r>
              <a:rPr lang="en-GB" sz="2000" b="1" dirty="0">
                <a:latin typeface="Arial" panose="020B0604020202020204" pitchFamily="34" charset="0"/>
                <a:cs typeface="Arial" panose="020B0604020202020204" pitchFamily="34" charset="0"/>
              </a:rPr>
              <a:t>	Did you report the salient issues well?</a:t>
            </a:r>
          </a:p>
          <a:p>
            <a:r>
              <a:rPr lang="en-GB" sz="2000" b="1" dirty="0">
                <a:latin typeface="Arial" panose="020B0604020202020204" pitchFamily="34" charset="0"/>
                <a:cs typeface="Arial" panose="020B0604020202020204" pitchFamily="34" charset="0"/>
              </a:rPr>
              <a:t>	Can you see your own style?</a:t>
            </a:r>
          </a:p>
          <a:p>
            <a:r>
              <a:rPr lang="en-GB" sz="2000" b="1" dirty="0">
                <a:latin typeface="Arial" panose="020B0604020202020204" pitchFamily="34" charset="0"/>
                <a:cs typeface="Arial" panose="020B0604020202020204" pitchFamily="34" charset="0"/>
              </a:rPr>
              <a:t>	</a:t>
            </a:r>
          </a:p>
          <a:p>
            <a:r>
              <a:rPr lang="en-GB" sz="2000" b="1" dirty="0">
                <a:latin typeface="Arial" panose="020B0604020202020204" pitchFamily="34" charset="0"/>
                <a:cs typeface="Arial" panose="020B0604020202020204" pitchFamily="34" charset="0"/>
              </a:rPr>
              <a:t>	Your tutor will give feedback before the new term.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Do you need to improve or practice this skill?</a:t>
            </a:r>
          </a:p>
        </p:txBody>
      </p:sp>
      <p:sp>
        <p:nvSpPr>
          <p:cNvPr id="4" name="5-Point Star 3"/>
          <p:cNvSpPr/>
          <p:nvPr/>
        </p:nvSpPr>
        <p:spPr>
          <a:xfrm>
            <a:off x="6889864" y="790424"/>
            <a:ext cx="1371600" cy="1230086"/>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C00"/>
              </a:solidFill>
            </a:endParaRPr>
          </a:p>
        </p:txBody>
      </p:sp>
      <p:sp>
        <p:nvSpPr>
          <p:cNvPr id="5" name="5-Point Star 4"/>
          <p:cNvSpPr/>
          <p:nvPr/>
        </p:nvSpPr>
        <p:spPr>
          <a:xfrm>
            <a:off x="8621089" y="745672"/>
            <a:ext cx="1371600" cy="1230086"/>
          </a:xfrm>
          <a:prstGeom prst="star5">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0352314" y="790424"/>
            <a:ext cx="1371600" cy="1230086"/>
          </a:xfrm>
          <a:prstGeom prst="star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266214" y="1296769"/>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GOLD</a:t>
            </a:r>
          </a:p>
        </p:txBody>
      </p:sp>
      <p:sp>
        <p:nvSpPr>
          <p:cNvPr id="8" name="TextBox 7"/>
          <p:cNvSpPr txBox="1"/>
          <p:nvPr/>
        </p:nvSpPr>
        <p:spPr>
          <a:xfrm>
            <a:off x="8997439" y="1282356"/>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SILVER</a:t>
            </a:r>
          </a:p>
        </p:txBody>
      </p:sp>
      <p:sp>
        <p:nvSpPr>
          <p:cNvPr id="9" name="TextBox 8"/>
          <p:cNvSpPr txBox="1"/>
          <p:nvPr/>
        </p:nvSpPr>
        <p:spPr>
          <a:xfrm>
            <a:off x="10695610" y="1288883"/>
            <a:ext cx="78337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BRONZE</a:t>
            </a:r>
          </a:p>
        </p:txBody>
      </p:sp>
    </p:spTree>
    <p:extLst>
      <p:ext uri="{BB962C8B-B14F-4D97-AF65-F5344CB8AC3E}">
        <p14:creationId xmlns:p14="http://schemas.microsoft.com/office/powerpoint/2010/main" val="2738134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5783" y="1679170"/>
            <a:ext cx="10596170" cy="2862322"/>
          </a:xfrm>
          <a:prstGeom prst="rect">
            <a:avLst/>
          </a:prstGeom>
          <a:noFill/>
        </p:spPr>
        <p:txBody>
          <a:bodyPr wrap="none" rtlCol="0">
            <a:spAutoFit/>
          </a:bodyPr>
          <a:lstStyle/>
          <a:p>
            <a:pPr algn="ctr"/>
            <a:r>
              <a:rPr lang="en-GB" sz="2000" b="1" dirty="0">
                <a:latin typeface="Arial" panose="020B0604020202020204" pitchFamily="34" charset="0"/>
                <a:cs typeface="Arial" panose="020B0604020202020204" pitchFamily="34" charset="0"/>
              </a:rPr>
              <a:t>Step up Module Finished </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Successfully applying and developing these Skills should give you the confidence to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approach and complete all future modules maximising your potential on the degree. </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Well Done!</a:t>
            </a:r>
          </a:p>
          <a:p>
            <a:pPr algn="ctr"/>
            <a:endParaRPr lang="en-GB" sz="2000" b="1" dirty="0">
              <a:latin typeface="Arial" panose="020B0604020202020204" pitchFamily="34" charset="0"/>
              <a:cs typeface="Arial" panose="020B0604020202020204" pitchFamily="34" charset="0"/>
            </a:endParaRPr>
          </a:p>
          <a:p>
            <a:pPr algn="ct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446503"/>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28" ma:contentTypeDescription="Create a new document." ma:contentTypeScope="" ma:versionID="d4f1f5070a5e1371c134f5d6697633fe">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51329232f19f79e6f9c5b52c8393e862"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11747A-BA83-400E-8FE3-A8C52E540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9B2FE64-BC68-4A26-8456-36C602931525}">
  <ds:schemaRefs>
    <ds:schemaRef ds:uri="http://schemas.openxmlformats.org/package/2006/metadata/core-properties"/>
    <ds:schemaRef ds:uri="http://schemas.microsoft.com/office/infopath/2007/PartnerControls"/>
    <ds:schemaRef ds:uri="http://purl.org/dc/terms/"/>
    <ds:schemaRef ds:uri="29175ae9-5035-4541-baef-9062a3a44232"/>
    <ds:schemaRef ds:uri="http://schemas.microsoft.com/office/2006/documentManagement/types"/>
    <ds:schemaRef ds:uri="http://purl.org/dc/dcmitype/"/>
    <ds:schemaRef ds:uri="http://purl.org/dc/elements/1.1/"/>
    <ds:schemaRef ds:uri="af73078d-a5bc-48dc-b246-bc0132131284"/>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B6850A9A-5058-49C4-A873-7364857A54A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4098</TotalTime>
  <Words>3150</Words>
  <Application>Microsoft Office PowerPoint</Application>
  <PresentationFormat>Widescreen</PresentationFormat>
  <Paragraphs>336</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Arial Rounded MT Bold</vt:lpstr>
      <vt:lpstr>Calibri</vt:lpstr>
      <vt:lpstr>Myriad Pro</vt:lpstr>
      <vt:lpstr>Default Theme</vt:lpstr>
      <vt:lpstr>The Step-up to BA in Leadership &amp; Management Process explained</vt:lpstr>
      <vt:lpstr>The Benefits of the Step – up Process</vt:lpstr>
      <vt:lpstr>Academic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First Skill: Exercise 1</vt:lpstr>
      <vt:lpstr>PowerPoint Presentation</vt:lpstr>
      <vt:lpstr>REMEMBER you are communicating your thoughts and ideas so don’t be afraid to communicate using pictures to complement your 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 up Module L4-L5 AM</dc:title>
  <dc:creator>Julia Ault</dc:creator>
  <cp:lastModifiedBy>Julia Ault</cp:lastModifiedBy>
  <cp:revision>79</cp:revision>
  <cp:lastPrinted>2020-03-03T16:30:00Z</cp:lastPrinted>
  <dcterms:created xsi:type="dcterms:W3CDTF">2018-10-03T13:35:26Z</dcterms:created>
  <dcterms:modified xsi:type="dcterms:W3CDTF">2020-03-03T16:40:54Z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