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5" r:id="rId4"/>
    <p:sldId id="272" r:id="rId5"/>
    <p:sldId id="273" r:id="rId6"/>
    <p:sldId id="266" r:id="rId7"/>
    <p:sldId id="260" r:id="rId8"/>
    <p:sldId id="262" r:id="rId9"/>
    <p:sldId id="261" r:id="rId10"/>
    <p:sldId id="264" r:id="rId11"/>
    <p:sldId id="268" r:id="rId12"/>
    <p:sldId id="269" r:id="rId13"/>
    <p:sldId id="295" r:id="rId14"/>
    <p:sldId id="263" r:id="rId15"/>
    <p:sldId id="299" r:id="rId16"/>
    <p:sldId id="300" r:id="rId17"/>
    <p:sldId id="277" r:id="rId18"/>
    <p:sldId id="271" r:id="rId19"/>
    <p:sldId id="301" r:id="rId20"/>
    <p:sldId id="270" r:id="rId21"/>
    <p:sldId id="274" r:id="rId22"/>
    <p:sldId id="302" r:id="rId23"/>
    <p:sldId id="303" r:id="rId24"/>
    <p:sldId id="304" r:id="rId25"/>
    <p:sldId id="305" r:id="rId26"/>
    <p:sldId id="306" r:id="rId27"/>
    <p:sldId id="275" r:id="rId28"/>
    <p:sldId id="276" r:id="rId29"/>
    <p:sldId id="307" r:id="rId30"/>
    <p:sldId id="280" r:id="rId31"/>
    <p:sldId id="296" r:id="rId32"/>
    <p:sldId id="281" r:id="rId33"/>
    <p:sldId id="282" r:id="rId34"/>
    <p:sldId id="283" r:id="rId35"/>
    <p:sldId id="284" r:id="rId36"/>
    <p:sldId id="297" r:id="rId37"/>
    <p:sldId id="285" r:id="rId38"/>
    <p:sldId id="286" r:id="rId39"/>
    <p:sldId id="287" r:id="rId40"/>
    <p:sldId id="288" r:id="rId41"/>
    <p:sldId id="289" r:id="rId42"/>
    <p:sldId id="298" r:id="rId43"/>
    <p:sldId id="290" r:id="rId44"/>
    <p:sldId id="291" r:id="rId45"/>
    <p:sldId id="292" r:id="rId46"/>
    <p:sldId id="293" r:id="rId47"/>
    <p:sldId id="294" r:id="rId48"/>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08"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35CE54-F5A8-4411-A4CF-C0AA82ECABF9}" type="datetimeFigureOut">
              <a:rPr lang="es-ES" smtClean="0"/>
              <a:pPr/>
              <a:t>12/11/2019</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53E31F-CBFA-4D34-90C8-2CE266C1DD1B}"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youtube.com/watch?v=TU2t1HDwVu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W Trinity Saint David logo"/>
          <p:cNvPicPr>
            <a:picLocks noChangeAspect="1" noChangeArrowheads="1"/>
          </p:cNvPicPr>
          <p:nvPr/>
        </p:nvPicPr>
        <p:blipFill>
          <a:blip r:embed="rId2" cstate="print"/>
          <a:srcRect/>
          <a:stretch>
            <a:fillRect/>
          </a:stretch>
        </p:blipFill>
        <p:spPr bwMode="auto">
          <a:xfrm>
            <a:off x="6732240" y="5661248"/>
            <a:ext cx="1881758" cy="752703"/>
          </a:xfrm>
          <a:prstGeom prst="rect">
            <a:avLst/>
          </a:prstGeom>
          <a:solidFill>
            <a:schemeClr val="bg1"/>
          </a:solidFill>
          <a:ln>
            <a:solidFill>
              <a:schemeClr val="bg1"/>
            </a:solidFill>
          </a:ln>
        </p:spPr>
      </p:pic>
      <p:sp>
        <p:nvSpPr>
          <p:cNvPr id="5" name="Rectangle 4"/>
          <p:cNvSpPr/>
          <p:nvPr/>
        </p:nvSpPr>
        <p:spPr>
          <a:xfrm>
            <a:off x="894773" y="492297"/>
            <a:ext cx="7066422"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r>
              <a:rPr lang="en-US" sz="5400" b="1" dirty="0" smtClean="0">
                <a:ln w="11430"/>
                <a:solidFill>
                  <a:schemeClr val="tx2"/>
                </a:solidFill>
                <a:effectLst>
                  <a:outerShdw blurRad="80000" dist="40000" dir="5040000" algn="tl">
                    <a:srgbClr val="000000">
                      <a:alpha val="30000"/>
                    </a:srgbClr>
                  </a:outerShdw>
                </a:effectLst>
              </a:rPr>
              <a:t>ENERGY MANAGEMENT</a:t>
            </a:r>
            <a:endParaRPr lang="en-US" sz="5400" b="1" cap="none" spc="0" dirty="0">
              <a:ln w="11430"/>
              <a:solidFill>
                <a:schemeClr val="tx2"/>
              </a:solidFill>
              <a:effectLst>
                <a:outerShdw blurRad="80000" dist="40000" dir="5040000" algn="tl">
                  <a:srgbClr val="000000">
                    <a:alpha val="30000"/>
                  </a:srgbClr>
                </a:outerShdw>
              </a:effectLst>
            </a:endParaRPr>
          </a:p>
        </p:txBody>
      </p:sp>
      <p:sp>
        <p:nvSpPr>
          <p:cNvPr id="7" name="6 CuadroTexto"/>
          <p:cNvSpPr txBox="1"/>
          <p:nvPr/>
        </p:nvSpPr>
        <p:spPr>
          <a:xfrm>
            <a:off x="539552" y="5805264"/>
            <a:ext cx="2664296" cy="369332"/>
          </a:xfrm>
          <a:prstGeom prst="rect">
            <a:avLst/>
          </a:prstGeom>
          <a:noFill/>
        </p:spPr>
        <p:txBody>
          <a:bodyPr wrap="square" rtlCol="0">
            <a:spAutoFit/>
          </a:bodyPr>
          <a:lstStyle/>
          <a:p>
            <a:r>
              <a:rPr lang="es-ES_tradnl" b="1" dirty="0" smtClean="0"/>
              <a:t>Juan A </a:t>
            </a:r>
            <a:r>
              <a:rPr lang="es-ES_tradnl" b="1" dirty="0" err="1" smtClean="0"/>
              <a:t>Ferriz</a:t>
            </a:r>
            <a:r>
              <a:rPr lang="es-ES_tradnl" b="1" dirty="0" smtClean="0"/>
              <a:t>-Papi</a:t>
            </a:r>
            <a:endParaRPr lang="en-GB" b="1" dirty="0"/>
          </a:p>
        </p:txBody>
      </p:sp>
      <p:pic>
        <p:nvPicPr>
          <p:cNvPr id="1026" name="Picture 2" descr="Resultado de imagen de ENERGY MANAGEMEN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304825"/>
            <a:ext cx="7820025" cy="4467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561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7272808" cy="461665"/>
          </a:xfrm>
          <a:prstGeom prst="rect">
            <a:avLst/>
          </a:prstGeom>
          <a:noFill/>
        </p:spPr>
        <p:txBody>
          <a:bodyPr wrap="square" rtlCol="0">
            <a:spAutoFit/>
          </a:bodyPr>
          <a:lstStyle/>
          <a:p>
            <a:r>
              <a:rPr lang="en-GB" sz="2400" b="1" dirty="0" smtClean="0"/>
              <a:t>What can we understand as energy management?</a:t>
            </a:r>
            <a:endParaRPr lang="en-GB" sz="2400" b="1" dirty="0"/>
          </a:p>
        </p:txBody>
      </p:sp>
      <p:sp>
        <p:nvSpPr>
          <p:cNvPr id="8" name="TextBox 7"/>
          <p:cNvSpPr txBox="1"/>
          <p:nvPr/>
        </p:nvSpPr>
        <p:spPr>
          <a:xfrm>
            <a:off x="604704" y="4149080"/>
            <a:ext cx="5040560" cy="461665"/>
          </a:xfrm>
          <a:prstGeom prst="rect">
            <a:avLst/>
          </a:prstGeom>
          <a:noFill/>
        </p:spPr>
        <p:txBody>
          <a:bodyPr wrap="square" rtlCol="0">
            <a:spAutoFit/>
          </a:bodyPr>
          <a:lstStyle/>
          <a:p>
            <a:r>
              <a:rPr lang="en-GB" sz="2400" b="1" dirty="0" smtClean="0"/>
              <a:t>How can we manage energy?</a:t>
            </a:r>
            <a:endParaRPr lang="en-GB" sz="2400" b="1" dirty="0"/>
          </a:p>
        </p:txBody>
      </p:sp>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4" name="TextBox 7"/>
          <p:cNvSpPr txBox="1"/>
          <p:nvPr/>
        </p:nvSpPr>
        <p:spPr>
          <a:xfrm>
            <a:off x="611560" y="2564904"/>
            <a:ext cx="6129064" cy="461665"/>
          </a:xfrm>
          <a:prstGeom prst="rect">
            <a:avLst/>
          </a:prstGeom>
          <a:noFill/>
        </p:spPr>
        <p:txBody>
          <a:bodyPr wrap="square" rtlCol="0">
            <a:spAutoFit/>
          </a:bodyPr>
          <a:lstStyle/>
          <a:p>
            <a:r>
              <a:rPr lang="en-GB" sz="2400" b="1" dirty="0" smtClean="0"/>
              <a:t>What aspects can we manage about energy?</a:t>
            </a:r>
            <a:endParaRPr lang="en-GB" sz="2400" b="1" dirty="0"/>
          </a:p>
        </p:txBody>
      </p:sp>
    </p:spTree>
    <p:extLst>
      <p:ext uri="{BB962C8B-B14F-4D97-AF65-F5344CB8AC3E}">
        <p14:creationId xmlns:p14="http://schemas.microsoft.com/office/powerpoint/2010/main" val="173656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9592" y="1412776"/>
            <a:ext cx="7272808" cy="1569660"/>
          </a:xfrm>
          <a:prstGeom prst="rect">
            <a:avLst/>
          </a:prstGeom>
          <a:noFill/>
        </p:spPr>
        <p:txBody>
          <a:bodyPr wrap="square" rtlCol="0">
            <a:spAutoFit/>
          </a:bodyPr>
          <a:lstStyle/>
          <a:p>
            <a:r>
              <a:rPr lang="en-GB" sz="3200" b="1" dirty="0" smtClean="0">
                <a:solidFill>
                  <a:srgbClr val="FF0000"/>
                </a:solidFill>
              </a:rPr>
              <a:t>Energy management system – </a:t>
            </a:r>
          </a:p>
          <a:p>
            <a:r>
              <a:rPr lang="en-GB" sz="3200" b="1" dirty="0" smtClean="0">
                <a:solidFill>
                  <a:srgbClr val="FF0000"/>
                </a:solidFill>
              </a:rPr>
              <a:t>BS EN ISO 50001:2018 </a:t>
            </a:r>
          </a:p>
          <a:p>
            <a:endParaRPr lang="en-GB" sz="3200" b="1" dirty="0">
              <a:solidFill>
                <a:srgbClr val="FF0000"/>
              </a:solidFill>
            </a:endParaRPr>
          </a:p>
        </p:txBody>
      </p:sp>
    </p:spTree>
    <p:extLst>
      <p:ext uri="{BB962C8B-B14F-4D97-AF65-F5344CB8AC3E}">
        <p14:creationId xmlns:p14="http://schemas.microsoft.com/office/powerpoint/2010/main" val="6672568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1403648" y="980728"/>
            <a:ext cx="6624736" cy="5355312"/>
          </a:xfrm>
          <a:prstGeom prst="rect">
            <a:avLst/>
          </a:prstGeom>
        </p:spPr>
        <p:txBody>
          <a:bodyPr wrap="square">
            <a:spAutoFit/>
          </a:bodyPr>
          <a:lstStyle/>
          <a:p>
            <a:r>
              <a:rPr lang="en-GB" b="1" dirty="0" smtClean="0">
                <a:solidFill>
                  <a:srgbClr val="0070C0"/>
                </a:solidFill>
              </a:rPr>
              <a:t>Energy </a:t>
            </a:r>
          </a:p>
          <a:p>
            <a:r>
              <a:rPr lang="en-GB" dirty="0"/>
              <a:t>the various types of energy, including renewable, which can be purchased, stored, treated, used in an equipment or in a process, or </a:t>
            </a:r>
            <a:r>
              <a:rPr lang="en-GB" dirty="0" smtClean="0"/>
              <a:t>recovered (electricity</a:t>
            </a:r>
            <a:r>
              <a:rPr lang="en-GB" dirty="0"/>
              <a:t>, fuels, steam, heat, compressed air and other similar </a:t>
            </a:r>
            <a:r>
              <a:rPr lang="en-GB" dirty="0" smtClean="0"/>
              <a:t>media) </a:t>
            </a:r>
          </a:p>
          <a:p>
            <a:endParaRPr lang="en-GB" dirty="0" smtClean="0"/>
          </a:p>
          <a:p>
            <a:r>
              <a:rPr lang="en-GB" b="1" dirty="0" smtClean="0">
                <a:solidFill>
                  <a:srgbClr val="0070C0"/>
                </a:solidFill>
              </a:rPr>
              <a:t>Energy </a:t>
            </a:r>
            <a:r>
              <a:rPr lang="en-GB" b="1" dirty="0">
                <a:solidFill>
                  <a:srgbClr val="0070C0"/>
                </a:solidFill>
              </a:rPr>
              <a:t>consumption </a:t>
            </a:r>
            <a:endParaRPr lang="en-GB" b="1" dirty="0" smtClean="0">
              <a:solidFill>
                <a:srgbClr val="0070C0"/>
              </a:solidFill>
            </a:endParaRPr>
          </a:p>
          <a:p>
            <a:r>
              <a:rPr lang="en-GB" dirty="0"/>
              <a:t>Q</a:t>
            </a:r>
            <a:r>
              <a:rPr lang="en-GB" dirty="0" smtClean="0"/>
              <a:t>uantity </a:t>
            </a:r>
            <a:r>
              <a:rPr lang="en-GB" dirty="0"/>
              <a:t>of </a:t>
            </a:r>
            <a:r>
              <a:rPr lang="en-GB" dirty="0" smtClean="0"/>
              <a:t>energy </a:t>
            </a:r>
            <a:r>
              <a:rPr lang="en-GB" dirty="0"/>
              <a:t>applied </a:t>
            </a:r>
            <a:endParaRPr lang="en-GB" dirty="0" smtClean="0"/>
          </a:p>
          <a:p>
            <a:endParaRPr lang="en-GB" dirty="0" smtClean="0"/>
          </a:p>
          <a:p>
            <a:r>
              <a:rPr lang="en-GB" b="1" dirty="0" smtClean="0">
                <a:solidFill>
                  <a:srgbClr val="0070C0"/>
                </a:solidFill>
              </a:rPr>
              <a:t>Energy efficiency </a:t>
            </a:r>
          </a:p>
          <a:p>
            <a:r>
              <a:rPr lang="en-GB" dirty="0" smtClean="0"/>
              <a:t>Ratio </a:t>
            </a:r>
            <a:r>
              <a:rPr lang="en-GB" dirty="0"/>
              <a:t>or other quantitative relationship between an output of </a:t>
            </a:r>
            <a:r>
              <a:rPr lang="en-GB" dirty="0" smtClean="0"/>
              <a:t>performance, </a:t>
            </a:r>
            <a:r>
              <a:rPr lang="en-GB" dirty="0"/>
              <a:t>service, goods, commodities, or </a:t>
            </a:r>
            <a:r>
              <a:rPr lang="en-GB" dirty="0" smtClean="0"/>
              <a:t>energy, </a:t>
            </a:r>
            <a:r>
              <a:rPr lang="en-GB" dirty="0"/>
              <a:t>and an input of energy </a:t>
            </a:r>
            <a:endParaRPr lang="en-GB" dirty="0" smtClean="0"/>
          </a:p>
          <a:p>
            <a:r>
              <a:rPr lang="en-GB" dirty="0" smtClean="0"/>
              <a:t>EXAMPLE </a:t>
            </a:r>
            <a:r>
              <a:rPr lang="en-GB" dirty="0"/>
              <a:t>Conversion efficiency; energy required/energy consumed. </a:t>
            </a:r>
            <a:endParaRPr lang="en-GB" dirty="0" smtClean="0"/>
          </a:p>
          <a:p>
            <a:endParaRPr lang="en-GB" dirty="0" smtClean="0"/>
          </a:p>
          <a:p>
            <a:r>
              <a:rPr lang="en-GB" b="1" dirty="0" smtClean="0">
                <a:solidFill>
                  <a:srgbClr val="0070C0"/>
                </a:solidFill>
              </a:rPr>
              <a:t>Energy </a:t>
            </a:r>
            <a:r>
              <a:rPr lang="en-GB" b="1" dirty="0">
                <a:solidFill>
                  <a:srgbClr val="0070C0"/>
                </a:solidFill>
              </a:rPr>
              <a:t>use </a:t>
            </a:r>
            <a:endParaRPr lang="en-GB" b="1" dirty="0" smtClean="0">
              <a:solidFill>
                <a:srgbClr val="0070C0"/>
              </a:solidFill>
            </a:endParaRPr>
          </a:p>
          <a:p>
            <a:r>
              <a:rPr lang="en-GB" dirty="0" smtClean="0"/>
              <a:t>Application </a:t>
            </a:r>
            <a:r>
              <a:rPr lang="en-GB" dirty="0"/>
              <a:t>of energy </a:t>
            </a:r>
            <a:endParaRPr lang="en-GB" dirty="0" smtClean="0"/>
          </a:p>
          <a:p>
            <a:r>
              <a:rPr lang="en-GB" dirty="0" smtClean="0"/>
              <a:t>EXAMPLE </a:t>
            </a:r>
            <a:r>
              <a:rPr lang="en-GB" dirty="0"/>
              <a:t>Ventilation; lighting; heating; cooling; transportation; data storage; production process. </a:t>
            </a:r>
          </a:p>
        </p:txBody>
      </p:sp>
    </p:spTree>
    <p:extLst>
      <p:ext uri="{BB962C8B-B14F-4D97-AF65-F5344CB8AC3E}">
        <p14:creationId xmlns:p14="http://schemas.microsoft.com/office/powerpoint/2010/main" val="40685381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p:cNvSpPr/>
          <p:nvPr/>
        </p:nvSpPr>
        <p:spPr>
          <a:xfrm>
            <a:off x="1115616" y="1772816"/>
            <a:ext cx="6840760" cy="3416320"/>
          </a:xfrm>
          <a:prstGeom prst="rect">
            <a:avLst/>
          </a:prstGeom>
        </p:spPr>
        <p:txBody>
          <a:bodyPr wrap="square">
            <a:spAutoFit/>
          </a:bodyPr>
          <a:lstStyle/>
          <a:p>
            <a:r>
              <a:rPr lang="en-GB" b="1" dirty="0" smtClean="0">
                <a:solidFill>
                  <a:srgbClr val="0070C0"/>
                </a:solidFill>
              </a:rPr>
              <a:t>Energy </a:t>
            </a:r>
            <a:r>
              <a:rPr lang="en-GB" b="1" dirty="0">
                <a:solidFill>
                  <a:srgbClr val="0070C0"/>
                </a:solidFill>
              </a:rPr>
              <a:t>review </a:t>
            </a:r>
            <a:endParaRPr lang="en-GB" b="1" dirty="0" smtClean="0">
              <a:solidFill>
                <a:srgbClr val="0070C0"/>
              </a:solidFill>
            </a:endParaRPr>
          </a:p>
          <a:p>
            <a:r>
              <a:rPr lang="en-GB" dirty="0" smtClean="0"/>
              <a:t>analysis </a:t>
            </a:r>
            <a:r>
              <a:rPr lang="en-GB" dirty="0"/>
              <a:t>of energy </a:t>
            </a:r>
            <a:r>
              <a:rPr lang="en-GB" dirty="0" smtClean="0"/>
              <a:t>efficiency, </a:t>
            </a:r>
            <a:r>
              <a:rPr lang="en-GB" dirty="0"/>
              <a:t>energy </a:t>
            </a:r>
            <a:r>
              <a:rPr lang="en-GB" dirty="0" smtClean="0"/>
              <a:t>use </a:t>
            </a:r>
            <a:r>
              <a:rPr lang="en-GB" dirty="0"/>
              <a:t>and energy </a:t>
            </a:r>
            <a:r>
              <a:rPr lang="en-GB" dirty="0" smtClean="0"/>
              <a:t>consumption </a:t>
            </a:r>
            <a:r>
              <a:rPr lang="en-GB" dirty="0"/>
              <a:t>based on data and other information, leading to identification of </a:t>
            </a:r>
            <a:r>
              <a:rPr lang="en-GB" dirty="0" smtClean="0"/>
              <a:t>SEUs </a:t>
            </a:r>
            <a:r>
              <a:rPr lang="en-GB" dirty="0"/>
              <a:t>and opportunities for energy performance improvement </a:t>
            </a:r>
            <a:r>
              <a:rPr lang="en-GB" dirty="0" smtClean="0"/>
              <a:t> </a:t>
            </a:r>
          </a:p>
          <a:p>
            <a:endParaRPr lang="en-GB" dirty="0" smtClean="0"/>
          </a:p>
          <a:p>
            <a:r>
              <a:rPr lang="en-GB" b="1" dirty="0" smtClean="0">
                <a:solidFill>
                  <a:srgbClr val="0070C0"/>
                </a:solidFill>
              </a:rPr>
              <a:t>Significant energy use </a:t>
            </a:r>
            <a:r>
              <a:rPr lang="en-GB" b="1" dirty="0">
                <a:solidFill>
                  <a:srgbClr val="0070C0"/>
                </a:solidFill>
              </a:rPr>
              <a:t>SEU </a:t>
            </a:r>
            <a:endParaRPr lang="en-GB" b="1" dirty="0" smtClean="0">
              <a:solidFill>
                <a:srgbClr val="0070C0"/>
              </a:solidFill>
            </a:endParaRPr>
          </a:p>
          <a:p>
            <a:r>
              <a:rPr lang="en-GB" dirty="0" smtClean="0"/>
              <a:t>energy use </a:t>
            </a:r>
            <a:r>
              <a:rPr lang="en-GB" dirty="0"/>
              <a:t>accounting for substantial energy </a:t>
            </a:r>
            <a:r>
              <a:rPr lang="en-GB" dirty="0" smtClean="0"/>
              <a:t>consumption </a:t>
            </a:r>
            <a:r>
              <a:rPr lang="en-GB" dirty="0"/>
              <a:t>and/or offering considerable potential for energy performance </a:t>
            </a:r>
            <a:r>
              <a:rPr lang="en-GB" dirty="0" smtClean="0"/>
              <a:t>improvement</a:t>
            </a:r>
          </a:p>
          <a:p>
            <a:r>
              <a:rPr lang="en-GB" dirty="0" smtClean="0"/>
              <a:t>Note </a:t>
            </a:r>
            <a:r>
              <a:rPr lang="en-GB" dirty="0"/>
              <a:t>1 to entry: Significance criteria are determined by the </a:t>
            </a:r>
            <a:r>
              <a:rPr lang="en-GB" dirty="0" smtClean="0"/>
              <a:t>organization. </a:t>
            </a:r>
          </a:p>
          <a:p>
            <a:r>
              <a:rPr lang="en-GB" dirty="0" smtClean="0"/>
              <a:t>Note </a:t>
            </a:r>
            <a:r>
              <a:rPr lang="en-GB" dirty="0"/>
              <a:t>2 to entry: SEUs can be facilities, systems, processes, or equipment. </a:t>
            </a:r>
          </a:p>
        </p:txBody>
      </p:sp>
    </p:spTree>
    <p:extLst>
      <p:ext uri="{BB962C8B-B14F-4D97-AF65-F5344CB8AC3E}">
        <p14:creationId xmlns:p14="http://schemas.microsoft.com/office/powerpoint/2010/main" val="39442047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691680" y="2833941"/>
            <a:ext cx="2160240" cy="830997"/>
          </a:xfrm>
          <a:prstGeom prst="rect">
            <a:avLst/>
          </a:prstGeom>
          <a:solidFill>
            <a:schemeClr val="accent3"/>
          </a:solidFill>
        </p:spPr>
        <p:txBody>
          <a:bodyPr wrap="square" rtlCol="0">
            <a:spAutoFit/>
          </a:bodyPr>
          <a:lstStyle/>
          <a:p>
            <a:pPr algn="ctr"/>
            <a:r>
              <a:rPr lang="en-GB" sz="2400" dirty="0" smtClean="0"/>
              <a:t>Energy performance</a:t>
            </a:r>
          </a:p>
        </p:txBody>
      </p:sp>
      <p:sp>
        <p:nvSpPr>
          <p:cNvPr id="3" name="TextBox 2"/>
          <p:cNvSpPr txBox="1"/>
          <p:nvPr/>
        </p:nvSpPr>
        <p:spPr>
          <a:xfrm>
            <a:off x="5292080" y="1777588"/>
            <a:ext cx="1872208" cy="400110"/>
          </a:xfrm>
          <a:prstGeom prst="rect">
            <a:avLst/>
          </a:prstGeom>
          <a:solidFill>
            <a:schemeClr val="accent6">
              <a:lumMod val="40000"/>
              <a:lumOff val="60000"/>
            </a:schemeClr>
          </a:solidFill>
        </p:spPr>
        <p:txBody>
          <a:bodyPr wrap="square" rtlCol="0">
            <a:spAutoFit/>
          </a:bodyPr>
          <a:lstStyle/>
          <a:p>
            <a:pPr algn="ctr"/>
            <a:r>
              <a:rPr lang="en-GB" sz="2000" dirty="0" smtClean="0"/>
              <a:t>Energy use</a:t>
            </a:r>
            <a:endParaRPr lang="en-GB" sz="2000" dirty="0"/>
          </a:p>
        </p:txBody>
      </p:sp>
      <p:sp>
        <p:nvSpPr>
          <p:cNvPr id="13" name="TextBox 12"/>
          <p:cNvSpPr txBox="1"/>
          <p:nvPr/>
        </p:nvSpPr>
        <p:spPr>
          <a:xfrm>
            <a:off x="5272495" y="2681856"/>
            <a:ext cx="1872208" cy="707886"/>
          </a:xfrm>
          <a:prstGeom prst="rect">
            <a:avLst/>
          </a:prstGeom>
          <a:solidFill>
            <a:schemeClr val="accent6">
              <a:lumMod val="40000"/>
              <a:lumOff val="60000"/>
            </a:schemeClr>
          </a:solidFill>
        </p:spPr>
        <p:txBody>
          <a:bodyPr wrap="square" rtlCol="0">
            <a:spAutoFit/>
          </a:bodyPr>
          <a:lstStyle/>
          <a:p>
            <a:pPr algn="ctr"/>
            <a:r>
              <a:rPr lang="en-GB" sz="2000" dirty="0" smtClean="0"/>
              <a:t>Energy efficiency</a:t>
            </a:r>
            <a:endParaRPr lang="en-GB" sz="2000" dirty="0"/>
          </a:p>
        </p:txBody>
      </p:sp>
      <p:sp>
        <p:nvSpPr>
          <p:cNvPr id="14" name="TextBox 13"/>
          <p:cNvSpPr txBox="1"/>
          <p:nvPr/>
        </p:nvSpPr>
        <p:spPr>
          <a:xfrm>
            <a:off x="5292080" y="3893901"/>
            <a:ext cx="1872208" cy="707886"/>
          </a:xfrm>
          <a:prstGeom prst="rect">
            <a:avLst/>
          </a:prstGeom>
          <a:solidFill>
            <a:schemeClr val="accent6">
              <a:lumMod val="40000"/>
              <a:lumOff val="60000"/>
            </a:schemeClr>
          </a:solidFill>
        </p:spPr>
        <p:txBody>
          <a:bodyPr wrap="square" rtlCol="0">
            <a:spAutoFit/>
          </a:bodyPr>
          <a:lstStyle/>
          <a:p>
            <a:pPr algn="ctr"/>
            <a:r>
              <a:rPr lang="en-GB" sz="2000" dirty="0" smtClean="0"/>
              <a:t>Energy consumption</a:t>
            </a:r>
            <a:endParaRPr lang="en-GB" sz="2000" dirty="0"/>
          </a:p>
        </p:txBody>
      </p:sp>
      <p:sp>
        <p:nvSpPr>
          <p:cNvPr id="4" name="TextBox 3"/>
          <p:cNvSpPr txBox="1"/>
          <p:nvPr/>
        </p:nvSpPr>
        <p:spPr>
          <a:xfrm>
            <a:off x="1093877" y="5197021"/>
            <a:ext cx="3744416" cy="369332"/>
          </a:xfrm>
          <a:prstGeom prst="rect">
            <a:avLst/>
          </a:prstGeom>
          <a:noFill/>
        </p:spPr>
        <p:txBody>
          <a:bodyPr wrap="square" rtlCol="0">
            <a:spAutoFit/>
          </a:bodyPr>
          <a:lstStyle/>
          <a:p>
            <a:r>
              <a:rPr lang="en-GB" dirty="0" smtClean="0"/>
              <a:t>Energy performance indicators (</a:t>
            </a:r>
            <a:r>
              <a:rPr lang="en-GB" dirty="0" err="1" smtClean="0"/>
              <a:t>EnPIs</a:t>
            </a:r>
            <a:r>
              <a:rPr lang="en-GB" dirty="0" smtClean="0"/>
              <a:t>)</a:t>
            </a:r>
            <a:endParaRPr lang="en-GB" dirty="0"/>
          </a:p>
        </p:txBody>
      </p:sp>
      <p:sp>
        <p:nvSpPr>
          <p:cNvPr id="15" name="TextBox 14"/>
          <p:cNvSpPr txBox="1"/>
          <p:nvPr/>
        </p:nvSpPr>
        <p:spPr>
          <a:xfrm>
            <a:off x="1093877" y="5805264"/>
            <a:ext cx="3744416" cy="369332"/>
          </a:xfrm>
          <a:prstGeom prst="rect">
            <a:avLst/>
          </a:prstGeom>
          <a:noFill/>
        </p:spPr>
        <p:txBody>
          <a:bodyPr wrap="square" rtlCol="0">
            <a:spAutoFit/>
          </a:bodyPr>
          <a:lstStyle/>
          <a:p>
            <a:r>
              <a:rPr lang="en-GB" dirty="0" smtClean="0"/>
              <a:t>Energy baselines (</a:t>
            </a:r>
            <a:r>
              <a:rPr lang="en-GB" dirty="0" err="1" smtClean="0"/>
              <a:t>EnBs</a:t>
            </a:r>
            <a:r>
              <a:rPr lang="en-GB" dirty="0" smtClean="0"/>
              <a:t>)</a:t>
            </a:r>
            <a:endParaRPr lang="en-GB" dirty="0"/>
          </a:p>
        </p:txBody>
      </p:sp>
      <p:sp>
        <p:nvSpPr>
          <p:cNvPr id="5" name="Right Brace 4"/>
          <p:cNvSpPr/>
          <p:nvPr/>
        </p:nvSpPr>
        <p:spPr>
          <a:xfrm>
            <a:off x="4838293" y="5197021"/>
            <a:ext cx="434202" cy="97757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5652120" y="5381687"/>
            <a:ext cx="2930589" cy="646331"/>
          </a:xfrm>
          <a:prstGeom prst="rect">
            <a:avLst/>
          </a:prstGeom>
          <a:noFill/>
        </p:spPr>
        <p:txBody>
          <a:bodyPr wrap="square" rtlCol="0">
            <a:spAutoFit/>
          </a:bodyPr>
          <a:lstStyle/>
          <a:p>
            <a:r>
              <a:rPr lang="en-GB" dirty="0" smtClean="0"/>
              <a:t>To demonstrate </a:t>
            </a:r>
            <a:r>
              <a:rPr lang="en-GB" dirty="0"/>
              <a:t>energy </a:t>
            </a:r>
            <a:r>
              <a:rPr lang="en-GB" dirty="0" smtClean="0"/>
              <a:t>performance improvement</a:t>
            </a:r>
            <a:endParaRPr lang="en-GB" dirty="0"/>
          </a:p>
        </p:txBody>
      </p:sp>
      <p:cxnSp>
        <p:nvCxnSpPr>
          <p:cNvPr id="16" name="Straight Arrow Connector 15"/>
          <p:cNvCxnSpPr/>
          <p:nvPr/>
        </p:nvCxnSpPr>
        <p:spPr>
          <a:xfrm flipV="1">
            <a:off x="3851920" y="2060848"/>
            <a:ext cx="1420575" cy="1152128"/>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3851920" y="3068960"/>
            <a:ext cx="1420575" cy="144016"/>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3851920" y="3212976"/>
            <a:ext cx="1420575" cy="1080120"/>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299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152" y="985496"/>
            <a:ext cx="8573696" cy="4887007"/>
          </a:xfrm>
          <a:prstGeom prst="rect">
            <a:avLst/>
          </a:prstGeom>
        </p:spPr>
      </p:pic>
    </p:spTree>
    <p:extLst>
      <p:ext uri="{BB962C8B-B14F-4D97-AF65-F5344CB8AC3E}">
        <p14:creationId xmlns:p14="http://schemas.microsoft.com/office/powerpoint/2010/main" val="12375286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5616" y="945169"/>
            <a:ext cx="6624736" cy="5877023"/>
          </a:xfrm>
          <a:prstGeom prst="rect">
            <a:avLst/>
          </a:prstGeom>
        </p:spPr>
      </p:pic>
    </p:spTree>
    <p:extLst>
      <p:ext uri="{BB962C8B-B14F-4D97-AF65-F5344CB8AC3E}">
        <p14:creationId xmlns:p14="http://schemas.microsoft.com/office/powerpoint/2010/main" val="40274985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5616" y="548680"/>
            <a:ext cx="6670215" cy="6021619"/>
          </a:xfrm>
          <a:prstGeom prst="rect">
            <a:avLst/>
          </a:prstGeom>
        </p:spPr>
      </p:pic>
    </p:spTree>
    <p:extLst>
      <p:ext uri="{BB962C8B-B14F-4D97-AF65-F5344CB8AC3E}">
        <p14:creationId xmlns:p14="http://schemas.microsoft.com/office/powerpoint/2010/main" val="18341915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958" y="692399"/>
            <a:ext cx="7906658" cy="5745074"/>
          </a:xfrm>
          <a:prstGeom prst="rect">
            <a:avLst/>
          </a:prstGeom>
        </p:spPr>
      </p:pic>
    </p:spTree>
    <p:extLst>
      <p:ext uri="{BB962C8B-B14F-4D97-AF65-F5344CB8AC3E}">
        <p14:creationId xmlns:p14="http://schemas.microsoft.com/office/powerpoint/2010/main" val="23601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Energy policy</a:t>
            </a:r>
            <a:endParaRPr lang="en-GB" sz="2400" b="1" dirty="0">
              <a:solidFill>
                <a:srgbClr val="0070C0"/>
              </a:solidFill>
            </a:endParaRPr>
          </a:p>
        </p:txBody>
      </p:sp>
      <p:sp>
        <p:nvSpPr>
          <p:cNvPr id="3" name="Rectangle 2"/>
          <p:cNvSpPr/>
          <p:nvPr/>
        </p:nvSpPr>
        <p:spPr>
          <a:xfrm>
            <a:off x="827584" y="1318022"/>
            <a:ext cx="7848931" cy="5539978"/>
          </a:xfrm>
          <a:prstGeom prst="rect">
            <a:avLst/>
          </a:prstGeom>
        </p:spPr>
        <p:txBody>
          <a:bodyPr wrap="square">
            <a:spAutoFit/>
          </a:bodyPr>
          <a:lstStyle/>
          <a:p>
            <a:pPr>
              <a:spcBef>
                <a:spcPts val="300"/>
              </a:spcBef>
            </a:pPr>
            <a:r>
              <a:rPr lang="en-GB" dirty="0" smtClean="0"/>
              <a:t>Top management shall establish an energy policy that: </a:t>
            </a:r>
          </a:p>
          <a:p>
            <a:pPr marL="342900" indent="-342900">
              <a:spcBef>
                <a:spcPts val="300"/>
              </a:spcBef>
              <a:buAutoNum type="alphaLcParenR"/>
            </a:pPr>
            <a:r>
              <a:rPr lang="en-GB" dirty="0" smtClean="0"/>
              <a:t>is appropriate to the purpose of the organization; </a:t>
            </a:r>
          </a:p>
          <a:p>
            <a:pPr marL="342900" indent="-342900">
              <a:spcBef>
                <a:spcPts val="300"/>
              </a:spcBef>
              <a:buAutoNum type="alphaLcParenR"/>
            </a:pPr>
            <a:r>
              <a:rPr lang="en-GB" dirty="0" smtClean="0"/>
              <a:t>provides a framework for setting and reviewing objectives and energy targets; </a:t>
            </a:r>
          </a:p>
          <a:p>
            <a:pPr marL="342900" indent="-342900">
              <a:spcBef>
                <a:spcPts val="300"/>
              </a:spcBef>
              <a:buAutoNum type="alphaLcParenR"/>
            </a:pPr>
            <a:r>
              <a:rPr lang="en-GB" dirty="0" smtClean="0"/>
              <a:t>includes a commitment to ensure the availability of information and necessary resources to achieve objectives and energy targets;</a:t>
            </a:r>
          </a:p>
          <a:p>
            <a:pPr marL="342900" indent="-342900">
              <a:spcBef>
                <a:spcPts val="300"/>
              </a:spcBef>
              <a:buAutoNum type="alphaLcParenR"/>
            </a:pPr>
            <a:r>
              <a:rPr lang="en-GB" dirty="0" smtClean="0"/>
              <a:t>includes a commitment to satisfy applicable legal requirements and other requirements related to energy efficiency, energy use and energy consumption;</a:t>
            </a:r>
          </a:p>
          <a:p>
            <a:pPr marL="342900" indent="-342900">
              <a:spcBef>
                <a:spcPts val="300"/>
              </a:spcBef>
              <a:buAutoNum type="alphaLcParenR"/>
            </a:pPr>
            <a:r>
              <a:rPr lang="en-GB" dirty="0" smtClean="0"/>
              <a:t>includes a commitment to continual improvement of energy performance and the </a:t>
            </a:r>
            <a:r>
              <a:rPr lang="en-GB" dirty="0" err="1" smtClean="0"/>
              <a:t>EnMS</a:t>
            </a:r>
            <a:r>
              <a:rPr lang="en-GB" dirty="0" smtClean="0"/>
              <a:t>;</a:t>
            </a:r>
          </a:p>
          <a:p>
            <a:pPr marL="342900" indent="-342900">
              <a:spcBef>
                <a:spcPts val="300"/>
              </a:spcBef>
              <a:buAutoNum type="alphaLcParenR"/>
            </a:pPr>
            <a:r>
              <a:rPr lang="en-GB" dirty="0" smtClean="0"/>
              <a:t>supports the procurement of energy efficient products and services that impact energy performance;</a:t>
            </a:r>
          </a:p>
          <a:p>
            <a:pPr marL="342900" indent="-342900">
              <a:spcBef>
                <a:spcPts val="300"/>
              </a:spcBef>
              <a:buAutoNum type="alphaLcParenR"/>
            </a:pPr>
            <a:r>
              <a:rPr lang="en-GB" dirty="0" smtClean="0"/>
              <a:t>supports design activities that consider energy performance improvement. </a:t>
            </a:r>
          </a:p>
          <a:p>
            <a:pPr>
              <a:spcBef>
                <a:spcPts val="300"/>
              </a:spcBef>
            </a:pPr>
            <a:r>
              <a:rPr lang="en-GB" dirty="0" smtClean="0"/>
              <a:t>The energy policy shall: </a:t>
            </a:r>
          </a:p>
          <a:p>
            <a:pPr>
              <a:spcBef>
                <a:spcPts val="300"/>
              </a:spcBef>
            </a:pPr>
            <a:r>
              <a:rPr lang="en-GB" dirty="0" smtClean="0"/>
              <a:t>— be available as documented information; </a:t>
            </a:r>
          </a:p>
          <a:p>
            <a:pPr>
              <a:spcBef>
                <a:spcPts val="300"/>
              </a:spcBef>
            </a:pPr>
            <a:r>
              <a:rPr lang="en-GB" dirty="0" smtClean="0"/>
              <a:t>— be communicated within the organization; </a:t>
            </a:r>
          </a:p>
          <a:p>
            <a:pPr>
              <a:spcBef>
                <a:spcPts val="300"/>
              </a:spcBef>
            </a:pPr>
            <a:r>
              <a:rPr lang="en-GB" dirty="0" smtClean="0"/>
              <a:t>— be available to interested parties; </a:t>
            </a:r>
          </a:p>
          <a:p>
            <a:pPr>
              <a:spcBef>
                <a:spcPts val="300"/>
              </a:spcBef>
            </a:pPr>
            <a:r>
              <a:rPr lang="en-GB" dirty="0" smtClean="0"/>
              <a:t>— be periodically reviewed and updated as necessary.</a:t>
            </a:r>
            <a:endParaRPr lang="en-GB" dirty="0"/>
          </a:p>
        </p:txBody>
      </p:sp>
    </p:spTree>
    <p:extLst>
      <p:ext uri="{BB962C8B-B14F-4D97-AF65-F5344CB8AC3E}">
        <p14:creationId xmlns:p14="http://schemas.microsoft.com/office/powerpoint/2010/main" val="4876266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Energy policy</a:t>
            </a:r>
            <a:endParaRPr lang="en-GB" sz="2400" b="1" dirty="0">
              <a:solidFill>
                <a:srgbClr val="0070C0"/>
              </a:solidFill>
            </a:endParaRPr>
          </a:p>
        </p:txBody>
      </p:sp>
      <p:sp>
        <p:nvSpPr>
          <p:cNvPr id="4" name="Rectangle 3"/>
          <p:cNvSpPr/>
          <p:nvPr/>
        </p:nvSpPr>
        <p:spPr>
          <a:xfrm>
            <a:off x="896248" y="1628800"/>
            <a:ext cx="7348219" cy="4785926"/>
          </a:xfrm>
          <a:prstGeom prst="rect">
            <a:avLst/>
          </a:prstGeom>
        </p:spPr>
        <p:txBody>
          <a:bodyPr wrap="square">
            <a:spAutoFit/>
          </a:bodyPr>
          <a:lstStyle/>
          <a:p>
            <a:pPr>
              <a:spcBef>
                <a:spcPts val="600"/>
              </a:spcBef>
            </a:pPr>
            <a:r>
              <a:rPr lang="en-GB" sz="2000" dirty="0"/>
              <a:t>Top management shall ensure that the responsibilities and authorities for relevant roles are assigned and communicated within the organization. Top management shall assign the responsibility and authority to the energy management team for: </a:t>
            </a:r>
            <a:endParaRPr lang="en-GB" sz="2000" dirty="0" smtClean="0"/>
          </a:p>
          <a:p>
            <a:pPr marL="342900" indent="-342900">
              <a:spcBef>
                <a:spcPts val="600"/>
              </a:spcBef>
              <a:buAutoNum type="alphaLcParenR"/>
            </a:pPr>
            <a:r>
              <a:rPr lang="en-GB" sz="2000" dirty="0" smtClean="0"/>
              <a:t>ensuring </a:t>
            </a:r>
            <a:r>
              <a:rPr lang="en-GB" sz="2000" dirty="0"/>
              <a:t>that the </a:t>
            </a:r>
            <a:r>
              <a:rPr lang="en-GB" sz="2000" dirty="0" err="1"/>
              <a:t>EnMS</a:t>
            </a:r>
            <a:r>
              <a:rPr lang="en-GB" sz="2000" dirty="0"/>
              <a:t> is established, implemented, maintained and continually improved; </a:t>
            </a:r>
            <a:endParaRPr lang="en-GB" sz="2000" dirty="0" smtClean="0"/>
          </a:p>
          <a:p>
            <a:pPr marL="342900" indent="-342900">
              <a:spcBef>
                <a:spcPts val="600"/>
              </a:spcBef>
              <a:buAutoNum type="alphaLcParenR"/>
            </a:pPr>
            <a:r>
              <a:rPr lang="en-GB" sz="2000" dirty="0" smtClean="0"/>
              <a:t>ensuring </a:t>
            </a:r>
            <a:r>
              <a:rPr lang="en-GB" sz="2000" dirty="0"/>
              <a:t>that the </a:t>
            </a:r>
            <a:r>
              <a:rPr lang="en-GB" sz="2000" dirty="0" err="1"/>
              <a:t>EnMS</a:t>
            </a:r>
            <a:r>
              <a:rPr lang="en-GB" sz="2000" dirty="0"/>
              <a:t> conforms to the requirements of this document; </a:t>
            </a:r>
            <a:endParaRPr lang="en-GB" sz="2000" dirty="0" smtClean="0"/>
          </a:p>
          <a:p>
            <a:pPr marL="342900" indent="-342900">
              <a:spcBef>
                <a:spcPts val="600"/>
              </a:spcBef>
              <a:buAutoNum type="alphaLcParenR"/>
            </a:pPr>
            <a:r>
              <a:rPr lang="en-GB" sz="2000" dirty="0" smtClean="0"/>
              <a:t>implementing </a:t>
            </a:r>
            <a:r>
              <a:rPr lang="en-GB" sz="2000" dirty="0"/>
              <a:t>action plans </a:t>
            </a:r>
            <a:r>
              <a:rPr lang="en-GB" sz="2000" dirty="0" smtClean="0"/>
              <a:t>to </a:t>
            </a:r>
            <a:r>
              <a:rPr lang="en-GB" sz="2000" dirty="0"/>
              <a:t>continually improve energy performance; </a:t>
            </a:r>
            <a:endParaRPr lang="en-GB" sz="2000" dirty="0" smtClean="0"/>
          </a:p>
          <a:p>
            <a:pPr marL="342900" indent="-342900">
              <a:spcBef>
                <a:spcPts val="600"/>
              </a:spcBef>
              <a:buAutoNum type="alphaLcParenR"/>
            </a:pPr>
            <a:r>
              <a:rPr lang="en-GB" sz="2000" dirty="0" smtClean="0"/>
              <a:t>reporting </a:t>
            </a:r>
            <a:r>
              <a:rPr lang="en-GB" sz="2000" dirty="0"/>
              <a:t>on the performance of the </a:t>
            </a:r>
            <a:r>
              <a:rPr lang="en-GB" sz="2000" dirty="0" err="1"/>
              <a:t>EnMS</a:t>
            </a:r>
            <a:r>
              <a:rPr lang="en-GB" sz="2000" dirty="0"/>
              <a:t> and improvement of energy performance to top management at determined </a:t>
            </a:r>
            <a:r>
              <a:rPr lang="en-GB" sz="2000" dirty="0" smtClean="0"/>
              <a:t>intervals;</a:t>
            </a:r>
          </a:p>
          <a:p>
            <a:pPr marL="342900" indent="-342900">
              <a:spcBef>
                <a:spcPts val="600"/>
              </a:spcBef>
              <a:buAutoNum type="alphaLcParenR"/>
            </a:pPr>
            <a:r>
              <a:rPr lang="en-GB" sz="2000" dirty="0" smtClean="0"/>
              <a:t>establishing </a:t>
            </a:r>
            <a:r>
              <a:rPr lang="en-GB" sz="2000" dirty="0"/>
              <a:t>criteria and methods needed to ensure that the operation and control of the </a:t>
            </a:r>
            <a:r>
              <a:rPr lang="en-GB" sz="2000" dirty="0" err="1"/>
              <a:t>EnMS</a:t>
            </a:r>
            <a:r>
              <a:rPr lang="en-GB" sz="2000" dirty="0"/>
              <a:t> are </a:t>
            </a:r>
          </a:p>
        </p:txBody>
      </p:sp>
    </p:spTree>
    <p:extLst>
      <p:ext uri="{BB962C8B-B14F-4D97-AF65-F5344CB8AC3E}">
        <p14:creationId xmlns:p14="http://schemas.microsoft.com/office/powerpoint/2010/main" val="18627651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971600" y="1412776"/>
            <a:ext cx="7272808" cy="461665"/>
          </a:xfrm>
          <a:prstGeom prst="rect">
            <a:avLst/>
          </a:prstGeom>
          <a:noFill/>
        </p:spPr>
        <p:txBody>
          <a:bodyPr wrap="square" rtlCol="0">
            <a:spAutoFit/>
          </a:bodyPr>
          <a:lstStyle/>
          <a:p>
            <a:r>
              <a:rPr lang="en-GB" sz="2400" b="1" dirty="0" smtClean="0">
                <a:solidFill>
                  <a:srgbClr val="0070C0"/>
                </a:solidFill>
              </a:rPr>
              <a:t>What is the relevance of the energy policy?</a:t>
            </a:r>
            <a:endParaRPr lang="en-GB" sz="2400" b="1" dirty="0">
              <a:solidFill>
                <a:srgbClr val="0070C0"/>
              </a:solidFill>
            </a:endParaRPr>
          </a:p>
        </p:txBody>
      </p:sp>
      <p:sp>
        <p:nvSpPr>
          <p:cNvPr id="13" name="TextBox 12"/>
          <p:cNvSpPr txBox="1"/>
          <p:nvPr/>
        </p:nvSpPr>
        <p:spPr>
          <a:xfrm>
            <a:off x="971600" y="2825722"/>
            <a:ext cx="7560840" cy="461665"/>
          </a:xfrm>
          <a:prstGeom prst="rect">
            <a:avLst/>
          </a:prstGeom>
          <a:noFill/>
        </p:spPr>
        <p:txBody>
          <a:bodyPr wrap="square" rtlCol="0">
            <a:spAutoFit/>
          </a:bodyPr>
          <a:lstStyle/>
          <a:p>
            <a:r>
              <a:rPr lang="en-GB" sz="2400" b="1" dirty="0" smtClean="0">
                <a:solidFill>
                  <a:srgbClr val="0070C0"/>
                </a:solidFill>
              </a:rPr>
              <a:t>What would happen if we do not have an energy policy?</a:t>
            </a:r>
            <a:endParaRPr lang="en-GB" sz="2400" b="1" dirty="0">
              <a:solidFill>
                <a:srgbClr val="0070C0"/>
              </a:solidFill>
            </a:endParaRPr>
          </a:p>
        </p:txBody>
      </p:sp>
    </p:spTree>
    <p:extLst>
      <p:ext uri="{BB962C8B-B14F-4D97-AF65-F5344CB8AC3E}">
        <p14:creationId xmlns:p14="http://schemas.microsoft.com/office/powerpoint/2010/main" val="15895200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446" y="620688"/>
            <a:ext cx="7705321" cy="5883373"/>
          </a:xfrm>
          <a:prstGeom prst="rect">
            <a:avLst/>
          </a:prstGeom>
        </p:spPr>
      </p:pic>
    </p:spTree>
    <p:extLst>
      <p:ext uri="{BB962C8B-B14F-4D97-AF65-F5344CB8AC3E}">
        <p14:creationId xmlns:p14="http://schemas.microsoft.com/office/powerpoint/2010/main" val="20149283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Management Representative</a:t>
            </a:r>
            <a:endParaRPr lang="en-GB" sz="2400" dirty="0"/>
          </a:p>
        </p:txBody>
      </p:sp>
      <p:sp>
        <p:nvSpPr>
          <p:cNvPr id="8" name="TextBox 7"/>
          <p:cNvSpPr txBox="1"/>
          <p:nvPr/>
        </p:nvSpPr>
        <p:spPr>
          <a:xfrm>
            <a:off x="755576" y="1844824"/>
            <a:ext cx="7704426" cy="5355312"/>
          </a:xfrm>
          <a:prstGeom prst="rect">
            <a:avLst/>
          </a:prstGeom>
          <a:noFill/>
        </p:spPr>
        <p:txBody>
          <a:bodyPr wrap="square" rtlCol="0">
            <a:spAutoFit/>
          </a:bodyPr>
          <a:lstStyle/>
          <a:p>
            <a:r>
              <a:rPr lang="en-GB" dirty="0" smtClean="0"/>
              <a:t>Responsible for establishment, implementation and improvement of </a:t>
            </a:r>
            <a:r>
              <a:rPr lang="en-GB" dirty="0" err="1" smtClean="0"/>
              <a:t>EnMS</a:t>
            </a:r>
            <a:endParaRPr lang="en-GB" dirty="0" smtClean="0"/>
          </a:p>
          <a:p>
            <a:endParaRPr lang="en-GB" dirty="0"/>
          </a:p>
          <a:p>
            <a:r>
              <a:rPr lang="en-GB" dirty="0" smtClean="0"/>
              <a:t>Given the required authority and resources</a:t>
            </a:r>
          </a:p>
          <a:p>
            <a:endParaRPr lang="en-GB" dirty="0"/>
          </a:p>
          <a:p>
            <a:r>
              <a:rPr lang="en-GB" dirty="0" smtClean="0"/>
              <a:t>Skills required:</a:t>
            </a:r>
          </a:p>
          <a:p>
            <a:pPr marL="285750" indent="-285750">
              <a:buFontTx/>
              <a:buChar char="-"/>
            </a:pPr>
            <a:r>
              <a:rPr lang="en-GB" dirty="0" smtClean="0"/>
              <a:t>High level communication skills (including liaison, negotiation and consultation)</a:t>
            </a:r>
          </a:p>
          <a:p>
            <a:pPr marL="285750" indent="-285750">
              <a:buFontTx/>
              <a:buChar char="-"/>
            </a:pPr>
            <a:r>
              <a:rPr lang="en-GB" dirty="0" smtClean="0"/>
              <a:t>Facilitation for managing meetings and team activities</a:t>
            </a:r>
          </a:p>
          <a:p>
            <a:pPr marL="285750" indent="-285750">
              <a:buFontTx/>
              <a:buChar char="-"/>
            </a:pPr>
            <a:r>
              <a:rPr lang="en-GB" dirty="0" smtClean="0"/>
              <a:t>Proven experience in project management</a:t>
            </a:r>
          </a:p>
          <a:p>
            <a:pPr marL="285750" indent="-285750">
              <a:buFontTx/>
              <a:buChar char="-"/>
            </a:pPr>
            <a:r>
              <a:rPr lang="en-GB" dirty="0" smtClean="0"/>
              <a:t>Understanding of energy costs and tariffs</a:t>
            </a:r>
          </a:p>
          <a:p>
            <a:pPr marL="285750" indent="-285750">
              <a:buFontTx/>
              <a:buChar char="-"/>
            </a:pPr>
            <a:r>
              <a:rPr lang="en-GB" dirty="0" smtClean="0"/>
              <a:t>Familiarity with engineering systems and energy efficiency technologies</a:t>
            </a:r>
          </a:p>
          <a:p>
            <a:pPr marL="285750" indent="-285750">
              <a:buFontTx/>
              <a:buChar char="-"/>
            </a:pPr>
            <a:r>
              <a:rPr lang="en-GB" dirty="0" smtClean="0"/>
              <a:t>Knowledge and experience of change management</a:t>
            </a:r>
          </a:p>
          <a:p>
            <a:pPr marL="285750" indent="-285750">
              <a:buFontTx/>
              <a:buChar char="-"/>
            </a:pPr>
            <a:r>
              <a:rPr lang="en-GB" dirty="0" smtClean="0"/>
              <a:t>Ability to work with data processing</a:t>
            </a:r>
          </a:p>
          <a:p>
            <a:pPr marL="285750" indent="-285750">
              <a:buFontTx/>
              <a:buChar char="-"/>
            </a:pPr>
            <a:r>
              <a:rPr lang="en-GB" dirty="0" smtClean="0"/>
              <a:t>Understanding of operations and other areas (safety, quality, finance, environment, etc.)</a:t>
            </a:r>
          </a:p>
          <a:p>
            <a:pPr marL="285750" indent="-285750">
              <a:buFontTx/>
              <a:buChar char="-"/>
            </a:pPr>
            <a:r>
              <a:rPr lang="en-GB" dirty="0" smtClean="0"/>
              <a:t>Willingness to question the status quo</a:t>
            </a:r>
          </a:p>
          <a:p>
            <a:pPr marL="285750" indent="-285750">
              <a:buFontTx/>
              <a:buChar char="-"/>
            </a:pPr>
            <a:r>
              <a:rPr lang="en-GB" dirty="0" smtClean="0"/>
              <a:t>Decision making </a:t>
            </a:r>
          </a:p>
          <a:p>
            <a:endParaRPr lang="en-GB" dirty="0"/>
          </a:p>
          <a:p>
            <a:endParaRPr lang="en-GB" dirty="0"/>
          </a:p>
        </p:txBody>
      </p:sp>
    </p:spTree>
    <p:extLst>
      <p:ext uri="{BB962C8B-B14F-4D97-AF65-F5344CB8AC3E}">
        <p14:creationId xmlns:p14="http://schemas.microsoft.com/office/powerpoint/2010/main" val="794233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Management Representative</a:t>
            </a:r>
            <a:endParaRPr lang="en-GB" sz="2400" dirty="0"/>
          </a:p>
        </p:txBody>
      </p:sp>
      <p:sp>
        <p:nvSpPr>
          <p:cNvPr id="8" name="TextBox 7"/>
          <p:cNvSpPr txBox="1"/>
          <p:nvPr/>
        </p:nvSpPr>
        <p:spPr>
          <a:xfrm>
            <a:off x="755576" y="2276872"/>
            <a:ext cx="7704426" cy="3400931"/>
          </a:xfrm>
          <a:prstGeom prst="rect">
            <a:avLst/>
          </a:prstGeom>
          <a:noFill/>
        </p:spPr>
        <p:txBody>
          <a:bodyPr wrap="square" rtlCol="0">
            <a:spAutoFit/>
          </a:bodyPr>
          <a:lstStyle/>
          <a:p>
            <a:pPr>
              <a:spcBef>
                <a:spcPts val="600"/>
              </a:spcBef>
            </a:pPr>
            <a:r>
              <a:rPr lang="en-GB" dirty="0" smtClean="0"/>
              <a:t>Responsibilities:</a:t>
            </a:r>
          </a:p>
          <a:p>
            <a:pPr marL="285750" indent="-285750">
              <a:spcBef>
                <a:spcPts val="600"/>
              </a:spcBef>
              <a:buFontTx/>
              <a:buChar char="-"/>
            </a:pPr>
            <a:r>
              <a:rPr lang="en-GB" dirty="0" smtClean="0"/>
              <a:t>Implementing the </a:t>
            </a:r>
            <a:r>
              <a:rPr lang="en-GB" dirty="0" err="1" smtClean="0"/>
              <a:t>EnMS</a:t>
            </a:r>
            <a:endParaRPr lang="en-GB" dirty="0" smtClean="0"/>
          </a:p>
          <a:p>
            <a:pPr marL="285750" indent="-285750">
              <a:spcBef>
                <a:spcPts val="600"/>
              </a:spcBef>
              <a:buFontTx/>
              <a:buChar char="-"/>
            </a:pPr>
            <a:r>
              <a:rPr lang="en-GB" dirty="0" smtClean="0"/>
              <a:t>Reporting to top management on the energy performance of the organisation and the </a:t>
            </a:r>
            <a:r>
              <a:rPr lang="en-GB" dirty="0" err="1" smtClean="0"/>
              <a:t>EnMS</a:t>
            </a:r>
            <a:endParaRPr lang="en-GB" dirty="0" smtClean="0"/>
          </a:p>
          <a:p>
            <a:pPr marL="285750" indent="-285750">
              <a:spcBef>
                <a:spcPts val="600"/>
              </a:spcBef>
              <a:buFontTx/>
              <a:buChar char="-"/>
            </a:pPr>
            <a:r>
              <a:rPr lang="en-GB" dirty="0" smtClean="0"/>
              <a:t>Creation of an energy management team when possible</a:t>
            </a:r>
          </a:p>
          <a:p>
            <a:pPr marL="285750" indent="-285750">
              <a:spcBef>
                <a:spcPts val="600"/>
              </a:spcBef>
              <a:buFontTx/>
              <a:buChar char="-"/>
            </a:pPr>
            <a:r>
              <a:rPr lang="en-GB" dirty="0" smtClean="0"/>
              <a:t>Plan and direct energy management activities</a:t>
            </a:r>
          </a:p>
          <a:p>
            <a:pPr marL="285750" indent="-285750">
              <a:spcBef>
                <a:spcPts val="600"/>
              </a:spcBef>
              <a:buFontTx/>
              <a:buChar char="-"/>
            </a:pPr>
            <a:r>
              <a:rPr lang="en-GB" dirty="0" smtClean="0"/>
              <a:t>Develop, manage and communicate all roles, responsibilities and authorities related to the energy management of the organisation</a:t>
            </a:r>
          </a:p>
          <a:p>
            <a:pPr>
              <a:spcBef>
                <a:spcPts val="600"/>
              </a:spcBef>
            </a:pPr>
            <a:endParaRPr lang="en-GB" dirty="0"/>
          </a:p>
          <a:p>
            <a:pPr>
              <a:spcBef>
                <a:spcPts val="600"/>
              </a:spcBef>
            </a:pPr>
            <a:endParaRPr lang="en-GB" dirty="0"/>
          </a:p>
        </p:txBody>
      </p:sp>
    </p:spTree>
    <p:extLst>
      <p:ext uri="{BB962C8B-B14F-4D97-AF65-F5344CB8AC3E}">
        <p14:creationId xmlns:p14="http://schemas.microsoft.com/office/powerpoint/2010/main" val="11612210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Actions to address risks and opportunities</a:t>
            </a:r>
            <a:endParaRPr lang="en-GB" sz="2400" b="1" dirty="0">
              <a:solidFill>
                <a:srgbClr val="0070C0"/>
              </a:solidFill>
            </a:endParaRPr>
          </a:p>
        </p:txBody>
      </p:sp>
      <p:sp>
        <p:nvSpPr>
          <p:cNvPr id="4" name="Rectangle 3"/>
          <p:cNvSpPr/>
          <p:nvPr/>
        </p:nvSpPr>
        <p:spPr>
          <a:xfrm>
            <a:off x="683998" y="1687354"/>
            <a:ext cx="7348219" cy="5170646"/>
          </a:xfrm>
          <a:prstGeom prst="rect">
            <a:avLst/>
          </a:prstGeom>
        </p:spPr>
        <p:txBody>
          <a:bodyPr wrap="square">
            <a:spAutoFit/>
          </a:bodyPr>
          <a:lstStyle/>
          <a:p>
            <a:pPr>
              <a:spcBef>
                <a:spcPts val="600"/>
              </a:spcBef>
            </a:pPr>
            <a:r>
              <a:rPr lang="en-GB" sz="2000" dirty="0" smtClean="0"/>
              <a:t>When planning for the </a:t>
            </a:r>
            <a:r>
              <a:rPr lang="en-GB" sz="2000" dirty="0" err="1" smtClean="0"/>
              <a:t>EnMS</a:t>
            </a:r>
            <a:r>
              <a:rPr lang="en-GB" sz="2000" dirty="0" smtClean="0"/>
              <a:t>, the organization should consider: </a:t>
            </a:r>
          </a:p>
          <a:p>
            <a:pPr marL="342900" indent="-342900">
              <a:spcBef>
                <a:spcPts val="600"/>
              </a:spcBef>
              <a:buAutoNum type="alphaLcParenR"/>
            </a:pPr>
            <a:r>
              <a:rPr lang="en-GB" sz="2000" dirty="0" smtClean="0"/>
              <a:t>Determine external and internal issues that are relevant and can affect the intended outcomes and energy performance ; </a:t>
            </a:r>
          </a:p>
          <a:p>
            <a:pPr marL="342900" indent="-342900">
              <a:spcBef>
                <a:spcPts val="600"/>
              </a:spcBef>
              <a:buAutoNum type="alphaLcParenR"/>
            </a:pPr>
            <a:r>
              <a:rPr lang="en-GB" sz="2000" dirty="0" smtClean="0"/>
              <a:t>Understand the needs and expectations; </a:t>
            </a:r>
          </a:p>
          <a:p>
            <a:pPr marL="342900" indent="-342900">
              <a:spcBef>
                <a:spcPts val="600"/>
              </a:spcBef>
              <a:buAutoNum type="alphaLcParenR"/>
            </a:pPr>
            <a:r>
              <a:rPr lang="en-GB" sz="2000" dirty="0" smtClean="0"/>
              <a:t>Review the organization’s activities and processes that can affect energy performance; </a:t>
            </a:r>
          </a:p>
          <a:p>
            <a:pPr>
              <a:spcBef>
                <a:spcPts val="600"/>
              </a:spcBef>
            </a:pPr>
            <a:r>
              <a:rPr lang="en-GB" sz="2000" dirty="0" smtClean="0"/>
              <a:t>Planning will be consistent with the energy policy and should lead to continuous improvement in energy performance.</a:t>
            </a:r>
          </a:p>
          <a:p>
            <a:pPr>
              <a:spcBef>
                <a:spcPts val="600"/>
              </a:spcBef>
            </a:pPr>
            <a:endParaRPr lang="en-GB" sz="2000" dirty="0" smtClean="0"/>
          </a:p>
          <a:p>
            <a:pPr>
              <a:spcBef>
                <a:spcPts val="600"/>
              </a:spcBef>
            </a:pPr>
            <a:r>
              <a:rPr lang="en-GB" sz="2000" dirty="0" smtClean="0"/>
              <a:t>Risks should be identified so as to: </a:t>
            </a:r>
          </a:p>
          <a:p>
            <a:pPr marL="342900" indent="-342900">
              <a:spcBef>
                <a:spcPts val="600"/>
              </a:spcBef>
              <a:buAutoNum type="alphaLcParenR"/>
            </a:pPr>
            <a:r>
              <a:rPr lang="en-GB" sz="2000" dirty="0" smtClean="0"/>
              <a:t>Ensure that the </a:t>
            </a:r>
            <a:r>
              <a:rPr lang="en-GB" sz="2000" dirty="0" err="1" smtClean="0"/>
              <a:t>EnMS</a:t>
            </a:r>
            <a:r>
              <a:rPr lang="en-GB" sz="2000" dirty="0" smtClean="0"/>
              <a:t> can achieve the intended outcomes; </a:t>
            </a:r>
          </a:p>
          <a:p>
            <a:pPr marL="342900" indent="-342900">
              <a:spcBef>
                <a:spcPts val="600"/>
              </a:spcBef>
              <a:buAutoNum type="alphaLcParenR"/>
            </a:pPr>
            <a:r>
              <a:rPr lang="en-GB" sz="2000" dirty="0" smtClean="0"/>
              <a:t>Prevent or reduce undesired effects; </a:t>
            </a:r>
          </a:p>
          <a:p>
            <a:pPr marL="342900" indent="-342900">
              <a:spcBef>
                <a:spcPts val="600"/>
              </a:spcBef>
              <a:buAutoNum type="alphaLcParenR"/>
            </a:pPr>
            <a:r>
              <a:rPr lang="en-GB" sz="2000" dirty="0" smtClean="0"/>
              <a:t>Achieve continuous improvement; </a:t>
            </a:r>
          </a:p>
          <a:p>
            <a:pPr>
              <a:spcBef>
                <a:spcPts val="600"/>
              </a:spcBef>
            </a:pPr>
            <a:endParaRPr lang="en-GB" sz="2000" dirty="0"/>
          </a:p>
        </p:txBody>
      </p:sp>
    </p:spTree>
    <p:extLst>
      <p:ext uri="{BB962C8B-B14F-4D97-AF65-F5344CB8AC3E}">
        <p14:creationId xmlns:p14="http://schemas.microsoft.com/office/powerpoint/2010/main" val="14512413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sp>
        <p:nvSpPr>
          <p:cNvPr id="4" name="Rectangle 3"/>
          <p:cNvSpPr/>
          <p:nvPr/>
        </p:nvSpPr>
        <p:spPr>
          <a:xfrm>
            <a:off x="896248" y="1809453"/>
            <a:ext cx="7348219" cy="4939814"/>
          </a:xfrm>
          <a:prstGeom prst="rect">
            <a:avLst/>
          </a:prstGeom>
        </p:spPr>
        <p:txBody>
          <a:bodyPr wrap="square">
            <a:spAutoFit/>
          </a:bodyPr>
          <a:lstStyle/>
          <a:p>
            <a:pPr>
              <a:spcBef>
                <a:spcPts val="600"/>
              </a:spcBef>
            </a:pPr>
            <a:r>
              <a:rPr lang="en-GB" sz="2000" dirty="0" smtClean="0"/>
              <a:t>The </a:t>
            </a:r>
            <a:r>
              <a:rPr lang="en-GB" sz="2000" dirty="0"/>
              <a:t>objectives and energy targets shall: </a:t>
            </a:r>
            <a:endParaRPr lang="en-GB" sz="2000" dirty="0" smtClean="0"/>
          </a:p>
          <a:p>
            <a:pPr marL="342900" indent="-342900">
              <a:spcBef>
                <a:spcPts val="600"/>
              </a:spcBef>
              <a:buAutoNum type="alphaLcParenR"/>
            </a:pPr>
            <a:r>
              <a:rPr lang="en-GB" sz="2000" dirty="0" smtClean="0"/>
              <a:t>be </a:t>
            </a:r>
            <a:r>
              <a:rPr lang="en-GB" sz="2000" dirty="0"/>
              <a:t>consistent with the energy </a:t>
            </a:r>
            <a:r>
              <a:rPr lang="en-GB" sz="2000" dirty="0" smtClean="0"/>
              <a:t>policy; </a:t>
            </a:r>
          </a:p>
          <a:p>
            <a:pPr marL="342900" indent="-342900">
              <a:spcBef>
                <a:spcPts val="600"/>
              </a:spcBef>
              <a:buAutoNum type="alphaLcParenR"/>
            </a:pPr>
            <a:r>
              <a:rPr lang="en-GB" sz="2000" dirty="0" smtClean="0"/>
              <a:t>be </a:t>
            </a:r>
            <a:r>
              <a:rPr lang="en-GB" sz="2000" dirty="0"/>
              <a:t>measurable (</a:t>
            </a:r>
            <a:r>
              <a:rPr lang="en-GB" sz="2000" dirty="0" smtClean="0"/>
              <a:t>if applicable); </a:t>
            </a:r>
          </a:p>
          <a:p>
            <a:pPr marL="342900" indent="-342900">
              <a:spcBef>
                <a:spcPts val="600"/>
              </a:spcBef>
              <a:buAutoNum type="alphaLcParenR"/>
            </a:pPr>
            <a:r>
              <a:rPr lang="en-GB" sz="2000" dirty="0" smtClean="0"/>
              <a:t>take </a:t>
            </a:r>
            <a:r>
              <a:rPr lang="en-GB" sz="2000" dirty="0"/>
              <a:t>into account applicable requirements; </a:t>
            </a:r>
            <a:endParaRPr lang="en-GB" sz="2000" dirty="0" smtClean="0"/>
          </a:p>
          <a:p>
            <a:pPr marL="342900" indent="-342900">
              <a:spcBef>
                <a:spcPts val="600"/>
              </a:spcBef>
              <a:buAutoNum type="alphaLcParenR"/>
            </a:pPr>
            <a:r>
              <a:rPr lang="en-GB" sz="2000" dirty="0" smtClean="0"/>
              <a:t>consider Significant Energy Uses (SEUs); </a:t>
            </a:r>
          </a:p>
          <a:p>
            <a:pPr marL="342900" indent="-342900">
              <a:spcBef>
                <a:spcPts val="600"/>
              </a:spcBef>
              <a:buAutoNum type="alphaLcParenR"/>
            </a:pPr>
            <a:r>
              <a:rPr lang="en-GB" sz="2000" dirty="0" smtClean="0"/>
              <a:t>take </a:t>
            </a:r>
            <a:r>
              <a:rPr lang="en-GB" sz="2000" dirty="0"/>
              <a:t>into account </a:t>
            </a:r>
            <a:r>
              <a:rPr lang="en-GB" sz="2000" dirty="0" smtClean="0"/>
              <a:t>opportunities </a:t>
            </a:r>
            <a:r>
              <a:rPr lang="en-GB" sz="2000" dirty="0"/>
              <a:t>to improve energy performance; </a:t>
            </a:r>
            <a:endParaRPr lang="en-GB" sz="2000" dirty="0" smtClean="0"/>
          </a:p>
          <a:p>
            <a:pPr marL="342900" indent="-342900">
              <a:spcBef>
                <a:spcPts val="600"/>
              </a:spcBef>
              <a:buAutoNum type="alphaLcParenR"/>
            </a:pPr>
            <a:r>
              <a:rPr lang="en-GB" sz="2000" dirty="0" smtClean="0"/>
              <a:t>be </a:t>
            </a:r>
            <a:r>
              <a:rPr lang="en-GB" sz="2000" dirty="0"/>
              <a:t>monitored; </a:t>
            </a:r>
            <a:endParaRPr lang="en-GB" sz="2000" dirty="0" smtClean="0"/>
          </a:p>
          <a:p>
            <a:pPr marL="342900" indent="-342900">
              <a:spcBef>
                <a:spcPts val="600"/>
              </a:spcBef>
              <a:buAutoNum type="alphaLcParenR"/>
            </a:pPr>
            <a:r>
              <a:rPr lang="en-GB" sz="2000" dirty="0" smtClean="0"/>
              <a:t>be </a:t>
            </a:r>
            <a:r>
              <a:rPr lang="en-GB" sz="2000" dirty="0"/>
              <a:t>communicated; </a:t>
            </a:r>
            <a:endParaRPr lang="en-GB" sz="2000" dirty="0" smtClean="0"/>
          </a:p>
          <a:p>
            <a:pPr marL="342900" indent="-342900">
              <a:spcBef>
                <a:spcPts val="600"/>
              </a:spcBef>
              <a:buAutoNum type="alphaLcParenR"/>
            </a:pPr>
            <a:r>
              <a:rPr lang="en-GB" sz="2000" dirty="0" smtClean="0"/>
              <a:t>be </a:t>
            </a:r>
            <a:r>
              <a:rPr lang="en-GB" sz="2000" dirty="0"/>
              <a:t>updated as appropriate. </a:t>
            </a:r>
            <a:endParaRPr lang="en-GB" sz="2000" dirty="0" smtClean="0"/>
          </a:p>
          <a:p>
            <a:pPr marL="342900" indent="-342900">
              <a:spcBef>
                <a:spcPts val="600"/>
              </a:spcBef>
              <a:buAutoNum type="alphaLcParenR"/>
            </a:pPr>
            <a:endParaRPr lang="en-GB" sz="2000" dirty="0"/>
          </a:p>
          <a:p>
            <a:pPr>
              <a:spcBef>
                <a:spcPts val="600"/>
              </a:spcBef>
            </a:pPr>
            <a:r>
              <a:rPr lang="en-GB" sz="2000" dirty="0" smtClean="0"/>
              <a:t>The </a:t>
            </a:r>
            <a:r>
              <a:rPr lang="en-GB" sz="2000" dirty="0"/>
              <a:t>organization shall retain documented </a:t>
            </a:r>
            <a:r>
              <a:rPr lang="en-GB" sz="2000" dirty="0" smtClean="0"/>
              <a:t>information </a:t>
            </a:r>
            <a:r>
              <a:rPr lang="en-GB" sz="2000" dirty="0"/>
              <a:t>on the objectives and energy targets.</a:t>
            </a:r>
          </a:p>
          <a:p>
            <a:pPr>
              <a:spcBef>
                <a:spcPts val="600"/>
              </a:spcBef>
            </a:pPr>
            <a:r>
              <a:rPr lang="en-GB" sz="2000" dirty="0"/>
              <a:t> </a:t>
            </a:r>
          </a:p>
        </p:txBody>
      </p:sp>
    </p:spTree>
    <p:extLst>
      <p:ext uri="{BB962C8B-B14F-4D97-AF65-F5344CB8AC3E}">
        <p14:creationId xmlns:p14="http://schemas.microsoft.com/office/powerpoint/2010/main" val="38967188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907704" y="1739469"/>
            <a:ext cx="5472178" cy="2246769"/>
          </a:xfrm>
          <a:prstGeom prst="rect">
            <a:avLst/>
          </a:prstGeom>
          <a:noFill/>
        </p:spPr>
        <p:txBody>
          <a:bodyPr wrap="square" rtlCol="0">
            <a:spAutoFit/>
          </a:bodyPr>
          <a:lstStyle/>
          <a:p>
            <a:r>
              <a:rPr lang="en-GB" sz="2000" dirty="0" smtClean="0"/>
              <a:t>Energy targets should be SMART:</a:t>
            </a:r>
          </a:p>
          <a:p>
            <a:endParaRPr lang="en-GB" sz="2000" dirty="0"/>
          </a:p>
          <a:p>
            <a:pPr marL="342900" indent="-342900">
              <a:buFont typeface="Arial" panose="020B0604020202020204" pitchFamily="34" charset="0"/>
              <a:buChar char="•"/>
            </a:pPr>
            <a:r>
              <a:rPr lang="en-GB" sz="2000" dirty="0" smtClean="0"/>
              <a:t>Specific</a:t>
            </a:r>
          </a:p>
          <a:p>
            <a:pPr marL="342900" indent="-342900">
              <a:buFont typeface="Arial" panose="020B0604020202020204" pitchFamily="34" charset="0"/>
              <a:buChar char="•"/>
            </a:pPr>
            <a:r>
              <a:rPr lang="en-GB" sz="2000" dirty="0" smtClean="0"/>
              <a:t>Measurable</a:t>
            </a:r>
          </a:p>
          <a:p>
            <a:pPr marL="342900" indent="-342900">
              <a:buFont typeface="Arial" panose="020B0604020202020204" pitchFamily="34" charset="0"/>
              <a:buChar char="•"/>
            </a:pPr>
            <a:r>
              <a:rPr lang="en-GB" sz="2000" dirty="0" smtClean="0"/>
              <a:t>Achievable</a:t>
            </a:r>
          </a:p>
          <a:p>
            <a:pPr marL="342900" indent="-342900">
              <a:buFont typeface="Arial" panose="020B0604020202020204" pitchFamily="34" charset="0"/>
              <a:buChar char="•"/>
            </a:pPr>
            <a:r>
              <a:rPr lang="en-GB" sz="2000" dirty="0" smtClean="0"/>
              <a:t>Relevant</a:t>
            </a:r>
          </a:p>
          <a:p>
            <a:pPr marL="342900" indent="-342900">
              <a:buFont typeface="Arial" panose="020B0604020202020204" pitchFamily="34" charset="0"/>
              <a:buChar char="•"/>
            </a:pPr>
            <a:r>
              <a:rPr lang="en-GB" sz="2000" dirty="0" smtClean="0"/>
              <a:t>Timed</a:t>
            </a:r>
            <a:endParaRPr lang="en-GB" sz="2000" dirty="0"/>
          </a:p>
        </p:txBody>
      </p:sp>
      <p:sp>
        <p:nvSpPr>
          <p:cNvPr id="13" name="TextBox 12"/>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pic>
        <p:nvPicPr>
          <p:cNvPr id="1026" name="Picture 2" descr="Resultado de imagen de energy targets SMART&quot;"/>
          <p:cNvPicPr>
            <a:picLocks noChangeAspect="1" noChangeArrowheads="1"/>
          </p:cNvPicPr>
          <p:nvPr/>
        </p:nvPicPr>
        <p:blipFill rotWithShape="1">
          <a:blip r:embed="rId4">
            <a:extLst>
              <a:ext uri="{28A0092B-C50C-407E-A947-70E740481C1C}">
                <a14:useLocalDpi xmlns:a14="http://schemas.microsoft.com/office/drawing/2010/main" val="0"/>
              </a:ext>
            </a:extLst>
          </a:blip>
          <a:srcRect b="31873"/>
          <a:stretch/>
        </p:blipFill>
        <p:spPr bwMode="auto">
          <a:xfrm>
            <a:off x="179512" y="4149080"/>
            <a:ext cx="9086850"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7994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sp>
        <p:nvSpPr>
          <p:cNvPr id="3" name="Rectangle 2"/>
          <p:cNvSpPr/>
          <p:nvPr/>
        </p:nvSpPr>
        <p:spPr>
          <a:xfrm>
            <a:off x="911828" y="1916832"/>
            <a:ext cx="7241648" cy="4324261"/>
          </a:xfrm>
          <a:prstGeom prst="rect">
            <a:avLst/>
          </a:prstGeom>
        </p:spPr>
        <p:txBody>
          <a:bodyPr wrap="square">
            <a:spAutoFit/>
          </a:bodyPr>
          <a:lstStyle/>
          <a:p>
            <a:pPr>
              <a:spcBef>
                <a:spcPts val="600"/>
              </a:spcBef>
            </a:pPr>
            <a:r>
              <a:rPr lang="en-GB" sz="2000" dirty="0"/>
              <a:t>When planning how to achieve its objectives and energy targets, the organization shall establish and maintain action plans that include: </a:t>
            </a:r>
            <a:endParaRPr lang="en-GB" sz="2000" dirty="0" smtClean="0"/>
          </a:p>
          <a:p>
            <a:pPr marL="285750" indent="-285750">
              <a:spcBef>
                <a:spcPts val="600"/>
              </a:spcBef>
              <a:buFont typeface="Arial" panose="020B0604020202020204" pitchFamily="34" charset="0"/>
              <a:buChar char="•"/>
            </a:pPr>
            <a:r>
              <a:rPr lang="en-GB" sz="2000" dirty="0" smtClean="0"/>
              <a:t>what </a:t>
            </a:r>
            <a:r>
              <a:rPr lang="en-GB" sz="2000" dirty="0"/>
              <a:t>will be done; </a:t>
            </a:r>
            <a:endParaRPr lang="en-GB" sz="2000" dirty="0" smtClean="0"/>
          </a:p>
          <a:p>
            <a:pPr marL="285750" indent="-285750">
              <a:spcBef>
                <a:spcPts val="600"/>
              </a:spcBef>
              <a:buFont typeface="Arial" panose="020B0604020202020204" pitchFamily="34" charset="0"/>
              <a:buChar char="•"/>
            </a:pPr>
            <a:r>
              <a:rPr lang="en-GB" sz="2000" dirty="0" smtClean="0"/>
              <a:t>what </a:t>
            </a:r>
            <a:r>
              <a:rPr lang="en-GB" sz="2000" dirty="0"/>
              <a:t>resources will be required; </a:t>
            </a:r>
            <a:endParaRPr lang="en-GB" sz="2000" dirty="0" smtClean="0"/>
          </a:p>
          <a:p>
            <a:pPr marL="285750" indent="-285750">
              <a:spcBef>
                <a:spcPts val="600"/>
              </a:spcBef>
              <a:buFont typeface="Arial" panose="020B0604020202020204" pitchFamily="34" charset="0"/>
              <a:buChar char="•"/>
            </a:pPr>
            <a:r>
              <a:rPr lang="en-GB" sz="2000" dirty="0" smtClean="0"/>
              <a:t>who </a:t>
            </a:r>
            <a:r>
              <a:rPr lang="en-GB" sz="2000" dirty="0"/>
              <a:t>will be responsible; </a:t>
            </a:r>
            <a:endParaRPr lang="en-GB" sz="2000" dirty="0" smtClean="0"/>
          </a:p>
          <a:p>
            <a:pPr marL="285750" indent="-285750">
              <a:spcBef>
                <a:spcPts val="600"/>
              </a:spcBef>
              <a:buFont typeface="Arial" panose="020B0604020202020204" pitchFamily="34" charset="0"/>
              <a:buChar char="•"/>
            </a:pPr>
            <a:r>
              <a:rPr lang="en-GB" sz="2000" dirty="0" smtClean="0"/>
              <a:t>when </a:t>
            </a:r>
            <a:r>
              <a:rPr lang="en-GB" sz="2000" dirty="0"/>
              <a:t>it will be completed; </a:t>
            </a:r>
            <a:endParaRPr lang="en-GB" sz="2000" dirty="0" smtClean="0"/>
          </a:p>
          <a:p>
            <a:pPr marL="285750" indent="-285750">
              <a:spcBef>
                <a:spcPts val="600"/>
              </a:spcBef>
              <a:buFont typeface="Arial" panose="020B0604020202020204" pitchFamily="34" charset="0"/>
              <a:buChar char="•"/>
            </a:pPr>
            <a:r>
              <a:rPr lang="en-GB" sz="2000" dirty="0" smtClean="0"/>
              <a:t>how </a:t>
            </a:r>
            <a:r>
              <a:rPr lang="en-GB" sz="2000" dirty="0"/>
              <a:t>the results will be evaluated, including the method(s) used to verify energy performance </a:t>
            </a:r>
            <a:r>
              <a:rPr lang="en-GB" sz="2000" dirty="0" smtClean="0"/>
              <a:t>improvement.</a:t>
            </a:r>
          </a:p>
          <a:p>
            <a:pPr>
              <a:spcBef>
                <a:spcPts val="600"/>
              </a:spcBef>
            </a:pPr>
            <a:endParaRPr lang="en-GB" sz="2000" dirty="0"/>
          </a:p>
          <a:p>
            <a:pPr>
              <a:spcBef>
                <a:spcPts val="600"/>
              </a:spcBef>
            </a:pPr>
            <a:r>
              <a:rPr lang="en-GB" sz="2000" dirty="0" smtClean="0"/>
              <a:t>The </a:t>
            </a:r>
            <a:r>
              <a:rPr lang="en-GB" sz="2000" dirty="0"/>
              <a:t>organization shall consider how the actions to achieve its objectives and energy targets can be integrated into the organization’s business </a:t>
            </a:r>
          </a:p>
        </p:txBody>
      </p:sp>
    </p:spTree>
    <p:extLst>
      <p:ext uri="{BB962C8B-B14F-4D97-AF65-F5344CB8AC3E}">
        <p14:creationId xmlns:p14="http://schemas.microsoft.com/office/powerpoint/2010/main" val="20760100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review</a:t>
            </a:r>
            <a:endParaRPr lang="en-GB" sz="2400" b="1" dirty="0">
              <a:solidFill>
                <a:srgbClr val="0070C0"/>
              </a:solidFill>
            </a:endParaRPr>
          </a:p>
        </p:txBody>
      </p:sp>
      <p:sp>
        <p:nvSpPr>
          <p:cNvPr id="4" name="Rectangle 3"/>
          <p:cNvSpPr/>
          <p:nvPr/>
        </p:nvSpPr>
        <p:spPr>
          <a:xfrm>
            <a:off x="668738" y="1305673"/>
            <a:ext cx="7704856" cy="5478423"/>
          </a:xfrm>
          <a:prstGeom prst="rect">
            <a:avLst/>
          </a:prstGeom>
        </p:spPr>
        <p:txBody>
          <a:bodyPr wrap="square">
            <a:spAutoFit/>
          </a:bodyPr>
          <a:lstStyle/>
          <a:p>
            <a:pPr>
              <a:spcBef>
                <a:spcPts val="600"/>
              </a:spcBef>
            </a:pPr>
            <a:r>
              <a:rPr lang="en-GB" sz="2000" dirty="0"/>
              <a:t>The organization shall develop and conduct an energy review. To develop the energy review, the organization shall: </a:t>
            </a:r>
            <a:endParaRPr lang="en-GB" sz="2000" dirty="0" smtClean="0"/>
          </a:p>
          <a:p>
            <a:pPr marL="342900" indent="-342900">
              <a:spcBef>
                <a:spcPts val="600"/>
              </a:spcBef>
              <a:buAutoNum type="alphaLcParenR"/>
            </a:pPr>
            <a:r>
              <a:rPr lang="en-GB" sz="2000" dirty="0" smtClean="0"/>
              <a:t>analyse </a:t>
            </a:r>
            <a:r>
              <a:rPr lang="en-GB" sz="2000" dirty="0"/>
              <a:t>energy use and consumption based on measurement and other data, i.e.: </a:t>
            </a:r>
            <a:endParaRPr lang="en-GB" sz="2000" dirty="0" smtClean="0"/>
          </a:p>
          <a:p>
            <a:pPr marL="800100" lvl="1" indent="-342900">
              <a:spcBef>
                <a:spcPts val="600"/>
              </a:spcBef>
              <a:buFont typeface="+mj-lt"/>
              <a:buAutoNum type="arabicPeriod"/>
            </a:pPr>
            <a:r>
              <a:rPr lang="en-GB" sz="2000" dirty="0" smtClean="0"/>
              <a:t>identify </a:t>
            </a:r>
            <a:r>
              <a:rPr lang="en-GB" sz="2000" dirty="0"/>
              <a:t>current types of energy (see 3.5.1); </a:t>
            </a:r>
            <a:endParaRPr lang="en-GB" sz="2000" dirty="0" smtClean="0"/>
          </a:p>
          <a:p>
            <a:pPr marL="800100" lvl="1" indent="-342900">
              <a:spcBef>
                <a:spcPts val="600"/>
              </a:spcBef>
              <a:buFont typeface="+mj-lt"/>
              <a:buAutoNum type="arabicPeriod"/>
            </a:pPr>
            <a:r>
              <a:rPr lang="en-GB" sz="2000" dirty="0" smtClean="0"/>
              <a:t>evaluate </a:t>
            </a:r>
            <a:r>
              <a:rPr lang="en-GB" sz="2000" dirty="0"/>
              <a:t>past and current energy use(s) and consumption</a:t>
            </a:r>
            <a:r>
              <a:rPr lang="en-GB" sz="2000" dirty="0" smtClean="0"/>
              <a:t>;</a:t>
            </a:r>
          </a:p>
          <a:p>
            <a:pPr marL="342900" indent="-342900">
              <a:spcBef>
                <a:spcPts val="600"/>
              </a:spcBef>
              <a:buFont typeface="+mj-lt"/>
              <a:buAutoNum type="alphaLcParenR"/>
            </a:pPr>
            <a:r>
              <a:rPr lang="en-GB" sz="2000" dirty="0" smtClean="0"/>
              <a:t>based </a:t>
            </a:r>
            <a:r>
              <a:rPr lang="en-GB" sz="2000" dirty="0"/>
              <a:t>on the analysis, identify SEUs (see 3.5.6</a:t>
            </a:r>
            <a:r>
              <a:rPr lang="en-GB" sz="2000" dirty="0" smtClean="0"/>
              <a:t>);</a:t>
            </a:r>
          </a:p>
          <a:p>
            <a:pPr marL="342900" indent="-342900">
              <a:spcBef>
                <a:spcPts val="600"/>
              </a:spcBef>
              <a:buFont typeface="+mj-lt"/>
              <a:buAutoNum type="alphaLcParenR"/>
            </a:pPr>
            <a:r>
              <a:rPr lang="en-GB" sz="2000" dirty="0" smtClean="0"/>
              <a:t>for </a:t>
            </a:r>
            <a:r>
              <a:rPr lang="en-GB" sz="2000" dirty="0"/>
              <a:t>each SEU: </a:t>
            </a:r>
            <a:endParaRPr lang="en-GB" sz="2000" dirty="0" smtClean="0"/>
          </a:p>
          <a:p>
            <a:pPr marL="800100" lvl="1" indent="-342900">
              <a:spcBef>
                <a:spcPts val="600"/>
              </a:spcBef>
              <a:buFont typeface="+mj-lt"/>
              <a:buAutoNum type="arabicPeriod"/>
            </a:pPr>
            <a:r>
              <a:rPr lang="en-GB" sz="2000" dirty="0" smtClean="0"/>
              <a:t>determine </a:t>
            </a:r>
            <a:r>
              <a:rPr lang="en-GB" sz="2000" dirty="0"/>
              <a:t>relevant variables; </a:t>
            </a:r>
            <a:endParaRPr lang="en-GB" sz="2000" dirty="0" smtClean="0"/>
          </a:p>
          <a:p>
            <a:pPr marL="800100" lvl="1" indent="-342900">
              <a:spcBef>
                <a:spcPts val="600"/>
              </a:spcBef>
              <a:buFont typeface="+mj-lt"/>
              <a:buAutoNum type="arabicPeriod"/>
            </a:pPr>
            <a:r>
              <a:rPr lang="en-GB" sz="2000" dirty="0" smtClean="0"/>
              <a:t>determine </a:t>
            </a:r>
            <a:r>
              <a:rPr lang="en-GB" sz="2000" dirty="0"/>
              <a:t>current energy performance; </a:t>
            </a:r>
            <a:endParaRPr lang="en-GB" sz="2000" dirty="0" smtClean="0"/>
          </a:p>
          <a:p>
            <a:pPr marL="800100" lvl="1" indent="-342900">
              <a:spcBef>
                <a:spcPts val="600"/>
              </a:spcBef>
              <a:buFont typeface="+mj-lt"/>
              <a:buAutoNum type="arabicPeriod"/>
            </a:pPr>
            <a:r>
              <a:rPr lang="en-GB" sz="2000" dirty="0" smtClean="0"/>
              <a:t>identify </a:t>
            </a:r>
            <a:r>
              <a:rPr lang="en-GB" sz="2000" dirty="0"/>
              <a:t>the person(s) doing work under its control that influence or affect the SEUs</a:t>
            </a:r>
            <a:r>
              <a:rPr lang="en-GB" sz="2000" dirty="0" smtClean="0"/>
              <a:t>;</a:t>
            </a:r>
          </a:p>
          <a:p>
            <a:pPr marL="342900" indent="-342900">
              <a:spcBef>
                <a:spcPts val="600"/>
              </a:spcBef>
              <a:buFont typeface="+mj-lt"/>
              <a:buAutoNum type="alphaLcParenR"/>
            </a:pPr>
            <a:r>
              <a:rPr lang="en-GB" sz="2000" dirty="0" smtClean="0"/>
              <a:t>determine </a:t>
            </a:r>
            <a:r>
              <a:rPr lang="en-GB" sz="2000" dirty="0"/>
              <a:t>and prioritize opportunities for improving energy </a:t>
            </a:r>
            <a:r>
              <a:rPr lang="en-GB" sz="2000" dirty="0" smtClean="0"/>
              <a:t>performance</a:t>
            </a:r>
          </a:p>
          <a:p>
            <a:pPr marL="342900" indent="-342900">
              <a:spcBef>
                <a:spcPts val="600"/>
              </a:spcBef>
              <a:buFont typeface="+mj-lt"/>
              <a:buAutoNum type="alphaLcParenR"/>
            </a:pPr>
            <a:r>
              <a:rPr lang="en-GB" sz="2000" dirty="0" smtClean="0"/>
              <a:t>Estimate future energy use/s and consumptions </a:t>
            </a:r>
            <a:endParaRPr lang="en-GB" sz="2000" dirty="0"/>
          </a:p>
        </p:txBody>
      </p:sp>
    </p:spTree>
    <p:extLst>
      <p:ext uri="{BB962C8B-B14F-4D97-AF65-F5344CB8AC3E}">
        <p14:creationId xmlns:p14="http://schemas.microsoft.com/office/powerpoint/2010/main" val="22432863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Data. </a:t>
            </a:r>
            <a:r>
              <a:rPr lang="en-GB" sz="2400" b="1" dirty="0" smtClean="0">
                <a:solidFill>
                  <a:srgbClr val="0070C0"/>
                </a:solidFill>
              </a:rPr>
              <a:t>How to a</a:t>
            </a:r>
            <a:r>
              <a:rPr lang="en-GB" sz="2400" b="1" dirty="0" smtClean="0">
                <a:solidFill>
                  <a:srgbClr val="0070C0"/>
                </a:solidFill>
              </a:rPr>
              <a:t>cquire and analysis</a:t>
            </a:r>
            <a:endParaRPr lang="en-GB" sz="2400" dirty="0"/>
          </a:p>
        </p:txBody>
      </p:sp>
      <p:sp>
        <p:nvSpPr>
          <p:cNvPr id="2" name="TextBox 1"/>
          <p:cNvSpPr txBox="1"/>
          <p:nvPr/>
        </p:nvSpPr>
        <p:spPr>
          <a:xfrm>
            <a:off x="899592" y="1532262"/>
            <a:ext cx="7704426" cy="5016758"/>
          </a:xfrm>
          <a:prstGeom prst="rect">
            <a:avLst/>
          </a:prstGeom>
          <a:noFill/>
        </p:spPr>
        <p:txBody>
          <a:bodyPr wrap="square" rtlCol="0">
            <a:spAutoFit/>
          </a:bodyPr>
          <a:lstStyle/>
          <a:p>
            <a:r>
              <a:rPr lang="en-GB" sz="2000" dirty="0" smtClean="0"/>
              <a:t>Purpose: Identify energy consumptions and trends</a:t>
            </a:r>
          </a:p>
          <a:p>
            <a:endParaRPr lang="en-GB" sz="2000" dirty="0"/>
          </a:p>
          <a:p>
            <a:r>
              <a:rPr lang="en-GB" sz="2000" dirty="0" smtClean="0"/>
              <a:t>Ideally to have last 3 years, minimum 2 years</a:t>
            </a:r>
          </a:p>
          <a:p>
            <a:endParaRPr lang="en-GB" sz="2000" dirty="0"/>
          </a:p>
          <a:p>
            <a:r>
              <a:rPr lang="en-GB" sz="2000" dirty="0" smtClean="0"/>
              <a:t>Record monthly energy bills</a:t>
            </a:r>
          </a:p>
          <a:p>
            <a:endParaRPr lang="en-GB" sz="2000" dirty="0"/>
          </a:p>
          <a:p>
            <a:r>
              <a:rPr lang="en-GB" sz="2000" dirty="0" smtClean="0"/>
              <a:t>Identify energy sources</a:t>
            </a:r>
          </a:p>
          <a:p>
            <a:endParaRPr lang="en-GB" sz="2000" dirty="0"/>
          </a:p>
          <a:p>
            <a:r>
              <a:rPr lang="en-GB" sz="2000" dirty="0" smtClean="0"/>
              <a:t>Develop annual trends</a:t>
            </a:r>
          </a:p>
          <a:p>
            <a:endParaRPr lang="en-GB" sz="2000" dirty="0"/>
          </a:p>
          <a:p>
            <a:r>
              <a:rPr lang="en-GB" sz="2000" dirty="0" smtClean="0"/>
              <a:t>Analyse consumptions:</a:t>
            </a:r>
          </a:p>
          <a:p>
            <a:pPr marL="285750" indent="-285750">
              <a:buFontTx/>
              <a:buChar char="-"/>
            </a:pPr>
            <a:r>
              <a:rPr lang="en-GB" sz="2000" dirty="0" smtClean="0"/>
              <a:t>Different seasons</a:t>
            </a:r>
          </a:p>
          <a:p>
            <a:pPr marL="285750" indent="-285750">
              <a:buFontTx/>
              <a:buChar char="-"/>
            </a:pPr>
            <a:r>
              <a:rPr lang="en-GB" sz="2000" dirty="0" smtClean="0"/>
              <a:t>Different uses during the year</a:t>
            </a:r>
          </a:p>
          <a:p>
            <a:pPr marL="285750" indent="-285750">
              <a:buFontTx/>
              <a:buChar char="-"/>
            </a:pPr>
            <a:r>
              <a:rPr lang="en-GB" sz="2000" dirty="0" smtClean="0"/>
              <a:t>Split consumptions if possible (sub-meters)</a:t>
            </a:r>
          </a:p>
          <a:p>
            <a:pPr marL="285750" indent="-285750">
              <a:buFontTx/>
              <a:buChar char="-"/>
            </a:pPr>
            <a:endParaRPr lang="en-GB" sz="2000" dirty="0"/>
          </a:p>
          <a:p>
            <a:r>
              <a:rPr lang="en-GB" sz="2000" dirty="0" smtClean="0"/>
              <a:t>Expected consumptions</a:t>
            </a:r>
          </a:p>
        </p:txBody>
      </p:sp>
    </p:spTree>
    <p:extLst>
      <p:ext uri="{BB962C8B-B14F-4D97-AF65-F5344CB8AC3E}">
        <p14:creationId xmlns:p14="http://schemas.microsoft.com/office/powerpoint/2010/main" val="22049257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Significant Energy Uses</a:t>
            </a:r>
            <a:endParaRPr lang="en-GB" sz="2400" dirty="0"/>
          </a:p>
        </p:txBody>
      </p:sp>
      <p:sp>
        <p:nvSpPr>
          <p:cNvPr id="8" name="TextBox 7"/>
          <p:cNvSpPr txBox="1"/>
          <p:nvPr/>
        </p:nvSpPr>
        <p:spPr>
          <a:xfrm>
            <a:off x="755576" y="2204864"/>
            <a:ext cx="7704426" cy="3400931"/>
          </a:xfrm>
          <a:prstGeom prst="rect">
            <a:avLst/>
          </a:prstGeom>
          <a:noFill/>
        </p:spPr>
        <p:txBody>
          <a:bodyPr wrap="square" rtlCol="0">
            <a:spAutoFit/>
          </a:bodyPr>
          <a:lstStyle/>
          <a:p>
            <a:pPr>
              <a:spcBef>
                <a:spcPts val="600"/>
              </a:spcBef>
            </a:pPr>
            <a:r>
              <a:rPr lang="en-GB" sz="2000" dirty="0" smtClean="0"/>
              <a:t>Steps:</a:t>
            </a:r>
          </a:p>
          <a:p>
            <a:pPr marL="342900" indent="-342900">
              <a:spcBef>
                <a:spcPts val="600"/>
              </a:spcBef>
              <a:buAutoNum type="arabicPeriod"/>
            </a:pPr>
            <a:r>
              <a:rPr lang="en-GB" sz="2000" dirty="0" smtClean="0"/>
              <a:t>Identify all energy sources</a:t>
            </a:r>
          </a:p>
          <a:p>
            <a:pPr marL="342900" indent="-342900">
              <a:spcBef>
                <a:spcPts val="600"/>
              </a:spcBef>
              <a:buAutoNum type="arabicPeriod"/>
            </a:pPr>
            <a:r>
              <a:rPr lang="en-GB" sz="2000" dirty="0" smtClean="0"/>
              <a:t>Establish the total annual consumption of each source</a:t>
            </a:r>
          </a:p>
          <a:p>
            <a:pPr marL="342900" indent="-342900">
              <a:spcBef>
                <a:spcPts val="600"/>
              </a:spcBef>
              <a:buAutoNum type="arabicPeriod"/>
            </a:pPr>
            <a:r>
              <a:rPr lang="en-GB" sz="2000" dirty="0" smtClean="0"/>
              <a:t>List all known uses of each energy source</a:t>
            </a:r>
          </a:p>
          <a:p>
            <a:pPr marL="342900" indent="-342900">
              <a:spcBef>
                <a:spcPts val="600"/>
              </a:spcBef>
              <a:buAutoNum type="arabicPeriod"/>
            </a:pPr>
            <a:r>
              <a:rPr lang="en-GB" sz="2000" dirty="0" smtClean="0"/>
              <a:t>Estimate the annual energy consumption of each use</a:t>
            </a:r>
          </a:p>
          <a:p>
            <a:pPr marL="342900" indent="-342900">
              <a:spcBef>
                <a:spcPts val="600"/>
              </a:spcBef>
              <a:buAutoNum type="arabicPeriod"/>
            </a:pPr>
            <a:r>
              <a:rPr lang="en-GB" sz="2000" dirty="0" smtClean="0"/>
              <a:t>Select the largest consumptions (representing at least 80% of the total of each source) </a:t>
            </a:r>
          </a:p>
          <a:p>
            <a:pPr>
              <a:spcBef>
                <a:spcPts val="600"/>
              </a:spcBef>
            </a:pPr>
            <a:endParaRPr lang="en-GB" sz="2000" dirty="0"/>
          </a:p>
          <a:p>
            <a:pPr>
              <a:spcBef>
                <a:spcPts val="600"/>
              </a:spcBef>
            </a:pPr>
            <a:endParaRPr lang="en-GB" sz="2000" dirty="0"/>
          </a:p>
        </p:txBody>
      </p:sp>
    </p:spTree>
    <p:extLst>
      <p:ext uri="{BB962C8B-B14F-4D97-AF65-F5344CB8AC3E}">
        <p14:creationId xmlns:p14="http://schemas.microsoft.com/office/powerpoint/2010/main" val="4543137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Significant Energy Uses</a:t>
            </a:r>
            <a:endParaRPr lang="en-GB" sz="2400" dirty="0"/>
          </a:p>
        </p:txBody>
      </p:sp>
      <p:sp>
        <p:nvSpPr>
          <p:cNvPr id="8" name="TextBox 7"/>
          <p:cNvSpPr txBox="1"/>
          <p:nvPr/>
        </p:nvSpPr>
        <p:spPr>
          <a:xfrm>
            <a:off x="755576" y="1844824"/>
            <a:ext cx="7704426" cy="3016210"/>
          </a:xfrm>
          <a:prstGeom prst="rect">
            <a:avLst/>
          </a:prstGeom>
          <a:noFill/>
        </p:spPr>
        <p:txBody>
          <a:bodyPr wrap="square" rtlCol="0">
            <a:spAutoFit/>
          </a:bodyPr>
          <a:lstStyle/>
          <a:p>
            <a:pPr>
              <a:spcBef>
                <a:spcPts val="600"/>
              </a:spcBef>
            </a:pPr>
            <a:r>
              <a:rPr lang="en-GB" sz="2000" dirty="0" err="1" smtClean="0"/>
              <a:t>Methodoloty</a:t>
            </a:r>
            <a:r>
              <a:rPr lang="en-GB" sz="2000" dirty="0" smtClean="0"/>
              <a:t> for determining SEUs</a:t>
            </a:r>
          </a:p>
          <a:p>
            <a:pPr>
              <a:spcBef>
                <a:spcPts val="600"/>
              </a:spcBef>
            </a:pPr>
            <a:endParaRPr lang="en-GB" sz="2000" dirty="0"/>
          </a:p>
          <a:p>
            <a:pPr marL="285750" indent="-285750">
              <a:spcBef>
                <a:spcPts val="600"/>
              </a:spcBef>
              <a:buFontTx/>
              <a:buChar char="-"/>
            </a:pPr>
            <a:r>
              <a:rPr lang="en-GB" sz="2000" dirty="0" smtClean="0"/>
              <a:t>Sub-metering</a:t>
            </a:r>
          </a:p>
          <a:p>
            <a:pPr marL="285750" indent="-285750">
              <a:spcBef>
                <a:spcPts val="600"/>
              </a:spcBef>
              <a:buFontTx/>
              <a:buChar char="-"/>
            </a:pPr>
            <a:r>
              <a:rPr lang="en-GB" sz="2000" dirty="0" smtClean="0"/>
              <a:t>Identification of energy uses (specific energy consumption in motors, equipment, etc.)</a:t>
            </a:r>
            <a:r>
              <a:rPr lang="en-GB" sz="2000" dirty="0"/>
              <a:t> you are aware of </a:t>
            </a:r>
            <a:endParaRPr lang="en-GB" sz="2000" dirty="0" smtClean="0"/>
          </a:p>
          <a:p>
            <a:pPr marL="285750" indent="-285750">
              <a:spcBef>
                <a:spcPts val="600"/>
              </a:spcBef>
              <a:buFontTx/>
              <a:buChar char="-"/>
            </a:pPr>
            <a:r>
              <a:rPr lang="en-GB" sz="2000" dirty="0" smtClean="0"/>
              <a:t>Spot readings with a power meter</a:t>
            </a:r>
          </a:p>
          <a:p>
            <a:pPr>
              <a:spcBef>
                <a:spcPts val="600"/>
              </a:spcBef>
            </a:pPr>
            <a:endParaRPr lang="en-GB" sz="2000" dirty="0"/>
          </a:p>
          <a:p>
            <a:pPr>
              <a:spcBef>
                <a:spcPts val="600"/>
              </a:spcBef>
            </a:pPr>
            <a:endParaRPr lang="en-GB" sz="2000" dirty="0"/>
          </a:p>
        </p:txBody>
      </p:sp>
    </p:spTree>
    <p:extLst>
      <p:ext uri="{BB962C8B-B14F-4D97-AF65-F5344CB8AC3E}">
        <p14:creationId xmlns:p14="http://schemas.microsoft.com/office/powerpoint/2010/main" val="2326141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1341241"/>
            <a:ext cx="6624736" cy="461665"/>
          </a:xfrm>
          <a:prstGeom prst="rect">
            <a:avLst/>
          </a:prstGeom>
        </p:spPr>
        <p:txBody>
          <a:bodyPr wrap="square">
            <a:spAutoFit/>
          </a:bodyPr>
          <a:lstStyle/>
          <a:p>
            <a:r>
              <a:rPr lang="en-GB" sz="2400" b="1" dirty="0" smtClean="0">
                <a:solidFill>
                  <a:srgbClr val="0070C0"/>
                </a:solidFill>
              </a:rPr>
              <a:t>Production activity</a:t>
            </a:r>
            <a:endParaRPr lang="en-GB" sz="2400" dirty="0"/>
          </a:p>
        </p:txBody>
      </p:sp>
      <p:sp>
        <p:nvSpPr>
          <p:cNvPr id="2" name="TextBox 1"/>
          <p:cNvSpPr txBox="1"/>
          <p:nvPr/>
        </p:nvSpPr>
        <p:spPr>
          <a:xfrm>
            <a:off x="683998" y="2220987"/>
            <a:ext cx="7776434" cy="923330"/>
          </a:xfrm>
          <a:prstGeom prst="rect">
            <a:avLst/>
          </a:prstGeom>
          <a:noFill/>
        </p:spPr>
        <p:txBody>
          <a:bodyPr wrap="square" rtlCol="0">
            <a:spAutoFit/>
          </a:bodyPr>
          <a:lstStyle/>
          <a:p>
            <a:r>
              <a:rPr lang="en-GB" dirty="0" smtClean="0"/>
              <a:t>The amount of product produced affects the energy consumption</a:t>
            </a:r>
          </a:p>
          <a:p>
            <a:endParaRPr lang="en-GB" dirty="0"/>
          </a:p>
          <a:p>
            <a:r>
              <a:rPr lang="en-GB" dirty="0" smtClean="0"/>
              <a:t>Calculation of energy consumption per product unit</a:t>
            </a:r>
            <a:endParaRPr lang="en-GB" dirty="0"/>
          </a:p>
        </p:txBody>
      </p:sp>
      <p:sp>
        <p:nvSpPr>
          <p:cNvPr id="13" name="Rectangle 12"/>
          <p:cNvSpPr/>
          <p:nvPr/>
        </p:nvSpPr>
        <p:spPr>
          <a:xfrm>
            <a:off x="611560" y="3591102"/>
            <a:ext cx="6624736" cy="461665"/>
          </a:xfrm>
          <a:prstGeom prst="rect">
            <a:avLst/>
          </a:prstGeom>
        </p:spPr>
        <p:txBody>
          <a:bodyPr wrap="square">
            <a:spAutoFit/>
          </a:bodyPr>
          <a:lstStyle/>
          <a:p>
            <a:r>
              <a:rPr lang="en-GB" sz="2400" b="1" dirty="0" smtClean="0">
                <a:solidFill>
                  <a:srgbClr val="0070C0"/>
                </a:solidFill>
              </a:rPr>
              <a:t>Weather</a:t>
            </a:r>
            <a:endParaRPr lang="en-GB" sz="2400" dirty="0"/>
          </a:p>
        </p:txBody>
      </p:sp>
      <p:sp>
        <p:nvSpPr>
          <p:cNvPr id="14" name="TextBox 13"/>
          <p:cNvSpPr txBox="1"/>
          <p:nvPr/>
        </p:nvSpPr>
        <p:spPr>
          <a:xfrm>
            <a:off x="683998" y="4365104"/>
            <a:ext cx="7776434" cy="1754326"/>
          </a:xfrm>
          <a:prstGeom prst="rect">
            <a:avLst/>
          </a:prstGeom>
          <a:noFill/>
        </p:spPr>
        <p:txBody>
          <a:bodyPr wrap="square" rtlCol="0">
            <a:spAutoFit/>
          </a:bodyPr>
          <a:lstStyle/>
          <a:p>
            <a:r>
              <a:rPr lang="en-GB" dirty="0" smtClean="0"/>
              <a:t>Space heating or cooling</a:t>
            </a:r>
          </a:p>
          <a:p>
            <a:endParaRPr lang="en-GB" dirty="0"/>
          </a:p>
          <a:p>
            <a:pPr marL="285750" indent="-285750">
              <a:buFont typeface="Arial" panose="020B0604020202020204" pitchFamily="34" charset="0"/>
              <a:buChar char="•"/>
            </a:pPr>
            <a:r>
              <a:rPr lang="en-GB" dirty="0" smtClean="0"/>
              <a:t>Concept of degree days (measure of how hot and cold is outside and how much heating or cooling is needed)</a:t>
            </a:r>
          </a:p>
          <a:p>
            <a:pPr marL="285750" indent="-285750">
              <a:buFont typeface="Arial" panose="020B0604020202020204" pitchFamily="34" charset="0"/>
              <a:buChar char="•"/>
            </a:pPr>
            <a:endParaRPr lang="en-GB" dirty="0"/>
          </a:p>
          <a:p>
            <a:r>
              <a:rPr lang="en-GB" dirty="0" smtClean="0"/>
              <a:t>Refrigeration systems</a:t>
            </a:r>
            <a:endParaRPr lang="en-GB" dirty="0"/>
          </a:p>
        </p:txBody>
      </p:sp>
      <p:sp>
        <p:nvSpPr>
          <p:cNvPr id="15" name="Rectangle 14"/>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Different affections to energy consumption</a:t>
            </a:r>
            <a:endParaRPr lang="en-GB" sz="2400" dirty="0"/>
          </a:p>
        </p:txBody>
      </p:sp>
    </p:spTree>
    <p:extLst>
      <p:ext uri="{BB962C8B-B14F-4D97-AF65-F5344CB8AC3E}">
        <p14:creationId xmlns:p14="http://schemas.microsoft.com/office/powerpoint/2010/main" val="21786224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83998" y="2133425"/>
            <a:ext cx="7776434" cy="1477328"/>
          </a:xfrm>
          <a:prstGeom prst="rect">
            <a:avLst/>
          </a:prstGeom>
          <a:noFill/>
        </p:spPr>
        <p:txBody>
          <a:bodyPr wrap="square" rtlCol="0">
            <a:spAutoFit/>
          </a:bodyPr>
          <a:lstStyle/>
          <a:p>
            <a:pPr marL="342900" indent="-342900">
              <a:spcAft>
                <a:spcPts val="600"/>
              </a:spcAft>
              <a:buAutoNum type="arabicPeriod"/>
            </a:pPr>
            <a:r>
              <a:rPr lang="en-GB" sz="2000" dirty="0" smtClean="0"/>
              <a:t>Trends in absolute consumption </a:t>
            </a:r>
          </a:p>
          <a:p>
            <a:pPr marL="342900" indent="-342900">
              <a:spcAft>
                <a:spcPts val="600"/>
              </a:spcAft>
              <a:buAutoNum type="arabicPeriod"/>
            </a:pPr>
            <a:r>
              <a:rPr lang="en-GB" sz="2000" dirty="0" smtClean="0"/>
              <a:t>Specific energy consumption (a ratio of energy consumption per unit of production)</a:t>
            </a:r>
          </a:p>
          <a:p>
            <a:pPr marL="342900" indent="-342900">
              <a:spcAft>
                <a:spcPts val="600"/>
              </a:spcAft>
              <a:buAutoNum type="arabicPeriod"/>
            </a:pPr>
            <a:r>
              <a:rPr lang="en-GB" sz="2000" dirty="0" smtClean="0"/>
              <a:t>Regression analysis (most accurate)</a:t>
            </a:r>
            <a:endParaRPr lang="en-GB" sz="2000" dirty="0"/>
          </a:p>
        </p:txBody>
      </p:sp>
      <p:sp>
        <p:nvSpPr>
          <p:cNvPr id="15" name="Rectangle 14"/>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How to measure energy performance</a:t>
            </a:r>
            <a:endParaRPr lang="en-GB" sz="2400" dirty="0"/>
          </a:p>
        </p:txBody>
      </p:sp>
      <p:sp>
        <p:nvSpPr>
          <p:cNvPr id="3" name="Rectangle 2">
            <a:hlinkClick r:id="rId4"/>
          </p:cNvPr>
          <p:cNvSpPr/>
          <p:nvPr/>
        </p:nvSpPr>
        <p:spPr>
          <a:xfrm>
            <a:off x="2132711" y="5949280"/>
            <a:ext cx="5454352" cy="369332"/>
          </a:xfrm>
          <a:prstGeom prst="rect">
            <a:avLst/>
          </a:prstGeom>
        </p:spPr>
        <p:txBody>
          <a:bodyPr wrap="square">
            <a:spAutoFit/>
          </a:bodyPr>
          <a:lstStyle/>
          <a:p>
            <a:r>
              <a:rPr lang="en-GB" dirty="0">
                <a:hlinkClick r:id="rId4"/>
              </a:rPr>
              <a:t>https://www.youtube.com/watch?v=TU2t1HDwVuA</a:t>
            </a:r>
            <a:endParaRPr lang="en-GB" dirty="0"/>
          </a:p>
        </p:txBody>
      </p:sp>
    </p:spTree>
    <p:extLst>
      <p:ext uri="{BB962C8B-B14F-4D97-AF65-F5344CB8AC3E}">
        <p14:creationId xmlns:p14="http://schemas.microsoft.com/office/powerpoint/2010/main" val="4301495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Performance Indicators</a:t>
            </a:r>
            <a:endParaRPr lang="en-GB" sz="2400" b="1" dirty="0">
              <a:solidFill>
                <a:srgbClr val="0070C0"/>
              </a:solidFill>
            </a:endParaRPr>
          </a:p>
        </p:txBody>
      </p:sp>
      <p:sp>
        <p:nvSpPr>
          <p:cNvPr id="3" name="Rectangle 2"/>
          <p:cNvSpPr/>
          <p:nvPr/>
        </p:nvSpPr>
        <p:spPr>
          <a:xfrm>
            <a:off x="683998" y="1916832"/>
            <a:ext cx="7704426" cy="3631763"/>
          </a:xfrm>
          <a:prstGeom prst="rect">
            <a:avLst/>
          </a:prstGeom>
        </p:spPr>
        <p:txBody>
          <a:bodyPr wrap="square">
            <a:spAutoFit/>
          </a:bodyPr>
          <a:lstStyle/>
          <a:p>
            <a:pPr>
              <a:spcBef>
                <a:spcPts val="600"/>
              </a:spcBef>
            </a:pPr>
            <a:r>
              <a:rPr lang="en-GB" sz="2000" dirty="0" smtClean="0"/>
              <a:t>The </a:t>
            </a:r>
            <a:r>
              <a:rPr lang="en-GB" sz="2000" dirty="0"/>
              <a:t>organization shall determine </a:t>
            </a:r>
            <a:r>
              <a:rPr lang="en-GB" sz="2000" dirty="0" err="1" smtClean="0"/>
              <a:t>EnPI</a:t>
            </a:r>
            <a:r>
              <a:rPr lang="en-GB" sz="2000" dirty="0" smtClean="0"/>
              <a:t>(s) </a:t>
            </a:r>
            <a:r>
              <a:rPr lang="en-GB" sz="2000" dirty="0"/>
              <a:t>that: </a:t>
            </a:r>
            <a:endParaRPr lang="en-GB" sz="2000" dirty="0" smtClean="0"/>
          </a:p>
          <a:p>
            <a:pPr marL="342900" indent="-342900">
              <a:spcBef>
                <a:spcPts val="600"/>
              </a:spcBef>
              <a:buAutoNum type="alphaLcParenR"/>
            </a:pPr>
            <a:r>
              <a:rPr lang="en-GB" sz="2000" dirty="0" smtClean="0"/>
              <a:t>are </a:t>
            </a:r>
            <a:r>
              <a:rPr lang="en-GB" sz="2000" dirty="0"/>
              <a:t>appropriate for measuring and monitoring its energy performance; </a:t>
            </a:r>
            <a:endParaRPr lang="en-GB" sz="2000" dirty="0" smtClean="0"/>
          </a:p>
          <a:p>
            <a:pPr marL="342900" indent="-342900">
              <a:spcBef>
                <a:spcPts val="600"/>
              </a:spcBef>
              <a:buAutoNum type="alphaLcParenR"/>
            </a:pPr>
            <a:r>
              <a:rPr lang="en-GB" sz="2000" dirty="0" smtClean="0"/>
              <a:t>b</a:t>
            </a:r>
            <a:r>
              <a:rPr lang="en-GB" sz="2000" dirty="0"/>
              <a:t>) enable the organization to demonstrate energy performance improvement. </a:t>
            </a:r>
            <a:endParaRPr lang="en-GB" sz="2000" dirty="0" smtClean="0"/>
          </a:p>
          <a:p>
            <a:pPr>
              <a:spcBef>
                <a:spcPts val="600"/>
              </a:spcBef>
            </a:pPr>
            <a:endParaRPr lang="en-GB" sz="2000" dirty="0"/>
          </a:p>
          <a:p>
            <a:pPr>
              <a:spcBef>
                <a:spcPts val="600"/>
              </a:spcBef>
            </a:pPr>
            <a:r>
              <a:rPr lang="en-GB" sz="2000" dirty="0" smtClean="0"/>
              <a:t>The </a:t>
            </a:r>
            <a:r>
              <a:rPr lang="en-GB" sz="2000" dirty="0"/>
              <a:t>method for determining and updating the </a:t>
            </a:r>
            <a:r>
              <a:rPr lang="en-GB" sz="2000" dirty="0" err="1"/>
              <a:t>EnPI</a:t>
            </a:r>
            <a:r>
              <a:rPr lang="en-GB" sz="2000" dirty="0"/>
              <a:t>(s) shall be maintained as documented </a:t>
            </a:r>
            <a:r>
              <a:rPr lang="en-GB" sz="2000" dirty="0" smtClean="0"/>
              <a:t>information</a:t>
            </a:r>
          </a:p>
          <a:p>
            <a:pPr>
              <a:spcBef>
                <a:spcPts val="600"/>
              </a:spcBef>
            </a:pPr>
            <a:r>
              <a:rPr lang="en-GB" sz="2000" dirty="0" err="1" smtClean="0"/>
              <a:t>EnPI</a:t>
            </a:r>
            <a:r>
              <a:rPr lang="en-GB" sz="2000" dirty="0" smtClean="0"/>
              <a:t>(s) value(s) will be reviewed and compared to their respective </a:t>
            </a:r>
            <a:r>
              <a:rPr lang="en-GB" sz="2000" dirty="0" err="1" smtClean="0"/>
              <a:t>EnB</a:t>
            </a:r>
            <a:r>
              <a:rPr lang="en-GB" sz="2000" dirty="0" smtClean="0"/>
              <a:t>(s)</a:t>
            </a:r>
          </a:p>
          <a:p>
            <a:pPr>
              <a:spcBef>
                <a:spcPts val="600"/>
              </a:spcBef>
            </a:pPr>
            <a:r>
              <a:rPr lang="en-GB" sz="2000" dirty="0" smtClean="0"/>
              <a:t>The organization will retain documented information of </a:t>
            </a:r>
            <a:r>
              <a:rPr lang="en-GB" sz="2000" dirty="0" err="1" smtClean="0"/>
              <a:t>EnPI</a:t>
            </a:r>
            <a:r>
              <a:rPr lang="en-GB" sz="2000" dirty="0" smtClean="0"/>
              <a:t> value(s)</a:t>
            </a:r>
            <a:endParaRPr lang="en-GB" sz="2000" dirty="0"/>
          </a:p>
        </p:txBody>
      </p:sp>
    </p:spTree>
    <p:extLst>
      <p:ext uri="{BB962C8B-B14F-4D97-AF65-F5344CB8AC3E}">
        <p14:creationId xmlns:p14="http://schemas.microsoft.com/office/powerpoint/2010/main" val="25290951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Baseline</a:t>
            </a:r>
            <a:endParaRPr lang="en-GB" sz="2400" b="1" dirty="0">
              <a:solidFill>
                <a:srgbClr val="0070C0"/>
              </a:solidFill>
            </a:endParaRPr>
          </a:p>
        </p:txBody>
      </p:sp>
      <p:sp>
        <p:nvSpPr>
          <p:cNvPr id="4" name="Rectangle 3"/>
          <p:cNvSpPr/>
          <p:nvPr/>
        </p:nvSpPr>
        <p:spPr>
          <a:xfrm>
            <a:off x="712558" y="1700808"/>
            <a:ext cx="7531850" cy="1708160"/>
          </a:xfrm>
          <a:prstGeom prst="rect">
            <a:avLst/>
          </a:prstGeom>
        </p:spPr>
        <p:txBody>
          <a:bodyPr wrap="square">
            <a:spAutoFit/>
          </a:bodyPr>
          <a:lstStyle/>
          <a:p>
            <a:pPr>
              <a:spcBef>
                <a:spcPts val="600"/>
              </a:spcBef>
            </a:pPr>
            <a:r>
              <a:rPr lang="en-GB" sz="2000" dirty="0"/>
              <a:t>The organization shall establish (an) </a:t>
            </a:r>
            <a:r>
              <a:rPr lang="en-GB" sz="2000" dirty="0" err="1"/>
              <a:t>EnB</a:t>
            </a:r>
            <a:r>
              <a:rPr lang="en-GB" sz="2000" dirty="0"/>
              <a:t>(s) using the information from the energy review(s</a:t>
            </a:r>
            <a:r>
              <a:rPr lang="en-GB" sz="2000" dirty="0" smtClean="0"/>
              <a:t>), </a:t>
            </a:r>
            <a:r>
              <a:rPr lang="en-GB" sz="2000" dirty="0"/>
              <a:t>taking into account a suitable period of time. </a:t>
            </a:r>
            <a:endParaRPr lang="en-GB" sz="2000" dirty="0" smtClean="0"/>
          </a:p>
          <a:p>
            <a:pPr>
              <a:spcBef>
                <a:spcPts val="600"/>
              </a:spcBef>
            </a:pPr>
            <a:r>
              <a:rPr lang="en-GB" sz="2000" dirty="0" smtClean="0"/>
              <a:t>Where </a:t>
            </a:r>
            <a:r>
              <a:rPr lang="en-GB" sz="2000" dirty="0"/>
              <a:t>the organization has data indicating that relevant variables significantly affect energy </a:t>
            </a:r>
            <a:r>
              <a:rPr lang="en-GB" sz="2000" dirty="0" smtClean="0"/>
              <a:t>performance, the organization will carry out normalization of the </a:t>
            </a:r>
            <a:r>
              <a:rPr lang="en-GB" sz="2000" dirty="0" err="1" smtClean="0"/>
              <a:t>EnPI</a:t>
            </a:r>
            <a:r>
              <a:rPr lang="en-GB" sz="2000" dirty="0" smtClean="0"/>
              <a:t> value(s) and corresponding </a:t>
            </a:r>
            <a:r>
              <a:rPr lang="en-GB" sz="2000" dirty="0" err="1" smtClean="0"/>
              <a:t>EnB</a:t>
            </a:r>
            <a:r>
              <a:rPr lang="en-GB" sz="2000" dirty="0" smtClean="0"/>
              <a:t>(s)</a:t>
            </a:r>
            <a:endParaRPr lang="en-GB" sz="2000" dirty="0"/>
          </a:p>
        </p:txBody>
      </p:sp>
    </p:spTree>
    <p:extLst>
      <p:ext uri="{BB962C8B-B14F-4D97-AF65-F5344CB8AC3E}">
        <p14:creationId xmlns:p14="http://schemas.microsoft.com/office/powerpoint/2010/main" val="42407437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Baselines and </a:t>
            </a:r>
            <a:r>
              <a:rPr lang="en-GB" sz="2400" b="1" dirty="0" err="1" smtClean="0">
                <a:solidFill>
                  <a:srgbClr val="0070C0"/>
                </a:solidFill>
              </a:rPr>
              <a:t>EnPIs</a:t>
            </a:r>
            <a:endParaRPr lang="en-GB" sz="2400" dirty="0"/>
          </a:p>
        </p:txBody>
      </p:sp>
      <p:sp>
        <p:nvSpPr>
          <p:cNvPr id="2" name="TextBox 1"/>
          <p:cNvSpPr txBox="1"/>
          <p:nvPr/>
        </p:nvSpPr>
        <p:spPr>
          <a:xfrm>
            <a:off x="683998" y="1916832"/>
            <a:ext cx="7632418" cy="2554545"/>
          </a:xfrm>
          <a:prstGeom prst="rect">
            <a:avLst/>
          </a:prstGeom>
          <a:noFill/>
        </p:spPr>
        <p:txBody>
          <a:bodyPr wrap="square" rtlCol="0">
            <a:spAutoFit/>
          </a:bodyPr>
          <a:lstStyle/>
          <a:p>
            <a:r>
              <a:rPr lang="en-GB" sz="2000" b="1" dirty="0" smtClean="0"/>
              <a:t>Baseline </a:t>
            </a:r>
          </a:p>
          <a:p>
            <a:r>
              <a:rPr lang="en-GB" sz="2000" dirty="0" smtClean="0"/>
              <a:t>Can be considered the energy consumption just the year before the </a:t>
            </a:r>
            <a:r>
              <a:rPr lang="en-GB" sz="2000" dirty="0" err="1" smtClean="0"/>
              <a:t>EnMS</a:t>
            </a:r>
            <a:r>
              <a:rPr lang="en-GB" sz="2000" dirty="0" smtClean="0"/>
              <a:t> is implemented</a:t>
            </a:r>
          </a:p>
          <a:p>
            <a:endParaRPr lang="en-GB" sz="2000" dirty="0"/>
          </a:p>
          <a:p>
            <a:r>
              <a:rPr lang="en-GB" sz="2000" b="1" dirty="0" err="1" smtClean="0"/>
              <a:t>EnPIs</a:t>
            </a:r>
            <a:endParaRPr lang="en-GB" sz="2000" b="1" dirty="0" smtClean="0"/>
          </a:p>
          <a:p>
            <a:r>
              <a:rPr lang="en-GB" sz="2000" dirty="0" smtClean="0"/>
              <a:t>Conformance to financial budgets (not the purpose of an </a:t>
            </a:r>
            <a:r>
              <a:rPr lang="en-GB" sz="2000" dirty="0" err="1" smtClean="0"/>
              <a:t>EnMS</a:t>
            </a:r>
            <a:r>
              <a:rPr lang="en-GB" sz="2000" dirty="0" smtClean="0"/>
              <a:t>)</a:t>
            </a:r>
          </a:p>
          <a:p>
            <a:r>
              <a:rPr lang="en-GB" sz="2000" dirty="0" smtClean="0"/>
              <a:t>At least one high level </a:t>
            </a:r>
            <a:r>
              <a:rPr lang="en-GB" sz="2000" dirty="0" err="1" smtClean="0"/>
              <a:t>EnPI</a:t>
            </a:r>
            <a:r>
              <a:rPr lang="en-GB" sz="2000" dirty="0" smtClean="0"/>
              <a:t> for each energy source</a:t>
            </a:r>
          </a:p>
          <a:p>
            <a:r>
              <a:rPr lang="en-GB" sz="2000" dirty="0" smtClean="0"/>
              <a:t>Development of </a:t>
            </a:r>
            <a:r>
              <a:rPr lang="en-GB" sz="2000" dirty="0" err="1" smtClean="0"/>
              <a:t>EnPIs</a:t>
            </a:r>
            <a:r>
              <a:rPr lang="en-GB" sz="2000" dirty="0" smtClean="0"/>
              <a:t> while in planning</a:t>
            </a:r>
            <a:endParaRPr lang="en-GB" sz="2000" dirty="0"/>
          </a:p>
        </p:txBody>
      </p:sp>
    </p:spTree>
    <p:extLst>
      <p:ext uri="{BB962C8B-B14F-4D97-AF65-F5344CB8AC3E}">
        <p14:creationId xmlns:p14="http://schemas.microsoft.com/office/powerpoint/2010/main" val="28795176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862792"/>
            <a:ext cx="2304256" cy="400110"/>
          </a:xfrm>
          <a:prstGeom prst="rect">
            <a:avLst/>
          </a:prstGeom>
          <a:solidFill>
            <a:schemeClr val="accent2">
              <a:lumMod val="20000"/>
              <a:lumOff val="80000"/>
            </a:schemeClr>
          </a:solidFill>
        </p:spPr>
        <p:txBody>
          <a:bodyPr wrap="square" rtlCol="0">
            <a:spAutoFit/>
          </a:bodyPr>
          <a:lstStyle/>
          <a:p>
            <a:pPr algn="ctr"/>
            <a:r>
              <a:rPr lang="en-GB" sz="2000" dirty="0" smtClean="0"/>
              <a:t>ENERGY REVIEW</a:t>
            </a:r>
            <a:endParaRPr lang="en-GB" sz="2000" dirty="0"/>
          </a:p>
        </p:txBody>
      </p:sp>
      <p:sp>
        <p:nvSpPr>
          <p:cNvPr id="13" name="TextBox 12"/>
          <p:cNvSpPr txBox="1"/>
          <p:nvPr/>
        </p:nvSpPr>
        <p:spPr>
          <a:xfrm>
            <a:off x="6084168" y="1376396"/>
            <a:ext cx="2304256" cy="1015663"/>
          </a:xfrm>
          <a:prstGeom prst="rect">
            <a:avLst/>
          </a:prstGeom>
          <a:solidFill>
            <a:schemeClr val="accent3">
              <a:lumMod val="20000"/>
              <a:lumOff val="80000"/>
            </a:schemeClr>
          </a:solidFill>
        </p:spPr>
        <p:txBody>
          <a:bodyPr wrap="square" rtlCol="0">
            <a:spAutoFit/>
          </a:bodyPr>
          <a:lstStyle/>
          <a:p>
            <a:pPr algn="ctr"/>
            <a:r>
              <a:rPr lang="en-GB" sz="2000" dirty="0" smtClean="0"/>
              <a:t>IDENTIFICATION OF PROCESSES LINKED TO ENERGY</a:t>
            </a:r>
            <a:endParaRPr lang="en-GB" sz="2000" dirty="0"/>
          </a:p>
        </p:txBody>
      </p:sp>
      <p:sp>
        <p:nvSpPr>
          <p:cNvPr id="14" name="TextBox 13"/>
          <p:cNvSpPr txBox="1"/>
          <p:nvPr/>
        </p:nvSpPr>
        <p:spPr>
          <a:xfrm>
            <a:off x="6084168" y="2511943"/>
            <a:ext cx="2304256" cy="707886"/>
          </a:xfrm>
          <a:prstGeom prst="rect">
            <a:avLst/>
          </a:prstGeom>
          <a:solidFill>
            <a:schemeClr val="accent4">
              <a:lumMod val="20000"/>
              <a:lumOff val="80000"/>
            </a:schemeClr>
          </a:solidFill>
        </p:spPr>
        <p:txBody>
          <a:bodyPr wrap="square" rtlCol="0">
            <a:spAutoFit/>
          </a:bodyPr>
          <a:lstStyle/>
          <a:p>
            <a:pPr algn="ctr"/>
            <a:r>
              <a:rPr lang="en-GB" sz="2000" dirty="0" smtClean="0"/>
              <a:t>IDENTIFICATION OF SEUs</a:t>
            </a:r>
            <a:endParaRPr lang="en-GB" sz="2000" dirty="0"/>
          </a:p>
        </p:txBody>
      </p:sp>
      <p:sp>
        <p:nvSpPr>
          <p:cNvPr id="15" name="TextBox 14"/>
          <p:cNvSpPr txBox="1"/>
          <p:nvPr/>
        </p:nvSpPr>
        <p:spPr>
          <a:xfrm>
            <a:off x="6084168" y="3336086"/>
            <a:ext cx="2304256" cy="707886"/>
          </a:xfrm>
          <a:prstGeom prst="rect">
            <a:avLst/>
          </a:prstGeom>
          <a:solidFill>
            <a:schemeClr val="accent5">
              <a:lumMod val="20000"/>
              <a:lumOff val="80000"/>
            </a:schemeClr>
          </a:solidFill>
        </p:spPr>
        <p:txBody>
          <a:bodyPr wrap="square" rtlCol="0">
            <a:spAutoFit/>
          </a:bodyPr>
          <a:lstStyle/>
          <a:p>
            <a:pPr algn="ctr"/>
            <a:r>
              <a:rPr lang="en-GB" sz="2000" dirty="0" smtClean="0"/>
              <a:t>OBJECTIVES AND TARGETS</a:t>
            </a:r>
            <a:endParaRPr lang="en-GB" sz="2000" dirty="0"/>
          </a:p>
        </p:txBody>
      </p:sp>
      <p:sp>
        <p:nvSpPr>
          <p:cNvPr id="16" name="TextBox 15"/>
          <p:cNvSpPr txBox="1"/>
          <p:nvPr/>
        </p:nvSpPr>
        <p:spPr>
          <a:xfrm>
            <a:off x="6084168" y="4162653"/>
            <a:ext cx="2304256" cy="707886"/>
          </a:xfrm>
          <a:prstGeom prst="rect">
            <a:avLst/>
          </a:prstGeom>
          <a:solidFill>
            <a:schemeClr val="accent6">
              <a:lumMod val="20000"/>
              <a:lumOff val="80000"/>
            </a:schemeClr>
          </a:solidFill>
        </p:spPr>
        <p:txBody>
          <a:bodyPr wrap="square" rtlCol="0">
            <a:spAutoFit/>
          </a:bodyPr>
          <a:lstStyle/>
          <a:p>
            <a:pPr algn="ctr"/>
            <a:r>
              <a:rPr lang="en-GB" sz="2000" dirty="0" smtClean="0"/>
              <a:t>ENERGY BASELINES </a:t>
            </a:r>
            <a:r>
              <a:rPr lang="en-GB" sz="2000" dirty="0" err="1" smtClean="0"/>
              <a:t>EnB</a:t>
            </a:r>
            <a:r>
              <a:rPr lang="en-GB" sz="2000" dirty="0" smtClean="0"/>
              <a:t>(s)</a:t>
            </a:r>
            <a:endParaRPr lang="en-GB" sz="2000" dirty="0"/>
          </a:p>
        </p:txBody>
      </p:sp>
      <p:sp>
        <p:nvSpPr>
          <p:cNvPr id="17" name="TextBox 16"/>
          <p:cNvSpPr txBox="1"/>
          <p:nvPr/>
        </p:nvSpPr>
        <p:spPr>
          <a:xfrm>
            <a:off x="6084168" y="4989220"/>
            <a:ext cx="2304256" cy="400110"/>
          </a:xfrm>
          <a:prstGeom prst="rect">
            <a:avLst/>
          </a:prstGeom>
          <a:solidFill>
            <a:schemeClr val="bg2">
              <a:lumMod val="90000"/>
            </a:schemeClr>
          </a:solidFill>
        </p:spPr>
        <p:txBody>
          <a:bodyPr wrap="square" rtlCol="0">
            <a:spAutoFit/>
          </a:bodyPr>
          <a:lstStyle/>
          <a:p>
            <a:pPr algn="ctr"/>
            <a:r>
              <a:rPr lang="en-GB" sz="2000" dirty="0" smtClean="0"/>
              <a:t>ACTION PLANS</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6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4" name="Rectangle 3"/>
          <p:cNvSpPr/>
          <p:nvPr/>
        </p:nvSpPr>
        <p:spPr>
          <a:xfrm>
            <a:off x="6110084" y="5508011"/>
            <a:ext cx="2278340" cy="1015663"/>
          </a:xfrm>
          <a:prstGeom prst="rect">
            <a:avLst/>
          </a:prstGeom>
          <a:solidFill>
            <a:schemeClr val="tx2">
              <a:lumMod val="20000"/>
              <a:lumOff val="80000"/>
            </a:schemeClr>
          </a:solidFill>
        </p:spPr>
        <p:txBody>
          <a:bodyPr wrap="square">
            <a:spAutoFit/>
          </a:bodyPr>
          <a:lstStyle/>
          <a:p>
            <a:r>
              <a:rPr lang="en-GB" sz="2000" dirty="0" smtClean="0"/>
              <a:t>DESIGN ENERGY </a:t>
            </a:r>
            <a:r>
              <a:rPr lang="en-GB" sz="2000" dirty="0"/>
              <a:t>PERFORMANCE INDICATORS </a:t>
            </a:r>
            <a:r>
              <a:rPr lang="en-GB" sz="2000" dirty="0" err="1"/>
              <a:t>EnPI</a:t>
            </a:r>
            <a:r>
              <a:rPr lang="en-GB" sz="2000" dirty="0"/>
              <a:t>(s)</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t>PLANNING</a:t>
            </a:r>
            <a:endParaRPr lang="en-GB" sz="2800" b="1" dirty="0"/>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65000"/>
                  </a:schemeClr>
                </a:solidFill>
              </a:rPr>
              <a:t>IMPLEMENTATION</a:t>
            </a:r>
            <a:endParaRPr lang="en-GB" sz="2800" b="1" dirty="0">
              <a:solidFill>
                <a:schemeClr val="bg1">
                  <a:lumMod val="6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20859226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461665"/>
          </a:xfrm>
          <a:prstGeom prst="rect">
            <a:avLst/>
          </a:prstGeom>
          <a:noFill/>
        </p:spPr>
        <p:txBody>
          <a:bodyPr wrap="square" rtlCol="0">
            <a:spAutoFit/>
          </a:bodyPr>
          <a:lstStyle/>
          <a:p>
            <a:r>
              <a:rPr lang="en-GB" sz="2400" b="1" dirty="0" smtClean="0">
                <a:solidFill>
                  <a:srgbClr val="0070C0"/>
                </a:solidFill>
              </a:rPr>
              <a:t>How can we make an action plan?</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What SEUs can be most significant in a building?</a:t>
            </a:r>
            <a:endParaRPr lang="en-GB" sz="2400" b="1" dirty="0">
              <a:solidFill>
                <a:srgbClr val="0070C0"/>
              </a:solidFill>
            </a:endParaRPr>
          </a:p>
        </p:txBody>
      </p:sp>
      <p:sp>
        <p:nvSpPr>
          <p:cNvPr id="14" name="TextBox 13"/>
          <p:cNvSpPr txBox="1"/>
          <p:nvPr/>
        </p:nvSpPr>
        <p:spPr>
          <a:xfrm>
            <a:off x="1057732" y="4559875"/>
            <a:ext cx="7272808" cy="830997"/>
          </a:xfrm>
          <a:prstGeom prst="rect">
            <a:avLst/>
          </a:prstGeom>
          <a:noFill/>
        </p:spPr>
        <p:txBody>
          <a:bodyPr wrap="square" rtlCol="0">
            <a:spAutoFit/>
          </a:bodyPr>
          <a:lstStyle/>
          <a:p>
            <a:r>
              <a:rPr lang="en-GB" sz="2400" b="1" dirty="0" smtClean="0">
                <a:solidFill>
                  <a:srgbClr val="0070C0"/>
                </a:solidFill>
              </a:rPr>
              <a:t>Does the energy baselines have any relationship with the Building Regulations for energy efficiency?</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What processes can be identified with SEUs?</a:t>
            </a:r>
            <a:endParaRPr lang="en-GB" sz="2400" b="1" dirty="0">
              <a:solidFill>
                <a:srgbClr val="0070C0"/>
              </a:solidFill>
            </a:endParaRPr>
          </a:p>
        </p:txBody>
      </p:sp>
    </p:spTree>
    <p:extLst>
      <p:ext uri="{BB962C8B-B14F-4D97-AF65-F5344CB8AC3E}">
        <p14:creationId xmlns:p14="http://schemas.microsoft.com/office/powerpoint/2010/main" val="17347941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83998" y="602885"/>
            <a:ext cx="7272808" cy="461665"/>
          </a:xfrm>
          <a:prstGeom prst="rect">
            <a:avLst/>
          </a:prstGeom>
          <a:noFill/>
        </p:spPr>
        <p:txBody>
          <a:bodyPr wrap="square" rtlCol="0">
            <a:spAutoFit/>
          </a:bodyPr>
          <a:lstStyle/>
          <a:p>
            <a:r>
              <a:rPr lang="en-GB" sz="2400" b="1" dirty="0" smtClean="0">
                <a:solidFill>
                  <a:srgbClr val="0070C0"/>
                </a:solidFill>
              </a:rPr>
              <a:t>Resources</a:t>
            </a:r>
            <a:endParaRPr lang="en-GB" sz="2400" b="1" dirty="0">
              <a:solidFill>
                <a:srgbClr val="0070C0"/>
              </a:solidFill>
            </a:endParaRPr>
          </a:p>
        </p:txBody>
      </p:sp>
      <p:sp>
        <p:nvSpPr>
          <p:cNvPr id="4" name="Rectangle 3"/>
          <p:cNvSpPr/>
          <p:nvPr/>
        </p:nvSpPr>
        <p:spPr>
          <a:xfrm>
            <a:off x="683998" y="1229424"/>
            <a:ext cx="7531850" cy="400110"/>
          </a:xfrm>
          <a:prstGeom prst="rect">
            <a:avLst/>
          </a:prstGeom>
        </p:spPr>
        <p:txBody>
          <a:bodyPr wrap="square">
            <a:spAutoFit/>
          </a:bodyPr>
          <a:lstStyle/>
          <a:p>
            <a:pPr>
              <a:spcBef>
                <a:spcPts val="600"/>
              </a:spcBef>
            </a:pPr>
            <a:r>
              <a:rPr lang="en-GB" sz="2000" dirty="0"/>
              <a:t>The organization </a:t>
            </a:r>
            <a:r>
              <a:rPr lang="en-GB" sz="2000" dirty="0" smtClean="0"/>
              <a:t>will determine and provide the resources needed</a:t>
            </a:r>
            <a:endParaRPr lang="en-GB" sz="2000" dirty="0"/>
          </a:p>
        </p:txBody>
      </p:sp>
      <p:sp>
        <p:nvSpPr>
          <p:cNvPr id="13" name="TextBox 12"/>
          <p:cNvSpPr txBox="1"/>
          <p:nvPr/>
        </p:nvSpPr>
        <p:spPr>
          <a:xfrm>
            <a:off x="666506" y="1809668"/>
            <a:ext cx="7272808" cy="461665"/>
          </a:xfrm>
          <a:prstGeom prst="rect">
            <a:avLst/>
          </a:prstGeom>
          <a:noFill/>
        </p:spPr>
        <p:txBody>
          <a:bodyPr wrap="square" rtlCol="0">
            <a:spAutoFit/>
          </a:bodyPr>
          <a:lstStyle/>
          <a:p>
            <a:r>
              <a:rPr lang="en-GB" sz="2400" b="1" dirty="0" smtClean="0">
                <a:solidFill>
                  <a:srgbClr val="0070C0"/>
                </a:solidFill>
              </a:rPr>
              <a:t>Competence</a:t>
            </a:r>
            <a:endParaRPr lang="en-GB" sz="2400" b="1" dirty="0">
              <a:solidFill>
                <a:srgbClr val="0070C0"/>
              </a:solidFill>
            </a:endParaRPr>
          </a:p>
        </p:txBody>
      </p:sp>
      <p:sp>
        <p:nvSpPr>
          <p:cNvPr id="14" name="Rectangle 13"/>
          <p:cNvSpPr/>
          <p:nvPr/>
        </p:nvSpPr>
        <p:spPr>
          <a:xfrm>
            <a:off x="666506" y="2436207"/>
            <a:ext cx="7531850" cy="1554272"/>
          </a:xfrm>
          <a:prstGeom prst="rect">
            <a:avLst/>
          </a:prstGeom>
        </p:spPr>
        <p:txBody>
          <a:bodyPr wrap="square">
            <a:spAutoFit/>
          </a:bodyPr>
          <a:lstStyle/>
          <a:p>
            <a:pPr>
              <a:spcBef>
                <a:spcPts val="600"/>
              </a:spcBef>
            </a:pPr>
            <a:r>
              <a:rPr lang="en-GB" sz="2000" dirty="0"/>
              <a:t>The organization </a:t>
            </a:r>
            <a:r>
              <a:rPr lang="en-GB" sz="2000" dirty="0" smtClean="0"/>
              <a:t>will:</a:t>
            </a:r>
          </a:p>
          <a:p>
            <a:pPr marL="342900" indent="-342900">
              <a:spcBef>
                <a:spcPts val="600"/>
              </a:spcBef>
              <a:buFontTx/>
              <a:buChar char="-"/>
            </a:pPr>
            <a:r>
              <a:rPr lang="en-GB" sz="2000" dirty="0" smtClean="0"/>
              <a:t>determine the necessary competence for operatives</a:t>
            </a:r>
          </a:p>
          <a:p>
            <a:pPr marL="342900" indent="-342900">
              <a:spcBef>
                <a:spcPts val="600"/>
              </a:spcBef>
              <a:buFontTx/>
              <a:buChar char="-"/>
            </a:pPr>
            <a:r>
              <a:rPr lang="en-GB" sz="2000" dirty="0" smtClean="0"/>
              <a:t>Ensure this competence (training, skills, experience, etc.)</a:t>
            </a:r>
          </a:p>
          <a:p>
            <a:pPr marL="342900" indent="-342900">
              <a:spcBef>
                <a:spcPts val="600"/>
              </a:spcBef>
              <a:buFontTx/>
              <a:buChar char="-"/>
            </a:pPr>
            <a:r>
              <a:rPr lang="en-GB" sz="2000" dirty="0" smtClean="0"/>
              <a:t>Retain appropriate documentation as evidence for competence</a:t>
            </a:r>
            <a:endParaRPr lang="en-GB" sz="2000" dirty="0"/>
          </a:p>
        </p:txBody>
      </p:sp>
      <p:sp>
        <p:nvSpPr>
          <p:cNvPr id="15" name="TextBox 14"/>
          <p:cNvSpPr txBox="1"/>
          <p:nvPr/>
        </p:nvSpPr>
        <p:spPr>
          <a:xfrm>
            <a:off x="683998" y="4170613"/>
            <a:ext cx="7272808" cy="461665"/>
          </a:xfrm>
          <a:prstGeom prst="rect">
            <a:avLst/>
          </a:prstGeom>
          <a:noFill/>
        </p:spPr>
        <p:txBody>
          <a:bodyPr wrap="square" rtlCol="0">
            <a:spAutoFit/>
          </a:bodyPr>
          <a:lstStyle/>
          <a:p>
            <a:r>
              <a:rPr lang="en-GB" sz="2400" b="1" dirty="0" smtClean="0">
                <a:solidFill>
                  <a:srgbClr val="0070C0"/>
                </a:solidFill>
              </a:rPr>
              <a:t>Awareness</a:t>
            </a:r>
            <a:endParaRPr lang="en-GB" sz="2400" b="1" dirty="0">
              <a:solidFill>
                <a:srgbClr val="0070C0"/>
              </a:solidFill>
            </a:endParaRPr>
          </a:p>
        </p:txBody>
      </p:sp>
      <p:sp>
        <p:nvSpPr>
          <p:cNvPr id="16" name="Rectangle 15"/>
          <p:cNvSpPr/>
          <p:nvPr/>
        </p:nvSpPr>
        <p:spPr>
          <a:xfrm>
            <a:off x="683998" y="4797152"/>
            <a:ext cx="7531850" cy="1938992"/>
          </a:xfrm>
          <a:prstGeom prst="rect">
            <a:avLst/>
          </a:prstGeom>
        </p:spPr>
        <p:txBody>
          <a:bodyPr wrap="square">
            <a:spAutoFit/>
          </a:bodyPr>
          <a:lstStyle/>
          <a:p>
            <a:pPr>
              <a:spcBef>
                <a:spcPts val="600"/>
              </a:spcBef>
            </a:pPr>
            <a:r>
              <a:rPr lang="en-GB" sz="2000" dirty="0" smtClean="0"/>
              <a:t>Staff will be aware of:</a:t>
            </a:r>
          </a:p>
          <a:p>
            <a:pPr marL="342900" indent="-342900">
              <a:spcBef>
                <a:spcPts val="600"/>
              </a:spcBef>
              <a:buFontTx/>
              <a:buChar char="-"/>
            </a:pPr>
            <a:r>
              <a:rPr lang="en-GB" sz="2000" dirty="0" smtClean="0"/>
              <a:t>The energy policy</a:t>
            </a:r>
          </a:p>
          <a:p>
            <a:pPr marL="342900" indent="-342900">
              <a:spcBef>
                <a:spcPts val="600"/>
              </a:spcBef>
              <a:buFontTx/>
              <a:buChar char="-"/>
            </a:pPr>
            <a:r>
              <a:rPr lang="en-GB" sz="2000" dirty="0" smtClean="0"/>
              <a:t>Their contribution to the effectiveness of the </a:t>
            </a:r>
            <a:r>
              <a:rPr lang="en-GB" sz="2000" dirty="0" err="1" smtClean="0"/>
              <a:t>EnMS</a:t>
            </a:r>
            <a:endParaRPr lang="en-GB" sz="2000" dirty="0" smtClean="0"/>
          </a:p>
          <a:p>
            <a:pPr marL="342900" indent="-342900">
              <a:spcBef>
                <a:spcPts val="600"/>
              </a:spcBef>
              <a:buFontTx/>
              <a:buChar char="-"/>
            </a:pPr>
            <a:r>
              <a:rPr lang="en-GB" sz="2000" dirty="0" smtClean="0"/>
              <a:t>The impact of their activities</a:t>
            </a:r>
          </a:p>
          <a:p>
            <a:pPr marL="342900" indent="-342900">
              <a:spcBef>
                <a:spcPts val="600"/>
              </a:spcBef>
              <a:buFontTx/>
              <a:buChar char="-"/>
            </a:pPr>
            <a:r>
              <a:rPr lang="en-GB" sz="2000" dirty="0" smtClean="0"/>
              <a:t>The implication of not conforming with the </a:t>
            </a:r>
            <a:r>
              <a:rPr lang="en-GB" sz="2000" dirty="0" err="1" smtClean="0"/>
              <a:t>EnMS</a:t>
            </a:r>
            <a:r>
              <a:rPr lang="en-GB" sz="2000" dirty="0" smtClean="0"/>
              <a:t> requirements</a:t>
            </a:r>
            <a:endParaRPr lang="en-GB" sz="2000" dirty="0"/>
          </a:p>
        </p:txBody>
      </p:sp>
    </p:spTree>
    <p:extLst>
      <p:ext uri="{BB962C8B-B14F-4D97-AF65-F5344CB8AC3E}">
        <p14:creationId xmlns:p14="http://schemas.microsoft.com/office/powerpoint/2010/main" val="39096192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Communication</a:t>
            </a:r>
            <a:endParaRPr lang="en-GB" sz="2400" b="1" dirty="0">
              <a:solidFill>
                <a:srgbClr val="0070C0"/>
              </a:solidFill>
            </a:endParaRPr>
          </a:p>
        </p:txBody>
      </p:sp>
      <p:sp>
        <p:nvSpPr>
          <p:cNvPr id="4" name="Rectangle 3"/>
          <p:cNvSpPr/>
          <p:nvPr/>
        </p:nvSpPr>
        <p:spPr>
          <a:xfrm>
            <a:off x="684018" y="1844824"/>
            <a:ext cx="7531850" cy="3785652"/>
          </a:xfrm>
          <a:prstGeom prst="rect">
            <a:avLst/>
          </a:prstGeom>
        </p:spPr>
        <p:txBody>
          <a:bodyPr wrap="square">
            <a:spAutoFit/>
          </a:bodyPr>
          <a:lstStyle/>
          <a:p>
            <a:pPr>
              <a:spcBef>
                <a:spcPts val="600"/>
              </a:spcBef>
            </a:pPr>
            <a:r>
              <a:rPr lang="en-GB" sz="2000" dirty="0" smtClean="0"/>
              <a:t>Internal and external communications. Definition of:</a:t>
            </a:r>
          </a:p>
          <a:p>
            <a:pPr marL="342900" indent="-342900">
              <a:spcBef>
                <a:spcPts val="600"/>
              </a:spcBef>
              <a:buFontTx/>
              <a:buChar char="-"/>
            </a:pPr>
            <a:r>
              <a:rPr lang="en-GB" sz="2000" dirty="0" smtClean="0"/>
              <a:t>What to communicate</a:t>
            </a:r>
          </a:p>
          <a:p>
            <a:pPr marL="342900" indent="-342900">
              <a:spcBef>
                <a:spcPts val="600"/>
              </a:spcBef>
              <a:buFontTx/>
              <a:buChar char="-"/>
            </a:pPr>
            <a:r>
              <a:rPr lang="en-GB" sz="2000" dirty="0" smtClean="0"/>
              <a:t>When</a:t>
            </a:r>
          </a:p>
          <a:p>
            <a:pPr marL="342900" indent="-342900">
              <a:spcBef>
                <a:spcPts val="600"/>
              </a:spcBef>
              <a:buFontTx/>
              <a:buChar char="-"/>
            </a:pPr>
            <a:r>
              <a:rPr lang="en-GB" sz="2000" dirty="0" smtClean="0"/>
              <a:t>With whom</a:t>
            </a:r>
          </a:p>
          <a:p>
            <a:pPr marL="342900" indent="-342900">
              <a:spcBef>
                <a:spcPts val="600"/>
              </a:spcBef>
              <a:buFontTx/>
              <a:buChar char="-"/>
            </a:pPr>
            <a:r>
              <a:rPr lang="en-GB" sz="2000" dirty="0" smtClean="0"/>
              <a:t>How</a:t>
            </a:r>
          </a:p>
          <a:p>
            <a:pPr marL="342900" indent="-342900">
              <a:spcBef>
                <a:spcPts val="600"/>
              </a:spcBef>
              <a:buFontTx/>
              <a:buChar char="-"/>
            </a:pPr>
            <a:r>
              <a:rPr lang="en-GB" sz="2000" dirty="0" smtClean="0"/>
              <a:t>Who to communicate</a:t>
            </a:r>
          </a:p>
          <a:p>
            <a:pPr>
              <a:spcBef>
                <a:spcPts val="600"/>
              </a:spcBef>
            </a:pPr>
            <a:endParaRPr lang="en-GB" sz="2000" dirty="0"/>
          </a:p>
          <a:p>
            <a:pPr>
              <a:spcBef>
                <a:spcPts val="600"/>
              </a:spcBef>
            </a:pPr>
            <a:r>
              <a:rPr lang="en-GB" sz="2000" dirty="0" smtClean="0"/>
              <a:t>Establishment of communication processes</a:t>
            </a:r>
          </a:p>
          <a:p>
            <a:pPr>
              <a:spcBef>
                <a:spcPts val="600"/>
              </a:spcBef>
            </a:pPr>
            <a:r>
              <a:rPr lang="en-GB" sz="2000" dirty="0" smtClean="0"/>
              <a:t>Establish and implement process for staff to be able to give comments and suggest improvements to the </a:t>
            </a:r>
            <a:r>
              <a:rPr lang="en-GB" sz="2000" dirty="0" err="1" smtClean="0"/>
              <a:t>EnMS</a:t>
            </a:r>
            <a:endParaRPr lang="en-GB" sz="2000" dirty="0"/>
          </a:p>
        </p:txBody>
      </p:sp>
    </p:spTree>
    <p:extLst>
      <p:ext uri="{BB962C8B-B14F-4D97-AF65-F5344CB8AC3E}">
        <p14:creationId xmlns:p14="http://schemas.microsoft.com/office/powerpoint/2010/main" val="4337107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Operational control</a:t>
            </a:r>
            <a:endParaRPr lang="en-GB" sz="2400" b="1" dirty="0">
              <a:solidFill>
                <a:srgbClr val="0070C0"/>
              </a:solidFill>
            </a:endParaRPr>
          </a:p>
        </p:txBody>
      </p:sp>
      <p:sp>
        <p:nvSpPr>
          <p:cNvPr id="4" name="Rectangle 3"/>
          <p:cNvSpPr/>
          <p:nvPr/>
        </p:nvSpPr>
        <p:spPr>
          <a:xfrm>
            <a:off x="689346" y="4630100"/>
            <a:ext cx="7531850" cy="1554272"/>
          </a:xfrm>
          <a:prstGeom prst="rect">
            <a:avLst/>
          </a:prstGeom>
        </p:spPr>
        <p:txBody>
          <a:bodyPr wrap="square">
            <a:spAutoFit/>
          </a:bodyPr>
          <a:lstStyle/>
          <a:p>
            <a:pPr>
              <a:spcBef>
                <a:spcPts val="600"/>
              </a:spcBef>
            </a:pPr>
            <a:r>
              <a:rPr lang="en-GB" sz="2000" dirty="0" smtClean="0"/>
              <a:t>Considerations about:</a:t>
            </a:r>
          </a:p>
          <a:p>
            <a:pPr marL="342900" indent="-342900">
              <a:spcBef>
                <a:spcPts val="600"/>
              </a:spcBef>
              <a:buFontTx/>
              <a:buChar char="-"/>
            </a:pPr>
            <a:r>
              <a:rPr lang="en-GB" sz="2000" dirty="0" smtClean="0"/>
              <a:t>Energy performance of procured equipment and services</a:t>
            </a:r>
          </a:p>
          <a:p>
            <a:pPr marL="342900" indent="-342900">
              <a:spcBef>
                <a:spcPts val="600"/>
              </a:spcBef>
              <a:buFontTx/>
              <a:buChar char="-"/>
            </a:pPr>
            <a:r>
              <a:rPr lang="en-GB" sz="2000" dirty="0" smtClean="0"/>
              <a:t>The purchase of energy</a:t>
            </a:r>
          </a:p>
          <a:p>
            <a:pPr marL="342900" indent="-342900">
              <a:spcBef>
                <a:spcPts val="600"/>
              </a:spcBef>
              <a:buFontTx/>
              <a:buChar char="-"/>
            </a:pPr>
            <a:endParaRPr lang="en-GB" sz="2000" dirty="0"/>
          </a:p>
        </p:txBody>
      </p:sp>
      <p:sp>
        <p:nvSpPr>
          <p:cNvPr id="13" name="TextBox 12"/>
          <p:cNvSpPr txBox="1"/>
          <p:nvPr/>
        </p:nvSpPr>
        <p:spPr>
          <a:xfrm>
            <a:off x="668738" y="4017905"/>
            <a:ext cx="7272808" cy="461665"/>
          </a:xfrm>
          <a:prstGeom prst="rect">
            <a:avLst/>
          </a:prstGeom>
          <a:noFill/>
        </p:spPr>
        <p:txBody>
          <a:bodyPr wrap="square" rtlCol="0">
            <a:spAutoFit/>
          </a:bodyPr>
          <a:lstStyle/>
          <a:p>
            <a:r>
              <a:rPr lang="en-GB" sz="2400" b="1" dirty="0" smtClean="0">
                <a:solidFill>
                  <a:srgbClr val="0070C0"/>
                </a:solidFill>
              </a:rPr>
              <a:t>Procurement</a:t>
            </a:r>
            <a:endParaRPr lang="en-GB" sz="2400" b="1" dirty="0">
              <a:solidFill>
                <a:srgbClr val="0070C0"/>
              </a:solidFill>
            </a:endParaRPr>
          </a:p>
        </p:txBody>
      </p:sp>
      <p:sp>
        <p:nvSpPr>
          <p:cNvPr id="14" name="Rectangle 13"/>
          <p:cNvSpPr/>
          <p:nvPr/>
        </p:nvSpPr>
        <p:spPr>
          <a:xfrm>
            <a:off x="827584" y="1398432"/>
            <a:ext cx="7531850" cy="2246769"/>
          </a:xfrm>
          <a:prstGeom prst="rect">
            <a:avLst/>
          </a:prstGeom>
        </p:spPr>
        <p:txBody>
          <a:bodyPr wrap="square">
            <a:spAutoFit/>
          </a:bodyPr>
          <a:lstStyle/>
          <a:p>
            <a:pPr>
              <a:spcBef>
                <a:spcPts val="600"/>
              </a:spcBef>
            </a:pPr>
            <a:r>
              <a:rPr lang="en-GB" sz="2000" dirty="0" smtClean="0"/>
              <a:t>Criteria established</a:t>
            </a:r>
          </a:p>
          <a:p>
            <a:pPr marL="342900" indent="-342900">
              <a:spcBef>
                <a:spcPts val="600"/>
              </a:spcBef>
              <a:buFontTx/>
              <a:buChar char="-"/>
            </a:pPr>
            <a:r>
              <a:rPr lang="en-GB" sz="2000" dirty="0" smtClean="0"/>
              <a:t>Effective operation and maintenance of facilities, equipment,  systems and energy-using processes</a:t>
            </a:r>
          </a:p>
          <a:p>
            <a:pPr marL="342900" indent="-342900">
              <a:spcBef>
                <a:spcPts val="600"/>
              </a:spcBef>
              <a:buFontTx/>
              <a:buChar char="-"/>
            </a:pPr>
            <a:r>
              <a:rPr lang="en-GB" sz="2000" dirty="0" smtClean="0"/>
              <a:t>Communicating criteria to relevant person(s)</a:t>
            </a:r>
          </a:p>
          <a:p>
            <a:pPr marL="342900" indent="-342900">
              <a:spcBef>
                <a:spcPts val="600"/>
              </a:spcBef>
              <a:buFontTx/>
              <a:buChar char="-"/>
            </a:pPr>
            <a:r>
              <a:rPr lang="en-GB" sz="2000" dirty="0" smtClean="0"/>
              <a:t>Implementing controls</a:t>
            </a:r>
          </a:p>
          <a:p>
            <a:pPr marL="342900" indent="-342900">
              <a:spcBef>
                <a:spcPts val="600"/>
              </a:spcBef>
              <a:buFontTx/>
              <a:buChar char="-"/>
            </a:pPr>
            <a:r>
              <a:rPr lang="en-GB" sz="2000" dirty="0" smtClean="0"/>
              <a:t>Document control</a:t>
            </a:r>
          </a:p>
        </p:txBody>
      </p:sp>
    </p:spTree>
    <p:extLst>
      <p:ext uri="{BB962C8B-B14F-4D97-AF65-F5344CB8AC3E}">
        <p14:creationId xmlns:p14="http://schemas.microsoft.com/office/powerpoint/2010/main" val="6016471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1243961"/>
            <a:ext cx="2304256" cy="707886"/>
          </a:xfrm>
          <a:prstGeom prst="rect">
            <a:avLst/>
          </a:prstGeom>
          <a:solidFill>
            <a:schemeClr val="accent2">
              <a:lumMod val="20000"/>
              <a:lumOff val="80000"/>
            </a:schemeClr>
          </a:solidFill>
        </p:spPr>
        <p:txBody>
          <a:bodyPr wrap="square" rtlCol="0">
            <a:spAutoFit/>
          </a:bodyPr>
          <a:lstStyle/>
          <a:p>
            <a:pPr algn="ctr"/>
            <a:r>
              <a:rPr lang="en-GB" sz="2000" dirty="0" smtClean="0"/>
              <a:t>RESOURCES PROVISION</a:t>
            </a:r>
            <a:endParaRPr lang="en-GB" sz="2000" dirty="0"/>
          </a:p>
        </p:txBody>
      </p:sp>
      <p:sp>
        <p:nvSpPr>
          <p:cNvPr id="13" name="TextBox 12"/>
          <p:cNvSpPr txBox="1"/>
          <p:nvPr/>
        </p:nvSpPr>
        <p:spPr>
          <a:xfrm>
            <a:off x="6076860" y="2185611"/>
            <a:ext cx="2304256" cy="707886"/>
          </a:xfrm>
          <a:prstGeom prst="rect">
            <a:avLst/>
          </a:prstGeom>
          <a:solidFill>
            <a:schemeClr val="accent3">
              <a:lumMod val="20000"/>
              <a:lumOff val="80000"/>
            </a:schemeClr>
          </a:solidFill>
        </p:spPr>
        <p:txBody>
          <a:bodyPr wrap="square" rtlCol="0">
            <a:spAutoFit/>
          </a:bodyPr>
          <a:lstStyle/>
          <a:p>
            <a:pPr algn="ctr"/>
            <a:r>
              <a:rPr lang="en-GB" sz="2000" dirty="0" smtClean="0"/>
              <a:t>COMPETENCE ASSURANCE</a:t>
            </a:r>
            <a:endParaRPr lang="en-GB" sz="2000" dirty="0"/>
          </a:p>
        </p:txBody>
      </p:sp>
      <p:sp>
        <p:nvSpPr>
          <p:cNvPr id="14" name="TextBox 13"/>
          <p:cNvSpPr txBox="1"/>
          <p:nvPr/>
        </p:nvSpPr>
        <p:spPr>
          <a:xfrm>
            <a:off x="6084168" y="3127261"/>
            <a:ext cx="2304256" cy="400110"/>
          </a:xfrm>
          <a:prstGeom prst="rect">
            <a:avLst/>
          </a:prstGeom>
          <a:solidFill>
            <a:schemeClr val="accent4">
              <a:lumMod val="20000"/>
              <a:lumOff val="80000"/>
            </a:schemeClr>
          </a:solidFill>
        </p:spPr>
        <p:txBody>
          <a:bodyPr wrap="square" rtlCol="0">
            <a:spAutoFit/>
          </a:bodyPr>
          <a:lstStyle/>
          <a:p>
            <a:pPr algn="ctr"/>
            <a:r>
              <a:rPr lang="en-GB" sz="2000" dirty="0" smtClean="0"/>
              <a:t>COMMUNICATION</a:t>
            </a:r>
            <a:endParaRPr lang="en-GB" sz="2000" dirty="0"/>
          </a:p>
        </p:txBody>
      </p:sp>
      <p:sp>
        <p:nvSpPr>
          <p:cNvPr id="15" name="TextBox 14"/>
          <p:cNvSpPr txBox="1"/>
          <p:nvPr/>
        </p:nvSpPr>
        <p:spPr>
          <a:xfrm>
            <a:off x="6084168" y="3755410"/>
            <a:ext cx="2304256" cy="707886"/>
          </a:xfrm>
          <a:prstGeom prst="rect">
            <a:avLst/>
          </a:prstGeom>
          <a:solidFill>
            <a:schemeClr val="accent5">
              <a:lumMod val="20000"/>
              <a:lumOff val="80000"/>
            </a:schemeClr>
          </a:solidFill>
        </p:spPr>
        <p:txBody>
          <a:bodyPr wrap="square" rtlCol="0">
            <a:spAutoFit/>
          </a:bodyPr>
          <a:lstStyle/>
          <a:p>
            <a:pPr algn="ctr"/>
            <a:r>
              <a:rPr lang="en-GB" sz="2000" dirty="0" smtClean="0"/>
              <a:t>DOCUMENT CONTROL</a:t>
            </a:r>
            <a:endParaRPr lang="en-GB" sz="2000" dirty="0"/>
          </a:p>
        </p:txBody>
      </p:sp>
      <p:sp>
        <p:nvSpPr>
          <p:cNvPr id="16" name="TextBox 15"/>
          <p:cNvSpPr txBox="1"/>
          <p:nvPr/>
        </p:nvSpPr>
        <p:spPr>
          <a:xfrm>
            <a:off x="6076860" y="4697060"/>
            <a:ext cx="2304256" cy="707886"/>
          </a:xfrm>
          <a:prstGeom prst="rect">
            <a:avLst/>
          </a:prstGeom>
          <a:solidFill>
            <a:schemeClr val="accent6">
              <a:lumMod val="20000"/>
              <a:lumOff val="80000"/>
            </a:schemeClr>
          </a:solidFill>
        </p:spPr>
        <p:txBody>
          <a:bodyPr wrap="square" rtlCol="0">
            <a:spAutoFit/>
          </a:bodyPr>
          <a:lstStyle/>
          <a:p>
            <a:pPr algn="ctr"/>
            <a:r>
              <a:rPr lang="en-GB" sz="2000" dirty="0" smtClean="0"/>
              <a:t>OPERATIONAL CONTROL</a:t>
            </a:r>
            <a:endParaRPr lang="en-GB" sz="2000" dirty="0"/>
          </a:p>
        </p:txBody>
      </p:sp>
      <p:sp>
        <p:nvSpPr>
          <p:cNvPr id="17" name="TextBox 16"/>
          <p:cNvSpPr txBox="1"/>
          <p:nvPr/>
        </p:nvSpPr>
        <p:spPr>
          <a:xfrm>
            <a:off x="6084168" y="5661248"/>
            <a:ext cx="2304256" cy="400110"/>
          </a:xfrm>
          <a:prstGeom prst="rect">
            <a:avLst/>
          </a:prstGeom>
          <a:solidFill>
            <a:schemeClr val="bg2">
              <a:lumMod val="90000"/>
            </a:schemeClr>
          </a:solidFill>
        </p:spPr>
        <p:txBody>
          <a:bodyPr wrap="square" rtlCol="0">
            <a:spAutoFit/>
          </a:bodyPr>
          <a:lstStyle/>
          <a:p>
            <a:pPr algn="ctr"/>
            <a:r>
              <a:rPr lang="en-GB" sz="2000" dirty="0" smtClean="0"/>
              <a:t>PROCUREMENT</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6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t>IMPLEMENTATION</a:t>
            </a:r>
            <a:endParaRPr lang="en-GB" sz="2800" b="1" dirty="0"/>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18833303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830997"/>
          </a:xfrm>
          <a:prstGeom prst="rect">
            <a:avLst/>
          </a:prstGeom>
          <a:noFill/>
        </p:spPr>
        <p:txBody>
          <a:bodyPr wrap="square" rtlCol="0">
            <a:spAutoFit/>
          </a:bodyPr>
          <a:lstStyle/>
          <a:p>
            <a:r>
              <a:rPr lang="en-GB" sz="2400" b="1" dirty="0" smtClean="0">
                <a:solidFill>
                  <a:srgbClr val="0070C0"/>
                </a:solidFill>
              </a:rPr>
              <a:t>What considerations can be taken about energy purchase?</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What is the purpose of document control?</a:t>
            </a:r>
            <a:endParaRPr lang="en-GB" sz="2400" b="1" dirty="0">
              <a:solidFill>
                <a:srgbClr val="0070C0"/>
              </a:solidFill>
            </a:endParaRPr>
          </a:p>
        </p:txBody>
      </p:sp>
      <p:sp>
        <p:nvSpPr>
          <p:cNvPr id="14" name="TextBox 13"/>
          <p:cNvSpPr txBox="1"/>
          <p:nvPr/>
        </p:nvSpPr>
        <p:spPr>
          <a:xfrm>
            <a:off x="1037928" y="4725144"/>
            <a:ext cx="7272808" cy="830997"/>
          </a:xfrm>
          <a:prstGeom prst="rect">
            <a:avLst/>
          </a:prstGeom>
          <a:noFill/>
        </p:spPr>
        <p:txBody>
          <a:bodyPr wrap="square" rtlCol="0">
            <a:spAutoFit/>
          </a:bodyPr>
          <a:lstStyle/>
          <a:p>
            <a:r>
              <a:rPr lang="en-GB" sz="2400" b="1" dirty="0" smtClean="0">
                <a:solidFill>
                  <a:srgbClr val="0070C0"/>
                </a:solidFill>
              </a:rPr>
              <a:t>What impact can maintenance have in energy consumption?</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How can we evaluate if staff have the right skills?</a:t>
            </a:r>
            <a:endParaRPr lang="en-GB" sz="2400" b="1" dirty="0">
              <a:solidFill>
                <a:srgbClr val="0070C0"/>
              </a:solidFill>
            </a:endParaRPr>
          </a:p>
        </p:txBody>
      </p:sp>
    </p:spTree>
    <p:extLst>
      <p:ext uri="{BB962C8B-B14F-4D97-AF65-F5344CB8AC3E}">
        <p14:creationId xmlns:p14="http://schemas.microsoft.com/office/powerpoint/2010/main" val="311499020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MONITORING AND MEASUREMENT</a:t>
            </a:r>
            <a:endParaRPr lang="en-GB" sz="2400" b="1" dirty="0">
              <a:solidFill>
                <a:srgbClr val="0070C0"/>
              </a:solidFill>
            </a:endParaRPr>
          </a:p>
        </p:txBody>
      </p:sp>
      <p:sp>
        <p:nvSpPr>
          <p:cNvPr id="4" name="Rectangle 3"/>
          <p:cNvSpPr/>
          <p:nvPr/>
        </p:nvSpPr>
        <p:spPr>
          <a:xfrm>
            <a:off x="683998" y="1772816"/>
            <a:ext cx="7531850" cy="4170372"/>
          </a:xfrm>
          <a:prstGeom prst="rect">
            <a:avLst/>
          </a:prstGeom>
        </p:spPr>
        <p:txBody>
          <a:bodyPr wrap="square">
            <a:spAutoFit/>
          </a:bodyPr>
          <a:lstStyle/>
          <a:p>
            <a:pPr>
              <a:spcBef>
                <a:spcPts val="600"/>
              </a:spcBef>
            </a:pPr>
            <a:r>
              <a:rPr lang="en-GB" sz="2000" dirty="0" smtClean="0"/>
              <a:t>Purpose: evaluate effectiveness of energy performance</a:t>
            </a:r>
          </a:p>
          <a:p>
            <a:pPr>
              <a:spcBef>
                <a:spcPts val="600"/>
              </a:spcBef>
            </a:pPr>
            <a:r>
              <a:rPr lang="en-GB" sz="2000" dirty="0" smtClean="0"/>
              <a:t>The organization will determine:</a:t>
            </a:r>
          </a:p>
          <a:p>
            <a:pPr marL="457200" indent="-457200">
              <a:spcBef>
                <a:spcPts val="600"/>
              </a:spcBef>
              <a:buFont typeface="+mj-lt"/>
              <a:buAutoNum type="alphaLcParenR"/>
            </a:pPr>
            <a:r>
              <a:rPr lang="en-GB" sz="2000" dirty="0" smtClean="0"/>
              <a:t>What needs to be monitored and measured</a:t>
            </a:r>
          </a:p>
          <a:p>
            <a:pPr marL="914400" lvl="1" indent="-457200">
              <a:spcBef>
                <a:spcPts val="600"/>
              </a:spcBef>
              <a:buFont typeface="Arial" panose="020B0604020202020204" pitchFamily="34" charset="0"/>
              <a:buChar char="•"/>
            </a:pPr>
            <a:r>
              <a:rPr lang="en-GB" sz="2000" dirty="0" smtClean="0"/>
              <a:t>Effectiveness of action plans</a:t>
            </a:r>
          </a:p>
          <a:p>
            <a:pPr marL="914400" lvl="1" indent="-457200">
              <a:spcBef>
                <a:spcPts val="600"/>
              </a:spcBef>
              <a:buFont typeface="Arial" panose="020B0604020202020204" pitchFamily="34" charset="0"/>
              <a:buChar char="•"/>
            </a:pPr>
            <a:r>
              <a:rPr lang="en-GB" sz="2000" dirty="0" err="1" smtClean="0"/>
              <a:t>EnPI</a:t>
            </a:r>
            <a:r>
              <a:rPr lang="en-GB" sz="2000" dirty="0" smtClean="0"/>
              <a:t>(s)</a:t>
            </a:r>
          </a:p>
          <a:p>
            <a:pPr marL="914400" lvl="1" indent="-457200">
              <a:spcBef>
                <a:spcPts val="600"/>
              </a:spcBef>
              <a:buFont typeface="Arial" panose="020B0604020202020204" pitchFamily="34" charset="0"/>
              <a:buChar char="•"/>
            </a:pPr>
            <a:r>
              <a:rPr lang="en-GB" sz="2000" dirty="0" smtClean="0"/>
              <a:t>Operations of SEUs</a:t>
            </a:r>
          </a:p>
          <a:p>
            <a:pPr marL="914400" lvl="1" indent="-457200">
              <a:spcBef>
                <a:spcPts val="600"/>
              </a:spcBef>
              <a:buFont typeface="Arial" panose="020B0604020202020204" pitchFamily="34" charset="0"/>
              <a:buChar char="•"/>
            </a:pPr>
            <a:r>
              <a:rPr lang="en-GB" sz="2000" dirty="0" smtClean="0"/>
              <a:t>Actual versus expected energy consumption</a:t>
            </a:r>
          </a:p>
          <a:p>
            <a:pPr marL="457200" indent="-457200">
              <a:spcBef>
                <a:spcPts val="600"/>
              </a:spcBef>
              <a:buFont typeface="Arial" panose="020B0604020202020204" pitchFamily="34" charset="0"/>
              <a:buChar char="•"/>
            </a:pPr>
            <a:r>
              <a:rPr lang="en-GB" sz="2000" dirty="0" smtClean="0"/>
              <a:t>The methods for monitoring, measurement, analysis and evaluation</a:t>
            </a:r>
          </a:p>
          <a:p>
            <a:pPr marL="457200" indent="-457200">
              <a:spcBef>
                <a:spcPts val="600"/>
              </a:spcBef>
              <a:buFont typeface="Arial" panose="020B0604020202020204" pitchFamily="34" charset="0"/>
              <a:buChar char="•"/>
            </a:pPr>
            <a:r>
              <a:rPr lang="en-GB" sz="2000" dirty="0" smtClean="0"/>
              <a:t>When it should be monitored/measured</a:t>
            </a:r>
          </a:p>
          <a:p>
            <a:pPr marL="457200" indent="-457200">
              <a:spcBef>
                <a:spcPts val="600"/>
              </a:spcBef>
              <a:buFont typeface="Arial" panose="020B0604020202020204" pitchFamily="34" charset="0"/>
              <a:buChar char="•"/>
            </a:pPr>
            <a:r>
              <a:rPr lang="en-GB" sz="2000" dirty="0" smtClean="0"/>
              <a:t>When it should be analysed/evaluated</a:t>
            </a:r>
          </a:p>
        </p:txBody>
      </p:sp>
    </p:spTree>
    <p:extLst>
      <p:ext uri="{BB962C8B-B14F-4D97-AF65-F5344CB8AC3E}">
        <p14:creationId xmlns:p14="http://schemas.microsoft.com/office/powerpoint/2010/main" val="105917583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EVALUATION OF COMPLIANCE</a:t>
            </a:r>
            <a:endParaRPr lang="en-GB" sz="2400" b="1" dirty="0">
              <a:solidFill>
                <a:srgbClr val="0070C0"/>
              </a:solidFill>
            </a:endParaRPr>
          </a:p>
        </p:txBody>
      </p:sp>
      <p:sp>
        <p:nvSpPr>
          <p:cNvPr id="4" name="Rectangle 3"/>
          <p:cNvSpPr/>
          <p:nvPr/>
        </p:nvSpPr>
        <p:spPr>
          <a:xfrm>
            <a:off x="701942" y="3131134"/>
            <a:ext cx="7531850" cy="707886"/>
          </a:xfrm>
          <a:prstGeom prst="rect">
            <a:avLst/>
          </a:prstGeom>
        </p:spPr>
        <p:txBody>
          <a:bodyPr wrap="square">
            <a:spAutoFit/>
          </a:bodyPr>
          <a:lstStyle/>
          <a:p>
            <a:pPr>
              <a:spcBef>
                <a:spcPts val="600"/>
              </a:spcBef>
            </a:pPr>
            <a:r>
              <a:rPr lang="en-GB" sz="2000" dirty="0" smtClean="0"/>
              <a:t>Evaluation of compliance with legal and other requirements at planned intervals</a:t>
            </a:r>
          </a:p>
        </p:txBody>
      </p:sp>
      <p:sp>
        <p:nvSpPr>
          <p:cNvPr id="13" name="Rectangle 12"/>
          <p:cNvSpPr/>
          <p:nvPr/>
        </p:nvSpPr>
        <p:spPr>
          <a:xfrm>
            <a:off x="659630" y="1924090"/>
            <a:ext cx="7531850" cy="784830"/>
          </a:xfrm>
          <a:prstGeom prst="rect">
            <a:avLst/>
          </a:prstGeom>
        </p:spPr>
        <p:txBody>
          <a:bodyPr wrap="square">
            <a:spAutoFit/>
          </a:bodyPr>
          <a:lstStyle/>
          <a:p>
            <a:pPr>
              <a:spcBef>
                <a:spcPts val="600"/>
              </a:spcBef>
            </a:pPr>
            <a:r>
              <a:rPr lang="en-GB" sz="2000" dirty="0" smtClean="0"/>
              <a:t>Comparison of </a:t>
            </a:r>
            <a:r>
              <a:rPr lang="en-GB" sz="2000" dirty="0" err="1" smtClean="0"/>
              <a:t>EnPI</a:t>
            </a:r>
            <a:r>
              <a:rPr lang="en-GB" sz="2000" dirty="0" smtClean="0"/>
              <a:t>(s) and </a:t>
            </a:r>
            <a:r>
              <a:rPr lang="en-GB" sz="2000" dirty="0" err="1" smtClean="0"/>
              <a:t>EnB</a:t>
            </a:r>
            <a:r>
              <a:rPr lang="en-GB" sz="2000" dirty="0" smtClean="0"/>
              <a:t>(s)</a:t>
            </a:r>
          </a:p>
          <a:p>
            <a:pPr>
              <a:spcBef>
                <a:spcPts val="600"/>
              </a:spcBef>
            </a:pPr>
            <a:r>
              <a:rPr lang="en-GB" sz="2000" dirty="0" smtClean="0"/>
              <a:t>Investigation of significant deviations</a:t>
            </a:r>
          </a:p>
        </p:txBody>
      </p:sp>
    </p:spTree>
    <p:extLst>
      <p:ext uri="{BB962C8B-B14F-4D97-AF65-F5344CB8AC3E}">
        <p14:creationId xmlns:p14="http://schemas.microsoft.com/office/powerpoint/2010/main" val="364274334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INTERNAL AUDITS</a:t>
            </a:r>
            <a:endParaRPr lang="en-GB" sz="2400" b="1" dirty="0">
              <a:solidFill>
                <a:srgbClr val="0070C0"/>
              </a:solidFill>
            </a:endParaRPr>
          </a:p>
        </p:txBody>
      </p:sp>
      <p:sp>
        <p:nvSpPr>
          <p:cNvPr id="13" name="Rectangle 12"/>
          <p:cNvSpPr/>
          <p:nvPr/>
        </p:nvSpPr>
        <p:spPr>
          <a:xfrm>
            <a:off x="659630" y="1924090"/>
            <a:ext cx="7531850" cy="2708434"/>
          </a:xfrm>
          <a:prstGeom prst="rect">
            <a:avLst/>
          </a:prstGeom>
        </p:spPr>
        <p:txBody>
          <a:bodyPr wrap="square">
            <a:spAutoFit/>
          </a:bodyPr>
          <a:lstStyle/>
          <a:p>
            <a:pPr>
              <a:spcBef>
                <a:spcPts val="600"/>
              </a:spcBef>
            </a:pPr>
            <a:r>
              <a:rPr lang="en-GB" sz="2000" dirty="0" smtClean="0"/>
              <a:t>Conducted at planned intervals to obtain information if the </a:t>
            </a:r>
            <a:r>
              <a:rPr lang="en-GB" sz="2000" dirty="0" err="1" smtClean="0"/>
              <a:t>EnMS</a:t>
            </a:r>
            <a:r>
              <a:rPr lang="en-GB" sz="2000" dirty="0" smtClean="0"/>
              <a:t>:</a:t>
            </a:r>
          </a:p>
          <a:p>
            <a:pPr marL="457200" indent="-457200">
              <a:spcBef>
                <a:spcPts val="600"/>
              </a:spcBef>
              <a:buFont typeface="+mj-lt"/>
              <a:buAutoNum type="alphaLcParenR"/>
            </a:pPr>
            <a:r>
              <a:rPr lang="en-GB" sz="2000" dirty="0" smtClean="0"/>
              <a:t>Improves energy performance</a:t>
            </a:r>
          </a:p>
          <a:p>
            <a:pPr marL="457200" indent="-457200">
              <a:spcBef>
                <a:spcPts val="600"/>
              </a:spcBef>
              <a:buFont typeface="+mj-lt"/>
              <a:buAutoNum type="alphaLcParenR"/>
            </a:pPr>
            <a:r>
              <a:rPr lang="en-GB" sz="2000" dirty="0" smtClean="0"/>
              <a:t>Conforms to:</a:t>
            </a:r>
          </a:p>
          <a:p>
            <a:pPr marL="914400" lvl="1" indent="-457200">
              <a:spcBef>
                <a:spcPts val="600"/>
              </a:spcBef>
              <a:buFont typeface="Arial" panose="020B0604020202020204" pitchFamily="34" charset="0"/>
              <a:buChar char="•"/>
            </a:pPr>
            <a:r>
              <a:rPr lang="en-GB" sz="2000" dirty="0" smtClean="0"/>
              <a:t>The organization’s own requirements</a:t>
            </a:r>
          </a:p>
          <a:p>
            <a:pPr marL="914400" lvl="1" indent="-457200">
              <a:spcBef>
                <a:spcPts val="600"/>
              </a:spcBef>
              <a:buFont typeface="Arial" panose="020B0604020202020204" pitchFamily="34" charset="0"/>
              <a:buChar char="•"/>
            </a:pPr>
            <a:r>
              <a:rPr lang="en-GB" sz="2000" dirty="0" smtClean="0"/>
              <a:t>The energy policy, objectives and targets</a:t>
            </a:r>
          </a:p>
          <a:p>
            <a:pPr marL="914400" lvl="1" indent="-457200">
              <a:spcBef>
                <a:spcPts val="600"/>
              </a:spcBef>
              <a:buFont typeface="Arial" panose="020B0604020202020204" pitchFamily="34" charset="0"/>
              <a:buChar char="•"/>
            </a:pPr>
            <a:r>
              <a:rPr lang="en-GB" sz="2000" dirty="0" smtClean="0"/>
              <a:t>The requirements of standard</a:t>
            </a:r>
          </a:p>
          <a:p>
            <a:pPr marL="457200" indent="-457200">
              <a:spcBef>
                <a:spcPts val="600"/>
              </a:spcBef>
              <a:buFont typeface="+mj-lt"/>
              <a:buAutoNum type="alphaLcParenR"/>
            </a:pPr>
            <a:r>
              <a:rPr lang="en-GB" sz="2000" dirty="0" smtClean="0"/>
              <a:t>Is effectively implemented and maintained</a:t>
            </a:r>
          </a:p>
        </p:txBody>
      </p:sp>
    </p:spTree>
    <p:extLst>
      <p:ext uri="{BB962C8B-B14F-4D97-AF65-F5344CB8AC3E}">
        <p14:creationId xmlns:p14="http://schemas.microsoft.com/office/powerpoint/2010/main" val="396892126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INTERNAL AUDITS</a:t>
            </a:r>
            <a:endParaRPr lang="en-GB" sz="2400" b="1" dirty="0">
              <a:solidFill>
                <a:srgbClr val="0070C0"/>
              </a:solidFill>
            </a:endParaRPr>
          </a:p>
        </p:txBody>
      </p:sp>
      <p:sp>
        <p:nvSpPr>
          <p:cNvPr id="13" name="Rectangle 12"/>
          <p:cNvSpPr/>
          <p:nvPr/>
        </p:nvSpPr>
        <p:spPr>
          <a:xfrm>
            <a:off x="659630" y="1924090"/>
            <a:ext cx="7531850" cy="4555093"/>
          </a:xfrm>
          <a:prstGeom prst="rect">
            <a:avLst/>
          </a:prstGeom>
        </p:spPr>
        <p:txBody>
          <a:bodyPr wrap="square">
            <a:spAutoFit/>
          </a:bodyPr>
          <a:lstStyle/>
          <a:p>
            <a:pPr>
              <a:spcBef>
                <a:spcPts val="600"/>
              </a:spcBef>
            </a:pPr>
            <a:r>
              <a:rPr lang="en-GB" sz="2000" dirty="0" smtClean="0"/>
              <a:t>Development of an audit programme defining:</a:t>
            </a:r>
          </a:p>
          <a:p>
            <a:pPr marL="342900" indent="-342900">
              <a:spcBef>
                <a:spcPts val="600"/>
              </a:spcBef>
              <a:buFontTx/>
              <a:buChar char="-"/>
            </a:pPr>
            <a:r>
              <a:rPr lang="en-GB" sz="2000" dirty="0" smtClean="0"/>
              <a:t>Frequency </a:t>
            </a:r>
          </a:p>
          <a:p>
            <a:pPr marL="342900" indent="-342900">
              <a:spcBef>
                <a:spcPts val="600"/>
              </a:spcBef>
              <a:buFontTx/>
              <a:buChar char="-"/>
            </a:pPr>
            <a:r>
              <a:rPr lang="en-GB" sz="2000" dirty="0" smtClean="0"/>
              <a:t>Methods</a:t>
            </a:r>
          </a:p>
          <a:p>
            <a:pPr marL="342900" indent="-342900">
              <a:spcBef>
                <a:spcPts val="600"/>
              </a:spcBef>
              <a:buFontTx/>
              <a:buChar char="-"/>
            </a:pPr>
            <a:r>
              <a:rPr lang="en-GB" sz="2000" dirty="0" smtClean="0"/>
              <a:t>Responsibilities</a:t>
            </a:r>
          </a:p>
          <a:p>
            <a:pPr marL="342900" indent="-342900">
              <a:spcBef>
                <a:spcPts val="600"/>
              </a:spcBef>
              <a:buFontTx/>
              <a:buChar char="-"/>
            </a:pPr>
            <a:r>
              <a:rPr lang="en-GB" sz="2000" dirty="0" smtClean="0"/>
              <a:t>Planning requirements </a:t>
            </a:r>
          </a:p>
          <a:p>
            <a:pPr marL="342900" indent="-342900">
              <a:spcBef>
                <a:spcPts val="600"/>
              </a:spcBef>
              <a:buFontTx/>
              <a:buChar char="-"/>
            </a:pPr>
            <a:r>
              <a:rPr lang="en-GB" sz="2000" dirty="0" smtClean="0"/>
              <a:t>Reporting</a:t>
            </a:r>
          </a:p>
          <a:p>
            <a:pPr>
              <a:spcBef>
                <a:spcPts val="600"/>
              </a:spcBef>
            </a:pPr>
            <a:r>
              <a:rPr lang="en-GB" sz="2000" dirty="0" smtClean="0"/>
              <a:t>Definition of audit criteria and scope of each audit</a:t>
            </a:r>
          </a:p>
          <a:p>
            <a:pPr>
              <a:spcBef>
                <a:spcPts val="600"/>
              </a:spcBef>
            </a:pPr>
            <a:r>
              <a:rPr lang="en-GB" sz="2000" dirty="0" smtClean="0"/>
              <a:t>Select auditors (impartiality)</a:t>
            </a:r>
          </a:p>
          <a:p>
            <a:pPr>
              <a:spcBef>
                <a:spcPts val="600"/>
              </a:spcBef>
            </a:pPr>
            <a:r>
              <a:rPr lang="en-GB" sz="2000" dirty="0" smtClean="0"/>
              <a:t>Report the results to relevant management</a:t>
            </a:r>
          </a:p>
          <a:p>
            <a:pPr>
              <a:spcBef>
                <a:spcPts val="600"/>
              </a:spcBef>
            </a:pPr>
            <a:r>
              <a:rPr lang="en-GB" sz="2000" dirty="0" smtClean="0"/>
              <a:t>Identification of non-conformity, corrective action and continuous improvement</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8814662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1633352"/>
            <a:ext cx="2304256" cy="400110"/>
          </a:xfrm>
          <a:prstGeom prst="rect">
            <a:avLst/>
          </a:prstGeom>
          <a:solidFill>
            <a:schemeClr val="accent2">
              <a:lumMod val="20000"/>
              <a:lumOff val="80000"/>
            </a:schemeClr>
          </a:solidFill>
        </p:spPr>
        <p:txBody>
          <a:bodyPr wrap="square" rtlCol="0">
            <a:spAutoFit/>
          </a:bodyPr>
          <a:lstStyle/>
          <a:p>
            <a:pPr algn="ctr"/>
            <a:r>
              <a:rPr lang="en-GB" sz="2000" dirty="0" smtClean="0"/>
              <a:t>MEASUREMENT</a:t>
            </a:r>
            <a:endParaRPr lang="en-GB" sz="2000" dirty="0"/>
          </a:p>
        </p:txBody>
      </p:sp>
      <p:sp>
        <p:nvSpPr>
          <p:cNvPr id="13" name="TextBox 12"/>
          <p:cNvSpPr txBox="1"/>
          <p:nvPr/>
        </p:nvSpPr>
        <p:spPr>
          <a:xfrm>
            <a:off x="6084168" y="2497320"/>
            <a:ext cx="2304256" cy="400110"/>
          </a:xfrm>
          <a:prstGeom prst="rect">
            <a:avLst/>
          </a:prstGeom>
          <a:solidFill>
            <a:schemeClr val="accent3">
              <a:lumMod val="20000"/>
              <a:lumOff val="80000"/>
            </a:schemeClr>
          </a:solidFill>
        </p:spPr>
        <p:txBody>
          <a:bodyPr wrap="square" rtlCol="0">
            <a:spAutoFit/>
          </a:bodyPr>
          <a:lstStyle/>
          <a:p>
            <a:pPr algn="ctr"/>
            <a:r>
              <a:rPr lang="en-GB" sz="2000" dirty="0" err="1" smtClean="0"/>
              <a:t>EnB</a:t>
            </a:r>
            <a:r>
              <a:rPr lang="en-GB" sz="2000" dirty="0" smtClean="0"/>
              <a:t>(s) vs </a:t>
            </a:r>
            <a:r>
              <a:rPr lang="en-GB" sz="2000" dirty="0" err="1" smtClean="0"/>
              <a:t>EnPI</a:t>
            </a:r>
            <a:r>
              <a:rPr lang="en-GB" sz="2000" dirty="0" smtClean="0"/>
              <a:t>(s)</a:t>
            </a:r>
            <a:endParaRPr lang="en-GB" sz="2000" dirty="0"/>
          </a:p>
        </p:txBody>
      </p:sp>
      <p:sp>
        <p:nvSpPr>
          <p:cNvPr id="14" name="TextBox 13"/>
          <p:cNvSpPr txBox="1"/>
          <p:nvPr/>
        </p:nvSpPr>
        <p:spPr>
          <a:xfrm>
            <a:off x="6084168" y="3361163"/>
            <a:ext cx="2304256" cy="1015663"/>
          </a:xfrm>
          <a:prstGeom prst="rect">
            <a:avLst/>
          </a:prstGeom>
          <a:solidFill>
            <a:schemeClr val="accent4">
              <a:lumMod val="20000"/>
              <a:lumOff val="80000"/>
            </a:schemeClr>
          </a:solidFill>
        </p:spPr>
        <p:txBody>
          <a:bodyPr wrap="square" rtlCol="0">
            <a:spAutoFit/>
          </a:bodyPr>
          <a:lstStyle/>
          <a:p>
            <a:pPr algn="ctr"/>
            <a:r>
              <a:rPr lang="en-GB" sz="2000" dirty="0" smtClean="0"/>
              <a:t>ANALYSIS OF SIGNIFICANT DEVIATIONS</a:t>
            </a:r>
            <a:endParaRPr lang="en-GB" sz="2000" dirty="0"/>
          </a:p>
        </p:txBody>
      </p:sp>
      <p:sp>
        <p:nvSpPr>
          <p:cNvPr id="15" name="TextBox 14"/>
          <p:cNvSpPr txBox="1"/>
          <p:nvPr/>
        </p:nvSpPr>
        <p:spPr>
          <a:xfrm>
            <a:off x="6084168" y="4840559"/>
            <a:ext cx="2304256" cy="400110"/>
          </a:xfrm>
          <a:prstGeom prst="rect">
            <a:avLst/>
          </a:prstGeom>
          <a:solidFill>
            <a:schemeClr val="accent5">
              <a:lumMod val="20000"/>
              <a:lumOff val="80000"/>
            </a:schemeClr>
          </a:solidFill>
        </p:spPr>
        <p:txBody>
          <a:bodyPr wrap="square" rtlCol="0">
            <a:spAutoFit/>
          </a:bodyPr>
          <a:lstStyle/>
          <a:p>
            <a:pPr algn="ctr"/>
            <a:r>
              <a:rPr lang="en-GB" sz="2000" dirty="0" smtClean="0"/>
              <a:t>INTERNAL AUDITS</a:t>
            </a:r>
            <a:endParaRPr lang="en-GB" sz="2000" dirty="0"/>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75000"/>
                  </a:schemeClr>
                </a:solidFill>
              </a:rPr>
              <a:t>IMPLEMENTATION</a:t>
            </a:r>
            <a:endParaRPr lang="en-GB" sz="2800" b="1" dirty="0">
              <a:solidFill>
                <a:schemeClr val="bg1">
                  <a:lumMod val="7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328391000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830997"/>
          </a:xfrm>
          <a:prstGeom prst="rect">
            <a:avLst/>
          </a:prstGeom>
          <a:noFill/>
        </p:spPr>
        <p:txBody>
          <a:bodyPr wrap="square" rtlCol="0">
            <a:spAutoFit/>
          </a:bodyPr>
          <a:lstStyle/>
          <a:p>
            <a:r>
              <a:rPr lang="en-GB" sz="2400" b="1" dirty="0" smtClean="0">
                <a:solidFill>
                  <a:srgbClr val="0070C0"/>
                </a:solidFill>
              </a:rPr>
              <a:t>How can we know there are significant deviations in energy performance?</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How can we measure effectiveness of action plans?</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Who should make the internal audits?</a:t>
            </a:r>
            <a:endParaRPr lang="en-GB" sz="2400" b="1" dirty="0">
              <a:solidFill>
                <a:srgbClr val="0070C0"/>
              </a:solidFill>
            </a:endParaRPr>
          </a:p>
        </p:txBody>
      </p:sp>
    </p:spTree>
    <p:extLst>
      <p:ext uri="{BB962C8B-B14F-4D97-AF65-F5344CB8AC3E}">
        <p14:creationId xmlns:p14="http://schemas.microsoft.com/office/powerpoint/2010/main" val="36685177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4862870"/>
          </a:xfrm>
          <a:prstGeom prst="rect">
            <a:avLst/>
          </a:prstGeom>
        </p:spPr>
        <p:txBody>
          <a:bodyPr wrap="square">
            <a:spAutoFit/>
          </a:bodyPr>
          <a:lstStyle/>
          <a:p>
            <a:pPr>
              <a:spcBef>
                <a:spcPts val="600"/>
              </a:spcBef>
            </a:pPr>
            <a:r>
              <a:rPr lang="en-GB" sz="2000" dirty="0" smtClean="0"/>
              <a:t>Top management will review the </a:t>
            </a:r>
            <a:r>
              <a:rPr lang="en-GB" sz="2000" dirty="0" err="1" smtClean="0"/>
              <a:t>EnMS</a:t>
            </a:r>
            <a:r>
              <a:rPr lang="en-GB" sz="2000" dirty="0" smtClean="0"/>
              <a:t> at planned intervals. It will include consideration of:</a:t>
            </a:r>
          </a:p>
          <a:p>
            <a:pPr marL="457200" indent="-457200">
              <a:spcBef>
                <a:spcPts val="600"/>
              </a:spcBef>
              <a:buFont typeface="+mj-lt"/>
              <a:buAutoNum type="alphaLcParenR"/>
            </a:pPr>
            <a:r>
              <a:rPr lang="en-GB" sz="2000" dirty="0" smtClean="0"/>
              <a:t>Actions from previous management reviews</a:t>
            </a:r>
          </a:p>
          <a:p>
            <a:pPr marL="457200" indent="-457200">
              <a:spcBef>
                <a:spcPts val="600"/>
              </a:spcBef>
              <a:buFont typeface="+mj-lt"/>
              <a:buAutoNum type="alphaLcParenR"/>
            </a:pPr>
            <a:r>
              <a:rPr lang="en-GB" sz="2000" dirty="0" smtClean="0"/>
              <a:t>Changes in external and internal issues, and associates risks and opportunities</a:t>
            </a:r>
          </a:p>
          <a:p>
            <a:pPr marL="457200" indent="-457200">
              <a:spcBef>
                <a:spcPts val="600"/>
              </a:spcBef>
              <a:buFont typeface="+mj-lt"/>
              <a:buAutoNum type="alphaLcParenR"/>
            </a:pPr>
            <a:r>
              <a:rPr lang="en-GB" sz="2000" dirty="0" err="1" smtClean="0"/>
              <a:t>EnMS</a:t>
            </a:r>
            <a:r>
              <a:rPr lang="en-GB" sz="2000" dirty="0" smtClean="0"/>
              <a:t> performance, including trends in:</a:t>
            </a:r>
          </a:p>
          <a:p>
            <a:pPr marL="914400" lvl="1" indent="-457200">
              <a:spcBef>
                <a:spcPts val="600"/>
              </a:spcBef>
              <a:buFont typeface="+mj-lt"/>
              <a:buAutoNum type="arabicPeriod"/>
            </a:pPr>
            <a:r>
              <a:rPr lang="en-GB" sz="2000" dirty="0" smtClean="0"/>
              <a:t>Non-conformities and corrective actions</a:t>
            </a:r>
          </a:p>
          <a:p>
            <a:pPr marL="914400" lvl="1" indent="-457200">
              <a:spcBef>
                <a:spcPts val="600"/>
              </a:spcBef>
              <a:buFont typeface="+mj-lt"/>
              <a:buAutoNum type="arabicPeriod"/>
            </a:pPr>
            <a:r>
              <a:rPr lang="en-GB" sz="2000" dirty="0" smtClean="0"/>
              <a:t>Monitoring and measurement results</a:t>
            </a:r>
          </a:p>
          <a:p>
            <a:pPr marL="914400" lvl="1" indent="-457200">
              <a:spcBef>
                <a:spcPts val="600"/>
              </a:spcBef>
              <a:buFont typeface="+mj-lt"/>
              <a:buAutoNum type="arabicPeriod"/>
            </a:pPr>
            <a:r>
              <a:rPr lang="en-GB" sz="2000" dirty="0" smtClean="0"/>
              <a:t>Audit results</a:t>
            </a:r>
          </a:p>
          <a:p>
            <a:pPr marL="914400" lvl="1" indent="-457200">
              <a:spcBef>
                <a:spcPts val="600"/>
              </a:spcBef>
              <a:buFont typeface="+mj-lt"/>
              <a:buAutoNum type="arabicPeriod"/>
            </a:pPr>
            <a:r>
              <a:rPr lang="en-GB" sz="2000" dirty="0" smtClean="0"/>
              <a:t>Results of evaluation of compliance</a:t>
            </a:r>
          </a:p>
          <a:p>
            <a:pPr marL="457200" indent="-457200">
              <a:spcBef>
                <a:spcPts val="600"/>
              </a:spcBef>
              <a:buFont typeface="+mj-lt"/>
              <a:buAutoNum type="alphaLcParenR"/>
            </a:pPr>
            <a:r>
              <a:rPr lang="en-GB" sz="2000" dirty="0" smtClean="0"/>
              <a:t>Opportunities of continuous improvement</a:t>
            </a:r>
          </a:p>
          <a:p>
            <a:pPr marL="457200" indent="-457200">
              <a:spcBef>
                <a:spcPts val="600"/>
              </a:spcBef>
              <a:buFont typeface="+mj-lt"/>
              <a:buAutoNum type="alphaLcParenR"/>
            </a:pPr>
            <a:r>
              <a:rPr lang="en-GB" sz="2000" dirty="0" smtClean="0"/>
              <a:t>Energy policy </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1482513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1938992"/>
          </a:xfrm>
          <a:prstGeom prst="rect">
            <a:avLst/>
          </a:prstGeom>
        </p:spPr>
        <p:txBody>
          <a:bodyPr wrap="square">
            <a:spAutoFit/>
          </a:bodyPr>
          <a:lstStyle/>
          <a:p>
            <a:pPr>
              <a:spcBef>
                <a:spcPts val="600"/>
              </a:spcBef>
            </a:pPr>
            <a:r>
              <a:rPr lang="en-GB" sz="2000" dirty="0" smtClean="0"/>
              <a:t>The review will include:</a:t>
            </a:r>
          </a:p>
          <a:p>
            <a:pPr marL="342900" indent="-342900">
              <a:spcBef>
                <a:spcPts val="600"/>
              </a:spcBef>
              <a:buFontTx/>
              <a:buChar char="-"/>
            </a:pPr>
            <a:r>
              <a:rPr lang="en-GB" sz="2000" dirty="0" smtClean="0"/>
              <a:t>How objectives and energy targets have been met</a:t>
            </a:r>
          </a:p>
          <a:p>
            <a:pPr marL="342900" indent="-342900">
              <a:spcBef>
                <a:spcPts val="600"/>
              </a:spcBef>
              <a:buFontTx/>
              <a:buChar char="-"/>
            </a:pPr>
            <a:r>
              <a:rPr lang="en-GB" sz="2000" dirty="0" smtClean="0"/>
              <a:t>Energy performance improvement</a:t>
            </a:r>
          </a:p>
          <a:p>
            <a:pPr marL="342900" indent="-342900">
              <a:spcBef>
                <a:spcPts val="600"/>
              </a:spcBef>
              <a:buFontTx/>
              <a:buChar char="-"/>
            </a:pPr>
            <a:r>
              <a:rPr lang="en-GB" sz="2000" dirty="0" smtClean="0"/>
              <a:t>Status of action plans</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05645717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3477875"/>
          </a:xfrm>
          <a:prstGeom prst="rect">
            <a:avLst/>
          </a:prstGeom>
        </p:spPr>
        <p:txBody>
          <a:bodyPr wrap="square">
            <a:spAutoFit/>
          </a:bodyPr>
          <a:lstStyle/>
          <a:p>
            <a:pPr>
              <a:spcBef>
                <a:spcPts val="600"/>
              </a:spcBef>
            </a:pPr>
            <a:r>
              <a:rPr lang="en-GB" sz="2000" dirty="0" smtClean="0"/>
              <a:t>The review will include decisions about:</a:t>
            </a:r>
          </a:p>
          <a:p>
            <a:pPr marL="342900" indent="-342900">
              <a:spcBef>
                <a:spcPts val="600"/>
              </a:spcBef>
              <a:buFontTx/>
              <a:buChar char="-"/>
            </a:pPr>
            <a:r>
              <a:rPr lang="en-GB" sz="2000" dirty="0" smtClean="0"/>
              <a:t>Opportunities to improve energy performance</a:t>
            </a:r>
          </a:p>
          <a:p>
            <a:pPr marL="342900" indent="-342900">
              <a:spcBef>
                <a:spcPts val="600"/>
              </a:spcBef>
              <a:buFontTx/>
              <a:buChar char="-"/>
            </a:pPr>
            <a:r>
              <a:rPr lang="en-GB" sz="2000" dirty="0" smtClean="0"/>
              <a:t>The energy policy</a:t>
            </a:r>
          </a:p>
          <a:p>
            <a:pPr marL="342900" indent="-342900">
              <a:spcBef>
                <a:spcPts val="600"/>
              </a:spcBef>
              <a:buFontTx/>
              <a:buChar char="-"/>
            </a:pPr>
            <a:r>
              <a:rPr lang="en-GB" sz="2000" dirty="0" smtClean="0"/>
              <a:t>The </a:t>
            </a:r>
            <a:r>
              <a:rPr lang="en-GB" sz="2000" dirty="0" err="1" smtClean="0"/>
              <a:t>EnPi</a:t>
            </a:r>
            <a:r>
              <a:rPr lang="en-GB" sz="2000" dirty="0" smtClean="0"/>
              <a:t>(s) or </a:t>
            </a:r>
            <a:r>
              <a:rPr lang="en-GB" sz="2000" dirty="0" err="1" smtClean="0"/>
              <a:t>EnB</a:t>
            </a:r>
            <a:r>
              <a:rPr lang="en-GB" sz="2000" dirty="0" smtClean="0"/>
              <a:t>(s)</a:t>
            </a:r>
          </a:p>
          <a:p>
            <a:pPr marL="342900" indent="-342900">
              <a:spcBef>
                <a:spcPts val="600"/>
              </a:spcBef>
              <a:buFontTx/>
              <a:buChar char="-"/>
            </a:pPr>
            <a:r>
              <a:rPr lang="en-GB" sz="2000" dirty="0" smtClean="0"/>
              <a:t>Objectives, energy targets, action plans, etc.</a:t>
            </a:r>
          </a:p>
          <a:p>
            <a:pPr marL="342900" indent="-342900">
              <a:spcBef>
                <a:spcPts val="600"/>
              </a:spcBef>
              <a:buFontTx/>
              <a:buChar char="-"/>
            </a:pPr>
            <a:r>
              <a:rPr lang="en-GB" sz="2000" dirty="0" smtClean="0"/>
              <a:t>Opportunities to improve integration with business processes</a:t>
            </a:r>
          </a:p>
          <a:p>
            <a:pPr marL="342900" indent="-342900">
              <a:spcBef>
                <a:spcPts val="600"/>
              </a:spcBef>
              <a:buFontTx/>
              <a:buChar char="-"/>
            </a:pPr>
            <a:r>
              <a:rPr lang="en-GB" sz="2000" dirty="0" smtClean="0"/>
              <a:t>Allocation of resources</a:t>
            </a:r>
          </a:p>
          <a:p>
            <a:pPr marL="342900" indent="-342900">
              <a:spcBef>
                <a:spcPts val="600"/>
              </a:spcBef>
              <a:buFontTx/>
              <a:buChar char="-"/>
            </a:pPr>
            <a:r>
              <a:rPr lang="en-GB" sz="2000" dirty="0" smtClean="0"/>
              <a:t>Improvement of competence, awareness and communication</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05297827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NON-CONFORMITY AND CORRECTIVE ACTION</a:t>
            </a:r>
            <a:endParaRPr lang="en-GB" sz="2400" b="1" dirty="0">
              <a:solidFill>
                <a:srgbClr val="0070C0"/>
              </a:solidFill>
            </a:endParaRPr>
          </a:p>
        </p:txBody>
      </p:sp>
      <p:sp>
        <p:nvSpPr>
          <p:cNvPr id="13" name="Rectangle 12"/>
          <p:cNvSpPr/>
          <p:nvPr/>
        </p:nvSpPr>
        <p:spPr>
          <a:xfrm>
            <a:off x="685194" y="1700808"/>
            <a:ext cx="7531850" cy="4093428"/>
          </a:xfrm>
          <a:prstGeom prst="rect">
            <a:avLst/>
          </a:prstGeom>
        </p:spPr>
        <p:txBody>
          <a:bodyPr wrap="square">
            <a:spAutoFit/>
          </a:bodyPr>
          <a:lstStyle/>
          <a:p>
            <a:pPr>
              <a:spcBef>
                <a:spcPts val="600"/>
              </a:spcBef>
            </a:pPr>
            <a:r>
              <a:rPr lang="en-GB" sz="2000" dirty="0" smtClean="0"/>
              <a:t>When a non-conformity is identified, the organization will:</a:t>
            </a:r>
          </a:p>
          <a:p>
            <a:pPr marL="457200" indent="-457200">
              <a:spcBef>
                <a:spcPts val="600"/>
              </a:spcBef>
              <a:buFont typeface="+mj-lt"/>
              <a:buAutoNum type="alphaLcParenR"/>
            </a:pPr>
            <a:r>
              <a:rPr lang="en-GB" sz="2000" dirty="0" smtClean="0"/>
              <a:t>Take action to control and correct it</a:t>
            </a:r>
          </a:p>
          <a:p>
            <a:pPr marL="457200" indent="-457200">
              <a:spcBef>
                <a:spcPts val="600"/>
              </a:spcBef>
              <a:buFont typeface="+mj-lt"/>
              <a:buAutoNum type="alphaLcParenR"/>
            </a:pPr>
            <a:r>
              <a:rPr lang="en-GB" sz="2000" dirty="0" smtClean="0"/>
              <a:t>Evaluate the need for action to eliminate the cause of it</a:t>
            </a:r>
          </a:p>
          <a:p>
            <a:pPr marL="457200" indent="-457200">
              <a:spcBef>
                <a:spcPts val="600"/>
              </a:spcBef>
              <a:buFont typeface="+mj-lt"/>
              <a:buAutoNum type="alphaLcParenR"/>
            </a:pPr>
            <a:r>
              <a:rPr lang="en-GB" sz="2000" dirty="0" smtClean="0"/>
              <a:t>Implement any action needed</a:t>
            </a:r>
          </a:p>
          <a:p>
            <a:pPr marL="457200" indent="-457200">
              <a:spcBef>
                <a:spcPts val="600"/>
              </a:spcBef>
              <a:buFont typeface="+mj-lt"/>
              <a:buAutoNum type="alphaLcParenR"/>
            </a:pPr>
            <a:r>
              <a:rPr lang="en-GB" sz="2000" dirty="0" smtClean="0"/>
              <a:t>Review the effectiveness of any corrective action</a:t>
            </a:r>
          </a:p>
          <a:p>
            <a:pPr marL="457200" indent="-457200">
              <a:spcBef>
                <a:spcPts val="600"/>
              </a:spcBef>
              <a:buFont typeface="+mj-lt"/>
              <a:buAutoNum type="alphaLcParenR"/>
            </a:pPr>
            <a:r>
              <a:rPr lang="en-GB" sz="2000" dirty="0" smtClean="0"/>
              <a:t>Make changes to the </a:t>
            </a:r>
            <a:r>
              <a:rPr lang="en-GB" sz="2000" dirty="0" err="1" smtClean="0"/>
              <a:t>EnMS</a:t>
            </a:r>
            <a:r>
              <a:rPr lang="en-GB" sz="2000" dirty="0" smtClean="0"/>
              <a:t> if needed</a:t>
            </a:r>
          </a:p>
          <a:p>
            <a:pPr marL="457200" indent="-457200">
              <a:spcBef>
                <a:spcPts val="600"/>
              </a:spcBef>
              <a:buFont typeface="+mj-lt"/>
              <a:buAutoNum type="alphaLcParenR"/>
            </a:pPr>
            <a:endParaRPr lang="en-GB" sz="2000" dirty="0"/>
          </a:p>
          <a:p>
            <a:pPr>
              <a:spcBef>
                <a:spcPts val="600"/>
              </a:spcBef>
            </a:pPr>
            <a:r>
              <a:rPr lang="en-GB" sz="2000" dirty="0" smtClean="0"/>
              <a:t>The organization will continually improve the suitability, adequacy and effectiveness of the </a:t>
            </a:r>
            <a:r>
              <a:rPr lang="en-GB" sz="2000" dirty="0" err="1" smtClean="0"/>
              <a:t>EnMS</a:t>
            </a:r>
            <a:r>
              <a:rPr lang="en-GB" sz="2000" dirty="0" smtClean="0"/>
              <a:t>. The organization will demonstrate continual energy performance improvement.</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66776104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2058545"/>
            <a:ext cx="2304256" cy="707886"/>
          </a:xfrm>
          <a:prstGeom prst="rect">
            <a:avLst/>
          </a:prstGeom>
          <a:solidFill>
            <a:schemeClr val="accent2">
              <a:lumMod val="20000"/>
              <a:lumOff val="80000"/>
            </a:schemeClr>
          </a:solidFill>
        </p:spPr>
        <p:txBody>
          <a:bodyPr wrap="square" rtlCol="0">
            <a:spAutoFit/>
          </a:bodyPr>
          <a:lstStyle/>
          <a:p>
            <a:pPr algn="ctr"/>
            <a:r>
              <a:rPr lang="en-GB" sz="2000" dirty="0" smtClean="0"/>
              <a:t>MANAGEMENT REVIEW</a:t>
            </a:r>
            <a:endParaRPr lang="en-GB" sz="2000" dirty="0"/>
          </a:p>
        </p:txBody>
      </p:sp>
      <p:sp>
        <p:nvSpPr>
          <p:cNvPr id="16" name="TextBox 15"/>
          <p:cNvSpPr txBox="1"/>
          <p:nvPr/>
        </p:nvSpPr>
        <p:spPr>
          <a:xfrm>
            <a:off x="6084168" y="3329010"/>
            <a:ext cx="2304256" cy="1015663"/>
          </a:xfrm>
          <a:prstGeom prst="rect">
            <a:avLst/>
          </a:prstGeom>
          <a:solidFill>
            <a:schemeClr val="accent6">
              <a:lumMod val="20000"/>
              <a:lumOff val="80000"/>
            </a:schemeClr>
          </a:solidFill>
        </p:spPr>
        <p:txBody>
          <a:bodyPr wrap="square" rtlCol="0">
            <a:spAutoFit/>
          </a:bodyPr>
          <a:lstStyle/>
          <a:p>
            <a:pPr algn="ctr"/>
            <a:r>
              <a:rPr lang="en-GB" sz="2000" dirty="0" smtClean="0"/>
              <a:t>NON-CONFORMITY AND CORRECTIVE ACTION</a:t>
            </a:r>
            <a:endParaRPr lang="en-GB" sz="2000" dirty="0"/>
          </a:p>
        </p:txBody>
      </p:sp>
      <p:sp>
        <p:nvSpPr>
          <p:cNvPr id="17" name="TextBox 16"/>
          <p:cNvSpPr txBox="1"/>
          <p:nvPr/>
        </p:nvSpPr>
        <p:spPr>
          <a:xfrm>
            <a:off x="6086420" y="4907252"/>
            <a:ext cx="2304256" cy="707886"/>
          </a:xfrm>
          <a:prstGeom prst="rect">
            <a:avLst/>
          </a:prstGeom>
          <a:solidFill>
            <a:schemeClr val="bg2">
              <a:lumMod val="90000"/>
            </a:schemeClr>
          </a:solidFill>
        </p:spPr>
        <p:txBody>
          <a:bodyPr wrap="square" rtlCol="0">
            <a:spAutoFit/>
          </a:bodyPr>
          <a:lstStyle/>
          <a:p>
            <a:pPr algn="ctr"/>
            <a:r>
              <a:rPr lang="en-GB" sz="2000" dirty="0" smtClean="0"/>
              <a:t>CONTINUOUS IMPROVEMENT</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7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75000"/>
                  </a:schemeClr>
                </a:solidFill>
              </a:rPr>
              <a:t>IMPLEMENTATION</a:t>
            </a:r>
            <a:endParaRPr lang="en-GB" sz="2800" b="1" dirty="0">
              <a:solidFill>
                <a:schemeClr val="bg1">
                  <a:lumMod val="7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2530115396"/>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635</TotalTime>
  <Words>2246</Words>
  <Application>Microsoft Office PowerPoint</Application>
  <PresentationFormat>On-screen Show (4:3)</PresentationFormat>
  <Paragraphs>396</Paragraphs>
  <Slides>47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47</vt:i4>
      </vt:variant>
    </vt:vector>
  </HeadingPairs>
  <TitlesOfParts>
    <vt:vector size="50" baseType="lpstr">
      <vt:lpstr>Arial</vt:lpstr>
      <vt:lpstr>Calibri</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35</cp:revision>
  <dcterms:created xsi:type="dcterms:W3CDTF">2015-04-26T21:32:37Z</dcterms:created>
  <dcterms:modified xsi:type="dcterms:W3CDTF">2019-11-12T22:40:23Z</dcterms:modified>
</cp:coreProperties>
</file>