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2"/>
  </p:notesMasterIdLst>
  <p:handoutMasterIdLst>
    <p:handoutMasterId r:id="rId33"/>
  </p:handoutMasterIdLst>
  <p:sldIdLst>
    <p:sldId id="626" r:id="rId2"/>
    <p:sldId id="625" r:id="rId3"/>
    <p:sldId id="627" r:id="rId4"/>
    <p:sldId id="480" r:id="rId5"/>
    <p:sldId id="481" r:id="rId6"/>
    <p:sldId id="479" r:id="rId7"/>
    <p:sldId id="471" r:id="rId8"/>
    <p:sldId id="482" r:id="rId9"/>
    <p:sldId id="484" r:id="rId10"/>
    <p:sldId id="483" r:id="rId11"/>
    <p:sldId id="486" r:id="rId12"/>
    <p:sldId id="491" r:id="rId13"/>
    <p:sldId id="487" r:id="rId14"/>
    <p:sldId id="473" r:id="rId15"/>
    <p:sldId id="485" r:id="rId16"/>
    <p:sldId id="488" r:id="rId17"/>
    <p:sldId id="474" r:id="rId18"/>
    <p:sldId id="475" r:id="rId19"/>
    <p:sldId id="489" r:id="rId20"/>
    <p:sldId id="490" r:id="rId21"/>
    <p:sldId id="476" r:id="rId22"/>
    <p:sldId id="492" r:id="rId23"/>
    <p:sldId id="465" r:id="rId24"/>
    <p:sldId id="472" r:id="rId25"/>
    <p:sldId id="493" r:id="rId26"/>
    <p:sldId id="466" r:id="rId27"/>
    <p:sldId id="494" r:id="rId28"/>
    <p:sldId id="477" r:id="rId29"/>
    <p:sldId id="478" r:id="rId30"/>
    <p:sldId id="495" r:id="rId3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91" autoAdjust="0"/>
    <p:restoredTop sz="94576" autoAdjust="0"/>
  </p:normalViewPr>
  <p:slideViewPr>
    <p:cSldViewPr>
      <p:cViewPr varScale="1">
        <p:scale>
          <a:sx n="162" d="100"/>
          <a:sy n="162" d="100"/>
        </p:scale>
        <p:origin x="1662"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BB3D8F-AEF4-4F33-9412-A8987C93869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D9120027-CA35-44FD-83ED-9CCD7E38F475}">
      <dgm:prSet custT="1"/>
      <dgm:spPr/>
      <dgm:t>
        <a:bodyPr/>
        <a:lstStyle/>
        <a:p>
          <a:r>
            <a:rPr lang="en-US" sz="2800" baseline="0" dirty="0"/>
            <a:t>The digital age is all about networks – connecting information, people, businesses, or goods, across boundaries and borders – making the world interconnected. </a:t>
          </a:r>
          <a:endParaRPr lang="en-US" sz="2800" dirty="0"/>
        </a:p>
      </dgm:t>
    </dgm:pt>
    <dgm:pt modelId="{5679D818-4A0F-4A06-986C-BD2E79C11039}" type="parTrans" cxnId="{5A67D335-6A93-44C1-A17F-A3577E2374C6}">
      <dgm:prSet/>
      <dgm:spPr/>
      <dgm:t>
        <a:bodyPr/>
        <a:lstStyle/>
        <a:p>
          <a:endParaRPr lang="en-US"/>
        </a:p>
      </dgm:t>
    </dgm:pt>
    <dgm:pt modelId="{3D10BD85-B5D5-4E0D-A704-BED9B9B86889}" type="sibTrans" cxnId="{5A67D335-6A93-44C1-A17F-A3577E2374C6}">
      <dgm:prSet/>
      <dgm:spPr/>
      <dgm:t>
        <a:bodyPr/>
        <a:lstStyle/>
        <a:p>
          <a:endParaRPr lang="en-US"/>
        </a:p>
      </dgm:t>
    </dgm:pt>
    <dgm:pt modelId="{8877C955-1328-4398-B004-3BB1FD123B2E}">
      <dgm:prSet/>
      <dgm:spPr/>
      <dgm:t>
        <a:bodyPr/>
        <a:lstStyle/>
        <a:p>
          <a:r>
            <a:rPr lang="en-US" baseline="0" dirty="0"/>
            <a:t>For businesses to thrive in the digital age, they must </a:t>
          </a:r>
          <a:r>
            <a:rPr lang="en-US" b="0" baseline="0" dirty="0"/>
            <a:t>harness the power of networks</a:t>
          </a:r>
          <a:r>
            <a:rPr lang="en-US" baseline="0" dirty="0"/>
            <a:t>, utilize digital networks to reinvent their </a:t>
          </a:r>
          <a:r>
            <a:rPr lang="en-US" b="1" baseline="0" dirty="0"/>
            <a:t>business models</a:t>
          </a:r>
          <a:r>
            <a:rPr lang="en-US" baseline="0" dirty="0"/>
            <a:t>, change their </a:t>
          </a:r>
          <a:r>
            <a:rPr lang="en-US" b="1" baseline="0" dirty="0"/>
            <a:t>internal processes</a:t>
          </a:r>
          <a:r>
            <a:rPr lang="en-US" baseline="0" dirty="0"/>
            <a:t>, and adapt the way they </a:t>
          </a:r>
          <a:r>
            <a:rPr lang="en-US" b="1" baseline="0" dirty="0"/>
            <a:t>reach out to customers</a:t>
          </a:r>
          <a:r>
            <a:rPr lang="en-US" baseline="0" dirty="0"/>
            <a:t>.</a:t>
          </a:r>
          <a:endParaRPr lang="en-US" dirty="0"/>
        </a:p>
      </dgm:t>
    </dgm:pt>
    <dgm:pt modelId="{57363E3F-15F7-4195-80B1-21BAC5DA665E}" type="parTrans" cxnId="{277FA223-0213-410C-ADF2-A4FF3FB3DAC2}">
      <dgm:prSet/>
      <dgm:spPr/>
      <dgm:t>
        <a:bodyPr/>
        <a:lstStyle/>
        <a:p>
          <a:endParaRPr lang="en-US"/>
        </a:p>
      </dgm:t>
    </dgm:pt>
    <dgm:pt modelId="{F106FDA2-BC39-4FC6-8F06-C7F189318D87}" type="sibTrans" cxnId="{277FA223-0213-410C-ADF2-A4FF3FB3DAC2}">
      <dgm:prSet/>
      <dgm:spPr/>
      <dgm:t>
        <a:bodyPr/>
        <a:lstStyle/>
        <a:p>
          <a:endParaRPr lang="en-US"/>
        </a:p>
      </dgm:t>
    </dgm:pt>
    <dgm:pt modelId="{E05F4B57-55DB-4115-8FC6-A84191072557}">
      <dgm:prSet/>
      <dgm:spPr/>
      <dgm:t>
        <a:bodyPr/>
        <a:lstStyle/>
        <a:p>
          <a:r>
            <a:rPr lang="en-US" baseline="0" dirty="0"/>
            <a:t>Adapting successfully to networks in all these fields is called </a:t>
          </a:r>
          <a:r>
            <a:rPr lang="en-US" i="1" baseline="0" dirty="0"/>
            <a:t>Digital Transformation</a:t>
          </a:r>
          <a:r>
            <a:rPr lang="en-US" baseline="0" dirty="0"/>
            <a:t>. </a:t>
          </a:r>
          <a:endParaRPr lang="en-US" dirty="0"/>
        </a:p>
      </dgm:t>
    </dgm:pt>
    <dgm:pt modelId="{9FB04381-16CD-4233-9EE0-744F051881BF}" type="parTrans" cxnId="{E28DF253-EAE0-4DE2-AF40-3DCBF1EC435D}">
      <dgm:prSet/>
      <dgm:spPr/>
      <dgm:t>
        <a:bodyPr/>
        <a:lstStyle/>
        <a:p>
          <a:endParaRPr lang="en-US"/>
        </a:p>
      </dgm:t>
    </dgm:pt>
    <dgm:pt modelId="{8DF293EA-500A-475D-8766-4EEAC4F3C92D}" type="sibTrans" cxnId="{E28DF253-EAE0-4DE2-AF40-3DCBF1EC435D}">
      <dgm:prSet/>
      <dgm:spPr/>
      <dgm:t>
        <a:bodyPr/>
        <a:lstStyle/>
        <a:p>
          <a:endParaRPr lang="en-US"/>
        </a:p>
      </dgm:t>
    </dgm:pt>
    <dgm:pt modelId="{83B0D421-7A9C-430D-9D0E-C52DD6688E79}" type="pres">
      <dgm:prSet presAssocID="{22BB3D8F-AEF4-4F33-9412-A8987C93869F}" presName="vert0" presStyleCnt="0">
        <dgm:presLayoutVars>
          <dgm:dir/>
          <dgm:animOne val="branch"/>
          <dgm:animLvl val="lvl"/>
        </dgm:presLayoutVars>
      </dgm:prSet>
      <dgm:spPr/>
    </dgm:pt>
    <dgm:pt modelId="{3A3A2B6A-E9B1-4078-BDF9-14AA740A0A4E}" type="pres">
      <dgm:prSet presAssocID="{D9120027-CA35-44FD-83ED-9CCD7E38F475}" presName="thickLine" presStyleLbl="alignNode1" presStyleIdx="0" presStyleCnt="3"/>
      <dgm:spPr/>
    </dgm:pt>
    <dgm:pt modelId="{6A823B6F-7508-47FF-99DE-8E8933F36E5B}" type="pres">
      <dgm:prSet presAssocID="{D9120027-CA35-44FD-83ED-9CCD7E38F475}" presName="horz1" presStyleCnt="0"/>
      <dgm:spPr/>
    </dgm:pt>
    <dgm:pt modelId="{F5F91FD6-E938-4321-AD31-1CEDB56BB9EE}" type="pres">
      <dgm:prSet presAssocID="{D9120027-CA35-44FD-83ED-9CCD7E38F475}" presName="tx1" presStyleLbl="revTx" presStyleIdx="0" presStyleCnt="3"/>
      <dgm:spPr/>
    </dgm:pt>
    <dgm:pt modelId="{948BCC65-9946-49D4-A11E-C5228776A4E7}" type="pres">
      <dgm:prSet presAssocID="{D9120027-CA35-44FD-83ED-9CCD7E38F475}" presName="vert1" presStyleCnt="0"/>
      <dgm:spPr/>
    </dgm:pt>
    <dgm:pt modelId="{EFA8A7DE-5934-4F5B-B1A5-37DB1783A638}" type="pres">
      <dgm:prSet presAssocID="{8877C955-1328-4398-B004-3BB1FD123B2E}" presName="thickLine" presStyleLbl="alignNode1" presStyleIdx="1" presStyleCnt="3"/>
      <dgm:spPr/>
    </dgm:pt>
    <dgm:pt modelId="{08C4329A-EDCE-43CA-997D-98B5488B03B6}" type="pres">
      <dgm:prSet presAssocID="{8877C955-1328-4398-B004-3BB1FD123B2E}" presName="horz1" presStyleCnt="0"/>
      <dgm:spPr/>
    </dgm:pt>
    <dgm:pt modelId="{080F0D41-5E13-4819-8C44-3186C9F3DC63}" type="pres">
      <dgm:prSet presAssocID="{8877C955-1328-4398-B004-3BB1FD123B2E}" presName="tx1" presStyleLbl="revTx" presStyleIdx="1" presStyleCnt="3"/>
      <dgm:spPr/>
    </dgm:pt>
    <dgm:pt modelId="{8453A11D-4B93-4342-A750-D2B6E386DDB7}" type="pres">
      <dgm:prSet presAssocID="{8877C955-1328-4398-B004-3BB1FD123B2E}" presName="vert1" presStyleCnt="0"/>
      <dgm:spPr/>
    </dgm:pt>
    <dgm:pt modelId="{D3942BC7-926A-47EB-B13E-A9864BB35B05}" type="pres">
      <dgm:prSet presAssocID="{E05F4B57-55DB-4115-8FC6-A84191072557}" presName="thickLine" presStyleLbl="alignNode1" presStyleIdx="2" presStyleCnt="3"/>
      <dgm:spPr/>
    </dgm:pt>
    <dgm:pt modelId="{584CEF27-FA1D-4359-80EE-E2D46EE149C4}" type="pres">
      <dgm:prSet presAssocID="{E05F4B57-55DB-4115-8FC6-A84191072557}" presName="horz1" presStyleCnt="0"/>
      <dgm:spPr/>
    </dgm:pt>
    <dgm:pt modelId="{707E9564-F541-485B-B83B-C39AFAAC0698}" type="pres">
      <dgm:prSet presAssocID="{E05F4B57-55DB-4115-8FC6-A84191072557}" presName="tx1" presStyleLbl="revTx" presStyleIdx="2" presStyleCnt="3"/>
      <dgm:spPr/>
    </dgm:pt>
    <dgm:pt modelId="{DB1CC254-9200-406D-919F-2B69FFBD6670}" type="pres">
      <dgm:prSet presAssocID="{E05F4B57-55DB-4115-8FC6-A84191072557}" presName="vert1" presStyleCnt="0"/>
      <dgm:spPr/>
    </dgm:pt>
  </dgm:ptLst>
  <dgm:cxnLst>
    <dgm:cxn modelId="{0E460E19-C782-44F5-BD2A-C580CA4249B5}" type="presOf" srcId="{22BB3D8F-AEF4-4F33-9412-A8987C93869F}" destId="{83B0D421-7A9C-430D-9D0E-C52DD6688E79}" srcOrd="0" destOrd="0" presId="urn:microsoft.com/office/officeart/2008/layout/LinedList"/>
    <dgm:cxn modelId="{277FA223-0213-410C-ADF2-A4FF3FB3DAC2}" srcId="{22BB3D8F-AEF4-4F33-9412-A8987C93869F}" destId="{8877C955-1328-4398-B004-3BB1FD123B2E}" srcOrd="1" destOrd="0" parTransId="{57363E3F-15F7-4195-80B1-21BAC5DA665E}" sibTransId="{F106FDA2-BC39-4FC6-8F06-C7F189318D87}"/>
    <dgm:cxn modelId="{5A67D335-6A93-44C1-A17F-A3577E2374C6}" srcId="{22BB3D8F-AEF4-4F33-9412-A8987C93869F}" destId="{D9120027-CA35-44FD-83ED-9CCD7E38F475}" srcOrd="0" destOrd="0" parTransId="{5679D818-4A0F-4A06-986C-BD2E79C11039}" sibTransId="{3D10BD85-B5D5-4E0D-A704-BED9B9B86889}"/>
    <dgm:cxn modelId="{398A9562-6B53-447E-95A7-F29D74D64FE0}" type="presOf" srcId="{D9120027-CA35-44FD-83ED-9CCD7E38F475}" destId="{F5F91FD6-E938-4321-AD31-1CEDB56BB9EE}" srcOrd="0" destOrd="0" presId="urn:microsoft.com/office/officeart/2008/layout/LinedList"/>
    <dgm:cxn modelId="{E28DF253-EAE0-4DE2-AF40-3DCBF1EC435D}" srcId="{22BB3D8F-AEF4-4F33-9412-A8987C93869F}" destId="{E05F4B57-55DB-4115-8FC6-A84191072557}" srcOrd="2" destOrd="0" parTransId="{9FB04381-16CD-4233-9EE0-744F051881BF}" sibTransId="{8DF293EA-500A-475D-8766-4EEAC4F3C92D}"/>
    <dgm:cxn modelId="{8B545AED-1942-4420-8D9A-CF91B2D59D6B}" type="presOf" srcId="{E05F4B57-55DB-4115-8FC6-A84191072557}" destId="{707E9564-F541-485B-B83B-C39AFAAC0698}" srcOrd="0" destOrd="0" presId="urn:microsoft.com/office/officeart/2008/layout/LinedList"/>
    <dgm:cxn modelId="{DA1927F4-B1C3-4A31-B4C4-324191617106}" type="presOf" srcId="{8877C955-1328-4398-B004-3BB1FD123B2E}" destId="{080F0D41-5E13-4819-8C44-3186C9F3DC63}" srcOrd="0" destOrd="0" presId="urn:microsoft.com/office/officeart/2008/layout/LinedList"/>
    <dgm:cxn modelId="{30201A5E-4233-4266-A183-394BE3E86BE2}" type="presParOf" srcId="{83B0D421-7A9C-430D-9D0E-C52DD6688E79}" destId="{3A3A2B6A-E9B1-4078-BDF9-14AA740A0A4E}" srcOrd="0" destOrd="0" presId="urn:microsoft.com/office/officeart/2008/layout/LinedList"/>
    <dgm:cxn modelId="{0499BAFE-F24E-4C37-9B61-160E4AD99759}" type="presParOf" srcId="{83B0D421-7A9C-430D-9D0E-C52DD6688E79}" destId="{6A823B6F-7508-47FF-99DE-8E8933F36E5B}" srcOrd="1" destOrd="0" presId="urn:microsoft.com/office/officeart/2008/layout/LinedList"/>
    <dgm:cxn modelId="{24737D59-04AF-40E3-8E4D-D3466CD267B9}" type="presParOf" srcId="{6A823B6F-7508-47FF-99DE-8E8933F36E5B}" destId="{F5F91FD6-E938-4321-AD31-1CEDB56BB9EE}" srcOrd="0" destOrd="0" presId="urn:microsoft.com/office/officeart/2008/layout/LinedList"/>
    <dgm:cxn modelId="{483ADDAC-7CC2-4A1C-A0CF-5F774405C46D}" type="presParOf" srcId="{6A823B6F-7508-47FF-99DE-8E8933F36E5B}" destId="{948BCC65-9946-49D4-A11E-C5228776A4E7}" srcOrd="1" destOrd="0" presId="urn:microsoft.com/office/officeart/2008/layout/LinedList"/>
    <dgm:cxn modelId="{42483E93-469E-4C07-9D81-C5B5265507BA}" type="presParOf" srcId="{83B0D421-7A9C-430D-9D0E-C52DD6688E79}" destId="{EFA8A7DE-5934-4F5B-B1A5-37DB1783A638}" srcOrd="2" destOrd="0" presId="urn:microsoft.com/office/officeart/2008/layout/LinedList"/>
    <dgm:cxn modelId="{7DB1C370-F15F-4C3C-B2E5-3B53EFBD05FC}" type="presParOf" srcId="{83B0D421-7A9C-430D-9D0E-C52DD6688E79}" destId="{08C4329A-EDCE-43CA-997D-98B5488B03B6}" srcOrd="3" destOrd="0" presId="urn:microsoft.com/office/officeart/2008/layout/LinedList"/>
    <dgm:cxn modelId="{5743CFCF-E6EF-4244-8D5C-7697369F6E6B}" type="presParOf" srcId="{08C4329A-EDCE-43CA-997D-98B5488B03B6}" destId="{080F0D41-5E13-4819-8C44-3186C9F3DC63}" srcOrd="0" destOrd="0" presId="urn:microsoft.com/office/officeart/2008/layout/LinedList"/>
    <dgm:cxn modelId="{6552C1E7-CF9E-4919-8D74-8EBFD88DD4A0}" type="presParOf" srcId="{08C4329A-EDCE-43CA-997D-98B5488B03B6}" destId="{8453A11D-4B93-4342-A750-D2B6E386DDB7}" srcOrd="1" destOrd="0" presId="urn:microsoft.com/office/officeart/2008/layout/LinedList"/>
    <dgm:cxn modelId="{93F429A1-101A-48AB-8813-E544AAE43852}" type="presParOf" srcId="{83B0D421-7A9C-430D-9D0E-C52DD6688E79}" destId="{D3942BC7-926A-47EB-B13E-A9864BB35B05}" srcOrd="4" destOrd="0" presId="urn:microsoft.com/office/officeart/2008/layout/LinedList"/>
    <dgm:cxn modelId="{BAFFF3D9-E6A8-45BA-A148-3EA23DACE583}" type="presParOf" srcId="{83B0D421-7A9C-430D-9D0E-C52DD6688E79}" destId="{584CEF27-FA1D-4359-80EE-E2D46EE149C4}" srcOrd="5" destOrd="0" presId="urn:microsoft.com/office/officeart/2008/layout/LinedList"/>
    <dgm:cxn modelId="{6A011ADB-5681-4E01-A79C-85B841BC10BE}" type="presParOf" srcId="{584CEF27-FA1D-4359-80EE-E2D46EE149C4}" destId="{707E9564-F541-485B-B83B-C39AFAAC0698}" srcOrd="0" destOrd="0" presId="urn:microsoft.com/office/officeart/2008/layout/LinedList"/>
    <dgm:cxn modelId="{5B06D170-D312-4BE3-8878-14D6634D7967}" type="presParOf" srcId="{584CEF27-FA1D-4359-80EE-E2D46EE149C4}" destId="{DB1CC254-9200-406D-919F-2B69FFBD667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BB3D8F-AEF4-4F33-9412-A8987C93869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D9120027-CA35-44FD-83ED-9CCD7E38F475}">
      <dgm:prSet/>
      <dgm:spPr/>
      <dgm:t>
        <a:bodyPr/>
        <a:lstStyle/>
        <a:p>
          <a:r>
            <a:rPr lang="en-US" baseline="0" dirty="0"/>
            <a:t>Networks are inherently </a:t>
          </a:r>
          <a:r>
            <a:rPr lang="en-US" baseline="0" dirty="0">
              <a:solidFill>
                <a:srgbClr val="FF0000"/>
              </a:solidFill>
            </a:rPr>
            <a:t>creative</a:t>
          </a:r>
          <a:r>
            <a:rPr lang="en-US" baseline="0" dirty="0"/>
            <a:t>.</a:t>
          </a:r>
          <a:endParaRPr lang="en-US" dirty="0"/>
        </a:p>
      </dgm:t>
    </dgm:pt>
    <dgm:pt modelId="{5679D818-4A0F-4A06-986C-BD2E79C11039}" type="parTrans" cxnId="{5A67D335-6A93-44C1-A17F-A3577E2374C6}">
      <dgm:prSet/>
      <dgm:spPr/>
      <dgm:t>
        <a:bodyPr/>
        <a:lstStyle/>
        <a:p>
          <a:endParaRPr lang="en-US"/>
        </a:p>
      </dgm:t>
    </dgm:pt>
    <dgm:pt modelId="{3D10BD85-B5D5-4E0D-A704-BED9B9B86889}" type="sibTrans" cxnId="{5A67D335-6A93-44C1-A17F-A3577E2374C6}">
      <dgm:prSet/>
      <dgm:spPr/>
      <dgm:t>
        <a:bodyPr/>
        <a:lstStyle/>
        <a:p>
          <a:endParaRPr lang="en-US"/>
        </a:p>
      </dgm:t>
    </dgm:pt>
    <dgm:pt modelId="{8877C955-1328-4398-B004-3BB1FD123B2E}">
      <dgm:prSet/>
      <dgm:spPr/>
      <dgm:t>
        <a:bodyPr/>
        <a:lstStyle/>
        <a:p>
          <a:r>
            <a:rPr lang="en-US" baseline="0" dirty="0"/>
            <a:t>Networks are </a:t>
          </a:r>
          <a:r>
            <a:rPr lang="en-US" baseline="0" dirty="0">
              <a:solidFill>
                <a:srgbClr val="FF0000"/>
              </a:solidFill>
            </a:rPr>
            <a:t>flexible</a:t>
          </a:r>
          <a:r>
            <a:rPr lang="en-US" baseline="0" dirty="0"/>
            <a:t> and </a:t>
          </a:r>
          <a:r>
            <a:rPr lang="en-US" baseline="0" dirty="0">
              <a:solidFill>
                <a:srgbClr val="FF0000"/>
              </a:solidFill>
            </a:rPr>
            <a:t>adaptive</a:t>
          </a:r>
          <a:r>
            <a:rPr lang="en-US" baseline="0" dirty="0"/>
            <a:t>.</a:t>
          </a:r>
          <a:endParaRPr lang="en-US" dirty="0"/>
        </a:p>
      </dgm:t>
    </dgm:pt>
    <dgm:pt modelId="{57363E3F-15F7-4195-80B1-21BAC5DA665E}" type="parTrans" cxnId="{277FA223-0213-410C-ADF2-A4FF3FB3DAC2}">
      <dgm:prSet/>
      <dgm:spPr/>
      <dgm:t>
        <a:bodyPr/>
        <a:lstStyle/>
        <a:p>
          <a:endParaRPr lang="en-US"/>
        </a:p>
      </dgm:t>
    </dgm:pt>
    <dgm:pt modelId="{F106FDA2-BC39-4FC6-8F06-C7F189318D87}" type="sibTrans" cxnId="{277FA223-0213-410C-ADF2-A4FF3FB3DAC2}">
      <dgm:prSet/>
      <dgm:spPr/>
      <dgm:t>
        <a:bodyPr/>
        <a:lstStyle/>
        <a:p>
          <a:endParaRPr lang="en-US"/>
        </a:p>
      </dgm:t>
    </dgm:pt>
    <dgm:pt modelId="{E05F4B57-55DB-4115-8FC6-A84191072557}">
      <dgm:prSet/>
      <dgm:spPr/>
      <dgm:t>
        <a:bodyPr/>
        <a:lstStyle/>
        <a:p>
          <a:r>
            <a:rPr lang="en-US" baseline="0" dirty="0"/>
            <a:t>Networks have no central command control (they  are </a:t>
          </a:r>
          <a:r>
            <a:rPr lang="en-US" baseline="0" dirty="0">
              <a:solidFill>
                <a:srgbClr val="FF0000"/>
              </a:solidFill>
            </a:rPr>
            <a:t>self-organised</a:t>
          </a:r>
          <a:r>
            <a:rPr lang="en-US" baseline="0" dirty="0"/>
            <a:t>).</a:t>
          </a:r>
          <a:endParaRPr lang="en-US" dirty="0"/>
        </a:p>
      </dgm:t>
    </dgm:pt>
    <dgm:pt modelId="{9FB04381-16CD-4233-9EE0-744F051881BF}" type="parTrans" cxnId="{E28DF253-EAE0-4DE2-AF40-3DCBF1EC435D}">
      <dgm:prSet/>
      <dgm:spPr/>
      <dgm:t>
        <a:bodyPr/>
        <a:lstStyle/>
        <a:p>
          <a:endParaRPr lang="en-US"/>
        </a:p>
      </dgm:t>
    </dgm:pt>
    <dgm:pt modelId="{8DF293EA-500A-475D-8766-4EEAC4F3C92D}" type="sibTrans" cxnId="{E28DF253-EAE0-4DE2-AF40-3DCBF1EC435D}">
      <dgm:prSet/>
      <dgm:spPr/>
      <dgm:t>
        <a:bodyPr/>
        <a:lstStyle/>
        <a:p>
          <a:endParaRPr lang="en-US"/>
        </a:p>
      </dgm:t>
    </dgm:pt>
    <dgm:pt modelId="{83B0D421-7A9C-430D-9D0E-C52DD6688E79}" type="pres">
      <dgm:prSet presAssocID="{22BB3D8F-AEF4-4F33-9412-A8987C93869F}" presName="vert0" presStyleCnt="0">
        <dgm:presLayoutVars>
          <dgm:dir/>
          <dgm:animOne val="branch"/>
          <dgm:animLvl val="lvl"/>
        </dgm:presLayoutVars>
      </dgm:prSet>
      <dgm:spPr/>
    </dgm:pt>
    <dgm:pt modelId="{3A3A2B6A-E9B1-4078-BDF9-14AA740A0A4E}" type="pres">
      <dgm:prSet presAssocID="{D9120027-CA35-44FD-83ED-9CCD7E38F475}" presName="thickLine" presStyleLbl="alignNode1" presStyleIdx="0" presStyleCnt="3"/>
      <dgm:spPr/>
    </dgm:pt>
    <dgm:pt modelId="{6A823B6F-7508-47FF-99DE-8E8933F36E5B}" type="pres">
      <dgm:prSet presAssocID="{D9120027-CA35-44FD-83ED-9CCD7E38F475}" presName="horz1" presStyleCnt="0"/>
      <dgm:spPr/>
    </dgm:pt>
    <dgm:pt modelId="{F5F91FD6-E938-4321-AD31-1CEDB56BB9EE}" type="pres">
      <dgm:prSet presAssocID="{D9120027-CA35-44FD-83ED-9CCD7E38F475}" presName="tx1" presStyleLbl="revTx" presStyleIdx="0" presStyleCnt="3"/>
      <dgm:spPr/>
    </dgm:pt>
    <dgm:pt modelId="{948BCC65-9946-49D4-A11E-C5228776A4E7}" type="pres">
      <dgm:prSet presAssocID="{D9120027-CA35-44FD-83ED-9CCD7E38F475}" presName="vert1" presStyleCnt="0"/>
      <dgm:spPr/>
    </dgm:pt>
    <dgm:pt modelId="{EFA8A7DE-5934-4F5B-B1A5-37DB1783A638}" type="pres">
      <dgm:prSet presAssocID="{8877C955-1328-4398-B004-3BB1FD123B2E}" presName="thickLine" presStyleLbl="alignNode1" presStyleIdx="1" presStyleCnt="3"/>
      <dgm:spPr/>
    </dgm:pt>
    <dgm:pt modelId="{08C4329A-EDCE-43CA-997D-98B5488B03B6}" type="pres">
      <dgm:prSet presAssocID="{8877C955-1328-4398-B004-3BB1FD123B2E}" presName="horz1" presStyleCnt="0"/>
      <dgm:spPr/>
    </dgm:pt>
    <dgm:pt modelId="{080F0D41-5E13-4819-8C44-3186C9F3DC63}" type="pres">
      <dgm:prSet presAssocID="{8877C955-1328-4398-B004-3BB1FD123B2E}" presName="tx1" presStyleLbl="revTx" presStyleIdx="1" presStyleCnt="3"/>
      <dgm:spPr/>
    </dgm:pt>
    <dgm:pt modelId="{8453A11D-4B93-4342-A750-D2B6E386DDB7}" type="pres">
      <dgm:prSet presAssocID="{8877C955-1328-4398-B004-3BB1FD123B2E}" presName="vert1" presStyleCnt="0"/>
      <dgm:spPr/>
    </dgm:pt>
    <dgm:pt modelId="{D3942BC7-926A-47EB-B13E-A9864BB35B05}" type="pres">
      <dgm:prSet presAssocID="{E05F4B57-55DB-4115-8FC6-A84191072557}" presName="thickLine" presStyleLbl="alignNode1" presStyleIdx="2" presStyleCnt="3"/>
      <dgm:spPr/>
    </dgm:pt>
    <dgm:pt modelId="{584CEF27-FA1D-4359-80EE-E2D46EE149C4}" type="pres">
      <dgm:prSet presAssocID="{E05F4B57-55DB-4115-8FC6-A84191072557}" presName="horz1" presStyleCnt="0"/>
      <dgm:spPr/>
    </dgm:pt>
    <dgm:pt modelId="{707E9564-F541-485B-B83B-C39AFAAC0698}" type="pres">
      <dgm:prSet presAssocID="{E05F4B57-55DB-4115-8FC6-A84191072557}" presName="tx1" presStyleLbl="revTx" presStyleIdx="2" presStyleCnt="3"/>
      <dgm:spPr/>
    </dgm:pt>
    <dgm:pt modelId="{DB1CC254-9200-406D-919F-2B69FFBD6670}" type="pres">
      <dgm:prSet presAssocID="{E05F4B57-55DB-4115-8FC6-A84191072557}" presName="vert1" presStyleCnt="0"/>
      <dgm:spPr/>
    </dgm:pt>
  </dgm:ptLst>
  <dgm:cxnLst>
    <dgm:cxn modelId="{0E460E19-C782-44F5-BD2A-C580CA4249B5}" type="presOf" srcId="{22BB3D8F-AEF4-4F33-9412-A8987C93869F}" destId="{83B0D421-7A9C-430D-9D0E-C52DD6688E79}" srcOrd="0" destOrd="0" presId="urn:microsoft.com/office/officeart/2008/layout/LinedList"/>
    <dgm:cxn modelId="{277FA223-0213-410C-ADF2-A4FF3FB3DAC2}" srcId="{22BB3D8F-AEF4-4F33-9412-A8987C93869F}" destId="{8877C955-1328-4398-B004-3BB1FD123B2E}" srcOrd="1" destOrd="0" parTransId="{57363E3F-15F7-4195-80B1-21BAC5DA665E}" sibTransId="{F106FDA2-BC39-4FC6-8F06-C7F189318D87}"/>
    <dgm:cxn modelId="{5A67D335-6A93-44C1-A17F-A3577E2374C6}" srcId="{22BB3D8F-AEF4-4F33-9412-A8987C93869F}" destId="{D9120027-CA35-44FD-83ED-9CCD7E38F475}" srcOrd="0" destOrd="0" parTransId="{5679D818-4A0F-4A06-986C-BD2E79C11039}" sibTransId="{3D10BD85-B5D5-4E0D-A704-BED9B9B86889}"/>
    <dgm:cxn modelId="{398A9562-6B53-447E-95A7-F29D74D64FE0}" type="presOf" srcId="{D9120027-CA35-44FD-83ED-9CCD7E38F475}" destId="{F5F91FD6-E938-4321-AD31-1CEDB56BB9EE}" srcOrd="0" destOrd="0" presId="urn:microsoft.com/office/officeart/2008/layout/LinedList"/>
    <dgm:cxn modelId="{E28DF253-EAE0-4DE2-AF40-3DCBF1EC435D}" srcId="{22BB3D8F-AEF4-4F33-9412-A8987C93869F}" destId="{E05F4B57-55DB-4115-8FC6-A84191072557}" srcOrd="2" destOrd="0" parTransId="{9FB04381-16CD-4233-9EE0-744F051881BF}" sibTransId="{8DF293EA-500A-475D-8766-4EEAC4F3C92D}"/>
    <dgm:cxn modelId="{8B545AED-1942-4420-8D9A-CF91B2D59D6B}" type="presOf" srcId="{E05F4B57-55DB-4115-8FC6-A84191072557}" destId="{707E9564-F541-485B-B83B-C39AFAAC0698}" srcOrd="0" destOrd="0" presId="urn:microsoft.com/office/officeart/2008/layout/LinedList"/>
    <dgm:cxn modelId="{DA1927F4-B1C3-4A31-B4C4-324191617106}" type="presOf" srcId="{8877C955-1328-4398-B004-3BB1FD123B2E}" destId="{080F0D41-5E13-4819-8C44-3186C9F3DC63}" srcOrd="0" destOrd="0" presId="urn:microsoft.com/office/officeart/2008/layout/LinedList"/>
    <dgm:cxn modelId="{30201A5E-4233-4266-A183-394BE3E86BE2}" type="presParOf" srcId="{83B0D421-7A9C-430D-9D0E-C52DD6688E79}" destId="{3A3A2B6A-E9B1-4078-BDF9-14AA740A0A4E}" srcOrd="0" destOrd="0" presId="urn:microsoft.com/office/officeart/2008/layout/LinedList"/>
    <dgm:cxn modelId="{0499BAFE-F24E-4C37-9B61-160E4AD99759}" type="presParOf" srcId="{83B0D421-7A9C-430D-9D0E-C52DD6688E79}" destId="{6A823B6F-7508-47FF-99DE-8E8933F36E5B}" srcOrd="1" destOrd="0" presId="urn:microsoft.com/office/officeart/2008/layout/LinedList"/>
    <dgm:cxn modelId="{24737D59-04AF-40E3-8E4D-D3466CD267B9}" type="presParOf" srcId="{6A823B6F-7508-47FF-99DE-8E8933F36E5B}" destId="{F5F91FD6-E938-4321-AD31-1CEDB56BB9EE}" srcOrd="0" destOrd="0" presId="urn:microsoft.com/office/officeart/2008/layout/LinedList"/>
    <dgm:cxn modelId="{483ADDAC-7CC2-4A1C-A0CF-5F774405C46D}" type="presParOf" srcId="{6A823B6F-7508-47FF-99DE-8E8933F36E5B}" destId="{948BCC65-9946-49D4-A11E-C5228776A4E7}" srcOrd="1" destOrd="0" presId="urn:microsoft.com/office/officeart/2008/layout/LinedList"/>
    <dgm:cxn modelId="{42483E93-469E-4C07-9D81-C5B5265507BA}" type="presParOf" srcId="{83B0D421-7A9C-430D-9D0E-C52DD6688E79}" destId="{EFA8A7DE-5934-4F5B-B1A5-37DB1783A638}" srcOrd="2" destOrd="0" presId="urn:microsoft.com/office/officeart/2008/layout/LinedList"/>
    <dgm:cxn modelId="{7DB1C370-F15F-4C3C-B2E5-3B53EFBD05FC}" type="presParOf" srcId="{83B0D421-7A9C-430D-9D0E-C52DD6688E79}" destId="{08C4329A-EDCE-43CA-997D-98B5488B03B6}" srcOrd="3" destOrd="0" presId="urn:microsoft.com/office/officeart/2008/layout/LinedList"/>
    <dgm:cxn modelId="{5743CFCF-E6EF-4244-8D5C-7697369F6E6B}" type="presParOf" srcId="{08C4329A-EDCE-43CA-997D-98B5488B03B6}" destId="{080F0D41-5E13-4819-8C44-3186C9F3DC63}" srcOrd="0" destOrd="0" presId="urn:microsoft.com/office/officeart/2008/layout/LinedList"/>
    <dgm:cxn modelId="{6552C1E7-CF9E-4919-8D74-8EBFD88DD4A0}" type="presParOf" srcId="{08C4329A-EDCE-43CA-997D-98B5488B03B6}" destId="{8453A11D-4B93-4342-A750-D2B6E386DDB7}" srcOrd="1" destOrd="0" presId="urn:microsoft.com/office/officeart/2008/layout/LinedList"/>
    <dgm:cxn modelId="{93F429A1-101A-48AB-8813-E544AAE43852}" type="presParOf" srcId="{83B0D421-7A9C-430D-9D0E-C52DD6688E79}" destId="{D3942BC7-926A-47EB-B13E-A9864BB35B05}" srcOrd="4" destOrd="0" presId="urn:microsoft.com/office/officeart/2008/layout/LinedList"/>
    <dgm:cxn modelId="{BAFFF3D9-E6A8-45BA-A148-3EA23DACE583}" type="presParOf" srcId="{83B0D421-7A9C-430D-9D0E-C52DD6688E79}" destId="{584CEF27-FA1D-4359-80EE-E2D46EE149C4}" srcOrd="5" destOrd="0" presId="urn:microsoft.com/office/officeart/2008/layout/LinedList"/>
    <dgm:cxn modelId="{6A011ADB-5681-4E01-A79C-85B841BC10BE}" type="presParOf" srcId="{584CEF27-FA1D-4359-80EE-E2D46EE149C4}" destId="{707E9564-F541-485B-B83B-C39AFAAC0698}" srcOrd="0" destOrd="0" presId="urn:microsoft.com/office/officeart/2008/layout/LinedList"/>
    <dgm:cxn modelId="{5B06D170-D312-4BE3-8878-14D6634D7967}" type="presParOf" srcId="{584CEF27-FA1D-4359-80EE-E2D46EE149C4}" destId="{DB1CC254-9200-406D-919F-2B69FFBD667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61A801-B35A-41D6-9920-D05B72FAFD69}" type="doc">
      <dgm:prSet loTypeId="urn:microsoft.com/office/officeart/2005/8/layout/target3" loCatId="relationship" qsTypeId="urn:microsoft.com/office/officeart/2005/8/quickstyle/simple1" qsCatId="simple" csTypeId="urn:microsoft.com/office/officeart/2005/8/colors/colorful5" csCatId="colorful" phldr="1"/>
      <dgm:spPr/>
      <dgm:t>
        <a:bodyPr/>
        <a:lstStyle/>
        <a:p>
          <a:endParaRPr lang="en-CA"/>
        </a:p>
      </dgm:t>
    </dgm:pt>
    <dgm:pt modelId="{FC38A2CA-983F-4807-9327-C0C0EDE35B6C}">
      <dgm:prSet/>
      <dgm:spPr/>
      <dgm:t>
        <a:bodyPr/>
        <a:lstStyle/>
        <a:p>
          <a:r>
            <a:rPr lang="en-US" baseline="0"/>
            <a:t>Business Models</a:t>
          </a:r>
          <a:endParaRPr lang="en-CA"/>
        </a:p>
      </dgm:t>
    </dgm:pt>
    <dgm:pt modelId="{5A58C698-1E60-4A5C-BDE4-E9564658AFC4}" type="parTrans" cxnId="{9357CB12-CE8A-4DC7-B2B6-F46444A25BCD}">
      <dgm:prSet/>
      <dgm:spPr/>
      <dgm:t>
        <a:bodyPr/>
        <a:lstStyle/>
        <a:p>
          <a:endParaRPr lang="en-CA"/>
        </a:p>
      </dgm:t>
    </dgm:pt>
    <dgm:pt modelId="{DBFCB352-E48B-4A88-A1F3-00B7BD3C3CCE}" type="sibTrans" cxnId="{9357CB12-CE8A-4DC7-B2B6-F46444A25BCD}">
      <dgm:prSet/>
      <dgm:spPr/>
      <dgm:t>
        <a:bodyPr/>
        <a:lstStyle/>
        <a:p>
          <a:endParaRPr lang="en-CA"/>
        </a:p>
      </dgm:t>
    </dgm:pt>
    <dgm:pt modelId="{576C668E-D916-4D2B-9AEA-43F0C580FFCF}">
      <dgm:prSet/>
      <dgm:spPr/>
      <dgm:t>
        <a:bodyPr/>
        <a:lstStyle/>
        <a:p>
          <a:r>
            <a:rPr lang="en-US" baseline="0"/>
            <a:t>Cultures &amp; Processes</a:t>
          </a:r>
          <a:endParaRPr lang="en-CA"/>
        </a:p>
      </dgm:t>
    </dgm:pt>
    <dgm:pt modelId="{F61744D4-E90F-48CE-BF93-0646E3AFAC76}" type="parTrans" cxnId="{F693C1BC-1480-4EFE-9EB7-DF1087C95D6A}">
      <dgm:prSet/>
      <dgm:spPr/>
      <dgm:t>
        <a:bodyPr/>
        <a:lstStyle/>
        <a:p>
          <a:endParaRPr lang="en-CA"/>
        </a:p>
      </dgm:t>
    </dgm:pt>
    <dgm:pt modelId="{A7C2E272-6E44-4CC8-8039-7A7BEA96FE01}" type="sibTrans" cxnId="{F693C1BC-1480-4EFE-9EB7-DF1087C95D6A}">
      <dgm:prSet/>
      <dgm:spPr/>
      <dgm:t>
        <a:bodyPr/>
        <a:lstStyle/>
        <a:p>
          <a:endParaRPr lang="en-CA"/>
        </a:p>
      </dgm:t>
    </dgm:pt>
    <dgm:pt modelId="{D54F9769-5AF7-420D-BC30-690C90770A6C}">
      <dgm:prSet/>
      <dgm:spPr/>
      <dgm:t>
        <a:bodyPr/>
        <a:lstStyle/>
        <a:p>
          <a:r>
            <a:rPr lang="en-US" baseline="0" dirty="0"/>
            <a:t>Brand &amp; Customer Experience</a:t>
          </a:r>
          <a:endParaRPr lang="en-CA" dirty="0"/>
        </a:p>
      </dgm:t>
    </dgm:pt>
    <dgm:pt modelId="{46100948-BB84-48E6-948A-EF5BA20D3F98}" type="parTrans" cxnId="{D1B8B837-8DD4-4676-B3A9-2D2E4755BE19}">
      <dgm:prSet/>
      <dgm:spPr/>
      <dgm:t>
        <a:bodyPr/>
        <a:lstStyle/>
        <a:p>
          <a:endParaRPr lang="en-CA"/>
        </a:p>
      </dgm:t>
    </dgm:pt>
    <dgm:pt modelId="{326677D0-9DC8-4271-91DF-6651CAA893DC}" type="sibTrans" cxnId="{D1B8B837-8DD4-4676-B3A9-2D2E4755BE19}">
      <dgm:prSet/>
      <dgm:spPr/>
      <dgm:t>
        <a:bodyPr/>
        <a:lstStyle/>
        <a:p>
          <a:endParaRPr lang="en-CA"/>
        </a:p>
      </dgm:t>
    </dgm:pt>
    <dgm:pt modelId="{5B9C28D8-1839-4C71-8D65-F310DC9B7E00}">
      <dgm:prSet/>
      <dgm:spPr/>
      <dgm:t>
        <a:bodyPr/>
        <a:lstStyle/>
        <a:p>
          <a:r>
            <a:rPr lang="en-US" baseline="0" dirty="0"/>
            <a:t>Data Management</a:t>
          </a:r>
          <a:endParaRPr lang="en-CA" dirty="0"/>
        </a:p>
      </dgm:t>
    </dgm:pt>
    <dgm:pt modelId="{EBB71C33-749B-413F-9F67-70EB4E3D99D4}" type="parTrans" cxnId="{E22BA64F-7C9A-4E0B-BCD9-9CA4F8BD487C}">
      <dgm:prSet/>
      <dgm:spPr/>
      <dgm:t>
        <a:bodyPr/>
        <a:lstStyle/>
        <a:p>
          <a:endParaRPr lang="en-CA"/>
        </a:p>
      </dgm:t>
    </dgm:pt>
    <dgm:pt modelId="{FBA62FC1-8896-49F9-A407-B2ED6B59B5A2}" type="sibTrans" cxnId="{E22BA64F-7C9A-4E0B-BCD9-9CA4F8BD487C}">
      <dgm:prSet/>
      <dgm:spPr/>
      <dgm:t>
        <a:bodyPr/>
        <a:lstStyle/>
        <a:p>
          <a:endParaRPr lang="en-CA"/>
        </a:p>
      </dgm:t>
    </dgm:pt>
    <dgm:pt modelId="{A69BF187-FD15-4713-87DA-C1EB48BC0CF9}">
      <dgm:prSet/>
      <dgm:spPr/>
      <dgm:t>
        <a:bodyPr/>
        <a:lstStyle/>
        <a:p>
          <a:r>
            <a:rPr lang="en-US" baseline="0" dirty="0"/>
            <a:t>Innovation</a:t>
          </a:r>
          <a:endParaRPr lang="en-CA" dirty="0"/>
        </a:p>
      </dgm:t>
    </dgm:pt>
    <dgm:pt modelId="{CBA88EE9-D0D2-4E6F-B6A3-932DD41920FB}" type="parTrans" cxnId="{3FBD30FA-06C9-40AC-A662-8609730BFE7F}">
      <dgm:prSet/>
      <dgm:spPr/>
      <dgm:t>
        <a:bodyPr/>
        <a:lstStyle/>
        <a:p>
          <a:endParaRPr lang="en-CA"/>
        </a:p>
      </dgm:t>
    </dgm:pt>
    <dgm:pt modelId="{DAB2D80C-7265-49CF-BA51-6F03FAC7FB29}" type="sibTrans" cxnId="{3FBD30FA-06C9-40AC-A662-8609730BFE7F}">
      <dgm:prSet/>
      <dgm:spPr/>
      <dgm:t>
        <a:bodyPr/>
        <a:lstStyle/>
        <a:p>
          <a:endParaRPr lang="en-CA"/>
        </a:p>
      </dgm:t>
    </dgm:pt>
    <dgm:pt modelId="{4C2B8918-D497-4AAD-8D17-EFFE9C564E4E}" type="pres">
      <dgm:prSet presAssocID="{2F61A801-B35A-41D6-9920-D05B72FAFD69}" presName="Name0" presStyleCnt="0">
        <dgm:presLayoutVars>
          <dgm:chMax val="7"/>
          <dgm:dir/>
          <dgm:animLvl val="lvl"/>
          <dgm:resizeHandles val="exact"/>
        </dgm:presLayoutVars>
      </dgm:prSet>
      <dgm:spPr/>
    </dgm:pt>
    <dgm:pt modelId="{804776BA-6CE4-4629-8613-3753C0C97AB2}" type="pres">
      <dgm:prSet presAssocID="{FC38A2CA-983F-4807-9327-C0C0EDE35B6C}" presName="circle1" presStyleLbl="node1" presStyleIdx="0" presStyleCnt="5"/>
      <dgm:spPr/>
    </dgm:pt>
    <dgm:pt modelId="{36E3040A-6780-4B70-BF2A-EF2C34861548}" type="pres">
      <dgm:prSet presAssocID="{FC38A2CA-983F-4807-9327-C0C0EDE35B6C}" presName="space" presStyleCnt="0"/>
      <dgm:spPr/>
    </dgm:pt>
    <dgm:pt modelId="{51C44A06-3964-4879-A3FF-4F5C868E8649}" type="pres">
      <dgm:prSet presAssocID="{FC38A2CA-983F-4807-9327-C0C0EDE35B6C}" presName="rect1" presStyleLbl="alignAcc1" presStyleIdx="0" presStyleCnt="5"/>
      <dgm:spPr/>
    </dgm:pt>
    <dgm:pt modelId="{771D50BD-54E8-4D86-9B13-11BD9775C183}" type="pres">
      <dgm:prSet presAssocID="{576C668E-D916-4D2B-9AEA-43F0C580FFCF}" presName="vertSpace2" presStyleLbl="node1" presStyleIdx="0" presStyleCnt="5"/>
      <dgm:spPr/>
    </dgm:pt>
    <dgm:pt modelId="{C0E92997-1278-40EF-BD4A-DB2A0A0AF8A9}" type="pres">
      <dgm:prSet presAssocID="{576C668E-D916-4D2B-9AEA-43F0C580FFCF}" presName="circle2" presStyleLbl="node1" presStyleIdx="1" presStyleCnt="5"/>
      <dgm:spPr/>
    </dgm:pt>
    <dgm:pt modelId="{8CFB4556-9422-4408-8B22-C83C570FEA77}" type="pres">
      <dgm:prSet presAssocID="{576C668E-D916-4D2B-9AEA-43F0C580FFCF}" presName="rect2" presStyleLbl="alignAcc1" presStyleIdx="1" presStyleCnt="5"/>
      <dgm:spPr/>
    </dgm:pt>
    <dgm:pt modelId="{3A4F0767-7D7A-4C4E-BA3B-37FF86B2830D}" type="pres">
      <dgm:prSet presAssocID="{D54F9769-5AF7-420D-BC30-690C90770A6C}" presName="vertSpace3" presStyleLbl="node1" presStyleIdx="1" presStyleCnt="5"/>
      <dgm:spPr/>
    </dgm:pt>
    <dgm:pt modelId="{0793E0C8-26BF-4796-BC91-7F75545B64ED}" type="pres">
      <dgm:prSet presAssocID="{D54F9769-5AF7-420D-BC30-690C90770A6C}" presName="circle3" presStyleLbl="node1" presStyleIdx="2" presStyleCnt="5"/>
      <dgm:spPr/>
    </dgm:pt>
    <dgm:pt modelId="{381BC1AA-95A7-4632-9AF6-F3B985E386E5}" type="pres">
      <dgm:prSet presAssocID="{D54F9769-5AF7-420D-BC30-690C90770A6C}" presName="rect3" presStyleLbl="alignAcc1" presStyleIdx="2" presStyleCnt="5"/>
      <dgm:spPr/>
    </dgm:pt>
    <dgm:pt modelId="{5F7BDC48-007F-4A61-B274-90FC18EF2F4D}" type="pres">
      <dgm:prSet presAssocID="{5B9C28D8-1839-4C71-8D65-F310DC9B7E00}" presName="vertSpace4" presStyleLbl="node1" presStyleIdx="2" presStyleCnt="5"/>
      <dgm:spPr/>
    </dgm:pt>
    <dgm:pt modelId="{122217B6-A452-409A-81D9-E9BD7C594352}" type="pres">
      <dgm:prSet presAssocID="{5B9C28D8-1839-4C71-8D65-F310DC9B7E00}" presName="circle4" presStyleLbl="node1" presStyleIdx="3" presStyleCnt="5"/>
      <dgm:spPr/>
    </dgm:pt>
    <dgm:pt modelId="{47F353CC-3789-4036-A565-6ECE88962A5D}" type="pres">
      <dgm:prSet presAssocID="{5B9C28D8-1839-4C71-8D65-F310DC9B7E00}" presName="rect4" presStyleLbl="alignAcc1" presStyleIdx="3" presStyleCnt="5"/>
      <dgm:spPr/>
    </dgm:pt>
    <dgm:pt modelId="{162E6A0C-5769-4DAF-9B49-A4B3BDF28E3C}" type="pres">
      <dgm:prSet presAssocID="{A69BF187-FD15-4713-87DA-C1EB48BC0CF9}" presName="vertSpace5" presStyleLbl="node1" presStyleIdx="3" presStyleCnt="5"/>
      <dgm:spPr/>
    </dgm:pt>
    <dgm:pt modelId="{059EAF7F-E2A8-43B8-BEB0-AE6725CF3764}" type="pres">
      <dgm:prSet presAssocID="{A69BF187-FD15-4713-87DA-C1EB48BC0CF9}" presName="circle5" presStyleLbl="node1" presStyleIdx="4" presStyleCnt="5"/>
      <dgm:spPr/>
    </dgm:pt>
    <dgm:pt modelId="{0DE2178F-F26A-4294-99B4-8ABB48FEC84F}" type="pres">
      <dgm:prSet presAssocID="{A69BF187-FD15-4713-87DA-C1EB48BC0CF9}" presName="rect5" presStyleLbl="alignAcc1" presStyleIdx="4" presStyleCnt="5"/>
      <dgm:spPr/>
    </dgm:pt>
    <dgm:pt modelId="{91694B1B-E989-426D-B82A-DEE6E4B36933}" type="pres">
      <dgm:prSet presAssocID="{FC38A2CA-983F-4807-9327-C0C0EDE35B6C}" presName="rect1ParTxNoCh" presStyleLbl="alignAcc1" presStyleIdx="4" presStyleCnt="5">
        <dgm:presLayoutVars>
          <dgm:chMax val="1"/>
          <dgm:bulletEnabled val="1"/>
        </dgm:presLayoutVars>
      </dgm:prSet>
      <dgm:spPr/>
    </dgm:pt>
    <dgm:pt modelId="{D967B4A2-5A1A-4190-B87E-759AFBCC0DBE}" type="pres">
      <dgm:prSet presAssocID="{576C668E-D916-4D2B-9AEA-43F0C580FFCF}" presName="rect2ParTxNoCh" presStyleLbl="alignAcc1" presStyleIdx="4" presStyleCnt="5">
        <dgm:presLayoutVars>
          <dgm:chMax val="1"/>
          <dgm:bulletEnabled val="1"/>
        </dgm:presLayoutVars>
      </dgm:prSet>
      <dgm:spPr/>
    </dgm:pt>
    <dgm:pt modelId="{0B91CB41-A1B2-4EE4-B126-761B5AC0EE42}" type="pres">
      <dgm:prSet presAssocID="{D54F9769-5AF7-420D-BC30-690C90770A6C}" presName="rect3ParTxNoCh" presStyleLbl="alignAcc1" presStyleIdx="4" presStyleCnt="5">
        <dgm:presLayoutVars>
          <dgm:chMax val="1"/>
          <dgm:bulletEnabled val="1"/>
        </dgm:presLayoutVars>
      </dgm:prSet>
      <dgm:spPr/>
    </dgm:pt>
    <dgm:pt modelId="{4950F47D-87C9-4B2D-99F8-21C50E1A1177}" type="pres">
      <dgm:prSet presAssocID="{5B9C28D8-1839-4C71-8D65-F310DC9B7E00}" presName="rect4ParTxNoCh" presStyleLbl="alignAcc1" presStyleIdx="4" presStyleCnt="5">
        <dgm:presLayoutVars>
          <dgm:chMax val="1"/>
          <dgm:bulletEnabled val="1"/>
        </dgm:presLayoutVars>
      </dgm:prSet>
      <dgm:spPr/>
    </dgm:pt>
    <dgm:pt modelId="{38279C4E-834A-49B9-875C-093DF34AB17A}" type="pres">
      <dgm:prSet presAssocID="{A69BF187-FD15-4713-87DA-C1EB48BC0CF9}" presName="rect5ParTxNoCh" presStyleLbl="alignAcc1" presStyleIdx="4" presStyleCnt="5">
        <dgm:presLayoutVars>
          <dgm:chMax val="1"/>
          <dgm:bulletEnabled val="1"/>
        </dgm:presLayoutVars>
      </dgm:prSet>
      <dgm:spPr/>
    </dgm:pt>
  </dgm:ptLst>
  <dgm:cxnLst>
    <dgm:cxn modelId="{BA919B09-CCBE-4C98-A008-3674CB8AD099}" type="presOf" srcId="{FC38A2CA-983F-4807-9327-C0C0EDE35B6C}" destId="{91694B1B-E989-426D-B82A-DEE6E4B36933}" srcOrd="1" destOrd="0" presId="urn:microsoft.com/office/officeart/2005/8/layout/target3"/>
    <dgm:cxn modelId="{2ADCA60E-91F2-4816-A394-87DB8CF71EE7}" type="presOf" srcId="{A69BF187-FD15-4713-87DA-C1EB48BC0CF9}" destId="{0DE2178F-F26A-4294-99B4-8ABB48FEC84F}" srcOrd="0" destOrd="0" presId="urn:microsoft.com/office/officeart/2005/8/layout/target3"/>
    <dgm:cxn modelId="{9357CB12-CE8A-4DC7-B2B6-F46444A25BCD}" srcId="{2F61A801-B35A-41D6-9920-D05B72FAFD69}" destId="{FC38A2CA-983F-4807-9327-C0C0EDE35B6C}" srcOrd="0" destOrd="0" parTransId="{5A58C698-1E60-4A5C-BDE4-E9564658AFC4}" sibTransId="{DBFCB352-E48B-4A88-A1F3-00B7BD3C3CCE}"/>
    <dgm:cxn modelId="{D1B8B837-8DD4-4676-B3A9-2D2E4755BE19}" srcId="{2F61A801-B35A-41D6-9920-D05B72FAFD69}" destId="{D54F9769-5AF7-420D-BC30-690C90770A6C}" srcOrd="2" destOrd="0" parTransId="{46100948-BB84-48E6-948A-EF5BA20D3F98}" sibTransId="{326677D0-9DC8-4271-91DF-6651CAA893DC}"/>
    <dgm:cxn modelId="{8E96493B-7B99-42EE-BEC0-CBFF8921F711}" type="presOf" srcId="{576C668E-D916-4D2B-9AEA-43F0C580FFCF}" destId="{8CFB4556-9422-4408-8B22-C83C570FEA77}" srcOrd="0" destOrd="0" presId="urn:microsoft.com/office/officeart/2005/8/layout/target3"/>
    <dgm:cxn modelId="{E22BA64F-7C9A-4E0B-BCD9-9CA4F8BD487C}" srcId="{2F61A801-B35A-41D6-9920-D05B72FAFD69}" destId="{5B9C28D8-1839-4C71-8D65-F310DC9B7E00}" srcOrd="3" destOrd="0" parTransId="{EBB71C33-749B-413F-9F67-70EB4E3D99D4}" sibTransId="{FBA62FC1-8896-49F9-A407-B2ED6B59B5A2}"/>
    <dgm:cxn modelId="{8FFD3058-16F5-4258-A640-BDDA8CAD4093}" type="presOf" srcId="{2F61A801-B35A-41D6-9920-D05B72FAFD69}" destId="{4C2B8918-D497-4AAD-8D17-EFFE9C564E4E}" srcOrd="0" destOrd="0" presId="urn:microsoft.com/office/officeart/2005/8/layout/target3"/>
    <dgm:cxn modelId="{1091FE94-870E-4574-9586-95D8EEDA499A}" type="presOf" srcId="{FC38A2CA-983F-4807-9327-C0C0EDE35B6C}" destId="{51C44A06-3964-4879-A3FF-4F5C868E8649}" srcOrd="0" destOrd="0" presId="urn:microsoft.com/office/officeart/2005/8/layout/target3"/>
    <dgm:cxn modelId="{3E7F36A2-4152-4966-98E8-D8FBEB6D8EB5}" type="presOf" srcId="{A69BF187-FD15-4713-87DA-C1EB48BC0CF9}" destId="{38279C4E-834A-49B9-875C-093DF34AB17A}" srcOrd="1" destOrd="0" presId="urn:microsoft.com/office/officeart/2005/8/layout/target3"/>
    <dgm:cxn modelId="{C8AEE9B7-D798-46AF-8A15-D94F0A103F79}" type="presOf" srcId="{D54F9769-5AF7-420D-BC30-690C90770A6C}" destId="{381BC1AA-95A7-4632-9AF6-F3B985E386E5}" srcOrd="0" destOrd="0" presId="urn:microsoft.com/office/officeart/2005/8/layout/target3"/>
    <dgm:cxn modelId="{F693C1BC-1480-4EFE-9EB7-DF1087C95D6A}" srcId="{2F61A801-B35A-41D6-9920-D05B72FAFD69}" destId="{576C668E-D916-4D2B-9AEA-43F0C580FFCF}" srcOrd="1" destOrd="0" parTransId="{F61744D4-E90F-48CE-BF93-0646E3AFAC76}" sibTransId="{A7C2E272-6E44-4CC8-8039-7A7BEA96FE01}"/>
    <dgm:cxn modelId="{79898DBD-A066-4394-AE95-5E4DFF9DEAC0}" type="presOf" srcId="{576C668E-D916-4D2B-9AEA-43F0C580FFCF}" destId="{D967B4A2-5A1A-4190-B87E-759AFBCC0DBE}" srcOrd="1" destOrd="0" presId="urn:microsoft.com/office/officeart/2005/8/layout/target3"/>
    <dgm:cxn modelId="{BC9BA0C3-FF91-44AC-A570-D0846F979D27}" type="presOf" srcId="{5B9C28D8-1839-4C71-8D65-F310DC9B7E00}" destId="{4950F47D-87C9-4B2D-99F8-21C50E1A1177}" srcOrd="1" destOrd="0" presId="urn:microsoft.com/office/officeart/2005/8/layout/target3"/>
    <dgm:cxn modelId="{E76510F5-837F-458F-BC03-2FA3D9FBE64E}" type="presOf" srcId="{D54F9769-5AF7-420D-BC30-690C90770A6C}" destId="{0B91CB41-A1B2-4EE4-B126-761B5AC0EE42}" srcOrd="1" destOrd="0" presId="urn:microsoft.com/office/officeart/2005/8/layout/target3"/>
    <dgm:cxn modelId="{3FBD30FA-06C9-40AC-A662-8609730BFE7F}" srcId="{2F61A801-B35A-41D6-9920-D05B72FAFD69}" destId="{A69BF187-FD15-4713-87DA-C1EB48BC0CF9}" srcOrd="4" destOrd="0" parTransId="{CBA88EE9-D0D2-4E6F-B6A3-932DD41920FB}" sibTransId="{DAB2D80C-7265-49CF-BA51-6F03FAC7FB29}"/>
    <dgm:cxn modelId="{C45CC6FC-776C-4FBE-A083-AD11EEE8C2BF}" type="presOf" srcId="{5B9C28D8-1839-4C71-8D65-F310DC9B7E00}" destId="{47F353CC-3789-4036-A565-6ECE88962A5D}" srcOrd="0" destOrd="0" presId="urn:microsoft.com/office/officeart/2005/8/layout/target3"/>
    <dgm:cxn modelId="{519906CE-665A-4C9F-9AF9-397D497FEFC7}" type="presParOf" srcId="{4C2B8918-D497-4AAD-8D17-EFFE9C564E4E}" destId="{804776BA-6CE4-4629-8613-3753C0C97AB2}" srcOrd="0" destOrd="0" presId="urn:microsoft.com/office/officeart/2005/8/layout/target3"/>
    <dgm:cxn modelId="{5BFBFD96-4582-49F1-8564-5E7F52B51341}" type="presParOf" srcId="{4C2B8918-D497-4AAD-8D17-EFFE9C564E4E}" destId="{36E3040A-6780-4B70-BF2A-EF2C34861548}" srcOrd="1" destOrd="0" presId="urn:microsoft.com/office/officeart/2005/8/layout/target3"/>
    <dgm:cxn modelId="{D384705E-1E13-4C91-9F02-3F798381A68C}" type="presParOf" srcId="{4C2B8918-D497-4AAD-8D17-EFFE9C564E4E}" destId="{51C44A06-3964-4879-A3FF-4F5C868E8649}" srcOrd="2" destOrd="0" presId="urn:microsoft.com/office/officeart/2005/8/layout/target3"/>
    <dgm:cxn modelId="{BB820BDD-948B-455C-A5B4-EF44EA0F03CF}" type="presParOf" srcId="{4C2B8918-D497-4AAD-8D17-EFFE9C564E4E}" destId="{771D50BD-54E8-4D86-9B13-11BD9775C183}" srcOrd="3" destOrd="0" presId="urn:microsoft.com/office/officeart/2005/8/layout/target3"/>
    <dgm:cxn modelId="{F3782F79-B469-464D-9FFD-D1D3620273AB}" type="presParOf" srcId="{4C2B8918-D497-4AAD-8D17-EFFE9C564E4E}" destId="{C0E92997-1278-40EF-BD4A-DB2A0A0AF8A9}" srcOrd="4" destOrd="0" presId="urn:microsoft.com/office/officeart/2005/8/layout/target3"/>
    <dgm:cxn modelId="{4E66D291-20CA-4A3E-B76B-EC8DAC907CA9}" type="presParOf" srcId="{4C2B8918-D497-4AAD-8D17-EFFE9C564E4E}" destId="{8CFB4556-9422-4408-8B22-C83C570FEA77}" srcOrd="5" destOrd="0" presId="urn:microsoft.com/office/officeart/2005/8/layout/target3"/>
    <dgm:cxn modelId="{95989A45-2540-4DD8-96D9-52634958EFDA}" type="presParOf" srcId="{4C2B8918-D497-4AAD-8D17-EFFE9C564E4E}" destId="{3A4F0767-7D7A-4C4E-BA3B-37FF86B2830D}" srcOrd="6" destOrd="0" presId="urn:microsoft.com/office/officeart/2005/8/layout/target3"/>
    <dgm:cxn modelId="{10C35210-D7BD-4059-A2A5-077250F14783}" type="presParOf" srcId="{4C2B8918-D497-4AAD-8D17-EFFE9C564E4E}" destId="{0793E0C8-26BF-4796-BC91-7F75545B64ED}" srcOrd="7" destOrd="0" presId="urn:microsoft.com/office/officeart/2005/8/layout/target3"/>
    <dgm:cxn modelId="{1A0B3FAA-6D96-49CF-ADD9-573556731158}" type="presParOf" srcId="{4C2B8918-D497-4AAD-8D17-EFFE9C564E4E}" destId="{381BC1AA-95A7-4632-9AF6-F3B985E386E5}" srcOrd="8" destOrd="0" presId="urn:microsoft.com/office/officeart/2005/8/layout/target3"/>
    <dgm:cxn modelId="{2852EDB9-2488-43C3-B7BB-7E6B2C1BBDEE}" type="presParOf" srcId="{4C2B8918-D497-4AAD-8D17-EFFE9C564E4E}" destId="{5F7BDC48-007F-4A61-B274-90FC18EF2F4D}" srcOrd="9" destOrd="0" presId="urn:microsoft.com/office/officeart/2005/8/layout/target3"/>
    <dgm:cxn modelId="{D806E115-C1E1-49E4-A539-17B1EACD7226}" type="presParOf" srcId="{4C2B8918-D497-4AAD-8D17-EFFE9C564E4E}" destId="{122217B6-A452-409A-81D9-E9BD7C594352}" srcOrd="10" destOrd="0" presId="urn:microsoft.com/office/officeart/2005/8/layout/target3"/>
    <dgm:cxn modelId="{AA427DA1-4811-4538-B4C1-0DD9E98EEF5B}" type="presParOf" srcId="{4C2B8918-D497-4AAD-8D17-EFFE9C564E4E}" destId="{47F353CC-3789-4036-A565-6ECE88962A5D}" srcOrd="11" destOrd="0" presId="urn:microsoft.com/office/officeart/2005/8/layout/target3"/>
    <dgm:cxn modelId="{1DD16BE7-34D3-4F6A-AFF5-8B7484F6557C}" type="presParOf" srcId="{4C2B8918-D497-4AAD-8D17-EFFE9C564E4E}" destId="{162E6A0C-5769-4DAF-9B49-A4B3BDF28E3C}" srcOrd="12" destOrd="0" presId="urn:microsoft.com/office/officeart/2005/8/layout/target3"/>
    <dgm:cxn modelId="{29220ED3-4112-454E-A069-86FCF5BD0EC4}" type="presParOf" srcId="{4C2B8918-D497-4AAD-8D17-EFFE9C564E4E}" destId="{059EAF7F-E2A8-43B8-BEB0-AE6725CF3764}" srcOrd="13" destOrd="0" presId="urn:microsoft.com/office/officeart/2005/8/layout/target3"/>
    <dgm:cxn modelId="{7D9ACD8F-1A05-4E4B-9573-B35D92486F0E}" type="presParOf" srcId="{4C2B8918-D497-4AAD-8D17-EFFE9C564E4E}" destId="{0DE2178F-F26A-4294-99B4-8ABB48FEC84F}" srcOrd="14" destOrd="0" presId="urn:microsoft.com/office/officeart/2005/8/layout/target3"/>
    <dgm:cxn modelId="{65631D7E-E609-4445-A6E8-711DEC2CFA5D}" type="presParOf" srcId="{4C2B8918-D497-4AAD-8D17-EFFE9C564E4E}" destId="{91694B1B-E989-426D-B82A-DEE6E4B36933}" srcOrd="15" destOrd="0" presId="urn:microsoft.com/office/officeart/2005/8/layout/target3"/>
    <dgm:cxn modelId="{F54D929F-86EF-40F0-BAED-DB5CC7600F9C}" type="presParOf" srcId="{4C2B8918-D497-4AAD-8D17-EFFE9C564E4E}" destId="{D967B4A2-5A1A-4190-B87E-759AFBCC0DBE}" srcOrd="16" destOrd="0" presId="urn:microsoft.com/office/officeart/2005/8/layout/target3"/>
    <dgm:cxn modelId="{6948BF2A-F947-4F0A-8170-A7094F6F3219}" type="presParOf" srcId="{4C2B8918-D497-4AAD-8D17-EFFE9C564E4E}" destId="{0B91CB41-A1B2-4EE4-B126-761B5AC0EE42}" srcOrd="17" destOrd="0" presId="urn:microsoft.com/office/officeart/2005/8/layout/target3"/>
    <dgm:cxn modelId="{67D30721-15E9-4321-81CA-D36580F12410}" type="presParOf" srcId="{4C2B8918-D497-4AAD-8D17-EFFE9C564E4E}" destId="{4950F47D-87C9-4B2D-99F8-21C50E1A1177}" srcOrd="18" destOrd="0" presId="urn:microsoft.com/office/officeart/2005/8/layout/target3"/>
    <dgm:cxn modelId="{3FF83B35-BB29-4D09-AE4B-1BCD1BCA24F5}" type="presParOf" srcId="{4C2B8918-D497-4AAD-8D17-EFFE9C564E4E}" destId="{38279C4E-834A-49B9-875C-093DF34AB17A}"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F61A801-B35A-41D6-9920-D05B72FAFD69}" type="doc">
      <dgm:prSet loTypeId="urn:microsoft.com/office/officeart/2005/8/layout/target3" loCatId="relationship" qsTypeId="urn:microsoft.com/office/officeart/2005/8/quickstyle/simple1" qsCatId="simple" csTypeId="urn:microsoft.com/office/officeart/2005/8/colors/colorful5" csCatId="colorful" phldr="1"/>
      <dgm:spPr/>
      <dgm:t>
        <a:bodyPr/>
        <a:lstStyle/>
        <a:p>
          <a:endParaRPr lang="en-CA"/>
        </a:p>
      </dgm:t>
    </dgm:pt>
    <dgm:pt modelId="{FC38A2CA-983F-4807-9327-C0C0EDE35B6C}">
      <dgm:prSet/>
      <dgm:spPr/>
      <dgm:t>
        <a:bodyPr/>
        <a:lstStyle/>
        <a:p>
          <a:r>
            <a:rPr lang="en-US" baseline="0"/>
            <a:t>Business Models</a:t>
          </a:r>
          <a:endParaRPr lang="en-CA"/>
        </a:p>
      </dgm:t>
    </dgm:pt>
    <dgm:pt modelId="{5A58C698-1E60-4A5C-BDE4-E9564658AFC4}" type="parTrans" cxnId="{9357CB12-CE8A-4DC7-B2B6-F46444A25BCD}">
      <dgm:prSet/>
      <dgm:spPr/>
      <dgm:t>
        <a:bodyPr/>
        <a:lstStyle/>
        <a:p>
          <a:endParaRPr lang="en-CA"/>
        </a:p>
      </dgm:t>
    </dgm:pt>
    <dgm:pt modelId="{DBFCB352-E48B-4A88-A1F3-00B7BD3C3CCE}" type="sibTrans" cxnId="{9357CB12-CE8A-4DC7-B2B6-F46444A25BCD}">
      <dgm:prSet/>
      <dgm:spPr/>
      <dgm:t>
        <a:bodyPr/>
        <a:lstStyle/>
        <a:p>
          <a:endParaRPr lang="en-CA"/>
        </a:p>
      </dgm:t>
    </dgm:pt>
    <dgm:pt modelId="{576C668E-D916-4D2B-9AEA-43F0C580FFCF}">
      <dgm:prSet/>
      <dgm:spPr/>
      <dgm:t>
        <a:bodyPr/>
        <a:lstStyle/>
        <a:p>
          <a:r>
            <a:rPr lang="en-US" baseline="0"/>
            <a:t>Cultures &amp; Processes</a:t>
          </a:r>
          <a:endParaRPr lang="en-CA"/>
        </a:p>
      </dgm:t>
    </dgm:pt>
    <dgm:pt modelId="{F61744D4-E90F-48CE-BF93-0646E3AFAC76}" type="parTrans" cxnId="{F693C1BC-1480-4EFE-9EB7-DF1087C95D6A}">
      <dgm:prSet/>
      <dgm:spPr/>
      <dgm:t>
        <a:bodyPr/>
        <a:lstStyle/>
        <a:p>
          <a:endParaRPr lang="en-CA"/>
        </a:p>
      </dgm:t>
    </dgm:pt>
    <dgm:pt modelId="{A7C2E272-6E44-4CC8-8039-7A7BEA96FE01}" type="sibTrans" cxnId="{F693C1BC-1480-4EFE-9EB7-DF1087C95D6A}">
      <dgm:prSet/>
      <dgm:spPr/>
      <dgm:t>
        <a:bodyPr/>
        <a:lstStyle/>
        <a:p>
          <a:endParaRPr lang="en-CA"/>
        </a:p>
      </dgm:t>
    </dgm:pt>
    <dgm:pt modelId="{D54F9769-5AF7-420D-BC30-690C90770A6C}">
      <dgm:prSet/>
      <dgm:spPr/>
      <dgm:t>
        <a:bodyPr/>
        <a:lstStyle/>
        <a:p>
          <a:r>
            <a:rPr lang="en-US" baseline="0" dirty="0"/>
            <a:t>Brand &amp; Customer Experience</a:t>
          </a:r>
          <a:endParaRPr lang="en-CA" dirty="0"/>
        </a:p>
      </dgm:t>
    </dgm:pt>
    <dgm:pt modelId="{46100948-BB84-48E6-948A-EF5BA20D3F98}" type="parTrans" cxnId="{D1B8B837-8DD4-4676-B3A9-2D2E4755BE19}">
      <dgm:prSet/>
      <dgm:spPr/>
      <dgm:t>
        <a:bodyPr/>
        <a:lstStyle/>
        <a:p>
          <a:endParaRPr lang="en-CA"/>
        </a:p>
      </dgm:t>
    </dgm:pt>
    <dgm:pt modelId="{326677D0-9DC8-4271-91DF-6651CAA893DC}" type="sibTrans" cxnId="{D1B8B837-8DD4-4676-B3A9-2D2E4755BE19}">
      <dgm:prSet/>
      <dgm:spPr/>
      <dgm:t>
        <a:bodyPr/>
        <a:lstStyle/>
        <a:p>
          <a:endParaRPr lang="en-CA"/>
        </a:p>
      </dgm:t>
    </dgm:pt>
    <dgm:pt modelId="{5B9C28D8-1839-4C71-8D65-F310DC9B7E00}">
      <dgm:prSet/>
      <dgm:spPr/>
      <dgm:t>
        <a:bodyPr/>
        <a:lstStyle/>
        <a:p>
          <a:r>
            <a:rPr lang="en-US" baseline="0" dirty="0"/>
            <a:t>Data Management</a:t>
          </a:r>
          <a:endParaRPr lang="en-CA" dirty="0"/>
        </a:p>
      </dgm:t>
    </dgm:pt>
    <dgm:pt modelId="{EBB71C33-749B-413F-9F67-70EB4E3D99D4}" type="parTrans" cxnId="{E22BA64F-7C9A-4E0B-BCD9-9CA4F8BD487C}">
      <dgm:prSet/>
      <dgm:spPr/>
      <dgm:t>
        <a:bodyPr/>
        <a:lstStyle/>
        <a:p>
          <a:endParaRPr lang="en-CA"/>
        </a:p>
      </dgm:t>
    </dgm:pt>
    <dgm:pt modelId="{FBA62FC1-8896-49F9-A407-B2ED6B59B5A2}" type="sibTrans" cxnId="{E22BA64F-7C9A-4E0B-BCD9-9CA4F8BD487C}">
      <dgm:prSet/>
      <dgm:spPr/>
      <dgm:t>
        <a:bodyPr/>
        <a:lstStyle/>
        <a:p>
          <a:endParaRPr lang="en-CA"/>
        </a:p>
      </dgm:t>
    </dgm:pt>
    <dgm:pt modelId="{A69BF187-FD15-4713-87DA-C1EB48BC0CF9}">
      <dgm:prSet/>
      <dgm:spPr/>
      <dgm:t>
        <a:bodyPr/>
        <a:lstStyle/>
        <a:p>
          <a:r>
            <a:rPr lang="en-US" baseline="0" dirty="0"/>
            <a:t>Innovation</a:t>
          </a:r>
          <a:endParaRPr lang="en-CA" dirty="0"/>
        </a:p>
      </dgm:t>
    </dgm:pt>
    <dgm:pt modelId="{CBA88EE9-D0D2-4E6F-B6A3-932DD41920FB}" type="parTrans" cxnId="{3FBD30FA-06C9-40AC-A662-8609730BFE7F}">
      <dgm:prSet/>
      <dgm:spPr/>
      <dgm:t>
        <a:bodyPr/>
        <a:lstStyle/>
        <a:p>
          <a:endParaRPr lang="en-CA"/>
        </a:p>
      </dgm:t>
    </dgm:pt>
    <dgm:pt modelId="{DAB2D80C-7265-49CF-BA51-6F03FAC7FB29}" type="sibTrans" cxnId="{3FBD30FA-06C9-40AC-A662-8609730BFE7F}">
      <dgm:prSet/>
      <dgm:spPr/>
      <dgm:t>
        <a:bodyPr/>
        <a:lstStyle/>
        <a:p>
          <a:endParaRPr lang="en-CA"/>
        </a:p>
      </dgm:t>
    </dgm:pt>
    <dgm:pt modelId="{4C2B8918-D497-4AAD-8D17-EFFE9C564E4E}" type="pres">
      <dgm:prSet presAssocID="{2F61A801-B35A-41D6-9920-D05B72FAFD69}" presName="Name0" presStyleCnt="0">
        <dgm:presLayoutVars>
          <dgm:chMax val="7"/>
          <dgm:dir/>
          <dgm:animLvl val="lvl"/>
          <dgm:resizeHandles val="exact"/>
        </dgm:presLayoutVars>
      </dgm:prSet>
      <dgm:spPr/>
    </dgm:pt>
    <dgm:pt modelId="{804776BA-6CE4-4629-8613-3753C0C97AB2}" type="pres">
      <dgm:prSet presAssocID="{FC38A2CA-983F-4807-9327-C0C0EDE35B6C}" presName="circle1" presStyleLbl="node1" presStyleIdx="0" presStyleCnt="5"/>
      <dgm:spPr/>
    </dgm:pt>
    <dgm:pt modelId="{36E3040A-6780-4B70-BF2A-EF2C34861548}" type="pres">
      <dgm:prSet presAssocID="{FC38A2CA-983F-4807-9327-C0C0EDE35B6C}" presName="space" presStyleCnt="0"/>
      <dgm:spPr/>
    </dgm:pt>
    <dgm:pt modelId="{51C44A06-3964-4879-A3FF-4F5C868E8649}" type="pres">
      <dgm:prSet presAssocID="{FC38A2CA-983F-4807-9327-C0C0EDE35B6C}" presName="rect1" presStyleLbl="alignAcc1" presStyleIdx="0" presStyleCnt="5"/>
      <dgm:spPr/>
    </dgm:pt>
    <dgm:pt modelId="{771D50BD-54E8-4D86-9B13-11BD9775C183}" type="pres">
      <dgm:prSet presAssocID="{576C668E-D916-4D2B-9AEA-43F0C580FFCF}" presName="vertSpace2" presStyleLbl="node1" presStyleIdx="0" presStyleCnt="5"/>
      <dgm:spPr/>
    </dgm:pt>
    <dgm:pt modelId="{C0E92997-1278-40EF-BD4A-DB2A0A0AF8A9}" type="pres">
      <dgm:prSet presAssocID="{576C668E-D916-4D2B-9AEA-43F0C580FFCF}" presName="circle2" presStyleLbl="node1" presStyleIdx="1" presStyleCnt="5"/>
      <dgm:spPr/>
    </dgm:pt>
    <dgm:pt modelId="{8CFB4556-9422-4408-8B22-C83C570FEA77}" type="pres">
      <dgm:prSet presAssocID="{576C668E-D916-4D2B-9AEA-43F0C580FFCF}" presName="rect2" presStyleLbl="alignAcc1" presStyleIdx="1" presStyleCnt="5"/>
      <dgm:spPr/>
    </dgm:pt>
    <dgm:pt modelId="{3A4F0767-7D7A-4C4E-BA3B-37FF86B2830D}" type="pres">
      <dgm:prSet presAssocID="{D54F9769-5AF7-420D-BC30-690C90770A6C}" presName="vertSpace3" presStyleLbl="node1" presStyleIdx="1" presStyleCnt="5"/>
      <dgm:spPr/>
    </dgm:pt>
    <dgm:pt modelId="{0793E0C8-26BF-4796-BC91-7F75545B64ED}" type="pres">
      <dgm:prSet presAssocID="{D54F9769-5AF7-420D-BC30-690C90770A6C}" presName="circle3" presStyleLbl="node1" presStyleIdx="2" presStyleCnt="5"/>
      <dgm:spPr/>
    </dgm:pt>
    <dgm:pt modelId="{381BC1AA-95A7-4632-9AF6-F3B985E386E5}" type="pres">
      <dgm:prSet presAssocID="{D54F9769-5AF7-420D-BC30-690C90770A6C}" presName="rect3" presStyleLbl="alignAcc1" presStyleIdx="2" presStyleCnt="5"/>
      <dgm:spPr/>
    </dgm:pt>
    <dgm:pt modelId="{5F7BDC48-007F-4A61-B274-90FC18EF2F4D}" type="pres">
      <dgm:prSet presAssocID="{5B9C28D8-1839-4C71-8D65-F310DC9B7E00}" presName="vertSpace4" presStyleLbl="node1" presStyleIdx="2" presStyleCnt="5"/>
      <dgm:spPr/>
    </dgm:pt>
    <dgm:pt modelId="{122217B6-A452-409A-81D9-E9BD7C594352}" type="pres">
      <dgm:prSet presAssocID="{5B9C28D8-1839-4C71-8D65-F310DC9B7E00}" presName="circle4" presStyleLbl="node1" presStyleIdx="3" presStyleCnt="5"/>
      <dgm:spPr/>
    </dgm:pt>
    <dgm:pt modelId="{47F353CC-3789-4036-A565-6ECE88962A5D}" type="pres">
      <dgm:prSet presAssocID="{5B9C28D8-1839-4C71-8D65-F310DC9B7E00}" presName="rect4" presStyleLbl="alignAcc1" presStyleIdx="3" presStyleCnt="5"/>
      <dgm:spPr/>
    </dgm:pt>
    <dgm:pt modelId="{162E6A0C-5769-4DAF-9B49-A4B3BDF28E3C}" type="pres">
      <dgm:prSet presAssocID="{A69BF187-FD15-4713-87DA-C1EB48BC0CF9}" presName="vertSpace5" presStyleLbl="node1" presStyleIdx="3" presStyleCnt="5"/>
      <dgm:spPr/>
    </dgm:pt>
    <dgm:pt modelId="{059EAF7F-E2A8-43B8-BEB0-AE6725CF3764}" type="pres">
      <dgm:prSet presAssocID="{A69BF187-FD15-4713-87DA-C1EB48BC0CF9}" presName="circle5" presStyleLbl="node1" presStyleIdx="4" presStyleCnt="5"/>
      <dgm:spPr/>
    </dgm:pt>
    <dgm:pt modelId="{0DE2178F-F26A-4294-99B4-8ABB48FEC84F}" type="pres">
      <dgm:prSet presAssocID="{A69BF187-FD15-4713-87DA-C1EB48BC0CF9}" presName="rect5" presStyleLbl="alignAcc1" presStyleIdx="4" presStyleCnt="5"/>
      <dgm:spPr/>
    </dgm:pt>
    <dgm:pt modelId="{91694B1B-E989-426D-B82A-DEE6E4B36933}" type="pres">
      <dgm:prSet presAssocID="{FC38A2CA-983F-4807-9327-C0C0EDE35B6C}" presName="rect1ParTxNoCh" presStyleLbl="alignAcc1" presStyleIdx="4" presStyleCnt="5">
        <dgm:presLayoutVars>
          <dgm:chMax val="1"/>
          <dgm:bulletEnabled val="1"/>
        </dgm:presLayoutVars>
      </dgm:prSet>
      <dgm:spPr/>
    </dgm:pt>
    <dgm:pt modelId="{D967B4A2-5A1A-4190-B87E-759AFBCC0DBE}" type="pres">
      <dgm:prSet presAssocID="{576C668E-D916-4D2B-9AEA-43F0C580FFCF}" presName="rect2ParTxNoCh" presStyleLbl="alignAcc1" presStyleIdx="4" presStyleCnt="5">
        <dgm:presLayoutVars>
          <dgm:chMax val="1"/>
          <dgm:bulletEnabled val="1"/>
        </dgm:presLayoutVars>
      </dgm:prSet>
      <dgm:spPr/>
    </dgm:pt>
    <dgm:pt modelId="{0B91CB41-A1B2-4EE4-B126-761B5AC0EE42}" type="pres">
      <dgm:prSet presAssocID="{D54F9769-5AF7-420D-BC30-690C90770A6C}" presName="rect3ParTxNoCh" presStyleLbl="alignAcc1" presStyleIdx="4" presStyleCnt="5">
        <dgm:presLayoutVars>
          <dgm:chMax val="1"/>
          <dgm:bulletEnabled val="1"/>
        </dgm:presLayoutVars>
      </dgm:prSet>
      <dgm:spPr/>
    </dgm:pt>
    <dgm:pt modelId="{4950F47D-87C9-4B2D-99F8-21C50E1A1177}" type="pres">
      <dgm:prSet presAssocID="{5B9C28D8-1839-4C71-8D65-F310DC9B7E00}" presName="rect4ParTxNoCh" presStyleLbl="alignAcc1" presStyleIdx="4" presStyleCnt="5">
        <dgm:presLayoutVars>
          <dgm:chMax val="1"/>
          <dgm:bulletEnabled val="1"/>
        </dgm:presLayoutVars>
      </dgm:prSet>
      <dgm:spPr/>
    </dgm:pt>
    <dgm:pt modelId="{38279C4E-834A-49B9-875C-093DF34AB17A}" type="pres">
      <dgm:prSet presAssocID="{A69BF187-FD15-4713-87DA-C1EB48BC0CF9}" presName="rect5ParTxNoCh" presStyleLbl="alignAcc1" presStyleIdx="4" presStyleCnt="5">
        <dgm:presLayoutVars>
          <dgm:chMax val="1"/>
          <dgm:bulletEnabled val="1"/>
        </dgm:presLayoutVars>
      </dgm:prSet>
      <dgm:spPr/>
    </dgm:pt>
  </dgm:ptLst>
  <dgm:cxnLst>
    <dgm:cxn modelId="{BA919B09-CCBE-4C98-A008-3674CB8AD099}" type="presOf" srcId="{FC38A2CA-983F-4807-9327-C0C0EDE35B6C}" destId="{91694B1B-E989-426D-B82A-DEE6E4B36933}" srcOrd="1" destOrd="0" presId="urn:microsoft.com/office/officeart/2005/8/layout/target3"/>
    <dgm:cxn modelId="{2ADCA60E-91F2-4816-A394-87DB8CF71EE7}" type="presOf" srcId="{A69BF187-FD15-4713-87DA-C1EB48BC0CF9}" destId="{0DE2178F-F26A-4294-99B4-8ABB48FEC84F}" srcOrd="0" destOrd="0" presId="urn:microsoft.com/office/officeart/2005/8/layout/target3"/>
    <dgm:cxn modelId="{9357CB12-CE8A-4DC7-B2B6-F46444A25BCD}" srcId="{2F61A801-B35A-41D6-9920-D05B72FAFD69}" destId="{FC38A2CA-983F-4807-9327-C0C0EDE35B6C}" srcOrd="0" destOrd="0" parTransId="{5A58C698-1E60-4A5C-BDE4-E9564658AFC4}" sibTransId="{DBFCB352-E48B-4A88-A1F3-00B7BD3C3CCE}"/>
    <dgm:cxn modelId="{D1B8B837-8DD4-4676-B3A9-2D2E4755BE19}" srcId="{2F61A801-B35A-41D6-9920-D05B72FAFD69}" destId="{D54F9769-5AF7-420D-BC30-690C90770A6C}" srcOrd="2" destOrd="0" parTransId="{46100948-BB84-48E6-948A-EF5BA20D3F98}" sibTransId="{326677D0-9DC8-4271-91DF-6651CAA893DC}"/>
    <dgm:cxn modelId="{8E96493B-7B99-42EE-BEC0-CBFF8921F711}" type="presOf" srcId="{576C668E-D916-4D2B-9AEA-43F0C580FFCF}" destId="{8CFB4556-9422-4408-8B22-C83C570FEA77}" srcOrd="0" destOrd="0" presId="urn:microsoft.com/office/officeart/2005/8/layout/target3"/>
    <dgm:cxn modelId="{E22BA64F-7C9A-4E0B-BCD9-9CA4F8BD487C}" srcId="{2F61A801-B35A-41D6-9920-D05B72FAFD69}" destId="{5B9C28D8-1839-4C71-8D65-F310DC9B7E00}" srcOrd="3" destOrd="0" parTransId="{EBB71C33-749B-413F-9F67-70EB4E3D99D4}" sibTransId="{FBA62FC1-8896-49F9-A407-B2ED6B59B5A2}"/>
    <dgm:cxn modelId="{8FFD3058-16F5-4258-A640-BDDA8CAD4093}" type="presOf" srcId="{2F61A801-B35A-41D6-9920-D05B72FAFD69}" destId="{4C2B8918-D497-4AAD-8D17-EFFE9C564E4E}" srcOrd="0" destOrd="0" presId="urn:microsoft.com/office/officeart/2005/8/layout/target3"/>
    <dgm:cxn modelId="{1091FE94-870E-4574-9586-95D8EEDA499A}" type="presOf" srcId="{FC38A2CA-983F-4807-9327-C0C0EDE35B6C}" destId="{51C44A06-3964-4879-A3FF-4F5C868E8649}" srcOrd="0" destOrd="0" presId="urn:microsoft.com/office/officeart/2005/8/layout/target3"/>
    <dgm:cxn modelId="{3E7F36A2-4152-4966-98E8-D8FBEB6D8EB5}" type="presOf" srcId="{A69BF187-FD15-4713-87DA-C1EB48BC0CF9}" destId="{38279C4E-834A-49B9-875C-093DF34AB17A}" srcOrd="1" destOrd="0" presId="urn:microsoft.com/office/officeart/2005/8/layout/target3"/>
    <dgm:cxn modelId="{C8AEE9B7-D798-46AF-8A15-D94F0A103F79}" type="presOf" srcId="{D54F9769-5AF7-420D-BC30-690C90770A6C}" destId="{381BC1AA-95A7-4632-9AF6-F3B985E386E5}" srcOrd="0" destOrd="0" presId="urn:microsoft.com/office/officeart/2005/8/layout/target3"/>
    <dgm:cxn modelId="{F693C1BC-1480-4EFE-9EB7-DF1087C95D6A}" srcId="{2F61A801-B35A-41D6-9920-D05B72FAFD69}" destId="{576C668E-D916-4D2B-9AEA-43F0C580FFCF}" srcOrd="1" destOrd="0" parTransId="{F61744D4-E90F-48CE-BF93-0646E3AFAC76}" sibTransId="{A7C2E272-6E44-4CC8-8039-7A7BEA96FE01}"/>
    <dgm:cxn modelId="{79898DBD-A066-4394-AE95-5E4DFF9DEAC0}" type="presOf" srcId="{576C668E-D916-4D2B-9AEA-43F0C580FFCF}" destId="{D967B4A2-5A1A-4190-B87E-759AFBCC0DBE}" srcOrd="1" destOrd="0" presId="urn:microsoft.com/office/officeart/2005/8/layout/target3"/>
    <dgm:cxn modelId="{BC9BA0C3-FF91-44AC-A570-D0846F979D27}" type="presOf" srcId="{5B9C28D8-1839-4C71-8D65-F310DC9B7E00}" destId="{4950F47D-87C9-4B2D-99F8-21C50E1A1177}" srcOrd="1" destOrd="0" presId="urn:microsoft.com/office/officeart/2005/8/layout/target3"/>
    <dgm:cxn modelId="{E76510F5-837F-458F-BC03-2FA3D9FBE64E}" type="presOf" srcId="{D54F9769-5AF7-420D-BC30-690C90770A6C}" destId="{0B91CB41-A1B2-4EE4-B126-761B5AC0EE42}" srcOrd="1" destOrd="0" presId="urn:microsoft.com/office/officeart/2005/8/layout/target3"/>
    <dgm:cxn modelId="{3FBD30FA-06C9-40AC-A662-8609730BFE7F}" srcId="{2F61A801-B35A-41D6-9920-D05B72FAFD69}" destId="{A69BF187-FD15-4713-87DA-C1EB48BC0CF9}" srcOrd="4" destOrd="0" parTransId="{CBA88EE9-D0D2-4E6F-B6A3-932DD41920FB}" sibTransId="{DAB2D80C-7265-49CF-BA51-6F03FAC7FB29}"/>
    <dgm:cxn modelId="{C45CC6FC-776C-4FBE-A083-AD11EEE8C2BF}" type="presOf" srcId="{5B9C28D8-1839-4C71-8D65-F310DC9B7E00}" destId="{47F353CC-3789-4036-A565-6ECE88962A5D}" srcOrd="0" destOrd="0" presId="urn:microsoft.com/office/officeart/2005/8/layout/target3"/>
    <dgm:cxn modelId="{519906CE-665A-4C9F-9AF9-397D497FEFC7}" type="presParOf" srcId="{4C2B8918-D497-4AAD-8D17-EFFE9C564E4E}" destId="{804776BA-6CE4-4629-8613-3753C0C97AB2}" srcOrd="0" destOrd="0" presId="urn:microsoft.com/office/officeart/2005/8/layout/target3"/>
    <dgm:cxn modelId="{5BFBFD96-4582-49F1-8564-5E7F52B51341}" type="presParOf" srcId="{4C2B8918-D497-4AAD-8D17-EFFE9C564E4E}" destId="{36E3040A-6780-4B70-BF2A-EF2C34861548}" srcOrd="1" destOrd="0" presId="urn:microsoft.com/office/officeart/2005/8/layout/target3"/>
    <dgm:cxn modelId="{D384705E-1E13-4C91-9F02-3F798381A68C}" type="presParOf" srcId="{4C2B8918-D497-4AAD-8D17-EFFE9C564E4E}" destId="{51C44A06-3964-4879-A3FF-4F5C868E8649}" srcOrd="2" destOrd="0" presId="urn:microsoft.com/office/officeart/2005/8/layout/target3"/>
    <dgm:cxn modelId="{BB820BDD-948B-455C-A5B4-EF44EA0F03CF}" type="presParOf" srcId="{4C2B8918-D497-4AAD-8D17-EFFE9C564E4E}" destId="{771D50BD-54E8-4D86-9B13-11BD9775C183}" srcOrd="3" destOrd="0" presId="urn:microsoft.com/office/officeart/2005/8/layout/target3"/>
    <dgm:cxn modelId="{F3782F79-B469-464D-9FFD-D1D3620273AB}" type="presParOf" srcId="{4C2B8918-D497-4AAD-8D17-EFFE9C564E4E}" destId="{C0E92997-1278-40EF-BD4A-DB2A0A0AF8A9}" srcOrd="4" destOrd="0" presId="urn:microsoft.com/office/officeart/2005/8/layout/target3"/>
    <dgm:cxn modelId="{4E66D291-20CA-4A3E-B76B-EC8DAC907CA9}" type="presParOf" srcId="{4C2B8918-D497-4AAD-8D17-EFFE9C564E4E}" destId="{8CFB4556-9422-4408-8B22-C83C570FEA77}" srcOrd="5" destOrd="0" presId="urn:microsoft.com/office/officeart/2005/8/layout/target3"/>
    <dgm:cxn modelId="{95989A45-2540-4DD8-96D9-52634958EFDA}" type="presParOf" srcId="{4C2B8918-D497-4AAD-8D17-EFFE9C564E4E}" destId="{3A4F0767-7D7A-4C4E-BA3B-37FF86B2830D}" srcOrd="6" destOrd="0" presId="urn:microsoft.com/office/officeart/2005/8/layout/target3"/>
    <dgm:cxn modelId="{10C35210-D7BD-4059-A2A5-077250F14783}" type="presParOf" srcId="{4C2B8918-D497-4AAD-8D17-EFFE9C564E4E}" destId="{0793E0C8-26BF-4796-BC91-7F75545B64ED}" srcOrd="7" destOrd="0" presId="urn:microsoft.com/office/officeart/2005/8/layout/target3"/>
    <dgm:cxn modelId="{1A0B3FAA-6D96-49CF-ADD9-573556731158}" type="presParOf" srcId="{4C2B8918-D497-4AAD-8D17-EFFE9C564E4E}" destId="{381BC1AA-95A7-4632-9AF6-F3B985E386E5}" srcOrd="8" destOrd="0" presId="urn:microsoft.com/office/officeart/2005/8/layout/target3"/>
    <dgm:cxn modelId="{2852EDB9-2488-43C3-B7BB-7E6B2C1BBDEE}" type="presParOf" srcId="{4C2B8918-D497-4AAD-8D17-EFFE9C564E4E}" destId="{5F7BDC48-007F-4A61-B274-90FC18EF2F4D}" srcOrd="9" destOrd="0" presId="urn:microsoft.com/office/officeart/2005/8/layout/target3"/>
    <dgm:cxn modelId="{D806E115-C1E1-49E4-A539-17B1EACD7226}" type="presParOf" srcId="{4C2B8918-D497-4AAD-8D17-EFFE9C564E4E}" destId="{122217B6-A452-409A-81D9-E9BD7C594352}" srcOrd="10" destOrd="0" presId="urn:microsoft.com/office/officeart/2005/8/layout/target3"/>
    <dgm:cxn modelId="{AA427DA1-4811-4538-B4C1-0DD9E98EEF5B}" type="presParOf" srcId="{4C2B8918-D497-4AAD-8D17-EFFE9C564E4E}" destId="{47F353CC-3789-4036-A565-6ECE88962A5D}" srcOrd="11" destOrd="0" presId="urn:microsoft.com/office/officeart/2005/8/layout/target3"/>
    <dgm:cxn modelId="{1DD16BE7-34D3-4F6A-AFF5-8B7484F6557C}" type="presParOf" srcId="{4C2B8918-D497-4AAD-8D17-EFFE9C564E4E}" destId="{162E6A0C-5769-4DAF-9B49-A4B3BDF28E3C}" srcOrd="12" destOrd="0" presId="urn:microsoft.com/office/officeart/2005/8/layout/target3"/>
    <dgm:cxn modelId="{29220ED3-4112-454E-A069-86FCF5BD0EC4}" type="presParOf" srcId="{4C2B8918-D497-4AAD-8D17-EFFE9C564E4E}" destId="{059EAF7F-E2A8-43B8-BEB0-AE6725CF3764}" srcOrd="13" destOrd="0" presId="urn:microsoft.com/office/officeart/2005/8/layout/target3"/>
    <dgm:cxn modelId="{7D9ACD8F-1A05-4E4B-9573-B35D92486F0E}" type="presParOf" srcId="{4C2B8918-D497-4AAD-8D17-EFFE9C564E4E}" destId="{0DE2178F-F26A-4294-99B4-8ABB48FEC84F}" srcOrd="14" destOrd="0" presId="urn:microsoft.com/office/officeart/2005/8/layout/target3"/>
    <dgm:cxn modelId="{65631D7E-E609-4445-A6E8-711DEC2CFA5D}" type="presParOf" srcId="{4C2B8918-D497-4AAD-8D17-EFFE9C564E4E}" destId="{91694B1B-E989-426D-B82A-DEE6E4B36933}" srcOrd="15" destOrd="0" presId="urn:microsoft.com/office/officeart/2005/8/layout/target3"/>
    <dgm:cxn modelId="{F54D929F-86EF-40F0-BAED-DB5CC7600F9C}" type="presParOf" srcId="{4C2B8918-D497-4AAD-8D17-EFFE9C564E4E}" destId="{D967B4A2-5A1A-4190-B87E-759AFBCC0DBE}" srcOrd="16" destOrd="0" presId="urn:microsoft.com/office/officeart/2005/8/layout/target3"/>
    <dgm:cxn modelId="{6948BF2A-F947-4F0A-8170-A7094F6F3219}" type="presParOf" srcId="{4C2B8918-D497-4AAD-8D17-EFFE9C564E4E}" destId="{0B91CB41-A1B2-4EE4-B126-761B5AC0EE42}" srcOrd="17" destOrd="0" presId="urn:microsoft.com/office/officeart/2005/8/layout/target3"/>
    <dgm:cxn modelId="{67D30721-15E9-4321-81CA-D36580F12410}" type="presParOf" srcId="{4C2B8918-D497-4AAD-8D17-EFFE9C564E4E}" destId="{4950F47D-87C9-4B2D-99F8-21C50E1A1177}" srcOrd="18" destOrd="0" presId="urn:microsoft.com/office/officeart/2005/8/layout/target3"/>
    <dgm:cxn modelId="{3FF83B35-BB29-4D09-AE4B-1BCD1BCA24F5}" type="presParOf" srcId="{4C2B8918-D497-4AAD-8D17-EFFE9C564E4E}" destId="{38279C4E-834A-49B9-875C-093DF34AB17A}"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3A2B6A-E9B1-4078-BDF9-14AA740A0A4E}">
      <dsp:nvSpPr>
        <dsp:cNvPr id="0" name=""/>
        <dsp:cNvSpPr/>
      </dsp:nvSpPr>
      <dsp:spPr>
        <a:xfrm>
          <a:off x="0" y="3023"/>
          <a:ext cx="825899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F91FD6-E938-4321-AD31-1CEDB56BB9EE}">
      <dsp:nvSpPr>
        <dsp:cNvPr id="0" name=""/>
        <dsp:cNvSpPr/>
      </dsp:nvSpPr>
      <dsp:spPr>
        <a:xfrm>
          <a:off x="0" y="3023"/>
          <a:ext cx="8258990" cy="206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baseline="0" dirty="0"/>
            <a:t>The digital age is all about networks – connecting information, people, businesses, or goods, across boundaries and borders – making the world interconnected. </a:t>
          </a:r>
          <a:endParaRPr lang="en-US" sz="2800" kern="1200" dirty="0"/>
        </a:p>
      </dsp:txBody>
      <dsp:txXfrm>
        <a:off x="0" y="3023"/>
        <a:ext cx="8258990" cy="2061834"/>
      </dsp:txXfrm>
    </dsp:sp>
    <dsp:sp modelId="{EFA8A7DE-5934-4F5B-B1A5-37DB1783A638}">
      <dsp:nvSpPr>
        <dsp:cNvPr id="0" name=""/>
        <dsp:cNvSpPr/>
      </dsp:nvSpPr>
      <dsp:spPr>
        <a:xfrm>
          <a:off x="0" y="2064857"/>
          <a:ext cx="8258990" cy="0"/>
        </a:xfrm>
        <a:prstGeom prst="line">
          <a:avLst/>
        </a:prstGeom>
        <a:solidFill>
          <a:schemeClr val="accent2">
            <a:hueOff val="587745"/>
            <a:satOff val="-29060"/>
            <a:lumOff val="2059"/>
            <a:alphaOff val="0"/>
          </a:schemeClr>
        </a:solidFill>
        <a:ln w="25400" cap="flat" cmpd="sng" algn="ctr">
          <a:solidFill>
            <a:schemeClr val="accent2">
              <a:hueOff val="587745"/>
              <a:satOff val="-29060"/>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0F0D41-5E13-4819-8C44-3186C9F3DC63}">
      <dsp:nvSpPr>
        <dsp:cNvPr id="0" name=""/>
        <dsp:cNvSpPr/>
      </dsp:nvSpPr>
      <dsp:spPr>
        <a:xfrm>
          <a:off x="0" y="2064857"/>
          <a:ext cx="8258990" cy="206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baseline="0" dirty="0"/>
            <a:t>For businesses to thrive in the digital age, they must </a:t>
          </a:r>
          <a:r>
            <a:rPr lang="en-US" sz="2400" b="0" kern="1200" baseline="0" dirty="0"/>
            <a:t>harness the power of networks</a:t>
          </a:r>
          <a:r>
            <a:rPr lang="en-US" sz="2400" kern="1200" baseline="0" dirty="0"/>
            <a:t>, utilize digital networks to reinvent their </a:t>
          </a:r>
          <a:r>
            <a:rPr lang="en-US" sz="2400" b="1" kern="1200" baseline="0" dirty="0"/>
            <a:t>business models</a:t>
          </a:r>
          <a:r>
            <a:rPr lang="en-US" sz="2400" kern="1200" baseline="0" dirty="0"/>
            <a:t>, change their </a:t>
          </a:r>
          <a:r>
            <a:rPr lang="en-US" sz="2400" b="1" kern="1200" baseline="0" dirty="0"/>
            <a:t>internal processes</a:t>
          </a:r>
          <a:r>
            <a:rPr lang="en-US" sz="2400" kern="1200" baseline="0" dirty="0"/>
            <a:t>, and adapt the way they </a:t>
          </a:r>
          <a:r>
            <a:rPr lang="en-US" sz="2400" b="1" kern="1200" baseline="0" dirty="0"/>
            <a:t>reach out to customers</a:t>
          </a:r>
          <a:r>
            <a:rPr lang="en-US" sz="2400" kern="1200" baseline="0" dirty="0"/>
            <a:t>.</a:t>
          </a:r>
          <a:endParaRPr lang="en-US" sz="2400" kern="1200" dirty="0"/>
        </a:p>
      </dsp:txBody>
      <dsp:txXfrm>
        <a:off x="0" y="2064857"/>
        <a:ext cx="8258990" cy="2061834"/>
      </dsp:txXfrm>
    </dsp:sp>
    <dsp:sp modelId="{D3942BC7-926A-47EB-B13E-A9864BB35B05}">
      <dsp:nvSpPr>
        <dsp:cNvPr id="0" name=""/>
        <dsp:cNvSpPr/>
      </dsp:nvSpPr>
      <dsp:spPr>
        <a:xfrm>
          <a:off x="0" y="4126692"/>
          <a:ext cx="8258990" cy="0"/>
        </a:xfrm>
        <a:prstGeom prst="line">
          <a:avLst/>
        </a:prstGeom>
        <a:solidFill>
          <a:schemeClr val="accent2">
            <a:hueOff val="1175490"/>
            <a:satOff val="-58120"/>
            <a:lumOff val="4118"/>
            <a:alphaOff val="0"/>
          </a:schemeClr>
        </a:solidFill>
        <a:ln w="25400" cap="flat" cmpd="sng" algn="ctr">
          <a:solidFill>
            <a:schemeClr val="accent2">
              <a:hueOff val="1175490"/>
              <a:satOff val="-58120"/>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7E9564-F541-485B-B83B-C39AFAAC0698}">
      <dsp:nvSpPr>
        <dsp:cNvPr id="0" name=""/>
        <dsp:cNvSpPr/>
      </dsp:nvSpPr>
      <dsp:spPr>
        <a:xfrm>
          <a:off x="0" y="4126692"/>
          <a:ext cx="8258990" cy="206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baseline="0" dirty="0"/>
            <a:t>Adapting successfully to networks in all these fields is called </a:t>
          </a:r>
          <a:r>
            <a:rPr lang="en-US" sz="2400" i="1" kern="1200" baseline="0" dirty="0"/>
            <a:t>Digital Transformation</a:t>
          </a:r>
          <a:r>
            <a:rPr lang="en-US" sz="2400" kern="1200" baseline="0" dirty="0"/>
            <a:t>. </a:t>
          </a:r>
          <a:endParaRPr lang="en-US" sz="2400" kern="1200" dirty="0"/>
        </a:p>
      </dsp:txBody>
      <dsp:txXfrm>
        <a:off x="0" y="4126692"/>
        <a:ext cx="8258990" cy="2061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3A2B6A-E9B1-4078-BDF9-14AA740A0A4E}">
      <dsp:nvSpPr>
        <dsp:cNvPr id="0" name=""/>
        <dsp:cNvSpPr/>
      </dsp:nvSpPr>
      <dsp:spPr>
        <a:xfrm>
          <a:off x="0" y="2071"/>
          <a:ext cx="468630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F91FD6-E938-4321-AD31-1CEDB56BB9EE}">
      <dsp:nvSpPr>
        <dsp:cNvPr id="0" name=""/>
        <dsp:cNvSpPr/>
      </dsp:nvSpPr>
      <dsp:spPr>
        <a:xfrm>
          <a:off x="0" y="2071"/>
          <a:ext cx="4686300" cy="1412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baseline="0" dirty="0"/>
            <a:t>Networks are inherently </a:t>
          </a:r>
          <a:r>
            <a:rPr lang="en-US" sz="2600" kern="1200" baseline="0" dirty="0">
              <a:solidFill>
                <a:srgbClr val="FF0000"/>
              </a:solidFill>
            </a:rPr>
            <a:t>creative</a:t>
          </a:r>
          <a:r>
            <a:rPr lang="en-US" sz="2600" kern="1200" baseline="0" dirty="0"/>
            <a:t>.</a:t>
          </a:r>
          <a:endParaRPr lang="en-US" sz="2600" kern="1200" dirty="0"/>
        </a:p>
      </dsp:txBody>
      <dsp:txXfrm>
        <a:off x="0" y="2071"/>
        <a:ext cx="4686300" cy="1412684"/>
      </dsp:txXfrm>
    </dsp:sp>
    <dsp:sp modelId="{EFA8A7DE-5934-4F5B-B1A5-37DB1783A638}">
      <dsp:nvSpPr>
        <dsp:cNvPr id="0" name=""/>
        <dsp:cNvSpPr/>
      </dsp:nvSpPr>
      <dsp:spPr>
        <a:xfrm>
          <a:off x="0" y="1414756"/>
          <a:ext cx="4686300" cy="0"/>
        </a:xfrm>
        <a:prstGeom prst="line">
          <a:avLst/>
        </a:prstGeom>
        <a:solidFill>
          <a:schemeClr val="accent2">
            <a:hueOff val="587745"/>
            <a:satOff val="-29060"/>
            <a:lumOff val="2059"/>
            <a:alphaOff val="0"/>
          </a:schemeClr>
        </a:solidFill>
        <a:ln w="25400" cap="flat" cmpd="sng" algn="ctr">
          <a:solidFill>
            <a:schemeClr val="accent2">
              <a:hueOff val="587745"/>
              <a:satOff val="-29060"/>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0F0D41-5E13-4819-8C44-3186C9F3DC63}">
      <dsp:nvSpPr>
        <dsp:cNvPr id="0" name=""/>
        <dsp:cNvSpPr/>
      </dsp:nvSpPr>
      <dsp:spPr>
        <a:xfrm>
          <a:off x="0" y="1414756"/>
          <a:ext cx="4686300" cy="1412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baseline="0" dirty="0"/>
            <a:t>Networks are </a:t>
          </a:r>
          <a:r>
            <a:rPr lang="en-US" sz="2600" kern="1200" baseline="0" dirty="0">
              <a:solidFill>
                <a:srgbClr val="FF0000"/>
              </a:solidFill>
            </a:rPr>
            <a:t>flexible</a:t>
          </a:r>
          <a:r>
            <a:rPr lang="en-US" sz="2600" kern="1200" baseline="0" dirty="0"/>
            <a:t> and </a:t>
          </a:r>
          <a:r>
            <a:rPr lang="en-US" sz="2600" kern="1200" baseline="0" dirty="0">
              <a:solidFill>
                <a:srgbClr val="FF0000"/>
              </a:solidFill>
            </a:rPr>
            <a:t>adaptive</a:t>
          </a:r>
          <a:r>
            <a:rPr lang="en-US" sz="2600" kern="1200" baseline="0" dirty="0"/>
            <a:t>.</a:t>
          </a:r>
          <a:endParaRPr lang="en-US" sz="2600" kern="1200" dirty="0"/>
        </a:p>
      </dsp:txBody>
      <dsp:txXfrm>
        <a:off x="0" y="1414756"/>
        <a:ext cx="4686300" cy="1412684"/>
      </dsp:txXfrm>
    </dsp:sp>
    <dsp:sp modelId="{D3942BC7-926A-47EB-B13E-A9864BB35B05}">
      <dsp:nvSpPr>
        <dsp:cNvPr id="0" name=""/>
        <dsp:cNvSpPr/>
      </dsp:nvSpPr>
      <dsp:spPr>
        <a:xfrm>
          <a:off x="0" y="2827440"/>
          <a:ext cx="4686300" cy="0"/>
        </a:xfrm>
        <a:prstGeom prst="line">
          <a:avLst/>
        </a:prstGeom>
        <a:solidFill>
          <a:schemeClr val="accent2">
            <a:hueOff val="1175490"/>
            <a:satOff val="-58120"/>
            <a:lumOff val="4118"/>
            <a:alphaOff val="0"/>
          </a:schemeClr>
        </a:solidFill>
        <a:ln w="25400" cap="flat" cmpd="sng" algn="ctr">
          <a:solidFill>
            <a:schemeClr val="accent2">
              <a:hueOff val="1175490"/>
              <a:satOff val="-58120"/>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7E9564-F541-485B-B83B-C39AFAAC0698}">
      <dsp:nvSpPr>
        <dsp:cNvPr id="0" name=""/>
        <dsp:cNvSpPr/>
      </dsp:nvSpPr>
      <dsp:spPr>
        <a:xfrm>
          <a:off x="0" y="2827440"/>
          <a:ext cx="4686300" cy="1412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baseline="0" dirty="0"/>
            <a:t>Networks have no central command control (they  are </a:t>
          </a:r>
          <a:r>
            <a:rPr lang="en-US" sz="2600" kern="1200" baseline="0" dirty="0">
              <a:solidFill>
                <a:srgbClr val="FF0000"/>
              </a:solidFill>
            </a:rPr>
            <a:t>self-organised</a:t>
          </a:r>
          <a:r>
            <a:rPr lang="en-US" sz="2600" kern="1200" baseline="0" dirty="0"/>
            <a:t>).</a:t>
          </a:r>
          <a:endParaRPr lang="en-US" sz="2600" kern="1200" dirty="0"/>
        </a:p>
      </dsp:txBody>
      <dsp:txXfrm>
        <a:off x="0" y="2827440"/>
        <a:ext cx="4686300" cy="14126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776BA-6CE4-4629-8613-3753C0C97AB2}">
      <dsp:nvSpPr>
        <dsp:cNvPr id="0" name=""/>
        <dsp:cNvSpPr/>
      </dsp:nvSpPr>
      <dsp:spPr>
        <a:xfrm>
          <a:off x="0" y="0"/>
          <a:ext cx="2858691" cy="2858691"/>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44A06-3964-4879-A3FF-4F5C868E8649}">
      <dsp:nvSpPr>
        <dsp:cNvPr id="0" name=""/>
        <dsp:cNvSpPr/>
      </dsp:nvSpPr>
      <dsp:spPr>
        <a:xfrm>
          <a:off x="1429345" y="0"/>
          <a:ext cx="6571654" cy="2858691"/>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Business Models</a:t>
          </a:r>
          <a:endParaRPr lang="en-CA" sz="2000" kern="1200"/>
        </a:p>
      </dsp:txBody>
      <dsp:txXfrm>
        <a:off x="1429345" y="0"/>
        <a:ext cx="6571654" cy="457390"/>
      </dsp:txXfrm>
    </dsp:sp>
    <dsp:sp modelId="{C0E92997-1278-40EF-BD4A-DB2A0A0AF8A9}">
      <dsp:nvSpPr>
        <dsp:cNvPr id="0" name=""/>
        <dsp:cNvSpPr/>
      </dsp:nvSpPr>
      <dsp:spPr>
        <a:xfrm>
          <a:off x="300162" y="457390"/>
          <a:ext cx="2258365" cy="2258365"/>
        </a:xfrm>
        <a:prstGeom prst="pie">
          <a:avLst>
            <a:gd name="adj1" fmla="val 5400000"/>
            <a:gd name="adj2" fmla="val 16200000"/>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FB4556-9422-4408-8B22-C83C570FEA77}">
      <dsp:nvSpPr>
        <dsp:cNvPr id="0" name=""/>
        <dsp:cNvSpPr/>
      </dsp:nvSpPr>
      <dsp:spPr>
        <a:xfrm>
          <a:off x="1429345" y="457390"/>
          <a:ext cx="6571654" cy="2258365"/>
        </a:xfrm>
        <a:prstGeom prst="rect">
          <a:avLst/>
        </a:prstGeom>
        <a:solidFill>
          <a:schemeClr val="lt1">
            <a:alpha val="90000"/>
            <a:hueOff val="0"/>
            <a:satOff val="0"/>
            <a:lumOff val="0"/>
            <a:alphaOff val="0"/>
          </a:schemeClr>
        </a:solidFill>
        <a:ln w="25400" cap="flat" cmpd="sng" algn="ctr">
          <a:solidFill>
            <a:schemeClr val="accent5">
              <a:hueOff val="-2483469"/>
              <a:satOff val="9953"/>
              <a:lumOff val="21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Cultures &amp; Processes</a:t>
          </a:r>
          <a:endParaRPr lang="en-CA" sz="2000" kern="1200"/>
        </a:p>
      </dsp:txBody>
      <dsp:txXfrm>
        <a:off x="1429345" y="457390"/>
        <a:ext cx="6571654" cy="457390"/>
      </dsp:txXfrm>
    </dsp:sp>
    <dsp:sp modelId="{0793E0C8-26BF-4796-BC91-7F75545B64ED}">
      <dsp:nvSpPr>
        <dsp:cNvPr id="0" name=""/>
        <dsp:cNvSpPr/>
      </dsp:nvSpPr>
      <dsp:spPr>
        <a:xfrm>
          <a:off x="600325" y="914781"/>
          <a:ext cx="1658040" cy="1658040"/>
        </a:xfrm>
        <a:prstGeom prst="pie">
          <a:avLst>
            <a:gd name="adj1" fmla="val 5400000"/>
            <a:gd name="adj2" fmla="val 1620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BC1AA-95A7-4632-9AF6-F3B985E386E5}">
      <dsp:nvSpPr>
        <dsp:cNvPr id="0" name=""/>
        <dsp:cNvSpPr/>
      </dsp:nvSpPr>
      <dsp:spPr>
        <a:xfrm>
          <a:off x="1429345" y="914781"/>
          <a:ext cx="6571654" cy="165804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Brand &amp; Customer Experience</a:t>
          </a:r>
          <a:endParaRPr lang="en-CA" sz="2000" kern="1200" dirty="0"/>
        </a:p>
      </dsp:txBody>
      <dsp:txXfrm>
        <a:off x="1429345" y="914781"/>
        <a:ext cx="6571654" cy="457390"/>
      </dsp:txXfrm>
    </dsp:sp>
    <dsp:sp modelId="{122217B6-A452-409A-81D9-E9BD7C594352}">
      <dsp:nvSpPr>
        <dsp:cNvPr id="0" name=""/>
        <dsp:cNvSpPr/>
      </dsp:nvSpPr>
      <dsp:spPr>
        <a:xfrm>
          <a:off x="900487" y="1372171"/>
          <a:ext cx="1057715" cy="1057715"/>
        </a:xfrm>
        <a:prstGeom prst="pie">
          <a:avLst>
            <a:gd name="adj1" fmla="val 5400000"/>
            <a:gd name="adj2" fmla="val 16200000"/>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F353CC-3789-4036-A565-6ECE88962A5D}">
      <dsp:nvSpPr>
        <dsp:cNvPr id="0" name=""/>
        <dsp:cNvSpPr/>
      </dsp:nvSpPr>
      <dsp:spPr>
        <a:xfrm>
          <a:off x="1429345" y="1372171"/>
          <a:ext cx="6571654" cy="1057715"/>
        </a:xfrm>
        <a:prstGeom prst="rect">
          <a:avLst/>
        </a:prstGeom>
        <a:solidFill>
          <a:schemeClr val="lt1">
            <a:alpha val="90000"/>
            <a:hueOff val="0"/>
            <a:satOff val="0"/>
            <a:lumOff val="0"/>
            <a:alphaOff val="0"/>
          </a:schemeClr>
        </a:solidFill>
        <a:ln w="25400" cap="flat" cmpd="sng" algn="ctr">
          <a:solidFill>
            <a:schemeClr val="accent5">
              <a:hueOff val="-7450407"/>
              <a:satOff val="29858"/>
              <a:lumOff val="647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Data Management</a:t>
          </a:r>
          <a:endParaRPr lang="en-CA" sz="2000" kern="1200" dirty="0"/>
        </a:p>
      </dsp:txBody>
      <dsp:txXfrm>
        <a:off x="1429345" y="1372171"/>
        <a:ext cx="6571654" cy="457390"/>
      </dsp:txXfrm>
    </dsp:sp>
    <dsp:sp modelId="{059EAF7F-E2A8-43B8-BEB0-AE6725CF3764}">
      <dsp:nvSpPr>
        <dsp:cNvPr id="0" name=""/>
        <dsp:cNvSpPr/>
      </dsp:nvSpPr>
      <dsp:spPr>
        <a:xfrm>
          <a:off x="1200650" y="1829562"/>
          <a:ext cx="457390" cy="457390"/>
        </a:xfrm>
        <a:prstGeom prst="pie">
          <a:avLst>
            <a:gd name="adj1" fmla="val 5400000"/>
            <a:gd name="adj2" fmla="val 1620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E2178F-F26A-4294-99B4-8ABB48FEC84F}">
      <dsp:nvSpPr>
        <dsp:cNvPr id="0" name=""/>
        <dsp:cNvSpPr/>
      </dsp:nvSpPr>
      <dsp:spPr>
        <a:xfrm>
          <a:off x="1429345" y="1829562"/>
          <a:ext cx="6571654" cy="45739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Innovation</a:t>
          </a:r>
          <a:endParaRPr lang="en-CA" sz="2000" kern="1200" dirty="0"/>
        </a:p>
      </dsp:txBody>
      <dsp:txXfrm>
        <a:off x="1429345" y="1829562"/>
        <a:ext cx="6571654" cy="4573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776BA-6CE4-4629-8613-3753C0C97AB2}">
      <dsp:nvSpPr>
        <dsp:cNvPr id="0" name=""/>
        <dsp:cNvSpPr/>
      </dsp:nvSpPr>
      <dsp:spPr>
        <a:xfrm>
          <a:off x="0" y="0"/>
          <a:ext cx="2858691" cy="2858691"/>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44A06-3964-4879-A3FF-4F5C868E8649}">
      <dsp:nvSpPr>
        <dsp:cNvPr id="0" name=""/>
        <dsp:cNvSpPr/>
      </dsp:nvSpPr>
      <dsp:spPr>
        <a:xfrm>
          <a:off x="1429345" y="0"/>
          <a:ext cx="6571654" cy="2858691"/>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Business Models</a:t>
          </a:r>
          <a:endParaRPr lang="en-CA" sz="2000" kern="1200"/>
        </a:p>
      </dsp:txBody>
      <dsp:txXfrm>
        <a:off x="1429345" y="0"/>
        <a:ext cx="6571654" cy="457390"/>
      </dsp:txXfrm>
    </dsp:sp>
    <dsp:sp modelId="{C0E92997-1278-40EF-BD4A-DB2A0A0AF8A9}">
      <dsp:nvSpPr>
        <dsp:cNvPr id="0" name=""/>
        <dsp:cNvSpPr/>
      </dsp:nvSpPr>
      <dsp:spPr>
        <a:xfrm>
          <a:off x="300162" y="457390"/>
          <a:ext cx="2258365" cy="2258365"/>
        </a:xfrm>
        <a:prstGeom prst="pie">
          <a:avLst>
            <a:gd name="adj1" fmla="val 5400000"/>
            <a:gd name="adj2" fmla="val 16200000"/>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FB4556-9422-4408-8B22-C83C570FEA77}">
      <dsp:nvSpPr>
        <dsp:cNvPr id="0" name=""/>
        <dsp:cNvSpPr/>
      </dsp:nvSpPr>
      <dsp:spPr>
        <a:xfrm>
          <a:off x="1429345" y="457390"/>
          <a:ext cx="6571654" cy="2258365"/>
        </a:xfrm>
        <a:prstGeom prst="rect">
          <a:avLst/>
        </a:prstGeom>
        <a:solidFill>
          <a:schemeClr val="lt1">
            <a:alpha val="90000"/>
            <a:hueOff val="0"/>
            <a:satOff val="0"/>
            <a:lumOff val="0"/>
            <a:alphaOff val="0"/>
          </a:schemeClr>
        </a:solidFill>
        <a:ln w="25400" cap="flat" cmpd="sng" algn="ctr">
          <a:solidFill>
            <a:schemeClr val="accent5">
              <a:hueOff val="-2483469"/>
              <a:satOff val="9953"/>
              <a:lumOff val="21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Cultures &amp; Processes</a:t>
          </a:r>
          <a:endParaRPr lang="en-CA" sz="2000" kern="1200"/>
        </a:p>
      </dsp:txBody>
      <dsp:txXfrm>
        <a:off x="1429345" y="457390"/>
        <a:ext cx="6571654" cy="457390"/>
      </dsp:txXfrm>
    </dsp:sp>
    <dsp:sp modelId="{0793E0C8-26BF-4796-BC91-7F75545B64ED}">
      <dsp:nvSpPr>
        <dsp:cNvPr id="0" name=""/>
        <dsp:cNvSpPr/>
      </dsp:nvSpPr>
      <dsp:spPr>
        <a:xfrm>
          <a:off x="600325" y="914781"/>
          <a:ext cx="1658040" cy="1658040"/>
        </a:xfrm>
        <a:prstGeom prst="pie">
          <a:avLst>
            <a:gd name="adj1" fmla="val 5400000"/>
            <a:gd name="adj2" fmla="val 1620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BC1AA-95A7-4632-9AF6-F3B985E386E5}">
      <dsp:nvSpPr>
        <dsp:cNvPr id="0" name=""/>
        <dsp:cNvSpPr/>
      </dsp:nvSpPr>
      <dsp:spPr>
        <a:xfrm>
          <a:off x="1429345" y="914781"/>
          <a:ext cx="6571654" cy="165804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Brand &amp; Customer Experience</a:t>
          </a:r>
          <a:endParaRPr lang="en-CA" sz="2000" kern="1200" dirty="0"/>
        </a:p>
      </dsp:txBody>
      <dsp:txXfrm>
        <a:off x="1429345" y="914781"/>
        <a:ext cx="6571654" cy="457390"/>
      </dsp:txXfrm>
    </dsp:sp>
    <dsp:sp modelId="{122217B6-A452-409A-81D9-E9BD7C594352}">
      <dsp:nvSpPr>
        <dsp:cNvPr id="0" name=""/>
        <dsp:cNvSpPr/>
      </dsp:nvSpPr>
      <dsp:spPr>
        <a:xfrm>
          <a:off x="900487" y="1372171"/>
          <a:ext cx="1057715" cy="1057715"/>
        </a:xfrm>
        <a:prstGeom prst="pie">
          <a:avLst>
            <a:gd name="adj1" fmla="val 5400000"/>
            <a:gd name="adj2" fmla="val 16200000"/>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F353CC-3789-4036-A565-6ECE88962A5D}">
      <dsp:nvSpPr>
        <dsp:cNvPr id="0" name=""/>
        <dsp:cNvSpPr/>
      </dsp:nvSpPr>
      <dsp:spPr>
        <a:xfrm>
          <a:off x="1429345" y="1372171"/>
          <a:ext cx="6571654" cy="1057715"/>
        </a:xfrm>
        <a:prstGeom prst="rect">
          <a:avLst/>
        </a:prstGeom>
        <a:solidFill>
          <a:schemeClr val="lt1">
            <a:alpha val="90000"/>
            <a:hueOff val="0"/>
            <a:satOff val="0"/>
            <a:lumOff val="0"/>
            <a:alphaOff val="0"/>
          </a:schemeClr>
        </a:solidFill>
        <a:ln w="25400" cap="flat" cmpd="sng" algn="ctr">
          <a:solidFill>
            <a:schemeClr val="accent5">
              <a:hueOff val="-7450407"/>
              <a:satOff val="29858"/>
              <a:lumOff val="647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Data Management</a:t>
          </a:r>
          <a:endParaRPr lang="en-CA" sz="2000" kern="1200" dirty="0"/>
        </a:p>
      </dsp:txBody>
      <dsp:txXfrm>
        <a:off x="1429345" y="1372171"/>
        <a:ext cx="6571654" cy="457390"/>
      </dsp:txXfrm>
    </dsp:sp>
    <dsp:sp modelId="{059EAF7F-E2A8-43B8-BEB0-AE6725CF3764}">
      <dsp:nvSpPr>
        <dsp:cNvPr id="0" name=""/>
        <dsp:cNvSpPr/>
      </dsp:nvSpPr>
      <dsp:spPr>
        <a:xfrm>
          <a:off x="1200650" y="1829562"/>
          <a:ext cx="457390" cy="457390"/>
        </a:xfrm>
        <a:prstGeom prst="pie">
          <a:avLst>
            <a:gd name="adj1" fmla="val 5400000"/>
            <a:gd name="adj2" fmla="val 1620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E2178F-F26A-4294-99B4-8ABB48FEC84F}">
      <dsp:nvSpPr>
        <dsp:cNvPr id="0" name=""/>
        <dsp:cNvSpPr/>
      </dsp:nvSpPr>
      <dsp:spPr>
        <a:xfrm>
          <a:off x="1429345" y="1829562"/>
          <a:ext cx="6571654" cy="45739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Innovation</a:t>
          </a:r>
          <a:endParaRPr lang="en-CA" sz="2000" kern="1200" dirty="0"/>
        </a:p>
      </dsp:txBody>
      <dsp:txXfrm>
        <a:off x="1429345" y="1829562"/>
        <a:ext cx="6571654" cy="45739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65F931DD-9378-4069-ACD9-48BF2972C085}" type="slidenum">
              <a:rPr lang="en-CA" smtClean="0"/>
              <a:t>16</a:t>
            </a:fld>
            <a:endParaRPr lang="en-CA"/>
          </a:p>
        </p:txBody>
      </p:sp>
    </p:spTree>
    <p:extLst>
      <p:ext uri="{BB962C8B-B14F-4D97-AF65-F5344CB8AC3E}">
        <p14:creationId xmlns:p14="http://schemas.microsoft.com/office/powerpoint/2010/main" val="5710856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11/06/2020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11/06/2020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11/06/2020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11/06/2020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11/06/2020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DmO4Ellgmd0"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835696" y="1556792"/>
            <a:ext cx="7772400" cy="1470025"/>
          </a:xfrm>
        </p:spPr>
        <p:txBody>
          <a:bodyPr/>
          <a:lstStyle/>
          <a:p>
            <a:pPr marL="0" indent="0">
              <a:buNone/>
            </a:pPr>
            <a:r>
              <a:rPr lang="en-US" altLang="en-US" sz="3200" b="1" dirty="0"/>
              <a:t>Developing Innovation </a:t>
            </a:r>
            <a:br>
              <a:rPr lang="en-US" altLang="en-US" sz="3200" b="1" dirty="0"/>
            </a:br>
            <a:r>
              <a:rPr lang="en-US" altLang="en-US" sz="3200" b="1" dirty="0"/>
              <a:t>and </a:t>
            </a:r>
            <a:br>
              <a:rPr lang="en-US" altLang="en-US" sz="3200" b="1" dirty="0"/>
            </a:br>
            <a:r>
              <a:rPr lang="en-US" altLang="en-US" sz="3200" b="1" dirty="0"/>
              <a:t>Creativity for Business Advantage</a:t>
            </a:r>
            <a:br>
              <a:rPr lang="en-US" altLang="en-US" sz="3200" b="1" dirty="0"/>
            </a:br>
            <a:r>
              <a:rPr lang="en-US" altLang="en-US" sz="4000" b="1" dirty="0">
                <a:solidFill>
                  <a:srgbClr val="FF0000"/>
                </a:solidFill>
              </a:rPr>
              <a:t>Week 7 (Part 1)</a:t>
            </a:r>
            <a:br>
              <a:rPr lang="en-US" altLang="en-US" sz="4000" b="1" dirty="0">
                <a:solidFill>
                  <a:srgbClr val="FF0000"/>
                </a:solidFill>
              </a:rPr>
            </a:br>
            <a:r>
              <a:rPr lang="en-US" sz="3600" dirty="0">
                <a:latin typeface="Tahoma" panose="020B0604030504040204" pitchFamily="34" charset="0"/>
                <a:ea typeface="Tahoma" panose="020B0604030504040204" pitchFamily="34" charset="0"/>
                <a:cs typeface="Tahoma" panose="020B0604030504040204" pitchFamily="34" charset="0"/>
              </a:rPr>
              <a:t>Digital Revolution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66CF47-FF5E-C74E-A05F-A75ECA90AC6B}"/>
              </a:ext>
            </a:extLst>
          </p:cNvPr>
          <p:cNvSpPr>
            <a:spLocks noGrp="1"/>
          </p:cNvSpPr>
          <p:nvPr>
            <p:ph idx="1"/>
          </p:nvPr>
        </p:nvSpPr>
        <p:spPr>
          <a:xfrm>
            <a:off x="179512" y="980728"/>
            <a:ext cx="8600635" cy="4351338"/>
          </a:xfrm>
        </p:spPr>
        <p:txBody>
          <a:bodyPr/>
          <a:lstStyle/>
          <a:p>
            <a:r>
              <a:rPr lang="en-GB" sz="1800" dirty="0"/>
              <a:t>Week 1 (Introduction to DIB)</a:t>
            </a:r>
          </a:p>
          <a:p>
            <a:r>
              <a:rPr lang="en-GB" sz="1800" dirty="0"/>
              <a:t>Week 2 (Creativity, Innovation, and Entrepreneurship".</a:t>
            </a:r>
          </a:p>
          <a:p>
            <a:r>
              <a:rPr lang="en-GB" sz="1800" dirty="0"/>
              <a:t>Week 3: </a:t>
            </a:r>
            <a:r>
              <a:rPr lang="en-GB" sz="1800" b="1" i="1" dirty="0"/>
              <a:t>Part 1</a:t>
            </a:r>
            <a:r>
              <a:rPr lang="en-GB" sz="1800" dirty="0"/>
              <a:t>: </a:t>
            </a:r>
            <a:r>
              <a:rPr lang="en-GB" altLang="en-US" sz="1800" dirty="0"/>
              <a:t>Concepts &amp; techniques of innovation &amp; creativity &amp; </a:t>
            </a:r>
            <a:r>
              <a:rPr lang="en-GB" altLang="en-US" sz="1800" b="1" i="1" dirty="0"/>
              <a:t>Part 2</a:t>
            </a:r>
            <a:r>
              <a:rPr lang="en-GB" altLang="en-US" sz="1800" dirty="0"/>
              <a:t>: </a:t>
            </a:r>
            <a:r>
              <a:rPr lang="en-US" altLang="en-US" sz="1800" dirty="0"/>
              <a:t> New-Product Development and Product  Life-Cycle Strategies</a:t>
            </a:r>
          </a:p>
          <a:p>
            <a:r>
              <a:rPr lang="en-US" sz="1800" dirty="0"/>
              <a:t>Week 4: </a:t>
            </a:r>
            <a:r>
              <a:rPr lang="en-GB" sz="1800" b="1" i="1" dirty="0"/>
              <a:t>Part 1</a:t>
            </a:r>
            <a:r>
              <a:rPr lang="en-GB" sz="1800" dirty="0"/>
              <a:t>: </a:t>
            </a:r>
            <a:r>
              <a:rPr lang="en-GB" altLang="en-US" sz="1800" dirty="0"/>
              <a:t>Concepts &amp; techniques of innovation &amp; creativity &amp; </a:t>
            </a:r>
            <a:r>
              <a:rPr lang="en-GB" altLang="en-US" sz="1800" b="1" i="1" dirty="0"/>
              <a:t>Part 2</a:t>
            </a:r>
            <a:r>
              <a:rPr lang="en-GB" altLang="en-US" sz="1800" dirty="0"/>
              <a:t>: </a:t>
            </a:r>
            <a:r>
              <a:rPr lang="en-US" altLang="en-US" sz="1800" dirty="0"/>
              <a:t> New-Product Development and Product  Life-Cycle Strategies</a:t>
            </a:r>
          </a:p>
          <a:p>
            <a:r>
              <a:rPr lang="en-US" sz="1800" dirty="0"/>
              <a:t>Week 5: </a:t>
            </a:r>
            <a:r>
              <a:rPr lang="en-GB" sz="1800" b="1" i="1" dirty="0"/>
              <a:t>Part 1</a:t>
            </a:r>
            <a:r>
              <a:rPr lang="en-GB" sz="1800" dirty="0"/>
              <a:t>: </a:t>
            </a:r>
            <a:r>
              <a:rPr lang="en-GB" altLang="en-US" sz="1800" dirty="0"/>
              <a:t>Innovation, Growth &amp; Competition &amp; </a:t>
            </a:r>
            <a:r>
              <a:rPr lang="en-GB" altLang="en-US" sz="1800" b="1" i="1" dirty="0"/>
              <a:t>Part 2</a:t>
            </a:r>
            <a:r>
              <a:rPr lang="en-GB" altLang="en-US" sz="1800" dirty="0"/>
              <a:t>:</a:t>
            </a:r>
            <a:r>
              <a:rPr lang="en-US" altLang="en-US" sz="1800" b="1" dirty="0"/>
              <a:t> </a:t>
            </a:r>
            <a:r>
              <a:rPr lang="en-US" altLang="en-US" sz="1800" dirty="0"/>
              <a:t>Open and Closed Innovation</a:t>
            </a:r>
          </a:p>
          <a:p>
            <a:r>
              <a:rPr lang="en-US" sz="1800" dirty="0"/>
              <a:t>Week 6: </a:t>
            </a:r>
            <a:r>
              <a:rPr lang="en-GB" sz="1800" b="1" i="1" dirty="0"/>
              <a:t>Part 1</a:t>
            </a:r>
            <a:r>
              <a:rPr lang="en-GB" sz="1800" dirty="0"/>
              <a:t>: </a:t>
            </a:r>
            <a:r>
              <a:rPr lang="cs-CZ" altLang="en-US" sz="1800" dirty="0">
                <a:latin typeface="Tahoma" panose="020B0604030504040204" pitchFamily="34" charset="0"/>
                <a:ea typeface="Tahoma" panose="020B0604030504040204" pitchFamily="34" charset="0"/>
                <a:cs typeface="Tahoma" panose="020B0604030504040204" pitchFamily="34" charset="0"/>
              </a:rPr>
              <a:t>Disruptive </a:t>
            </a:r>
            <a:r>
              <a:rPr lang="en-GB" altLang="en-US" sz="1800" dirty="0">
                <a:latin typeface="Tahoma" panose="020B0604030504040204" pitchFamily="34" charset="0"/>
                <a:ea typeface="Tahoma" panose="020B0604030504040204" pitchFamily="34" charset="0"/>
                <a:cs typeface="Tahoma" panose="020B0604030504040204" pitchFamily="34" charset="0"/>
              </a:rPr>
              <a:t>I</a:t>
            </a:r>
            <a:r>
              <a:rPr lang="cs-CZ" altLang="en-US" sz="1800" dirty="0">
                <a:latin typeface="Tahoma" panose="020B0604030504040204" pitchFamily="34" charset="0"/>
                <a:ea typeface="Tahoma" panose="020B0604030504040204" pitchFamily="34" charset="0"/>
                <a:cs typeface="Tahoma" panose="020B0604030504040204" pitchFamily="34" charset="0"/>
              </a:rPr>
              <a:t>nnovations </a:t>
            </a:r>
            <a:r>
              <a:rPr lang="en-GB" altLang="en-US" sz="1800" dirty="0">
                <a:latin typeface="Tahoma" panose="020B0604030504040204" pitchFamily="34" charset="0"/>
                <a:ea typeface="Tahoma" panose="020B0604030504040204" pitchFamily="34" charset="0"/>
                <a:cs typeface="Tahoma" panose="020B0604030504040204" pitchFamily="34" charset="0"/>
              </a:rPr>
              <a:t>&amp; </a:t>
            </a:r>
            <a:r>
              <a:rPr lang="en-GB" sz="1800" b="1" i="1" dirty="0"/>
              <a:t>Part 2</a:t>
            </a:r>
            <a:r>
              <a:rPr lang="en-GB" sz="1800" dirty="0"/>
              <a:t>: </a:t>
            </a:r>
            <a:r>
              <a:rPr lang="cs-CZ" altLang="en-US" sz="1800" dirty="0">
                <a:latin typeface="Tahoma" panose="020B0604030504040204" pitchFamily="34" charset="0"/>
                <a:ea typeface="Tahoma" panose="020B0604030504040204" pitchFamily="34" charset="0"/>
                <a:cs typeface="Tahoma" panose="020B0604030504040204" pitchFamily="34" charset="0"/>
              </a:rPr>
              <a:t>Innovation Impulses</a:t>
            </a:r>
            <a:endParaRPr lang="en-GB" sz="1800" dirty="0"/>
          </a:p>
          <a:p>
            <a:pPr marL="0" indent="0">
              <a:buNone/>
            </a:pPr>
            <a:endParaRPr lang="en-GB" sz="1800" dirty="0"/>
          </a:p>
          <a:p>
            <a:pPr marL="0" indent="0">
              <a:buNone/>
            </a:pPr>
            <a:r>
              <a:rPr lang="en-GB" sz="1800" dirty="0"/>
              <a:t>This week we will look at: </a:t>
            </a:r>
          </a:p>
          <a:p>
            <a:pPr marL="0" indent="0">
              <a:buNone/>
            </a:pPr>
            <a:r>
              <a:rPr lang="en-GB" sz="1800" b="1" i="1" dirty="0"/>
              <a:t>	Part 1</a:t>
            </a:r>
            <a:r>
              <a:rPr lang="en-GB" sz="1800" dirty="0"/>
              <a:t>: </a:t>
            </a:r>
            <a:r>
              <a:rPr lang="en-US" sz="1800" b="1" u="sng" dirty="0">
                <a:latin typeface="Tahoma" panose="020B0604030504040204" pitchFamily="34" charset="0"/>
                <a:ea typeface="Tahoma" panose="020B0604030504040204" pitchFamily="34" charset="0"/>
                <a:cs typeface="Tahoma" panose="020B0604030504040204" pitchFamily="34" charset="0"/>
              </a:rPr>
              <a:t>Digital Revolution</a:t>
            </a:r>
          </a:p>
          <a:p>
            <a:pPr marL="0" indent="0">
              <a:buNone/>
            </a:pPr>
            <a:r>
              <a:rPr lang="en-GB" sz="1800" b="1" i="1" dirty="0"/>
              <a:t>	Part 2</a:t>
            </a:r>
            <a:r>
              <a:rPr lang="en-GB" sz="1800" dirty="0"/>
              <a:t>: Innovative </a:t>
            </a:r>
            <a:r>
              <a:rPr lang="en-GB" sz="1800" dirty="0" err="1"/>
              <a:t>eBusines</a:t>
            </a:r>
            <a:endParaRPr lang="en-GB" sz="1800" dirty="0"/>
          </a:p>
          <a:p>
            <a:pPr marL="0" indent="0">
              <a:buNone/>
            </a:pPr>
            <a:r>
              <a:rPr lang="en-GB" sz="1800" b="1" i="1" dirty="0"/>
              <a:t>	Part 3</a:t>
            </a:r>
            <a:r>
              <a:rPr lang="en-GB" sz="1800" dirty="0"/>
              <a:t>:  Digital Marketing</a:t>
            </a:r>
            <a:br>
              <a:rPr lang="en-US" sz="2000" b="1" dirty="0">
                <a:latin typeface="Tahoma" panose="020B0604030504040204" pitchFamily="34" charset="0"/>
                <a:ea typeface="Tahoma" panose="020B0604030504040204" pitchFamily="34" charset="0"/>
                <a:cs typeface="Tahoma" panose="020B0604030504040204" pitchFamily="34" charset="0"/>
              </a:rPr>
            </a:br>
            <a:endParaRPr lang="en-GB" sz="2000" dirty="0"/>
          </a:p>
          <a:p>
            <a:endParaRPr lang="en-GB" sz="2400" dirty="0"/>
          </a:p>
          <a:p>
            <a:endParaRPr lang="en-US" altLang="en-US" dirty="0"/>
          </a:p>
          <a:p>
            <a:endParaRPr lang="en-GB" dirty="0"/>
          </a:p>
          <a:p>
            <a:endParaRPr lang="en-GB" dirty="0"/>
          </a:p>
          <a:p>
            <a:endParaRPr lang="en-US" dirty="0"/>
          </a:p>
        </p:txBody>
      </p:sp>
      <p:sp>
        <p:nvSpPr>
          <p:cNvPr id="3" name="Title 2">
            <a:extLst>
              <a:ext uri="{FF2B5EF4-FFF2-40B4-BE49-F238E27FC236}">
                <a16:creationId xmlns:a16="http://schemas.microsoft.com/office/drawing/2014/main" id="{BABC5610-9DE5-8740-9F6C-DEDAFA183E44}"/>
              </a:ext>
            </a:extLst>
          </p:cNvPr>
          <p:cNvSpPr>
            <a:spLocks noGrp="1"/>
          </p:cNvSpPr>
          <p:nvPr>
            <p:ph type="title"/>
          </p:nvPr>
        </p:nvSpPr>
        <p:spPr>
          <a:xfrm>
            <a:off x="457200" y="8730"/>
            <a:ext cx="8229600" cy="1143000"/>
          </a:xfrm>
        </p:spPr>
        <p:txBody>
          <a:bodyPr/>
          <a:lstStyle/>
          <a:p>
            <a:r>
              <a:rPr lang="en-US" dirty="0"/>
              <a:t>Recap</a:t>
            </a:r>
          </a:p>
        </p:txBody>
      </p:sp>
    </p:spTree>
    <p:extLst>
      <p:ext uri="{BB962C8B-B14F-4D97-AF65-F5344CB8AC3E}">
        <p14:creationId xmlns:p14="http://schemas.microsoft.com/office/powerpoint/2010/main" val="3251484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66CF47-FF5E-C74E-A05F-A75ECA90AC6B}"/>
              </a:ext>
            </a:extLst>
          </p:cNvPr>
          <p:cNvSpPr>
            <a:spLocks noGrp="1"/>
          </p:cNvSpPr>
          <p:nvPr>
            <p:ph idx="1"/>
          </p:nvPr>
        </p:nvSpPr>
        <p:spPr>
          <a:xfrm>
            <a:off x="179512" y="980728"/>
            <a:ext cx="8600635" cy="4351338"/>
          </a:xfrm>
        </p:spPr>
        <p:txBody>
          <a:bodyPr/>
          <a:lstStyle/>
          <a:p>
            <a:r>
              <a:rPr lang="en-GB" sz="2000" dirty="0"/>
              <a:t>Week 1 (Introduction to DIB)</a:t>
            </a:r>
          </a:p>
          <a:p>
            <a:r>
              <a:rPr lang="en-GB" sz="2000" dirty="0"/>
              <a:t>Week 2 (Creativity, Innovation, and Entrepreneurship".</a:t>
            </a:r>
          </a:p>
          <a:p>
            <a:r>
              <a:rPr lang="en-GB" sz="2000" dirty="0"/>
              <a:t>Week 3: </a:t>
            </a:r>
            <a:r>
              <a:rPr lang="en-GB" sz="2000" b="1" i="1" dirty="0"/>
              <a:t>Part 1</a:t>
            </a:r>
            <a:r>
              <a:rPr lang="en-GB" sz="2000" dirty="0"/>
              <a:t>: </a:t>
            </a:r>
            <a:r>
              <a:rPr lang="en-GB" altLang="en-US" sz="2000" dirty="0"/>
              <a:t>Concepts &amp; techniques of innovation &amp; creativity &amp; </a:t>
            </a:r>
            <a:r>
              <a:rPr lang="en-GB" altLang="en-US" sz="2000" b="1" i="1" dirty="0"/>
              <a:t>Part 2</a:t>
            </a:r>
            <a:r>
              <a:rPr lang="en-GB" altLang="en-US" sz="2000" dirty="0"/>
              <a:t>: </a:t>
            </a:r>
            <a:r>
              <a:rPr lang="en-US" altLang="en-US" sz="2000" dirty="0"/>
              <a:t> New-Product Development and Product  Life-Cycle Strategies</a:t>
            </a:r>
          </a:p>
          <a:p>
            <a:r>
              <a:rPr lang="en-US" sz="2000" dirty="0"/>
              <a:t>Week 4: </a:t>
            </a:r>
            <a:r>
              <a:rPr lang="en-GB" sz="2000" b="1" i="1" dirty="0"/>
              <a:t>Part 1</a:t>
            </a:r>
            <a:r>
              <a:rPr lang="en-GB" sz="2000" dirty="0"/>
              <a:t>: </a:t>
            </a:r>
            <a:r>
              <a:rPr lang="en-GB" altLang="en-US" sz="2000" dirty="0"/>
              <a:t>Concepts &amp; techniques of innovation &amp; creativity &amp; </a:t>
            </a:r>
            <a:r>
              <a:rPr lang="en-GB" altLang="en-US" sz="2000" b="1" i="1" dirty="0"/>
              <a:t>Part 2</a:t>
            </a:r>
            <a:r>
              <a:rPr lang="en-GB" altLang="en-US" sz="2000" dirty="0"/>
              <a:t>: </a:t>
            </a:r>
            <a:r>
              <a:rPr lang="en-US" altLang="en-US" sz="2000" dirty="0"/>
              <a:t> New-Product Development and Product  Life-Cycle Strategies</a:t>
            </a:r>
          </a:p>
          <a:p>
            <a:r>
              <a:rPr lang="en-US" sz="2000" dirty="0"/>
              <a:t>Week 5: </a:t>
            </a:r>
            <a:r>
              <a:rPr lang="en-GB" sz="2000" b="1" i="1" dirty="0"/>
              <a:t>Part 1</a:t>
            </a:r>
            <a:r>
              <a:rPr lang="en-GB" sz="2000" dirty="0"/>
              <a:t>: </a:t>
            </a:r>
            <a:r>
              <a:rPr lang="en-GB" altLang="en-US" sz="2000" dirty="0"/>
              <a:t>Innovation, Growth &amp; Competition &amp; </a:t>
            </a:r>
            <a:r>
              <a:rPr lang="en-GB" altLang="en-US" sz="2000" b="1" i="1" dirty="0"/>
              <a:t>Part 2</a:t>
            </a:r>
            <a:r>
              <a:rPr lang="en-GB" altLang="en-US" sz="2000" dirty="0"/>
              <a:t>:</a:t>
            </a:r>
            <a:r>
              <a:rPr lang="en-US" altLang="en-US" sz="2000" b="1" dirty="0"/>
              <a:t> </a:t>
            </a:r>
            <a:r>
              <a:rPr lang="en-US" altLang="en-US" sz="2000" dirty="0"/>
              <a:t>Open and Closed Innovation</a:t>
            </a:r>
          </a:p>
          <a:p>
            <a:pPr marL="0" indent="0">
              <a:buNone/>
            </a:pPr>
            <a:endParaRPr lang="en-GB" sz="2000" dirty="0"/>
          </a:p>
          <a:p>
            <a:pPr marL="0" indent="0">
              <a:buNone/>
            </a:pPr>
            <a:r>
              <a:rPr lang="en-GB" sz="2000" dirty="0"/>
              <a:t>This week we will look at: </a:t>
            </a:r>
          </a:p>
          <a:p>
            <a:pPr marL="0" indent="0">
              <a:buNone/>
            </a:pPr>
            <a:r>
              <a:rPr lang="en-GB" sz="2000" b="1" i="1" dirty="0"/>
              <a:t>	Part 1</a:t>
            </a:r>
            <a:r>
              <a:rPr lang="en-GB" sz="2000" dirty="0"/>
              <a:t>: </a:t>
            </a:r>
            <a:r>
              <a:rPr lang="cs-CZ" altLang="en-US" sz="2000" dirty="0">
                <a:latin typeface="Tahoma" panose="020B0604030504040204" pitchFamily="34" charset="0"/>
                <a:ea typeface="Tahoma" panose="020B0604030504040204" pitchFamily="34" charset="0"/>
                <a:cs typeface="Tahoma" panose="020B0604030504040204" pitchFamily="34" charset="0"/>
              </a:rPr>
              <a:t>Disruptive </a:t>
            </a:r>
            <a:r>
              <a:rPr lang="en-GB" altLang="en-US" sz="2000" dirty="0">
                <a:latin typeface="Tahoma" panose="020B0604030504040204" pitchFamily="34" charset="0"/>
                <a:ea typeface="Tahoma" panose="020B0604030504040204" pitchFamily="34" charset="0"/>
                <a:cs typeface="Tahoma" panose="020B0604030504040204" pitchFamily="34" charset="0"/>
              </a:rPr>
              <a:t>I</a:t>
            </a:r>
            <a:r>
              <a:rPr lang="cs-CZ" altLang="en-US" sz="2000" dirty="0">
                <a:latin typeface="Tahoma" panose="020B0604030504040204" pitchFamily="34" charset="0"/>
                <a:ea typeface="Tahoma" panose="020B0604030504040204" pitchFamily="34" charset="0"/>
                <a:cs typeface="Tahoma" panose="020B0604030504040204" pitchFamily="34" charset="0"/>
              </a:rPr>
              <a:t>nnovations </a:t>
            </a: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000" b="1" i="1" dirty="0"/>
              <a:t>	Part 2</a:t>
            </a:r>
            <a:r>
              <a:rPr lang="en-GB" sz="2000" dirty="0"/>
              <a:t>: </a:t>
            </a:r>
            <a:r>
              <a:rPr lang="cs-CZ" altLang="en-US" sz="2000" b="1" u="sng" dirty="0">
                <a:latin typeface="Tahoma" panose="020B0604030504040204" pitchFamily="34" charset="0"/>
                <a:ea typeface="Tahoma" panose="020B0604030504040204" pitchFamily="34" charset="0"/>
                <a:cs typeface="Tahoma" panose="020B0604030504040204" pitchFamily="34" charset="0"/>
              </a:rPr>
              <a:t>Innovation Impulses</a:t>
            </a:r>
            <a:endParaRPr lang="en-GB" sz="2000" b="1" u="sng" dirty="0"/>
          </a:p>
          <a:p>
            <a:pPr marL="0" indent="0">
              <a:buNone/>
            </a:pPr>
            <a:br>
              <a:rPr lang="en-US" sz="2000" b="1" dirty="0">
                <a:latin typeface="Tahoma" panose="020B0604030504040204" pitchFamily="34" charset="0"/>
                <a:ea typeface="Tahoma" panose="020B0604030504040204" pitchFamily="34" charset="0"/>
                <a:cs typeface="Tahoma" panose="020B0604030504040204" pitchFamily="34" charset="0"/>
              </a:rPr>
            </a:br>
            <a:endParaRPr lang="en-GB" sz="2000" dirty="0"/>
          </a:p>
          <a:p>
            <a:endParaRPr lang="en-GB" sz="2400" dirty="0"/>
          </a:p>
          <a:p>
            <a:endParaRPr lang="en-US" altLang="en-US" dirty="0"/>
          </a:p>
          <a:p>
            <a:endParaRPr lang="en-GB" dirty="0"/>
          </a:p>
          <a:p>
            <a:endParaRPr lang="en-GB" dirty="0"/>
          </a:p>
          <a:p>
            <a:endParaRPr lang="en-US" dirty="0"/>
          </a:p>
        </p:txBody>
      </p:sp>
      <p:sp>
        <p:nvSpPr>
          <p:cNvPr id="3" name="Title 2">
            <a:extLst>
              <a:ext uri="{FF2B5EF4-FFF2-40B4-BE49-F238E27FC236}">
                <a16:creationId xmlns:a16="http://schemas.microsoft.com/office/drawing/2014/main" id="{BABC5610-9DE5-8740-9F6C-DEDAFA183E44}"/>
              </a:ext>
            </a:extLst>
          </p:cNvPr>
          <p:cNvSpPr>
            <a:spLocks noGrp="1"/>
          </p:cNvSpPr>
          <p:nvPr>
            <p:ph type="title"/>
          </p:nvPr>
        </p:nvSpPr>
        <p:spPr>
          <a:xfrm>
            <a:off x="457200" y="8730"/>
            <a:ext cx="8229600" cy="1143000"/>
          </a:xfrm>
        </p:spPr>
        <p:txBody>
          <a:bodyPr/>
          <a:lstStyle/>
          <a:p>
            <a:r>
              <a:rPr lang="en-US" dirty="0"/>
              <a:t>Recap</a:t>
            </a:r>
          </a:p>
        </p:txBody>
      </p:sp>
    </p:spTree>
    <p:extLst>
      <p:ext uri="{BB962C8B-B14F-4D97-AF65-F5344CB8AC3E}">
        <p14:creationId xmlns:p14="http://schemas.microsoft.com/office/powerpoint/2010/main" val="3411115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3B0F2-D48F-43B3-B946-7E260C1B551F}"/>
              </a:ext>
            </a:extLst>
          </p:cNvPr>
          <p:cNvSpPr>
            <a:spLocks noGrp="1"/>
          </p:cNvSpPr>
          <p:nvPr>
            <p:ph type="title"/>
          </p:nvPr>
        </p:nvSpPr>
        <p:spPr>
          <a:xfrm>
            <a:off x="426028" y="2285983"/>
            <a:ext cx="8291945" cy="2286035"/>
          </a:xfrm>
        </p:spPr>
        <p:txBody>
          <a:bodyPr>
            <a:normAutofit fontScale="90000"/>
          </a:bodyPr>
          <a:lstStyle/>
          <a:p>
            <a:pPr algn="ctr"/>
            <a:r>
              <a:rPr lang="en-US" dirty="0">
                <a:latin typeface="Tahoma" panose="020B0604030504040204" pitchFamily="34" charset="0"/>
                <a:ea typeface="Tahoma" panose="020B0604030504040204" pitchFamily="34" charset="0"/>
                <a:cs typeface="Tahoma" panose="020B0604030504040204" pitchFamily="34" charset="0"/>
              </a:rPr>
              <a:t>What do we know are the main factors of the </a:t>
            </a:r>
            <a:r>
              <a:rPr lang="en-US" b="1" dirty="0">
                <a:solidFill>
                  <a:srgbClr val="FF0000"/>
                </a:solidFill>
                <a:latin typeface="Tahoma" panose="020B0604030504040204" pitchFamily="34" charset="0"/>
                <a:ea typeface="Tahoma" panose="020B0604030504040204" pitchFamily="34" charset="0"/>
                <a:cs typeface="Tahoma" panose="020B0604030504040204" pitchFamily="34" charset="0"/>
              </a:rPr>
              <a:t>Digital Revolution</a:t>
            </a:r>
            <a:r>
              <a:rPr lang="en-US" dirty="0">
                <a:latin typeface="Tahoma" panose="020B0604030504040204" pitchFamily="34" charset="0"/>
                <a:ea typeface="Tahoma" panose="020B0604030504040204" pitchFamily="34" charset="0"/>
                <a:cs typeface="Tahoma" panose="020B0604030504040204" pitchFamily="34" charset="0"/>
              </a:rPr>
              <a:t>?</a:t>
            </a:r>
            <a:br>
              <a:rPr lang="en-US" dirty="0">
                <a:latin typeface="Tahoma" panose="020B0604030504040204" pitchFamily="34" charset="0"/>
                <a:ea typeface="Tahoma" panose="020B0604030504040204" pitchFamily="34" charset="0"/>
                <a:cs typeface="Tahoma" panose="020B0604030504040204" pitchFamily="34" charset="0"/>
              </a:rPr>
            </a:br>
            <a:endParaRPr lang="en-CA"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764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3B0F2-D48F-43B3-B946-7E260C1B551F}"/>
              </a:ext>
            </a:extLst>
          </p:cNvPr>
          <p:cNvSpPr>
            <a:spLocks noGrp="1"/>
          </p:cNvSpPr>
          <p:nvPr>
            <p:ph type="title"/>
          </p:nvPr>
        </p:nvSpPr>
        <p:spPr>
          <a:xfrm>
            <a:off x="426028" y="2285983"/>
            <a:ext cx="8291945" cy="2286035"/>
          </a:xfrm>
        </p:spPr>
        <p:txBody>
          <a:bodyPr>
            <a:normAutofit/>
          </a:bodyPr>
          <a:lstStyle/>
          <a:p>
            <a:pPr algn="ctr"/>
            <a:r>
              <a:rPr lang="en-US" dirty="0"/>
              <a:t>What did we say are the main factors of the Digital Revolution?</a:t>
            </a:r>
            <a:br>
              <a:rPr lang="en-US" dirty="0"/>
            </a:br>
            <a:r>
              <a:rPr lang="en-US" dirty="0">
                <a:solidFill>
                  <a:srgbClr val="FF0000"/>
                </a:solidFill>
              </a:rPr>
              <a:t>Information &amp; Connectivity</a:t>
            </a:r>
            <a:endParaRPr lang="en-CA" dirty="0">
              <a:solidFill>
                <a:srgbClr val="FF0000"/>
              </a:solidFill>
            </a:endParaRPr>
          </a:p>
        </p:txBody>
      </p:sp>
    </p:spTree>
    <p:extLst>
      <p:ext uri="{BB962C8B-B14F-4D97-AF65-F5344CB8AC3E}">
        <p14:creationId xmlns:p14="http://schemas.microsoft.com/office/powerpoint/2010/main" val="111865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kite, holding, flying, water&#10;&#10;Description automatically generated">
            <a:extLst>
              <a:ext uri="{FF2B5EF4-FFF2-40B4-BE49-F238E27FC236}">
                <a16:creationId xmlns:a16="http://schemas.microsoft.com/office/drawing/2014/main" id="{8B910144-A12E-441A-8A11-24F55C91E727}"/>
              </a:ext>
            </a:extLst>
          </p:cNvPr>
          <p:cNvPicPr>
            <a:picLocks noGrp="1" noChangeAspect="1"/>
          </p:cNvPicPr>
          <p:nvPr>
            <p:ph idx="1"/>
          </p:nvPr>
        </p:nvPicPr>
        <p:blipFill rotWithShape="1">
          <a:blip r:embed="rId2">
            <a:alphaModFix amt="40000"/>
          </a:blip>
          <a:srcRect/>
          <a:stretch/>
        </p:blipFill>
        <p:spPr>
          <a:xfrm>
            <a:off x="31889" y="188640"/>
            <a:ext cx="9143985" cy="5143493"/>
          </a:xfrm>
          <a:prstGeom prst="rect">
            <a:avLst/>
          </a:prstGeom>
        </p:spPr>
      </p:pic>
      <p:sp>
        <p:nvSpPr>
          <p:cNvPr id="2" name="Title 1">
            <a:extLst>
              <a:ext uri="{FF2B5EF4-FFF2-40B4-BE49-F238E27FC236}">
                <a16:creationId xmlns:a16="http://schemas.microsoft.com/office/drawing/2014/main" id="{6515585C-E512-4043-9BAB-76B6F7F764FD}"/>
              </a:ext>
            </a:extLst>
          </p:cNvPr>
          <p:cNvSpPr>
            <a:spLocks noGrp="1"/>
          </p:cNvSpPr>
          <p:nvPr>
            <p:ph type="title"/>
          </p:nvPr>
        </p:nvSpPr>
        <p:spPr>
          <a:xfrm>
            <a:off x="816685" y="1714720"/>
            <a:ext cx="5726990" cy="3201724"/>
          </a:xfrm>
        </p:spPr>
        <p:txBody>
          <a:bodyPr vert="horz" lIns="68580" tIns="34290" rIns="68580" bIns="34290" rtlCol="0" anchor="t">
            <a:normAutofit/>
          </a:bodyPr>
          <a:lstStyle/>
          <a:p>
            <a:pPr algn="l">
              <a:lnSpc>
                <a:spcPct val="85000"/>
              </a:lnSpc>
            </a:pPr>
            <a:r>
              <a:rPr lang="en-US" sz="4500" cap="all" dirty="0">
                <a:solidFill>
                  <a:schemeClr val="tx2"/>
                </a:solidFill>
              </a:rPr>
              <a:t>The network – a paradigm for the digital age</a:t>
            </a:r>
          </a:p>
        </p:txBody>
      </p:sp>
    </p:spTree>
    <p:extLst>
      <p:ext uri="{BB962C8B-B14F-4D97-AF65-F5344CB8AC3E}">
        <p14:creationId xmlns:p14="http://schemas.microsoft.com/office/powerpoint/2010/main" val="1081509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0002C-F54C-4E78-9593-F336B3753301}"/>
              </a:ext>
            </a:extLst>
          </p:cNvPr>
          <p:cNvSpPr>
            <a:spLocks noGrp="1"/>
          </p:cNvSpPr>
          <p:nvPr>
            <p:ph type="title"/>
          </p:nvPr>
        </p:nvSpPr>
        <p:spPr>
          <a:xfrm>
            <a:off x="571501" y="1277009"/>
            <a:ext cx="2675936" cy="3714369"/>
          </a:xfrm>
        </p:spPr>
        <p:txBody>
          <a:bodyPr>
            <a:normAutofit/>
          </a:bodyPr>
          <a:lstStyle/>
          <a:p>
            <a:r>
              <a:rPr lang="en-US">
                <a:solidFill>
                  <a:schemeClr val="bg1"/>
                </a:solidFill>
              </a:rPr>
              <a:t>Harnessing the Power of Networks</a:t>
            </a:r>
            <a:endParaRPr lang="en-CA">
              <a:solidFill>
                <a:schemeClr val="bg1"/>
              </a:solidFill>
            </a:endParaRPr>
          </a:p>
        </p:txBody>
      </p:sp>
      <p:graphicFrame>
        <p:nvGraphicFramePr>
          <p:cNvPr id="5" name="Content Placeholder 2">
            <a:extLst>
              <a:ext uri="{FF2B5EF4-FFF2-40B4-BE49-F238E27FC236}">
                <a16:creationId xmlns:a16="http://schemas.microsoft.com/office/drawing/2014/main" id="{051C0CB7-077F-4215-9AED-17F53BDE880B}"/>
              </a:ext>
            </a:extLst>
          </p:cNvPr>
          <p:cNvGraphicFramePr>
            <a:graphicFrameLocks noGrp="1"/>
          </p:cNvGraphicFramePr>
          <p:nvPr>
            <p:ph idx="1"/>
          </p:nvPr>
        </p:nvGraphicFramePr>
        <p:xfrm>
          <a:off x="313510" y="749181"/>
          <a:ext cx="8258990" cy="6191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2183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C992A-0970-4F17-AD31-6D9C36BAC7DF}"/>
              </a:ext>
            </a:extLst>
          </p:cNvPr>
          <p:cNvSpPr>
            <a:spLocks noGrp="1"/>
          </p:cNvSpPr>
          <p:nvPr>
            <p:ph type="title"/>
          </p:nvPr>
        </p:nvSpPr>
        <p:spPr/>
        <p:txBody>
          <a:bodyPr>
            <a:normAutofit fontScale="90000"/>
          </a:bodyPr>
          <a:lstStyle/>
          <a:p>
            <a:r>
              <a:rPr lang="en-US" sz="4400" dirty="0"/>
              <a:t>Let’s have a look at this flock of birds (a self-</a:t>
            </a:r>
            <a:r>
              <a:rPr lang="en-US" sz="4400" dirty="0" err="1"/>
              <a:t>organised</a:t>
            </a:r>
            <a:r>
              <a:rPr lang="en-US" sz="4400" dirty="0"/>
              <a:t> network)</a:t>
            </a:r>
            <a:endParaRPr lang="en-CA" sz="4400" dirty="0"/>
          </a:p>
        </p:txBody>
      </p:sp>
      <p:sp>
        <p:nvSpPr>
          <p:cNvPr id="3" name="Content Placeholder 2">
            <a:extLst>
              <a:ext uri="{FF2B5EF4-FFF2-40B4-BE49-F238E27FC236}">
                <a16:creationId xmlns:a16="http://schemas.microsoft.com/office/drawing/2014/main" id="{30C3390B-59AA-40F5-8DF4-15B5E4B91D8B}"/>
              </a:ext>
            </a:extLst>
          </p:cNvPr>
          <p:cNvSpPr>
            <a:spLocks noGrp="1"/>
          </p:cNvSpPr>
          <p:nvPr>
            <p:ph idx="1"/>
          </p:nvPr>
        </p:nvSpPr>
        <p:spPr/>
        <p:txBody>
          <a:bodyPr/>
          <a:lstStyle/>
          <a:p>
            <a:r>
              <a:rPr lang="en-CA" dirty="0">
                <a:hlinkClick r:id="rId2"/>
              </a:rPr>
              <a:t>https://www.youtube.com/watch?v=DmO4Ellgmd0</a:t>
            </a:r>
            <a:endParaRPr lang="en-CA" dirty="0"/>
          </a:p>
        </p:txBody>
      </p:sp>
    </p:spTree>
    <p:extLst>
      <p:ext uri="{BB962C8B-B14F-4D97-AF65-F5344CB8AC3E}">
        <p14:creationId xmlns:p14="http://schemas.microsoft.com/office/powerpoint/2010/main" val="4050042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B3BB9-9B3B-42E2-94F8-D6097EC3A43A}"/>
              </a:ext>
            </a:extLst>
          </p:cNvPr>
          <p:cNvSpPr>
            <a:spLocks noGrp="1"/>
          </p:cNvSpPr>
          <p:nvPr>
            <p:ph type="title"/>
          </p:nvPr>
        </p:nvSpPr>
        <p:spPr>
          <a:xfrm>
            <a:off x="555913" y="2272475"/>
            <a:ext cx="8032174" cy="2313050"/>
          </a:xfrm>
        </p:spPr>
        <p:txBody>
          <a:bodyPr>
            <a:normAutofit fontScale="90000"/>
          </a:bodyPr>
          <a:lstStyle/>
          <a:p>
            <a:pPr algn="ctr"/>
            <a:r>
              <a:rPr lang="en-US" dirty="0"/>
              <a:t>How do you think the birds organised themselves? Do they have a ‘kingpin bird’ who decides where everybody goes next?</a:t>
            </a:r>
            <a:endParaRPr lang="en-CA" dirty="0"/>
          </a:p>
        </p:txBody>
      </p:sp>
    </p:spTree>
    <p:extLst>
      <p:ext uri="{BB962C8B-B14F-4D97-AF65-F5344CB8AC3E}">
        <p14:creationId xmlns:p14="http://schemas.microsoft.com/office/powerpoint/2010/main" val="2455164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0002C-F54C-4E78-9593-F336B3753301}"/>
              </a:ext>
            </a:extLst>
          </p:cNvPr>
          <p:cNvSpPr>
            <a:spLocks noGrp="1"/>
          </p:cNvSpPr>
          <p:nvPr>
            <p:ph type="title"/>
          </p:nvPr>
        </p:nvSpPr>
        <p:spPr>
          <a:xfrm>
            <a:off x="571501" y="1277009"/>
            <a:ext cx="2675936" cy="3714369"/>
          </a:xfrm>
        </p:spPr>
        <p:txBody>
          <a:bodyPr>
            <a:normAutofit/>
          </a:bodyPr>
          <a:lstStyle/>
          <a:p>
            <a:r>
              <a:rPr lang="en-US" dirty="0">
                <a:solidFill>
                  <a:schemeClr val="bg1"/>
                </a:solidFill>
              </a:rPr>
              <a:t>Network Effects</a:t>
            </a:r>
            <a:endParaRPr lang="en-CA" dirty="0">
              <a:solidFill>
                <a:schemeClr val="bg1"/>
              </a:solidFill>
            </a:endParaRPr>
          </a:p>
        </p:txBody>
      </p:sp>
      <p:graphicFrame>
        <p:nvGraphicFramePr>
          <p:cNvPr id="5" name="Content Placeholder 2">
            <a:extLst>
              <a:ext uri="{FF2B5EF4-FFF2-40B4-BE49-F238E27FC236}">
                <a16:creationId xmlns:a16="http://schemas.microsoft.com/office/drawing/2014/main" id="{051C0CB7-077F-4215-9AED-17F53BDE880B}"/>
              </a:ext>
            </a:extLst>
          </p:cNvPr>
          <p:cNvGraphicFramePr>
            <a:graphicFrameLocks noGrp="1"/>
          </p:cNvGraphicFramePr>
          <p:nvPr>
            <p:ph idx="1"/>
            <p:extLst>
              <p:ext uri="{D42A27DB-BD31-4B8C-83A1-F6EECF244321}">
                <p14:modId xmlns:p14="http://schemas.microsoft.com/office/powerpoint/2010/main" val="980682452"/>
              </p:ext>
            </p:extLst>
          </p:nvPr>
        </p:nvGraphicFramePr>
        <p:xfrm>
          <a:off x="1210265" y="476672"/>
          <a:ext cx="4686300" cy="42421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1813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4B8133-13B3-47A5-9752-976AC2F02B0D}"/>
              </a:ext>
            </a:extLst>
          </p:cNvPr>
          <p:cNvSpPr>
            <a:spLocks noGrp="1"/>
          </p:cNvSpPr>
          <p:nvPr>
            <p:ph idx="1"/>
          </p:nvPr>
        </p:nvSpPr>
        <p:spPr>
          <a:xfrm>
            <a:off x="179512" y="620688"/>
            <a:ext cx="3316301" cy="3859334"/>
          </a:xfrm>
        </p:spPr>
        <p:txBody>
          <a:bodyPr>
            <a:normAutofit fontScale="92500" lnSpcReduction="20000"/>
          </a:bodyPr>
          <a:lstStyle/>
          <a:p>
            <a:pPr marL="0" indent="0" algn="r">
              <a:buNone/>
            </a:pPr>
            <a:r>
              <a:rPr lang="en-US" sz="2400" dirty="0"/>
              <a:t>Would you be on a social network if no one else was on it?</a:t>
            </a:r>
          </a:p>
          <a:p>
            <a:pPr marL="0" indent="0" algn="r">
              <a:buNone/>
            </a:pPr>
            <a:r>
              <a:rPr lang="en-US" sz="2400" dirty="0"/>
              <a:t>Network effects only kick in when the network has a high enough number of nodes (</a:t>
            </a:r>
            <a:r>
              <a:rPr lang="en-US" sz="2400" i="1" dirty="0"/>
              <a:t>critical threshold</a:t>
            </a:r>
            <a:r>
              <a:rPr lang="en-US" sz="2400" dirty="0"/>
              <a:t> or </a:t>
            </a:r>
            <a:r>
              <a:rPr lang="en-US" sz="2400" i="1" dirty="0"/>
              <a:t>critical mass</a:t>
            </a:r>
            <a:r>
              <a:rPr lang="en-US" sz="2400" dirty="0"/>
              <a:t>).</a:t>
            </a:r>
          </a:p>
          <a:p>
            <a:pPr marL="0" indent="0" algn="r">
              <a:buNone/>
            </a:pPr>
            <a:r>
              <a:rPr lang="en-US" sz="2400" dirty="0"/>
              <a:t>This is important when thinking of adoption for new networks or network-based offers. </a:t>
            </a:r>
            <a:endParaRPr lang="en-CA" sz="2400" dirty="0"/>
          </a:p>
        </p:txBody>
      </p:sp>
      <p:pic>
        <p:nvPicPr>
          <p:cNvPr id="9" name="Picture 8" descr="A close up of a map&#10;&#10;Description automatically generated">
            <a:extLst>
              <a:ext uri="{FF2B5EF4-FFF2-40B4-BE49-F238E27FC236}">
                <a16:creationId xmlns:a16="http://schemas.microsoft.com/office/drawing/2014/main" id="{F626BF9C-4176-49A2-8460-24A74F209A00}"/>
              </a:ext>
            </a:extLst>
          </p:cNvPr>
          <p:cNvPicPr>
            <a:picLocks noChangeAspect="1"/>
          </p:cNvPicPr>
          <p:nvPr/>
        </p:nvPicPr>
        <p:blipFill rotWithShape="1">
          <a:blip r:embed="rId2"/>
          <a:srcRect t="693" b="1481"/>
          <a:stretch/>
        </p:blipFill>
        <p:spPr>
          <a:xfrm>
            <a:off x="3706689" y="476672"/>
            <a:ext cx="5257799" cy="5143493"/>
          </a:xfrm>
          <a:prstGeom prst="rect">
            <a:avLst/>
          </a:prstGeom>
        </p:spPr>
      </p:pic>
    </p:spTree>
    <p:extLst>
      <p:ext uri="{BB962C8B-B14F-4D97-AF65-F5344CB8AC3E}">
        <p14:creationId xmlns:p14="http://schemas.microsoft.com/office/powerpoint/2010/main" val="3891081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ACBE5-A66C-4F68-83BA-4CDF7B09B094}"/>
              </a:ext>
            </a:extLst>
          </p:cNvPr>
          <p:cNvSpPr>
            <a:spLocks noGrp="1"/>
          </p:cNvSpPr>
          <p:nvPr>
            <p:ph type="title"/>
          </p:nvPr>
        </p:nvSpPr>
        <p:spPr>
          <a:xfrm>
            <a:off x="3886200" y="1277009"/>
            <a:ext cx="4686299"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4 Key Concepts in the Digital Age Mindset</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10A55984-9A53-4567-BF24-3FE06A557422}"/>
              </a:ext>
            </a:extLst>
          </p:cNvPr>
          <p:cNvSpPr>
            <a:spLocks noGrp="1"/>
          </p:cNvSpPr>
          <p:nvPr>
            <p:ph idx="1"/>
          </p:nvPr>
        </p:nvSpPr>
        <p:spPr>
          <a:xfrm>
            <a:off x="3886200" y="2652979"/>
            <a:ext cx="4686299" cy="2198949"/>
          </a:xfrm>
        </p:spPr>
        <p:txBody>
          <a:bodyPr>
            <a:normAutofit/>
          </a:bodyPr>
          <a:lstStyle/>
          <a:p>
            <a:pPr marL="0" indent="0">
              <a:buNone/>
            </a:pPr>
            <a:r>
              <a:rPr lang="en-US" sz="2700" dirty="0">
                <a:solidFill>
                  <a:schemeClr val="bg2"/>
                </a:solidFill>
              </a:rPr>
              <a:t>- </a:t>
            </a:r>
            <a:r>
              <a:rPr lang="en-US" sz="2700" dirty="0"/>
              <a:t>Ecosystems</a:t>
            </a:r>
          </a:p>
          <a:p>
            <a:pPr marL="0" indent="0">
              <a:buNone/>
            </a:pPr>
            <a:r>
              <a:rPr lang="en-US" sz="2700" dirty="0"/>
              <a:t>- Co-Opetition</a:t>
            </a:r>
          </a:p>
          <a:p>
            <a:pPr marL="0" indent="0">
              <a:buNone/>
            </a:pPr>
            <a:r>
              <a:rPr lang="en-US" sz="2700" dirty="0"/>
              <a:t>- Co-Creation</a:t>
            </a:r>
          </a:p>
          <a:p>
            <a:pPr marL="0" indent="0">
              <a:buNone/>
            </a:pPr>
            <a:r>
              <a:rPr lang="en-US" sz="2700" dirty="0"/>
              <a:t>- New Work Culture</a:t>
            </a:r>
            <a:endParaRPr lang="en-CA" sz="2700" dirty="0"/>
          </a:p>
        </p:txBody>
      </p:sp>
      <p:pic>
        <p:nvPicPr>
          <p:cNvPr id="7" name="Graphic 6" descr="Brain in head">
            <a:extLst>
              <a:ext uri="{FF2B5EF4-FFF2-40B4-BE49-F238E27FC236}">
                <a16:creationId xmlns:a16="http://schemas.microsoft.com/office/drawing/2014/main" id="{A9778B02-9C34-4BEC-B6B8-0F07F31B2396}"/>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475500" y="1926094"/>
            <a:ext cx="2760956" cy="2760956"/>
          </a:xfrm>
          <a:prstGeom prst="rect">
            <a:avLst/>
          </a:prstGeom>
        </p:spPr>
      </p:pic>
    </p:spTree>
    <p:extLst>
      <p:ext uri="{BB962C8B-B14F-4D97-AF65-F5344CB8AC3E}">
        <p14:creationId xmlns:p14="http://schemas.microsoft.com/office/powerpoint/2010/main" val="2309617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412EE1E6-0B74-40EB-BA1D-D16ACBBBED3B}"/>
              </a:ext>
            </a:extLst>
          </p:cNvPr>
          <p:cNvPicPr>
            <a:picLocks noChangeAspect="1"/>
          </p:cNvPicPr>
          <p:nvPr/>
        </p:nvPicPr>
        <p:blipFill rotWithShape="1">
          <a:blip r:embed="rId2">
            <a:alphaModFix amt="40000"/>
          </a:blip>
          <a:srcRect l="7720" r="3391"/>
          <a:stretch/>
        </p:blipFill>
        <p:spPr>
          <a:xfrm>
            <a:off x="15" y="44624"/>
            <a:ext cx="9143985" cy="5143493"/>
          </a:xfrm>
          <a:prstGeom prst="rect">
            <a:avLst/>
          </a:prstGeom>
        </p:spPr>
      </p:pic>
      <p:sp>
        <p:nvSpPr>
          <p:cNvPr id="2" name="Title 1">
            <a:extLst>
              <a:ext uri="{FF2B5EF4-FFF2-40B4-BE49-F238E27FC236}">
                <a16:creationId xmlns:a16="http://schemas.microsoft.com/office/drawing/2014/main" id="{22A0B029-CD6E-4B50-9C1F-D17F498ECA40}"/>
              </a:ext>
            </a:extLst>
          </p:cNvPr>
          <p:cNvSpPr>
            <a:spLocks noGrp="1"/>
          </p:cNvSpPr>
          <p:nvPr>
            <p:ph type="title"/>
          </p:nvPr>
        </p:nvSpPr>
        <p:spPr>
          <a:xfrm>
            <a:off x="323528" y="2276872"/>
            <a:ext cx="8496944" cy="3201724"/>
          </a:xfrm>
        </p:spPr>
        <p:txBody>
          <a:bodyPr vert="horz" lIns="68580" tIns="34290" rIns="68580" bIns="34290" rtlCol="0" anchor="t">
            <a:normAutofit/>
          </a:bodyPr>
          <a:lstStyle/>
          <a:p>
            <a:pPr algn="l">
              <a:lnSpc>
                <a:spcPct val="85000"/>
              </a:lnSpc>
            </a:pPr>
            <a:r>
              <a:rPr lang="en-US" sz="4500" b="1" cap="all" dirty="0">
                <a:latin typeface="Tahoma" panose="020B0604030504040204" pitchFamily="34" charset="0"/>
                <a:ea typeface="Tahoma" panose="020B0604030504040204" pitchFamily="34" charset="0"/>
                <a:cs typeface="Tahoma" panose="020B0604030504040204" pitchFamily="34" charset="0"/>
              </a:rPr>
              <a:t>Key CONCEPTS: Ecosystem</a:t>
            </a:r>
          </a:p>
        </p:txBody>
      </p:sp>
    </p:spTree>
    <p:extLst>
      <p:ext uri="{BB962C8B-B14F-4D97-AF65-F5344CB8AC3E}">
        <p14:creationId xmlns:p14="http://schemas.microsoft.com/office/powerpoint/2010/main" val="946233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BF5E-9DB5-4259-8502-FF8265D83AF2}"/>
              </a:ext>
            </a:extLst>
          </p:cNvPr>
          <p:cNvSpPr>
            <a:spLocks noGrp="1"/>
          </p:cNvSpPr>
          <p:nvPr>
            <p:ph type="title"/>
          </p:nvPr>
        </p:nvSpPr>
        <p:spPr>
          <a:xfrm>
            <a:off x="3275856" y="103072"/>
            <a:ext cx="4686299" cy="1114697"/>
          </a:xfrm>
        </p:spPr>
        <p:txBody>
          <a:bodyPr>
            <a:norm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Ecosystems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1406B087-71AE-431A-A4F9-46A7E9DCDB18}"/>
              </a:ext>
            </a:extLst>
          </p:cNvPr>
          <p:cNvSpPr>
            <a:spLocks noGrp="1"/>
          </p:cNvSpPr>
          <p:nvPr>
            <p:ph idx="1"/>
          </p:nvPr>
        </p:nvSpPr>
        <p:spPr>
          <a:xfrm>
            <a:off x="3203848" y="1209578"/>
            <a:ext cx="5859227" cy="5199017"/>
          </a:xfrm>
        </p:spPr>
        <p:txBody>
          <a:bodyPr>
            <a:normAutofit fontScale="70000" lnSpcReduction="20000"/>
          </a:bodyPr>
          <a:lstStyle/>
          <a:p>
            <a:pPr marL="0" indent="0">
              <a:lnSpc>
                <a:spcPct val="102000"/>
              </a:lnSpc>
              <a:buNone/>
            </a:pPr>
            <a:r>
              <a:rPr lang="en-US" dirty="0"/>
              <a:t>Concept: The concept of business </a:t>
            </a:r>
            <a:r>
              <a:rPr lang="en-US" i="1" dirty="0"/>
              <a:t>ecosystems </a:t>
            </a:r>
            <a:r>
              <a:rPr lang="en-US" dirty="0"/>
              <a:t>has been gaining currency lately and is now widely used to describe a business’s or organization’s wider network (everybody that effects the business somehow, including customers, suppliers, partners, service providers, competitors, governmental and non-governmental actors, the public, the media, etc.)</a:t>
            </a:r>
          </a:p>
          <a:p>
            <a:pPr marL="0" indent="0">
              <a:lnSpc>
                <a:spcPct val="102000"/>
              </a:lnSpc>
              <a:buNone/>
            </a:pPr>
            <a:br>
              <a:rPr lang="en-US" i="1" dirty="0"/>
            </a:br>
            <a:r>
              <a:rPr lang="en-US" dirty="0"/>
              <a:t>The idea behind ecosystems strategy is that in the interconnected digital age, companies no longer vie only for industry leadership or product superiority – what matters more now is </a:t>
            </a:r>
            <a:r>
              <a:rPr lang="en-US" i="1" dirty="0"/>
              <a:t>system leadership</a:t>
            </a:r>
            <a:r>
              <a:rPr lang="en-US" dirty="0"/>
              <a:t>.</a:t>
            </a:r>
            <a:endParaRPr lang="en-CA" dirty="0"/>
          </a:p>
        </p:txBody>
      </p:sp>
      <p:pic>
        <p:nvPicPr>
          <p:cNvPr id="4" name="Picture 3" descr="A close up of a sign&#10;&#10;Description automatically generated">
            <a:extLst>
              <a:ext uri="{FF2B5EF4-FFF2-40B4-BE49-F238E27FC236}">
                <a16:creationId xmlns:a16="http://schemas.microsoft.com/office/drawing/2014/main" id="{4403B6E1-3519-4BC0-BA7E-4C211A4D8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429" y="1209578"/>
            <a:ext cx="2578916" cy="3967564"/>
          </a:xfrm>
          <a:prstGeom prst="rect">
            <a:avLst/>
          </a:prstGeom>
        </p:spPr>
      </p:pic>
    </p:spTree>
    <p:extLst>
      <p:ext uri="{BB962C8B-B14F-4D97-AF65-F5344CB8AC3E}">
        <p14:creationId xmlns:p14="http://schemas.microsoft.com/office/powerpoint/2010/main" val="2789902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map&#10;&#10;Description automatically generated">
            <a:extLst>
              <a:ext uri="{FF2B5EF4-FFF2-40B4-BE49-F238E27FC236}">
                <a16:creationId xmlns:a16="http://schemas.microsoft.com/office/drawing/2014/main" id="{A4B6AD9B-BDE5-427A-91AA-4AF6A6D19A18}"/>
              </a:ext>
            </a:extLst>
          </p:cNvPr>
          <p:cNvPicPr>
            <a:picLocks noGrp="1" noChangeAspect="1"/>
          </p:cNvPicPr>
          <p:nvPr>
            <p:ph idx="1"/>
          </p:nvPr>
        </p:nvPicPr>
        <p:blipFill rotWithShape="1">
          <a:blip r:embed="rId2"/>
          <a:srcRect t="2561" b="17934"/>
          <a:stretch/>
        </p:blipFill>
        <p:spPr>
          <a:xfrm>
            <a:off x="15" y="44624"/>
            <a:ext cx="9143985" cy="5835287"/>
          </a:xfrm>
          <a:prstGeom prst="rect">
            <a:avLst/>
          </a:prstGeom>
        </p:spPr>
      </p:pic>
    </p:spTree>
    <p:extLst>
      <p:ext uri="{BB962C8B-B14F-4D97-AF65-F5344CB8AC3E}">
        <p14:creationId xmlns:p14="http://schemas.microsoft.com/office/powerpoint/2010/main" val="1183202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map&#10;&#10;Description automatically generated">
            <a:extLst>
              <a:ext uri="{FF2B5EF4-FFF2-40B4-BE49-F238E27FC236}">
                <a16:creationId xmlns:a16="http://schemas.microsoft.com/office/drawing/2014/main" id="{B12329D4-B96E-4045-A31F-861F2E7EA94F}"/>
              </a:ext>
            </a:extLst>
          </p:cNvPr>
          <p:cNvPicPr>
            <a:picLocks noChangeAspect="1"/>
          </p:cNvPicPr>
          <p:nvPr/>
        </p:nvPicPr>
        <p:blipFill>
          <a:blip r:embed="rId3"/>
          <a:stretch>
            <a:fillRect/>
          </a:stretch>
        </p:blipFill>
        <p:spPr>
          <a:xfrm>
            <a:off x="252549" y="339633"/>
            <a:ext cx="8621485" cy="5249607"/>
          </a:xfrm>
          <a:prstGeom prst="rect">
            <a:avLst/>
          </a:prstGeom>
        </p:spPr>
      </p:pic>
    </p:spTree>
    <p:extLst>
      <p:ext uri="{BB962C8B-B14F-4D97-AF65-F5344CB8AC3E}">
        <p14:creationId xmlns:p14="http://schemas.microsoft.com/office/powerpoint/2010/main" val="1326936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F92A-98AC-488E-BCE7-B213CF8C64C1}"/>
              </a:ext>
            </a:extLst>
          </p:cNvPr>
          <p:cNvSpPr>
            <a:spLocks noGrp="1"/>
          </p:cNvSpPr>
          <p:nvPr>
            <p:ph type="title"/>
          </p:nvPr>
        </p:nvSpPr>
        <p:spPr>
          <a:xfrm>
            <a:off x="3923928" y="260648"/>
            <a:ext cx="4686299" cy="1113206"/>
          </a:xfrm>
        </p:spPr>
        <p:txBody>
          <a:bodyPr>
            <a:normAutofit/>
          </a:bodyPr>
          <a:lstStyle/>
          <a:p>
            <a:pPr algn="l"/>
            <a:r>
              <a:rPr lang="en-US" b="1" dirty="0">
                <a:latin typeface="Tahoma" panose="020B0604030504040204" pitchFamily="34" charset="0"/>
                <a:ea typeface="Tahoma" panose="020B0604030504040204" pitchFamily="34" charset="0"/>
                <a:cs typeface="Tahoma" panose="020B0604030504040204" pitchFamily="34" charset="0"/>
              </a:rPr>
              <a:t>Co-Opetition</a:t>
            </a:r>
            <a:endParaRPr lang="en-CA"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descr="A close up of a sign&#10;&#10;Description automatically generated">
            <a:extLst>
              <a:ext uri="{FF2B5EF4-FFF2-40B4-BE49-F238E27FC236}">
                <a16:creationId xmlns:a16="http://schemas.microsoft.com/office/drawing/2014/main" id="{0E0C062A-6F23-4EE2-9838-F1E258C3007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142"/>
          <a:stretch/>
        </p:blipFill>
        <p:spPr>
          <a:xfrm>
            <a:off x="210684" y="260648"/>
            <a:ext cx="3446916" cy="5143493"/>
          </a:xfrm>
          <a:prstGeom prst="rect">
            <a:avLst/>
          </a:prstGeom>
        </p:spPr>
      </p:pic>
      <p:sp>
        <p:nvSpPr>
          <p:cNvPr id="3" name="Content Placeholder 2">
            <a:extLst>
              <a:ext uri="{FF2B5EF4-FFF2-40B4-BE49-F238E27FC236}">
                <a16:creationId xmlns:a16="http://schemas.microsoft.com/office/drawing/2014/main" id="{58573E45-3E30-4439-9B9B-125BF242278A}"/>
              </a:ext>
            </a:extLst>
          </p:cNvPr>
          <p:cNvSpPr>
            <a:spLocks noGrp="1"/>
          </p:cNvSpPr>
          <p:nvPr>
            <p:ph idx="1"/>
          </p:nvPr>
        </p:nvSpPr>
        <p:spPr>
          <a:xfrm>
            <a:off x="3851920" y="1268760"/>
            <a:ext cx="5416731" cy="3908740"/>
          </a:xfrm>
        </p:spPr>
        <p:txBody>
          <a:bodyPr>
            <a:normAutofit fontScale="92500" lnSpcReduction="10000"/>
          </a:bodyPr>
          <a:lstStyle/>
          <a:p>
            <a:pPr marL="0" indent="0">
              <a:buNone/>
            </a:pPr>
            <a:r>
              <a:rPr lang="en-US" sz="2400" dirty="0"/>
              <a:t>Concept: In a networked ecosystem</a:t>
            </a:r>
            <a:r>
              <a:rPr lang="en-CA" sz="2400" dirty="0"/>
              <a:t>, value creation is no longer a zero-sum game. </a:t>
            </a:r>
            <a:r>
              <a:rPr lang="en-CA" sz="2400" b="1" u="sng" dirty="0"/>
              <a:t>Companies create value </a:t>
            </a:r>
            <a:r>
              <a:rPr lang="en-CA" sz="2400" dirty="0"/>
              <a:t>together </a:t>
            </a:r>
            <a:r>
              <a:rPr lang="en-CA" sz="2400" b="1" u="sng" dirty="0"/>
              <a:t>with competitors </a:t>
            </a:r>
            <a:r>
              <a:rPr lang="en-CA" sz="2400" dirty="0"/>
              <a:t>who are at the same time collaborators in other regards.</a:t>
            </a:r>
          </a:p>
          <a:p>
            <a:pPr marL="0" indent="0">
              <a:buNone/>
            </a:pPr>
            <a:r>
              <a:rPr lang="en-CA" sz="2400" dirty="0"/>
              <a:t> Companies should see other players in their ecosystem as </a:t>
            </a:r>
            <a:r>
              <a:rPr lang="en-CA" sz="2400" b="1" i="1" dirty="0"/>
              <a:t>co-opetition</a:t>
            </a:r>
            <a:r>
              <a:rPr lang="en-CA" sz="2400" dirty="0"/>
              <a:t> because their own success also partly depends on the flourishing of the entire ecosystem. If you outcompete everybody, you might just kill the ecosystem.</a:t>
            </a:r>
            <a:endParaRPr lang="en-CA" sz="2400" i="1" dirty="0"/>
          </a:p>
          <a:p>
            <a:pPr marL="0" indent="0">
              <a:buNone/>
            </a:pPr>
            <a:r>
              <a:rPr lang="en-CA" sz="2400" dirty="0"/>
              <a:t>See </a:t>
            </a:r>
            <a:r>
              <a:rPr lang="en-CA" sz="2400" i="1" dirty="0" err="1"/>
              <a:t>Brandenburger</a:t>
            </a:r>
            <a:r>
              <a:rPr lang="en-CA" sz="2400" i="1" dirty="0"/>
              <a:t> &amp; </a:t>
            </a:r>
            <a:r>
              <a:rPr lang="en-CA" sz="2400" i="1" dirty="0" err="1"/>
              <a:t>Nabelbuff</a:t>
            </a:r>
            <a:r>
              <a:rPr lang="en-CA" sz="2400" dirty="0"/>
              <a:t> (2013)</a:t>
            </a:r>
            <a:endParaRPr lang="en-CA" sz="1800" dirty="0">
              <a:solidFill>
                <a:schemeClr val="tx2"/>
              </a:solidFill>
            </a:endParaRPr>
          </a:p>
        </p:txBody>
      </p:sp>
    </p:spTree>
    <p:extLst>
      <p:ext uri="{BB962C8B-B14F-4D97-AF65-F5344CB8AC3E}">
        <p14:creationId xmlns:p14="http://schemas.microsoft.com/office/powerpoint/2010/main" val="3823376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E32E-362E-42CB-8239-484EFFA6C459}"/>
              </a:ext>
            </a:extLst>
          </p:cNvPr>
          <p:cNvSpPr>
            <a:spLocks noGrp="1"/>
          </p:cNvSpPr>
          <p:nvPr>
            <p:ph type="title"/>
          </p:nvPr>
        </p:nvSpPr>
        <p:spPr>
          <a:xfrm>
            <a:off x="4067944" y="300647"/>
            <a:ext cx="4686299" cy="1113206"/>
          </a:xfrm>
        </p:spPr>
        <p:txBody>
          <a:bodyPr>
            <a:normAutofit/>
          </a:bodyPr>
          <a:lstStyle/>
          <a:p>
            <a:pPr algn="l"/>
            <a:r>
              <a:rPr lang="en-US" b="1" dirty="0">
                <a:latin typeface="Tahoma" panose="020B0604030504040204" pitchFamily="34" charset="0"/>
                <a:ea typeface="Tahoma" panose="020B0604030504040204" pitchFamily="34" charset="0"/>
                <a:cs typeface="Tahoma" panose="020B0604030504040204" pitchFamily="34" charset="0"/>
              </a:rPr>
              <a:t>Co-Creation</a:t>
            </a:r>
            <a:endParaRPr lang="en-CA"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D50B2DB2-69C7-4C52-AD71-E5859A25BFD4}"/>
              </a:ext>
            </a:extLst>
          </p:cNvPr>
          <p:cNvPicPr>
            <a:picLocks noChangeAspect="1"/>
          </p:cNvPicPr>
          <p:nvPr/>
        </p:nvPicPr>
        <p:blipFill rotWithShape="1">
          <a:blip r:embed="rId2">
            <a:extLst>
              <a:ext uri="{28A0092B-C50C-407E-A947-70E740481C1C}">
                <a14:useLocalDpi xmlns:a14="http://schemas.microsoft.com/office/drawing/2010/main" val="0"/>
              </a:ext>
            </a:extLst>
          </a:blip>
          <a:srcRect t="1515" r="2" b="2"/>
          <a:stretch/>
        </p:blipFill>
        <p:spPr>
          <a:xfrm>
            <a:off x="301965" y="404664"/>
            <a:ext cx="3446916" cy="5143493"/>
          </a:xfrm>
          <a:prstGeom prst="rect">
            <a:avLst/>
          </a:prstGeom>
        </p:spPr>
      </p:pic>
      <p:sp>
        <p:nvSpPr>
          <p:cNvPr id="3" name="Content Placeholder 2">
            <a:extLst>
              <a:ext uri="{FF2B5EF4-FFF2-40B4-BE49-F238E27FC236}">
                <a16:creationId xmlns:a16="http://schemas.microsoft.com/office/drawing/2014/main" id="{EB040B37-2551-4A22-8D4C-B04DEA23BC8B}"/>
              </a:ext>
            </a:extLst>
          </p:cNvPr>
          <p:cNvSpPr>
            <a:spLocks noGrp="1"/>
          </p:cNvSpPr>
          <p:nvPr>
            <p:ph idx="1"/>
          </p:nvPr>
        </p:nvSpPr>
        <p:spPr>
          <a:xfrm>
            <a:off x="3748881" y="1425373"/>
            <a:ext cx="5399313" cy="3736521"/>
          </a:xfrm>
        </p:spPr>
        <p:txBody>
          <a:bodyPr>
            <a:normAutofit fontScale="77500" lnSpcReduction="20000"/>
          </a:bodyPr>
          <a:lstStyle/>
          <a:p>
            <a:pPr marL="0" indent="0">
              <a:buNone/>
            </a:pPr>
            <a:r>
              <a:rPr lang="en-US" sz="2900" dirty="0"/>
              <a:t>Concept: In business ecosystems, value is co-created instead of being created within a firm only and then received and passively consumed by customers. </a:t>
            </a:r>
          </a:p>
          <a:p>
            <a:pPr marL="0" indent="0">
              <a:buNone/>
            </a:pPr>
            <a:r>
              <a:rPr lang="en-US" sz="2900" dirty="0"/>
              <a:t>Companies should open the design of their products and services and their innovation process to other stakeholders (mainly customers) in their ecosystem to create more value for everyone involved.</a:t>
            </a:r>
          </a:p>
          <a:p>
            <a:pPr marL="0" indent="0">
              <a:buNone/>
            </a:pPr>
            <a:r>
              <a:rPr lang="en-US" sz="2900" dirty="0"/>
              <a:t>See </a:t>
            </a:r>
            <a:r>
              <a:rPr lang="en-US" sz="2900" i="1" dirty="0"/>
              <a:t>Prahalad &amp; Ramaswamy </a:t>
            </a:r>
            <a:r>
              <a:rPr lang="en-US" sz="2900" dirty="0"/>
              <a:t>(2013)</a:t>
            </a:r>
          </a:p>
          <a:p>
            <a:endParaRPr lang="en-CA" dirty="0">
              <a:solidFill>
                <a:schemeClr val="tx2"/>
              </a:solidFill>
            </a:endParaRPr>
          </a:p>
        </p:txBody>
      </p:sp>
    </p:spTree>
    <p:extLst>
      <p:ext uri="{BB962C8B-B14F-4D97-AF65-F5344CB8AC3E}">
        <p14:creationId xmlns:p14="http://schemas.microsoft.com/office/powerpoint/2010/main" val="3161524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BEC8B-E1B6-46D9-BBB5-638BF07FC230}"/>
              </a:ext>
            </a:extLst>
          </p:cNvPr>
          <p:cNvSpPr>
            <a:spLocks noGrp="1"/>
          </p:cNvSpPr>
          <p:nvPr>
            <p:ph type="title"/>
          </p:nvPr>
        </p:nvSpPr>
        <p:spPr>
          <a:xfrm>
            <a:off x="3370218" y="1277009"/>
            <a:ext cx="5202282"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Co-Creation Examples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7A22E2F7-B213-45EF-8116-F52665CD96D8}"/>
              </a:ext>
            </a:extLst>
          </p:cNvPr>
          <p:cNvSpPr>
            <a:spLocks noGrp="1"/>
          </p:cNvSpPr>
          <p:nvPr>
            <p:ph idx="1"/>
          </p:nvPr>
        </p:nvSpPr>
        <p:spPr>
          <a:xfrm>
            <a:off x="3273203" y="2390215"/>
            <a:ext cx="5617027" cy="2991073"/>
          </a:xfrm>
        </p:spPr>
        <p:txBody>
          <a:bodyPr>
            <a:normAutofit lnSpcReduction="10000"/>
          </a:bodyPr>
          <a:lstStyle/>
          <a:p>
            <a:r>
              <a:rPr lang="en-US" sz="2400" dirty="0"/>
              <a:t>58% of businesses are now fielding co-creation initiatives (</a:t>
            </a:r>
            <a:r>
              <a:rPr lang="en-US" sz="2400" i="1" dirty="0"/>
              <a:t>Hitachi Europe Report</a:t>
            </a:r>
            <a:r>
              <a:rPr lang="en-US" sz="2400" dirty="0"/>
              <a:t>)</a:t>
            </a:r>
          </a:p>
          <a:p>
            <a:pPr marL="0" indent="0">
              <a:buNone/>
            </a:pPr>
            <a:r>
              <a:rPr lang="en-US" sz="2400" dirty="0"/>
              <a:t>See 10 Examples of Co-Creation here:</a:t>
            </a:r>
            <a:endParaRPr lang="en-CA" sz="2400" dirty="0">
              <a:hlinkClick r:id="" action="ppaction://noaction">
                <a:extLst>
                  <a:ext uri="{A12FA001-AC4F-418D-AE19-62706E023703}">
                    <ahyp:hlinkClr xmlns:ahyp="http://schemas.microsoft.com/office/drawing/2018/hyperlinkcolor" val="tx"/>
                  </a:ext>
                </a:extLst>
              </a:hlinkClick>
            </a:endParaRPr>
          </a:p>
          <a:p>
            <a:pPr marL="0" indent="0">
              <a:buNone/>
            </a:pPr>
            <a:r>
              <a:rPr lang="en-CA" sz="2400" dirty="0">
                <a:hlinkClick r:id="" action="ppaction://noaction">
                  <a:extLst>
                    <a:ext uri="{A12FA001-AC4F-418D-AE19-62706E023703}">
                      <ahyp:hlinkClr xmlns:ahyp="http://schemas.microsoft.com/office/drawing/2018/hyperlinkcolor" val="tx"/>
                    </a:ext>
                  </a:extLst>
                </a:hlinkClick>
              </a:rPr>
              <a:t>https://www.braineet.com/blog/co-creation-examples/</a:t>
            </a:r>
            <a:endParaRPr lang="en-CA" sz="2400" dirty="0"/>
          </a:p>
          <a:p>
            <a:pPr marL="0" indent="0">
              <a:buNone/>
            </a:pPr>
            <a:r>
              <a:rPr lang="en-CA" sz="2400" dirty="0"/>
              <a:t>Is </a:t>
            </a:r>
            <a:r>
              <a:rPr lang="en-CA" sz="2400" b="1" u="sng" dirty="0">
                <a:solidFill>
                  <a:srgbClr val="FF0000"/>
                </a:solidFill>
              </a:rPr>
              <a:t>UWTSD</a:t>
            </a:r>
            <a:r>
              <a:rPr lang="en-CA" sz="2400" dirty="0"/>
              <a:t> also co-creating its offerings and services?</a:t>
            </a:r>
          </a:p>
        </p:txBody>
      </p:sp>
      <p:pic>
        <p:nvPicPr>
          <p:cNvPr id="7" name="Graphic 6" descr="Cheers">
            <a:extLst>
              <a:ext uri="{FF2B5EF4-FFF2-40B4-BE49-F238E27FC236}">
                <a16:creationId xmlns:a16="http://schemas.microsoft.com/office/drawing/2014/main" id="{CCE497F3-3C37-4D58-A27C-0E387AB0CA8B}"/>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301329" y="1839008"/>
            <a:ext cx="2760956" cy="2760956"/>
          </a:xfrm>
          <a:prstGeom prst="rect">
            <a:avLst/>
          </a:prstGeom>
        </p:spPr>
      </p:pic>
    </p:spTree>
    <p:extLst>
      <p:ext uri="{BB962C8B-B14F-4D97-AF65-F5344CB8AC3E}">
        <p14:creationId xmlns:p14="http://schemas.microsoft.com/office/powerpoint/2010/main" val="1274223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CACA7-DC42-47C4-839B-B9979E82C30B}"/>
              </a:ext>
            </a:extLst>
          </p:cNvPr>
          <p:cNvSpPr>
            <a:spLocks noGrp="1"/>
          </p:cNvSpPr>
          <p:nvPr>
            <p:ph type="title"/>
          </p:nvPr>
        </p:nvSpPr>
        <p:spPr>
          <a:xfrm>
            <a:off x="1159005" y="3501008"/>
            <a:ext cx="6825989" cy="1090865"/>
          </a:xfrm>
        </p:spPr>
        <p:txBody>
          <a:bodyPr vert="horz" lIns="68580" tIns="34290" rIns="68580" bIns="34290" rtlCol="0" anchor="t">
            <a:normAutofit fontScale="90000"/>
          </a:bodyPr>
          <a:lstStyle/>
          <a:p>
            <a:pPr algn="ctr">
              <a:lnSpc>
                <a:spcPct val="85000"/>
              </a:lnSpc>
            </a:pPr>
            <a: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t>Traditional </a:t>
            </a:r>
            <a:b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en-US" sz="4950" b="1" cap="all" dirty="0">
                <a:latin typeface="Tahoma" panose="020B0604030504040204" pitchFamily="34" charset="0"/>
                <a:ea typeface="Tahoma" panose="020B0604030504040204" pitchFamily="34" charset="0"/>
                <a:cs typeface="Tahoma" panose="020B0604030504040204" pitchFamily="34" charset="0"/>
              </a:rPr>
              <a:t>vs </a:t>
            </a:r>
            <a:b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t>new work culture</a:t>
            </a:r>
          </a:p>
        </p:txBody>
      </p:sp>
      <p:pic>
        <p:nvPicPr>
          <p:cNvPr id="7" name="Picture 6" descr="A group of people posing for a photo&#10;&#10;Description automatically generated">
            <a:extLst>
              <a:ext uri="{FF2B5EF4-FFF2-40B4-BE49-F238E27FC236}">
                <a16:creationId xmlns:a16="http://schemas.microsoft.com/office/drawing/2014/main" id="{F679A038-FA62-4A0A-AA2E-43A2394FC0DB}"/>
              </a:ext>
            </a:extLst>
          </p:cNvPr>
          <p:cNvPicPr>
            <a:picLocks noChangeAspect="1"/>
          </p:cNvPicPr>
          <p:nvPr/>
        </p:nvPicPr>
        <p:blipFill rotWithShape="1">
          <a:blip r:embed="rId2"/>
          <a:srcRect t="-1" r="16975" b="14003"/>
          <a:stretch/>
        </p:blipFill>
        <p:spPr>
          <a:xfrm>
            <a:off x="176673" y="312135"/>
            <a:ext cx="4506684" cy="2952328"/>
          </a:xfrm>
          <a:prstGeom prst="rect">
            <a:avLst/>
          </a:prstGeom>
        </p:spPr>
      </p:pic>
      <p:pic>
        <p:nvPicPr>
          <p:cNvPr id="5" name="Content Placeholder 4" descr="A group of people sitting at a desk&#10;&#10;Description automatically generated">
            <a:extLst>
              <a:ext uri="{FF2B5EF4-FFF2-40B4-BE49-F238E27FC236}">
                <a16:creationId xmlns:a16="http://schemas.microsoft.com/office/drawing/2014/main" id="{44B5B845-4243-4F74-AFE1-D6A7AB7C5D12}"/>
              </a:ext>
            </a:extLst>
          </p:cNvPr>
          <p:cNvPicPr>
            <a:picLocks noGrp="1" noChangeAspect="1"/>
          </p:cNvPicPr>
          <p:nvPr>
            <p:ph idx="1"/>
          </p:nvPr>
        </p:nvPicPr>
        <p:blipFill rotWithShape="1">
          <a:blip r:embed="rId3"/>
          <a:srcRect l="16448" t="727" b="13029"/>
          <a:stretch/>
        </p:blipFill>
        <p:spPr>
          <a:xfrm>
            <a:off x="4788024" y="312135"/>
            <a:ext cx="4179303" cy="2828833"/>
          </a:xfrm>
          <a:prstGeom prst="rect">
            <a:avLst/>
          </a:prstGeom>
        </p:spPr>
      </p:pic>
    </p:spTree>
    <p:extLst>
      <p:ext uri="{BB962C8B-B14F-4D97-AF65-F5344CB8AC3E}">
        <p14:creationId xmlns:p14="http://schemas.microsoft.com/office/powerpoint/2010/main" val="1816104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4E74-6F2A-40D5-B243-2EC2E6DBFE37}"/>
              </a:ext>
            </a:extLst>
          </p:cNvPr>
          <p:cNvSpPr>
            <a:spLocks noGrp="1"/>
          </p:cNvSpPr>
          <p:nvPr>
            <p:ph type="title"/>
          </p:nvPr>
        </p:nvSpPr>
        <p:spPr>
          <a:xfrm>
            <a:off x="3923928" y="404664"/>
            <a:ext cx="5025887"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New Work Culture</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9" name="Content Placeholder 8">
            <a:extLst>
              <a:ext uri="{FF2B5EF4-FFF2-40B4-BE49-F238E27FC236}">
                <a16:creationId xmlns:a16="http://schemas.microsoft.com/office/drawing/2014/main" id="{FAD547DF-E4C6-462B-A866-F4E5824A6D4F}"/>
              </a:ext>
            </a:extLst>
          </p:cNvPr>
          <p:cNvSpPr>
            <a:spLocks noGrp="1"/>
          </p:cNvSpPr>
          <p:nvPr>
            <p:ph idx="1"/>
          </p:nvPr>
        </p:nvSpPr>
        <p:spPr>
          <a:xfrm>
            <a:off x="3419872" y="1700808"/>
            <a:ext cx="5529943" cy="4113581"/>
          </a:xfrm>
        </p:spPr>
        <p:txBody>
          <a:bodyPr>
            <a:normAutofit fontScale="92500" lnSpcReduction="10000"/>
          </a:bodyPr>
          <a:lstStyle/>
          <a:p>
            <a:pPr marL="0" indent="0">
              <a:buNone/>
            </a:pPr>
            <a:r>
              <a:rPr lang="en-US" sz="2400" dirty="0"/>
              <a:t>Work cultures are changing rapidly in all industries. This has to do with changing cultural attitudes, but also with network effects and evolved mindsets of digital native generations (Millennials, Gen Z).</a:t>
            </a:r>
          </a:p>
          <a:p>
            <a:pPr marL="0" indent="0">
              <a:buNone/>
            </a:pPr>
            <a:r>
              <a:rPr lang="en-US" sz="2400" dirty="0"/>
              <a:t>New work cultures are generally agile, flexible, and collaborative, and deploy </a:t>
            </a:r>
            <a:r>
              <a:rPr lang="en-US" sz="2400" i="1" dirty="0"/>
              <a:t>flat hierarchies</a:t>
            </a:r>
            <a:r>
              <a:rPr lang="en-US" sz="2400" dirty="0"/>
              <a:t> as opposed to traditional work cultures which are top-down and silo based (departments don’t talk to each other, employees do what they are told, creativity is not expected or rewarded).</a:t>
            </a:r>
            <a:endParaRPr lang="en-US" sz="2400" i="1" dirty="0"/>
          </a:p>
        </p:txBody>
      </p:sp>
      <p:pic>
        <p:nvPicPr>
          <p:cNvPr id="5" name="Content Placeholder 4" descr="A picture containing drawing&#10;&#10;Description automatically generated">
            <a:extLst>
              <a:ext uri="{FF2B5EF4-FFF2-40B4-BE49-F238E27FC236}">
                <a16:creationId xmlns:a16="http://schemas.microsoft.com/office/drawing/2014/main" id="{2F0D2FE2-7CF7-4468-95AF-6B7D9CCD7EFE}"/>
              </a:ext>
            </a:extLst>
          </p:cNvPr>
          <p:cNvPicPr>
            <a:picLocks noChangeAspect="1"/>
          </p:cNvPicPr>
          <p:nvPr/>
        </p:nvPicPr>
        <p:blipFill>
          <a:blip r:embed="rId2"/>
          <a:stretch>
            <a:fillRect/>
          </a:stretch>
        </p:blipFill>
        <p:spPr>
          <a:xfrm>
            <a:off x="395536" y="764704"/>
            <a:ext cx="2760956" cy="3230507"/>
          </a:xfrm>
          <a:prstGeom prst="rect">
            <a:avLst/>
          </a:prstGeom>
        </p:spPr>
      </p:pic>
    </p:spTree>
    <p:extLst>
      <p:ext uri="{BB962C8B-B14F-4D97-AF65-F5344CB8AC3E}">
        <p14:creationId xmlns:p14="http://schemas.microsoft.com/office/powerpoint/2010/main" val="4190235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4E74-6F2A-40D5-B243-2EC2E6DBFE37}"/>
              </a:ext>
            </a:extLst>
          </p:cNvPr>
          <p:cNvSpPr>
            <a:spLocks noGrp="1"/>
          </p:cNvSpPr>
          <p:nvPr>
            <p:ph type="title"/>
          </p:nvPr>
        </p:nvSpPr>
        <p:spPr>
          <a:xfrm>
            <a:off x="1976846" y="467112"/>
            <a:ext cx="7001691"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Agile Work Culture Principles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9" name="Content Placeholder 8">
            <a:extLst>
              <a:ext uri="{FF2B5EF4-FFF2-40B4-BE49-F238E27FC236}">
                <a16:creationId xmlns:a16="http://schemas.microsoft.com/office/drawing/2014/main" id="{FAD547DF-E4C6-462B-A866-F4E5824A6D4F}"/>
              </a:ext>
            </a:extLst>
          </p:cNvPr>
          <p:cNvSpPr>
            <a:spLocks noGrp="1"/>
          </p:cNvSpPr>
          <p:nvPr>
            <p:ph idx="1"/>
          </p:nvPr>
        </p:nvSpPr>
        <p:spPr>
          <a:xfrm>
            <a:off x="3790405" y="1860498"/>
            <a:ext cx="4686299" cy="3625901"/>
          </a:xfrm>
        </p:spPr>
        <p:txBody>
          <a:bodyPr>
            <a:normAutofit fontScale="62500" lnSpcReduction="20000"/>
          </a:bodyPr>
          <a:lstStyle/>
          <a:p>
            <a:pPr marL="342900" indent="-342900">
              <a:buAutoNum type="arabicPeriod"/>
            </a:pPr>
            <a:r>
              <a:rPr lang="en-US" dirty="0"/>
              <a:t>Actual human input from collaborators is more important than official/established work processes</a:t>
            </a:r>
          </a:p>
          <a:p>
            <a:pPr marL="342900" indent="-342900">
              <a:buAutoNum type="arabicPeriod"/>
            </a:pPr>
            <a:r>
              <a:rPr lang="en-US" dirty="0"/>
              <a:t>Documentation does not have to be extensive when processes are showing desired results</a:t>
            </a:r>
          </a:p>
          <a:p>
            <a:pPr marL="342900" indent="-342900">
              <a:buAutoNum type="arabicPeriod"/>
            </a:pPr>
            <a:r>
              <a:rPr lang="en-US" dirty="0"/>
              <a:t>Collaboration is more important than contractual or hierarchical relations between parties</a:t>
            </a:r>
          </a:p>
          <a:p>
            <a:pPr marL="342900" indent="-342900">
              <a:buAutoNum type="arabicPeriod"/>
            </a:pPr>
            <a:r>
              <a:rPr lang="en-US" dirty="0"/>
              <a:t>Genuine desire to find innovative responses and effective solutions is more important than following a plan or prescriptive work process</a:t>
            </a:r>
          </a:p>
          <a:p>
            <a:pPr marL="342900" indent="-342900">
              <a:buAutoNum type="arabicPeriod"/>
            </a:pPr>
            <a:endParaRPr lang="en-US" i="1" dirty="0">
              <a:solidFill>
                <a:schemeClr val="bg2"/>
              </a:solidFill>
            </a:endParaRPr>
          </a:p>
        </p:txBody>
      </p:sp>
      <p:pic>
        <p:nvPicPr>
          <p:cNvPr id="5" name="Content Placeholder 4" descr="A picture containing drawing&#10;&#10;Description automatically generated">
            <a:extLst>
              <a:ext uri="{FF2B5EF4-FFF2-40B4-BE49-F238E27FC236}">
                <a16:creationId xmlns:a16="http://schemas.microsoft.com/office/drawing/2014/main" id="{2F0D2FE2-7CF7-4468-95AF-6B7D9CCD7EFE}"/>
              </a:ext>
            </a:extLst>
          </p:cNvPr>
          <p:cNvPicPr>
            <a:picLocks noChangeAspect="1"/>
          </p:cNvPicPr>
          <p:nvPr/>
        </p:nvPicPr>
        <p:blipFill>
          <a:blip r:embed="rId2"/>
          <a:stretch>
            <a:fillRect/>
          </a:stretch>
        </p:blipFill>
        <p:spPr>
          <a:xfrm>
            <a:off x="475500" y="1691318"/>
            <a:ext cx="2760956" cy="3230507"/>
          </a:xfrm>
          <a:prstGeom prst="rect">
            <a:avLst/>
          </a:prstGeom>
        </p:spPr>
      </p:pic>
    </p:spTree>
    <p:extLst>
      <p:ext uri="{BB962C8B-B14F-4D97-AF65-F5344CB8AC3E}">
        <p14:creationId xmlns:p14="http://schemas.microsoft.com/office/powerpoint/2010/main" val="3294637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42BA4-45AB-4383-A900-D9D6B19D6EAB}"/>
              </a:ext>
            </a:extLst>
          </p:cNvPr>
          <p:cNvSpPr>
            <a:spLocks noGrp="1"/>
          </p:cNvSpPr>
          <p:nvPr>
            <p:ph type="title"/>
          </p:nvPr>
        </p:nvSpPr>
        <p:spPr>
          <a:xfrm>
            <a:off x="564204" y="4777302"/>
            <a:ext cx="8000999" cy="702743"/>
          </a:xfrm>
        </p:spPr>
        <p:txBody>
          <a:bodyPr anchor="ctr">
            <a:normAutofit fontScale="90000"/>
          </a:bodyPr>
          <a:lstStyle/>
          <a:p>
            <a:r>
              <a:rPr lang="en-US" dirty="0"/>
              <a:t>5 Spheres of Digital Transformation</a:t>
            </a:r>
            <a:endParaRPr lang="en-CA" dirty="0"/>
          </a:p>
        </p:txBody>
      </p:sp>
      <p:graphicFrame>
        <p:nvGraphicFramePr>
          <p:cNvPr id="12" name="Content Placeholder 11">
            <a:extLst>
              <a:ext uri="{FF2B5EF4-FFF2-40B4-BE49-F238E27FC236}">
                <a16:creationId xmlns:a16="http://schemas.microsoft.com/office/drawing/2014/main" id="{535D2627-128F-4089-AC51-DBFB9178458A}"/>
              </a:ext>
            </a:extLst>
          </p:cNvPr>
          <p:cNvGraphicFramePr>
            <a:graphicFrameLocks noGrp="1"/>
          </p:cNvGraphicFramePr>
          <p:nvPr>
            <p:ph idx="1"/>
          </p:nvPr>
        </p:nvGraphicFramePr>
        <p:xfrm>
          <a:off x="571500" y="1426369"/>
          <a:ext cx="8001000" cy="2858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59430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B1FA4-EF8A-4E94-B121-5E7B81BC78C9}"/>
              </a:ext>
            </a:extLst>
          </p:cNvPr>
          <p:cNvSpPr>
            <a:spLocks noGrp="1"/>
          </p:cNvSpPr>
          <p:nvPr>
            <p:ph type="title"/>
          </p:nvPr>
        </p:nvSpPr>
        <p:spPr/>
        <p:txBody>
          <a:bodyPr/>
          <a:lstStyle/>
          <a:p>
            <a:r>
              <a:rPr lang="en-US" dirty="0"/>
              <a:t>Class Exercise</a:t>
            </a:r>
            <a:endParaRPr lang="en-CA" dirty="0"/>
          </a:p>
        </p:txBody>
      </p:sp>
      <p:sp>
        <p:nvSpPr>
          <p:cNvPr id="3" name="Content Placeholder 2">
            <a:extLst>
              <a:ext uri="{FF2B5EF4-FFF2-40B4-BE49-F238E27FC236}">
                <a16:creationId xmlns:a16="http://schemas.microsoft.com/office/drawing/2014/main" id="{A90014E3-4C6A-4353-A0B3-D16D50169746}"/>
              </a:ext>
            </a:extLst>
          </p:cNvPr>
          <p:cNvSpPr>
            <a:spLocks noGrp="1"/>
          </p:cNvSpPr>
          <p:nvPr>
            <p:ph idx="1"/>
          </p:nvPr>
        </p:nvSpPr>
        <p:spPr/>
        <p:txBody>
          <a:bodyPr>
            <a:normAutofit/>
          </a:bodyPr>
          <a:lstStyle/>
          <a:p>
            <a:pPr marL="0" indent="0">
              <a:buNone/>
            </a:pPr>
            <a:r>
              <a:rPr lang="en-US" dirty="0"/>
              <a:t>Choose an organization you are familiar with and then identify the 5 Spheres of Digital Transformation</a:t>
            </a:r>
          </a:p>
        </p:txBody>
      </p:sp>
    </p:spTree>
    <p:extLst>
      <p:ext uri="{BB962C8B-B14F-4D97-AF65-F5344CB8AC3E}">
        <p14:creationId xmlns:p14="http://schemas.microsoft.com/office/powerpoint/2010/main" val="3637079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42BA4-45AB-4383-A900-D9D6B19D6EAB}"/>
              </a:ext>
            </a:extLst>
          </p:cNvPr>
          <p:cNvSpPr>
            <a:spLocks noGrp="1"/>
          </p:cNvSpPr>
          <p:nvPr>
            <p:ph type="title"/>
          </p:nvPr>
        </p:nvSpPr>
        <p:spPr>
          <a:xfrm>
            <a:off x="564204" y="4777302"/>
            <a:ext cx="8472292" cy="702743"/>
          </a:xfrm>
        </p:spPr>
        <p:txBody>
          <a:bodyPr anchor="ctr">
            <a:normAutofit fontScale="90000"/>
          </a:bodyPr>
          <a:lstStyle/>
          <a:p>
            <a:r>
              <a:rPr lang="en-US" dirty="0"/>
              <a:t>5 Spheres of Digital Transformation</a:t>
            </a:r>
            <a:endParaRPr lang="en-CA" dirty="0"/>
          </a:p>
        </p:txBody>
      </p:sp>
      <p:graphicFrame>
        <p:nvGraphicFramePr>
          <p:cNvPr id="12" name="Content Placeholder 11">
            <a:extLst>
              <a:ext uri="{FF2B5EF4-FFF2-40B4-BE49-F238E27FC236}">
                <a16:creationId xmlns:a16="http://schemas.microsoft.com/office/drawing/2014/main" id="{535D2627-128F-4089-AC51-DBFB9178458A}"/>
              </a:ext>
            </a:extLst>
          </p:cNvPr>
          <p:cNvGraphicFramePr>
            <a:graphicFrameLocks noGrp="1"/>
          </p:cNvGraphicFramePr>
          <p:nvPr>
            <p:ph idx="1"/>
          </p:nvPr>
        </p:nvGraphicFramePr>
        <p:xfrm>
          <a:off x="571500" y="1426369"/>
          <a:ext cx="8001000" cy="2858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9143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810490" y="1365163"/>
            <a:ext cx="7918232" cy="644414"/>
          </a:xfrm>
        </p:spPr>
        <p:txBody>
          <a:bodyPr/>
          <a:lstStyle/>
          <a:p>
            <a:pPr algn="ctr"/>
            <a:r>
              <a:rPr lang="en-US" dirty="0"/>
              <a:t>1) Business Models</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589809" y="3429000"/>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34871" y="2294166"/>
            <a:ext cx="6332285" cy="830997"/>
          </a:xfrm>
          <a:prstGeom prst="rect">
            <a:avLst/>
          </a:prstGeom>
          <a:noFill/>
        </p:spPr>
        <p:txBody>
          <a:bodyPr wrap="square" rtlCol="0">
            <a:spAutoFit/>
          </a:bodyPr>
          <a:lstStyle/>
          <a:p>
            <a:r>
              <a:rPr lang="en-US" sz="2400" b="1" dirty="0"/>
              <a:t>How do businesses create value? How do they produce and sell their goods or services?</a:t>
            </a:r>
            <a:endParaRPr lang="en-CA" sz="2400" b="1" dirty="0"/>
          </a:p>
        </p:txBody>
      </p:sp>
    </p:spTree>
    <p:extLst>
      <p:ext uri="{BB962C8B-B14F-4D97-AF65-F5344CB8AC3E}">
        <p14:creationId xmlns:p14="http://schemas.microsoft.com/office/powerpoint/2010/main" val="3492068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251520" y="930838"/>
            <a:ext cx="8549210" cy="644414"/>
          </a:xfrm>
        </p:spPr>
        <p:txBody>
          <a:bodyPr/>
          <a:lstStyle/>
          <a:p>
            <a:pPr algn="ctr"/>
            <a:r>
              <a:rPr lang="en-US" dirty="0"/>
              <a:t>2) Brand &amp; Customer Experience</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4026975"/>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009577"/>
            <a:ext cx="6332285" cy="1569660"/>
          </a:xfrm>
          <a:prstGeom prst="rect">
            <a:avLst/>
          </a:prstGeom>
          <a:noFill/>
        </p:spPr>
        <p:txBody>
          <a:bodyPr wrap="square" rtlCol="0">
            <a:spAutoFit/>
          </a:bodyPr>
          <a:lstStyle/>
          <a:p>
            <a:r>
              <a:rPr lang="en-US" sz="2400" b="1" dirty="0"/>
              <a:t>How do businesses present themselves to the public (what type of advertising and messaging) and how do they involve the customer or make the customer feel when dealing with them?</a:t>
            </a:r>
            <a:endParaRPr lang="en-CA" sz="2400" b="1" dirty="0"/>
          </a:p>
        </p:txBody>
      </p:sp>
    </p:spTree>
    <p:extLst>
      <p:ext uri="{BB962C8B-B14F-4D97-AF65-F5344CB8AC3E}">
        <p14:creationId xmlns:p14="http://schemas.microsoft.com/office/powerpoint/2010/main" val="31395960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810490" y="1365163"/>
            <a:ext cx="7918232" cy="644414"/>
          </a:xfrm>
        </p:spPr>
        <p:txBody>
          <a:bodyPr/>
          <a:lstStyle/>
          <a:p>
            <a:pPr algn="ctr"/>
            <a:r>
              <a:rPr lang="en-US" dirty="0"/>
              <a:t>3) Culture &amp; Process</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4026975"/>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009577"/>
            <a:ext cx="6332285" cy="1938992"/>
          </a:xfrm>
          <a:prstGeom prst="rect">
            <a:avLst/>
          </a:prstGeom>
          <a:noFill/>
        </p:spPr>
        <p:txBody>
          <a:bodyPr wrap="square" rtlCol="0">
            <a:spAutoFit/>
          </a:bodyPr>
          <a:lstStyle/>
          <a:p>
            <a:r>
              <a:rPr lang="en-US" sz="2400" b="1" dirty="0"/>
              <a:t>What is the company culture and how do businesses handle work processes (such as collaboration, customer management, etc.)? How do they involve customers and other stakeholders?</a:t>
            </a:r>
            <a:endParaRPr lang="en-CA" sz="2400" b="1" dirty="0"/>
          </a:p>
        </p:txBody>
      </p:sp>
    </p:spTree>
    <p:extLst>
      <p:ext uri="{BB962C8B-B14F-4D97-AF65-F5344CB8AC3E}">
        <p14:creationId xmlns:p14="http://schemas.microsoft.com/office/powerpoint/2010/main" val="2205966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810490" y="1365163"/>
            <a:ext cx="7918232" cy="644414"/>
          </a:xfrm>
        </p:spPr>
        <p:txBody>
          <a:bodyPr/>
          <a:lstStyle/>
          <a:p>
            <a:pPr algn="ctr"/>
            <a:r>
              <a:rPr lang="en-US" dirty="0"/>
              <a:t>4) Data Management</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3373364"/>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287514"/>
            <a:ext cx="6332285" cy="830997"/>
          </a:xfrm>
          <a:prstGeom prst="rect">
            <a:avLst/>
          </a:prstGeom>
          <a:noFill/>
        </p:spPr>
        <p:txBody>
          <a:bodyPr wrap="square" rtlCol="0">
            <a:spAutoFit/>
          </a:bodyPr>
          <a:lstStyle/>
          <a:p>
            <a:r>
              <a:rPr lang="en-US" sz="2400" b="1" dirty="0"/>
              <a:t>How do businesses treat customer data? What uses do they make of it?</a:t>
            </a:r>
            <a:endParaRPr lang="en-CA" sz="2400" b="1" dirty="0"/>
          </a:p>
        </p:txBody>
      </p:sp>
    </p:spTree>
    <p:extLst>
      <p:ext uri="{BB962C8B-B14F-4D97-AF65-F5344CB8AC3E}">
        <p14:creationId xmlns:p14="http://schemas.microsoft.com/office/powerpoint/2010/main" val="1360733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810490" y="1365163"/>
            <a:ext cx="7918232" cy="644414"/>
          </a:xfrm>
        </p:spPr>
        <p:txBody>
          <a:bodyPr>
            <a:normAutofit fontScale="90000"/>
          </a:bodyPr>
          <a:lstStyle/>
          <a:p>
            <a:pPr algn="ctr"/>
            <a:r>
              <a:rPr lang="en-US" dirty="0"/>
              <a:t>5) Innovation</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3669302"/>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249506"/>
            <a:ext cx="6332285" cy="1200329"/>
          </a:xfrm>
          <a:prstGeom prst="rect">
            <a:avLst/>
          </a:prstGeom>
          <a:noFill/>
        </p:spPr>
        <p:txBody>
          <a:bodyPr wrap="square" rtlCol="0">
            <a:spAutoFit/>
          </a:bodyPr>
          <a:lstStyle/>
          <a:p>
            <a:r>
              <a:rPr lang="en-US" sz="2400" b="1" dirty="0"/>
              <a:t>How do businesses innovate? Which new technologies do they use to upgrade existing services and products?</a:t>
            </a:r>
            <a:endParaRPr lang="en-CA" sz="2400" b="1" dirty="0"/>
          </a:p>
        </p:txBody>
      </p:sp>
    </p:spTree>
    <p:extLst>
      <p:ext uri="{BB962C8B-B14F-4D97-AF65-F5344CB8AC3E}">
        <p14:creationId xmlns:p14="http://schemas.microsoft.com/office/powerpoint/2010/main" val="37168188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2576</TotalTime>
  <Words>1162</Words>
  <Application>Microsoft Office PowerPoint</Application>
  <PresentationFormat>On-screen Show (4:3)</PresentationFormat>
  <Paragraphs>114</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Myriad Pro</vt:lpstr>
      <vt:lpstr>Tahoma</vt:lpstr>
      <vt:lpstr>Verdana</vt:lpstr>
      <vt:lpstr>20140311PresentationUWTSDTemplate</vt:lpstr>
      <vt:lpstr>Developing Innovation  and  Creativity for Business Advantage Week 7 (Part 1) Digital Revolution</vt:lpstr>
      <vt:lpstr>Recap</vt:lpstr>
      <vt:lpstr>Recap</vt:lpstr>
      <vt:lpstr>What do we know are the main factors of the Digital Revolution? </vt:lpstr>
      <vt:lpstr>What did we say are the main factors of the Digital Revolution? Information &amp; Connectivity</vt:lpstr>
      <vt:lpstr>The network – a paradigm for the digital age</vt:lpstr>
      <vt:lpstr>Harnessing the Power of Networks</vt:lpstr>
      <vt:lpstr>Let’s have a look at this flock of birds (a self-organised network)</vt:lpstr>
      <vt:lpstr>How do you think the birds organised themselves? Do they have a ‘kingpin bird’ who decides where everybody goes next?</vt:lpstr>
      <vt:lpstr>Network Effects</vt:lpstr>
      <vt:lpstr>PowerPoint Presentation</vt:lpstr>
      <vt:lpstr>4 Key Concepts in the Digital Age Mindset</vt:lpstr>
      <vt:lpstr>Key CONCEPTS: Ecosystem</vt:lpstr>
      <vt:lpstr>Ecosystems</vt:lpstr>
      <vt:lpstr>PowerPoint Presentation</vt:lpstr>
      <vt:lpstr>PowerPoint Presentation</vt:lpstr>
      <vt:lpstr>Co-Opetition</vt:lpstr>
      <vt:lpstr>Co-Creation</vt:lpstr>
      <vt:lpstr>Co-Creation Examples</vt:lpstr>
      <vt:lpstr>Traditional  vs  new work culture</vt:lpstr>
      <vt:lpstr>New Work Culture</vt:lpstr>
      <vt:lpstr>Agile Work Culture Principles</vt:lpstr>
      <vt:lpstr>5 Spheres of Digital Transformation</vt:lpstr>
      <vt:lpstr>Class Exercise</vt:lpstr>
      <vt:lpstr>5 Spheres of Digital Transformation</vt:lpstr>
      <vt:lpstr>1) Business Models</vt:lpstr>
      <vt:lpstr>2) Brand &amp; Customer Experience</vt:lpstr>
      <vt:lpstr>3) Culture &amp; Process</vt:lpstr>
      <vt:lpstr>4) Data Management</vt:lpstr>
      <vt:lpstr>5) Innovation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164</cp:revision>
  <cp:lastPrinted>2018-07-09T15:27:01Z</cp:lastPrinted>
  <dcterms:created xsi:type="dcterms:W3CDTF">2002-10-07T19:43:58Z</dcterms:created>
  <dcterms:modified xsi:type="dcterms:W3CDTF">2020-06-11T04:22:41Z</dcterms:modified>
</cp:coreProperties>
</file>